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2" r:id="rId4"/>
    <p:sldId id="267" r:id="rId5"/>
    <p:sldId id="263" r:id="rId6"/>
    <p:sldId id="269" r:id="rId7"/>
    <p:sldId id="268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1200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1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3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8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6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8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1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0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4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ddie Mac Conventional Financing - Community Preservation Corporation">
            <a:extLst>
              <a:ext uri="{FF2B5EF4-FFF2-40B4-BE49-F238E27FC236}">
                <a16:creationId xmlns:a16="http://schemas.microsoft.com/office/drawing/2014/main" id="{15455048-7F0F-E8F4-2119-6874CF4A0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9264"/>
            <a:ext cx="8534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42F43C-BE6E-43A0-67DA-F5016F0E6616}"/>
              </a:ext>
            </a:extLst>
          </p:cNvPr>
          <p:cNvSpPr txBox="1"/>
          <p:nvPr/>
        </p:nvSpPr>
        <p:spPr>
          <a:xfrm>
            <a:off x="2640458" y="3798331"/>
            <a:ext cx="364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MAKE HOME POSSIBLE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E72D7A-AD02-4894-93A9-2B3F0A88AE85}"/>
              </a:ext>
            </a:extLst>
          </p:cNvPr>
          <p:cNvSpPr txBox="1"/>
          <p:nvPr/>
        </p:nvSpPr>
        <p:spPr>
          <a:xfrm>
            <a:off x="6522947" y="5386660"/>
            <a:ext cx="216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Times New Roman" panose="02020603050405020304" pitchFamily="18" charset="0"/>
              </a:rPr>
              <a:t>Presented by,</a:t>
            </a:r>
          </a:p>
          <a:p>
            <a:pPr algn="r"/>
            <a:r>
              <a:rPr lang="en-US" dirty="0">
                <a:latin typeface="Times New Roman" panose="02020603050405020304" pitchFamily="18" charset="0"/>
              </a:rPr>
              <a:t>Monika Saradha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PROFIT!!!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587" y="1638725"/>
            <a:ext cx="5933326" cy="431733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39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46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466.5 million 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potentially as per 2022.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bad loans: $4.07 billion </a:t>
            </a:r>
          </a:p>
          <a:p>
            <a:pPr algn="just">
              <a:lnSpc>
                <a:spcPct val="17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means of i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mplementing the predictive model to avoid purchasing loans that are likely to go delinquent.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 Freddie Mac's purchasing decisions to create higher-priced loan bundles.</a:t>
            </a:r>
          </a:p>
          <a:p>
            <a:pPr algn="just">
              <a:lnSpc>
                <a:spcPct val="17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 loans that are likely to go delinquent within the first two years.</a:t>
            </a:r>
          </a:p>
          <a:p>
            <a:pPr algn="just"/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reddie Mac Conventional Financing - Community Preservation Corporation">
            <a:extLst>
              <a:ext uri="{FF2B5EF4-FFF2-40B4-BE49-F238E27FC236}">
                <a16:creationId xmlns:a16="http://schemas.microsoft.com/office/drawing/2014/main" id="{00C298CA-1C41-09BE-F178-41552219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13" y="3102022"/>
            <a:ext cx="2589088" cy="8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reddie Mac Conventional Financing - Community Preservation Corporation">
            <a:extLst>
              <a:ext uri="{FF2B5EF4-FFF2-40B4-BE49-F238E27FC236}">
                <a16:creationId xmlns:a16="http://schemas.microsoft.com/office/drawing/2014/main" id="{00C298CA-1C41-09BE-F178-41552219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13" y="3102022"/>
            <a:ext cx="2589088" cy="8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7394973-E53E-D3FE-10F1-7AE32E4BC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313559"/>
              </p:ext>
            </p:extLst>
          </p:nvPr>
        </p:nvGraphicFramePr>
        <p:xfrm>
          <a:off x="554182" y="1625600"/>
          <a:ext cx="5865093" cy="474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031">
                  <a:extLst>
                    <a:ext uri="{9D8B030D-6E8A-4147-A177-3AD203B41FA5}">
                      <a16:colId xmlns:a16="http://schemas.microsoft.com/office/drawing/2014/main" val="2007732589"/>
                    </a:ext>
                  </a:extLst>
                </a:gridCol>
                <a:gridCol w="1955031">
                  <a:extLst>
                    <a:ext uri="{9D8B030D-6E8A-4147-A177-3AD203B41FA5}">
                      <a16:colId xmlns:a16="http://schemas.microsoft.com/office/drawing/2014/main" val="753885475"/>
                    </a:ext>
                  </a:extLst>
                </a:gridCol>
                <a:gridCol w="1955031">
                  <a:extLst>
                    <a:ext uri="{9D8B030D-6E8A-4147-A177-3AD203B41FA5}">
                      <a16:colId xmlns:a16="http://schemas.microsoft.com/office/drawing/2014/main" val="2601724850"/>
                    </a:ext>
                  </a:extLst>
                </a:gridCol>
              </a:tblGrid>
              <a:tr h="428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Vital Variable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Conservative Approach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Liberal Approach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4972773"/>
                  </a:ext>
                </a:extLst>
              </a:tr>
              <a:tr h="476011"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Score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threshold at 750 and above.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Consider scores down to 650 with additional safeguards.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207197"/>
                  </a:ext>
                </a:extLst>
              </a:tr>
              <a:tr h="611860"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Interest Rate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 rates competitive with the industry, leaning towards lower risk borrowers.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dynamic pricing based on borrower risk profile.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202874"/>
                  </a:ext>
                </a:extLst>
              </a:tr>
              <a:tr h="611860"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DTI Ratio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 loans with DTI ratio exceeding 36%.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 to DTI of 43% with higher interest rates or additional insurance.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514366"/>
                  </a:ext>
                </a:extLst>
              </a:tr>
              <a:tr h="611860"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UPB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stricter limits on loan amounts for riskier borrowers.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 higher loan amounts with protective measures like higher interest rates.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580801"/>
                  </a:ext>
                </a:extLst>
              </a:tr>
              <a:tr h="783180"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CLTV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 larger down payment (lower CLTV).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 smaller down payment with private mortgage insurance or higher interest rates.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190956"/>
                  </a:ext>
                </a:extLst>
              </a:tr>
              <a:tr h="611860"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Borrowers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 all borrowers to meet stringent credit score criteria.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 flexibility if one borrower has a strong credit profile.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784150"/>
                  </a:ext>
                </a:extLst>
              </a:tr>
              <a:tr h="611860"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 State Frequencies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 geographically diverse loan portfolio. Limit exposure in unstable regions.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regional economic indicators; adjust exposure accordingly.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19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31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8253"/>
            <a:ext cx="4645314" cy="687819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Featured Variables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reddie Mac Conventional Financing - Community Preservation Corporation">
            <a:extLst>
              <a:ext uri="{FF2B5EF4-FFF2-40B4-BE49-F238E27FC236}">
                <a16:creationId xmlns:a16="http://schemas.microsoft.com/office/drawing/2014/main" id="{00C298CA-1C41-09BE-F178-41552219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13" y="3102022"/>
            <a:ext cx="2589088" cy="8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42C0F7-A0C4-245E-8811-6C725E103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5" y="2044173"/>
            <a:ext cx="6415308" cy="317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8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reddie Mac Conventional Financing - Community Preservation Corporation">
            <a:extLst>
              <a:ext uri="{FF2B5EF4-FFF2-40B4-BE49-F238E27FC236}">
                <a16:creationId xmlns:a16="http://schemas.microsoft.com/office/drawing/2014/main" id="{00C298CA-1C41-09BE-F178-41552219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13" y="3102022"/>
            <a:ext cx="2589088" cy="8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F531BD-B78B-AEE1-F1A3-CBA1F0D64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39" y="1277132"/>
            <a:ext cx="6058044" cy="48281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A8F0A89-C6F5-662B-0563-65AA0EBC4C4A}"/>
              </a:ext>
            </a:extLst>
          </p:cNvPr>
          <p:cNvSpPr txBox="1">
            <a:spLocks/>
          </p:cNvSpPr>
          <p:nvPr/>
        </p:nvSpPr>
        <p:spPr>
          <a:xfrm>
            <a:off x="287339" y="229399"/>
            <a:ext cx="7886700" cy="798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key variables and delinquency status</a:t>
            </a:r>
          </a:p>
        </p:txBody>
      </p:sp>
    </p:spTree>
    <p:extLst>
      <p:ext uri="{BB962C8B-B14F-4D97-AF65-F5344CB8AC3E}">
        <p14:creationId xmlns:p14="http://schemas.microsoft.com/office/powerpoint/2010/main" val="20769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4362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587" y="1638725"/>
            <a:ext cx="5933326" cy="4317333"/>
          </a:xfrm>
        </p:spPr>
        <p:txBody>
          <a:bodyPr>
            <a:normAutofit/>
          </a:bodyPr>
          <a:lstStyle/>
          <a:p>
            <a:pPr algn="just"/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reddie Mac Conventional Financing - Community Preservation Corporation">
            <a:extLst>
              <a:ext uri="{FF2B5EF4-FFF2-40B4-BE49-F238E27FC236}">
                <a16:creationId xmlns:a16="http://schemas.microsoft.com/office/drawing/2014/main" id="{00C298CA-1C41-09BE-F178-41552219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13" y="3102022"/>
            <a:ext cx="2589088" cy="8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96E9C7-6F6D-E65F-800A-F297C4414C67}"/>
              </a:ext>
            </a:extLst>
          </p:cNvPr>
          <p:cNvSpPr txBox="1"/>
          <p:nvPr/>
        </p:nvSpPr>
        <p:spPr>
          <a:xfrm>
            <a:off x="823542" y="1670020"/>
            <a:ext cx="5529415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Sales/Revenue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Dip in 2020 and 2021; rebound in 2022.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Income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Spike in 2019; stable growth thereafter.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 Income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Peak in 2021; slight dip in 2022 but still high.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Changes in Working Capital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Fluctuations over years; minor dip in 2022.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 Operating Cash Flow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Surge in 2021; slight decrease in 2022.</a:t>
            </a:r>
          </a:p>
        </p:txBody>
      </p:sp>
    </p:spTree>
    <p:extLst>
      <p:ext uri="{BB962C8B-B14F-4D97-AF65-F5344CB8AC3E}">
        <p14:creationId xmlns:p14="http://schemas.microsoft.com/office/powerpoint/2010/main" val="95522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587" y="1638725"/>
            <a:ext cx="5933326" cy="4317333"/>
          </a:xfrm>
        </p:spPr>
        <p:txBody>
          <a:bodyPr>
            <a:normAutofit/>
          </a:bodyPr>
          <a:lstStyle/>
          <a:p>
            <a:pPr algn="just"/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reddie Mac Conventional Financing - Community Preservation Corporation">
            <a:extLst>
              <a:ext uri="{FF2B5EF4-FFF2-40B4-BE49-F238E27FC236}">
                <a16:creationId xmlns:a16="http://schemas.microsoft.com/office/drawing/2014/main" id="{00C298CA-1C41-09BE-F178-41552219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13" y="3102022"/>
            <a:ext cx="2589088" cy="8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96E9C7-6F6D-E65F-800A-F297C4414C67}"/>
              </a:ext>
            </a:extLst>
          </p:cNvPr>
          <p:cNvSpPr txBox="1"/>
          <p:nvPr/>
        </p:nvSpPr>
        <p:spPr>
          <a:xfrm>
            <a:off x="712709" y="1302326"/>
            <a:ext cx="5738435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Historical Financial Data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Net Income for Freddie Mac for the year 2022 was 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$9.33 Billion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 Insights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Decision Tree model predicted with approximately 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90% accuracy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while the Random Forest model predicted with an accuracy of about 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previously determined that by avoiding loans likely to go delinquent, Freddie Mac could potentially avoid 5% of bad loans.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savings of $466.5$466.5 million represents approximately 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5% of the net income for 2022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76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587" y="1638725"/>
            <a:ext cx="5933326" cy="4317333"/>
          </a:xfrm>
        </p:spPr>
        <p:txBody>
          <a:bodyPr>
            <a:normAutofit/>
          </a:bodyPr>
          <a:lstStyle/>
          <a:p>
            <a:pPr algn="just"/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95C00-4BD9-4789-15B4-0268DB26194A}"/>
              </a:ext>
            </a:extLst>
          </p:cNvPr>
          <p:cNvSpPr txBox="1"/>
          <p:nvPr/>
        </p:nvSpPr>
        <p:spPr>
          <a:xfrm>
            <a:off x="2036618" y="1527889"/>
            <a:ext cx="5070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9" name="Picture 2" descr="Freddie Mac Conventional Financing - Community Preservation Corporation">
            <a:extLst>
              <a:ext uri="{FF2B5EF4-FFF2-40B4-BE49-F238E27FC236}">
                <a16:creationId xmlns:a16="http://schemas.microsoft.com/office/drawing/2014/main" id="{A7E4CF85-315B-EC4C-C493-D7369C94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25554"/>
            <a:ext cx="8534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BF597D-EBF3-D207-2814-E44FDD48D792}"/>
              </a:ext>
            </a:extLst>
          </p:cNvPr>
          <p:cNvSpPr txBox="1"/>
          <p:nvPr/>
        </p:nvSpPr>
        <p:spPr>
          <a:xfrm>
            <a:off x="2640458" y="5294621"/>
            <a:ext cx="364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MAKE HOME POSSIBLE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74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</TotalTime>
  <Words>418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PROFIT!!!</vt:lpstr>
      <vt:lpstr>Recommendations</vt:lpstr>
      <vt:lpstr>Featured Variables</vt:lpstr>
      <vt:lpstr> </vt:lpstr>
      <vt:lpstr>Financials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Monika Saradha</cp:lastModifiedBy>
  <cp:revision>2</cp:revision>
  <dcterms:created xsi:type="dcterms:W3CDTF">2013-01-27T09:14:16Z</dcterms:created>
  <dcterms:modified xsi:type="dcterms:W3CDTF">2023-10-05T23:31:42Z</dcterms:modified>
  <cp:category/>
</cp:coreProperties>
</file>