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34" Type="http://schemas.openxmlformats.org/officeDocument/2006/relationships/slide" Target="slides/slide29.xml"/>
  <Relationship Id="rId35" Type="http://schemas.openxmlformats.org/officeDocument/2006/relationships/slide" Target="slides/slide30.xml"/>
  <Relationship Id="rId36" Type="http://schemas.openxmlformats.org/officeDocument/2006/relationships/slide" Target="slides/slide31.xml"/>
  <Relationship Id="rId37" Type="http://schemas.openxmlformats.org/officeDocument/2006/relationships/slide" Target="slides/slide32.xml"/>
  <Relationship Id="rId38" Type="http://schemas.openxmlformats.org/officeDocument/2006/relationships/slide" Target="slides/slide33.xml"/>
  <Relationship Id="rId39" Type="http://schemas.openxmlformats.org/officeDocument/2006/relationships/slide" Target="slides/slide34.xml"/>
  <Relationship Id="rId4" Type="http://schemas.openxmlformats.org/officeDocument/2006/relationships/theme" Target="theme/theme1.xml"/>
  <Relationship Id="rId40" Type="http://schemas.openxmlformats.org/officeDocument/2006/relationships/slide" Target="slides/slide35.xml"/>
  <Relationship Id="rId41" Type="http://schemas.openxmlformats.org/officeDocument/2006/relationships/slide" Target="slides/slide36.xml"/>
  <Relationship Id="rId42" Type="http://schemas.openxmlformats.org/officeDocument/2006/relationships/slide" Target="slides/slide37.xml"/>
  <Relationship Id="rId43" Type="http://schemas.openxmlformats.org/officeDocument/2006/relationships/slide" Target="slides/slide38.xml"/>
  <Relationship Id="rId44" Type="http://schemas.openxmlformats.org/officeDocument/2006/relationships/slide" Target="slides/slide39.xml"/>
  <Relationship Id="rId45" Type="http://schemas.openxmlformats.org/officeDocument/2006/relationships/slide" Target="slides/slide40.xml"/>
  <Relationship Id="rId46" Type="http://schemas.openxmlformats.org/officeDocument/2006/relationships/slide" Target="slides/slide41.xml"/>
  <Relationship Id="rId47" Type="http://schemas.openxmlformats.org/officeDocument/2006/relationships/slide" Target="slides/slide42.xml"/>
  <Relationship Id="rId48" Type="http://schemas.openxmlformats.org/officeDocument/2006/relationships/slide" Target="slides/slide43.xml"/>
  <Relationship Id="rId49" Type="http://schemas.openxmlformats.org/officeDocument/2006/relationships/slide" Target="slides/slide44.xml"/>
  <Relationship Id="rId5" Type="http://schemas.openxmlformats.org/officeDocument/2006/relationships/tableStyles" Target="tableStyles.xml"/>
  <Relationship Id="rId50" Type="http://schemas.openxmlformats.org/officeDocument/2006/relationships/slide" Target="slides/slide45.xml"/>
  <Relationship Id="rId51" Type="http://schemas.openxmlformats.org/officeDocument/2006/relationships/slide" Target="slides/slide46.xml"/>
  <Relationship Id="rId52" Type="http://schemas.openxmlformats.org/officeDocument/2006/relationships/slide" Target="slides/slide47.xml"/>
  <Relationship Id="rId53" Type="http://schemas.openxmlformats.org/officeDocument/2006/relationships/slide" Target="slides/slide48.xml"/>
  <Relationship Id="rId54" Type="http://schemas.openxmlformats.org/officeDocument/2006/relationships/slide" Target="slides/slide49.xml"/>
  <Relationship Id="rId55" Type="http://schemas.openxmlformats.org/officeDocument/2006/relationships/slide" Target="slides/slide50.xml"/>
  <Relationship Id="rId56" Type="http://schemas.openxmlformats.org/officeDocument/2006/relationships/slide" Target="slides/slide51.xml"/>
  <Relationship Id="rId57" Type="http://schemas.openxmlformats.org/officeDocument/2006/relationships/slide" Target="slides/slide52.xml"/>
  <Relationship Id="rId58" Type="http://schemas.openxmlformats.org/officeDocument/2006/relationships/slide" Target="slides/slide53.xml"/>
  <Relationship Id="rId59" Type="http://schemas.openxmlformats.org/officeDocument/2006/relationships/slide" Target="slides/slide54.xml"/>
  <Relationship Id="rId6" Type="http://schemas.openxmlformats.org/officeDocument/2006/relationships/slide" Target="slides/slide1.xml"/>
  <Relationship Id="rId60" Type="http://schemas.openxmlformats.org/officeDocument/2006/relationships/slide" Target="slides/slide55.xml"/>
  <Relationship Id="rId61" Type="http://schemas.openxmlformats.org/officeDocument/2006/relationships/slide" Target="slides/slide56.xml"/>
  <Relationship Id="rId62" Type="http://schemas.openxmlformats.org/officeDocument/2006/relationships/slide" Target="slides/slide57.xml"/>
  <Relationship Id="rId63" Type="http://schemas.openxmlformats.org/officeDocument/2006/relationships/slide" Target="slides/slide58.xml"/>
  <Relationship Id="rId64" Type="http://schemas.openxmlformats.org/officeDocument/2006/relationships/slide" Target="slides/slide59.xml"/>
  <Relationship Id="rId65" Type="http://schemas.openxmlformats.org/officeDocument/2006/relationships/slide" Target="slides/slide60.xml"/>
  <Relationship Id="rId66" Type="http://schemas.openxmlformats.org/officeDocument/2006/relationships/slide" Target="slides/slide61.xml"/>
  <Relationship Id="rId67" Type="http://schemas.openxmlformats.org/officeDocument/2006/relationships/slide" Target="slides/slide62.xml"/>
  <Relationship Id="rId68" Type="http://schemas.openxmlformats.org/officeDocument/2006/relationships/slide" Target="slides/slide63.xml"/>
  <Relationship Id="rId69" Type="http://schemas.openxmlformats.org/officeDocument/2006/relationships/slide" Target="slides/slide64.xml"/>
  <Relationship Id="rId7" Type="http://schemas.openxmlformats.org/officeDocument/2006/relationships/slide" Target="slides/slide2.xml"/>
  <Relationship Id="rId70" Type="http://schemas.openxmlformats.org/officeDocument/2006/relationships/slide" Target="slides/slide65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3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7.bmp"/>
</Relationships>

</file>

<file path=ppt/slides/_rels/slide4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2.bmp"/>
</Relationships>

</file>

<file path=ppt/slides/_rels/slide4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6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25" y="4716463"/>
            <a:ext cx="2743200" cy="1863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81000" y="2438400"/>
            <a:ext cx="822960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4351338" algn="l"/>
                <a:tab pos="4452938" algn="l"/>
                <a:tab pos="63500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Unit Transfused		Risk per Million Units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Confirmed Report of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Fatality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Bacterial Contamination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Red Blood Cells		  6.0		1.0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Plateletpheresis units		32		7.1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TOTAL, all units		  7.4		1.1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105400" y="6324600"/>
            <a:ext cx="336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Perez P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1999;39:2S.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Risks </a:t>
            </a: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5638800" y="3733800"/>
            <a:ext cx="1447800" cy="1143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4724400" y="4981575"/>
            <a:ext cx="177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FFFF00"/>
                </a:solidFill>
                <a:effectLst/>
                <a:latin typeface="Helvetica"/>
              </a:rPr>
              <a:t>1/140,000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3048000"/>
            <a:ext cx="8229600" cy="915988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3370263" algn="l"/>
                <a:tab pos="5605463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Clinical cases of post-transfusion sepsis 	162 - 288 per year</a:t>
            </a: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		4.5 - 18 per year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991100" y="6172200"/>
            <a:ext cx="38481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BaCon Report, 1999 AABB Annual Meeting.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  <a:p>
            <a:endParaRPr lang="en-US" sz="1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U.S. Bacterial Contamination Estimates</a:t>
            </a:r>
          </a:p>
          <a:p>
            <a:pPr algn="ctr"/>
            <a:r>
              <a:rPr lang="en-US" sz="28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BaCon Preliminary Data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539750" y="2838450"/>
            <a:ext cx="8201025" cy="11906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61963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619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Platelet contamination rate: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US				  670/million units	(Transfusion 1999;39:36S)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Germany		1300  				(Transfusion 1999;39:34S)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Spain			  320  				(Transfusion 1999;39:75S)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719263" y="1155700"/>
            <a:ext cx="56832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Frequency of Contamination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Reports</a:t>
            </a:r>
            <a:endParaRPr lang="en-US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5029200" y="6035675"/>
            <a:ext cx="3795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Ness PM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2001;41:857-61.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Recalculation: LJ Dumont.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457200" y="3200400"/>
            <a:ext cx="822960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33463" algn="l"/>
                <a:tab pos="4402138" algn="l"/>
                <a:tab pos="5029200" algn="l"/>
                <a:tab pos="6637338" algn="l"/>
              </a:tabLs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Plt Conc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 </a:t>
            </a:r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SDP</a:t>
            </a:r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Post-transfusion sepsis 	402/million	75/million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Fatalities	  62/million	14/million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5038" y="2638425"/>
            <a:ext cx="465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Johns Hopkins’ 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433513" y="1114425"/>
            <a:ext cx="626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Inspection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447800" y="2544763"/>
            <a:ext cx="60912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Changes Associated with Contamination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Clots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Discoloration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Gas bubbles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5029200" y="6019800"/>
            <a:ext cx="3540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1993;33:228-4.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762000" y="1114425"/>
            <a:ext cx="7653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Microscopic Review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00200" y="2438400"/>
            <a:ext cx="555783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Gram stain	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Acridine orange	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- 10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/mL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But: Significant 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rate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5029200" y="6019800"/>
            <a:ext cx="3638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Barrett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1993;33:228-34.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508125" y="1905000"/>
            <a:ext cx="169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GLUCOSE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22925" y="1905000"/>
            <a:ext cx="184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ACID + CO</a:t>
            </a:r>
            <a:r>
              <a:rPr lang="en-US" baseline="-2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685800" y="3124200"/>
            <a:ext cx="402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glucose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 pH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Decreased/absent swirling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3336925" y="2133600"/>
            <a:ext cx="2133600" cy="0"/>
          </a:xfrm>
          <a:prstGeom prst="line">
            <a:avLst/>
          </a:prstGeom>
          <a:noFill/>
          <a:ln w="57150">
            <a:solidFill>
              <a:srgbClr val="CC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3540125" y="2354263"/>
            <a:ext cx="2301875" cy="8810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084263" y="4411663"/>
            <a:ext cx="3084512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testing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Biochemical strips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7029450" y="2420938"/>
            <a:ext cx="50800" cy="1084262"/>
          </a:xfrm>
          <a:prstGeom prst="line">
            <a:avLst/>
          </a:prstGeom>
          <a:noFill/>
          <a:ln w="76200">
            <a:solidFill>
              <a:srgbClr val="CCCCFF"/>
            </a:solidFill>
            <a:prstDash val="sysDot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986463" y="3605213"/>
            <a:ext cx="248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Direct detection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5502275" y="4275138"/>
            <a:ext cx="3067050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Sensitive labels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• Automated culture</a:t>
            </a:r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762000" y="9144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Good: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960563" y="2859088"/>
            <a:ext cx="5278437" cy="822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  Why we are interested in this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2:  Whether it is feasible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1431925" y="2446338"/>
            <a:ext cx="6584950" cy="28352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-sensitive labels on platelet bags: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No change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Staph. aureus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Ps. aeruginosa</a:t>
            </a:r>
          </a:p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Bacillus cereus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Change only with	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Ent. aerogenes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at &gt; 10</a:t>
            </a:r>
            <a:r>
              <a:rPr lang="en-US" sz="2000" baseline="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CFU/mL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• sensitivity = 20%			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1635125" y="5562600"/>
            <a:ext cx="598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 problem: Platelets produce CO</a:t>
            </a:r>
            <a:r>
              <a:rPr lang="en-US" sz="2000" baseline="-2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also.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3138" y="6343650"/>
            <a:ext cx="405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Hogman CF, Gong J.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1994;67:351-5.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/>
          <p:cNvSpPr>
            <a:spLocks noChangeShapeType="1"/>
          </p:cNvSpPr>
          <p:nvPr/>
        </p:nvSpPr>
        <p:spPr bwMode="auto">
          <a:xfrm>
            <a:off x="3810000" y="3048000"/>
            <a:ext cx="3124200" cy="0"/>
          </a:xfrm>
          <a:prstGeom prst="line">
            <a:avLst/>
          </a:prstGeom>
          <a:noFill/>
          <a:ln w="57150">
            <a:solidFill>
              <a:srgbClr val="CCE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3657600" y="933450"/>
            <a:ext cx="156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Swirling</a:t>
            </a: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1600200" y="23622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1600200" y="20574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 rot="-1639749">
            <a:off x="1447800" y="3352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 rot="2049050">
            <a:off x="1905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 rot="654088">
            <a:off x="1981200" y="2971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 rot="-2897557">
            <a:off x="762000" y="2590800"/>
            <a:ext cx="914400" cy="152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 rot="-5400000">
            <a:off x="5448300" y="2019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 rot="-5400000">
            <a:off x="5448300" y="22479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 rot="-5400000">
            <a:off x="5448300" y="24765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 rot="-5400000">
            <a:off x="5448300" y="29337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Oval 14"/>
          <p:cNvSpPr>
            <a:spLocks noChangeArrowheads="1"/>
          </p:cNvSpPr>
          <p:nvPr/>
        </p:nvSpPr>
        <p:spPr bwMode="auto">
          <a:xfrm rot="-5400000">
            <a:off x="5448300" y="27051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 rot="-5400000">
            <a:off x="5448300" y="3162300"/>
            <a:ext cx="152400" cy="9906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4419600" y="5029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5105400" y="5638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181600" y="48768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1" name="Oval 19"/>
          <p:cNvSpPr>
            <a:spLocks noChangeArrowheads="1"/>
          </p:cNvSpPr>
          <p:nvPr/>
        </p:nvSpPr>
        <p:spPr bwMode="auto">
          <a:xfrm>
            <a:off x="5791200" y="5943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Oval 20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4419600" y="5867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>
            <a:off x="2133600" y="3657600"/>
            <a:ext cx="2057400" cy="1905000"/>
          </a:xfrm>
          <a:prstGeom prst="line">
            <a:avLst/>
          </a:prstGeom>
          <a:noFill/>
          <a:ln w="76200">
            <a:solidFill>
              <a:srgbClr val="CCECFF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685800" y="5181600"/>
            <a:ext cx="259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Low pH</a:t>
            </a:r>
          </a:p>
          <a:p>
            <a:pPr algn="r"/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Metabolic disturbance</a:t>
            </a:r>
          </a:p>
        </p:txBody>
      </p: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4114800" y="4495800"/>
            <a:ext cx="267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alignment with flow</a:t>
            </a:r>
          </a:p>
        </p:txBody>
      </p:sp>
      <p:sp>
        <p:nvSpPr>
          <p:cNvPr id="79897" name="Text Box 25"/>
          <p:cNvSpPr txBox="1">
            <a:spLocks noChangeArrowheads="1"/>
          </p:cNvSpPr>
          <p:nvPr/>
        </p:nvSpPr>
        <p:spPr bwMode="auto">
          <a:xfrm>
            <a:off x="4362450" y="1905000"/>
            <a:ext cx="234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Alignment with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026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1219200" y="2578100"/>
            <a:ext cx="6705600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 to detect contamination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Sensitivity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Specificity</a:t>
            </a:r>
            <a:endParaRPr lang="en-US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epi.	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 	      75%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S. aureus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100%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2-3)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Salmonella	  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75%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(Day 3-5)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 100%</a:t>
            </a:r>
          </a:p>
        </p:txBody>
      </p:sp>
      <p:sp>
        <p:nvSpPr>
          <p:cNvPr id="81926" name="Text Box 1030"/>
          <p:cNvSpPr txBox="1">
            <a:spLocks noChangeArrowheads="1"/>
          </p:cNvSpPr>
          <p:nvPr/>
        </p:nvSpPr>
        <p:spPr bwMode="auto">
          <a:xfrm>
            <a:off x="4481513" y="6324600"/>
            <a:ext cx="4246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Leach MF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1998;74(suppl 1):1180.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09600" y="1114425"/>
            <a:ext cx="790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Biochemical Changes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91000" y="6324600"/>
            <a:ext cx="4662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Wagner SJ, Robinette D.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1996;36:989-93.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438400" y="2362200"/>
            <a:ext cx="4532313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False positive rates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(sterile units)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Glucose:	5%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4%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5%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743200" y="4114800"/>
            <a:ext cx="3979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based on ±2 SD reference intervals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953000" y="5867400"/>
            <a:ext cx="36290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Brecher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1993;33:450-7.</a:t>
            </a:r>
          </a:p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Fenwick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Lancet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1991;337:496-7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114425"/>
            <a:ext cx="785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Future Developments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08125" y="2133600"/>
            <a:ext cx="1555750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PCR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EIA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%O</a:t>
            </a:r>
            <a:r>
              <a:rPr lang="en-US" baseline="-25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Others….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276600" y="1552575"/>
            <a:ext cx="25781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Traditional Concept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801688" y="2952750"/>
            <a:ext cx="2622550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BLOOD CENTER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335088" y="3516313"/>
            <a:ext cx="222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Culture: Day 1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Hold until negative</a:t>
            </a:r>
          </a:p>
        </p:txBody>
      </p:sp>
      <p:sp>
        <p:nvSpPr>
          <p:cNvPr id="116741" name="Line 5"/>
          <p:cNvSpPr>
            <a:spLocks noChangeShapeType="1"/>
          </p:cNvSpPr>
          <p:nvPr/>
        </p:nvSpPr>
        <p:spPr bwMode="auto">
          <a:xfrm>
            <a:off x="3722688" y="3208338"/>
            <a:ext cx="19192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054725" y="2967038"/>
            <a:ext cx="1724025" cy="457200"/>
          </a:xfrm>
          <a:prstGeom prst="rect">
            <a:avLst/>
          </a:prstGeom>
          <a:solidFill>
            <a:srgbClr val="66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000066"/>
                </a:solidFill>
                <a:effectLst/>
                <a:latin typeface="Helvetica"/>
              </a:rPr>
              <a:t>HOSPITAL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962400" y="2765425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2 or 3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603375" y="10668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746125" y="4724400"/>
            <a:ext cx="7880350" cy="11874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Currently in routine use in blood centers in Belgium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and the Netherlands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- Potential difficulties with recall, outdating.</a:t>
            </a:r>
          </a:p>
        </p:txBody>
      </p:sp>
      <p:sp>
        <p:nvSpPr>
          <p:cNvPr id="116746" name="Line 10"/>
          <p:cNvSpPr>
            <a:spLocks noChangeShapeType="1"/>
          </p:cNvSpPr>
          <p:nvPr/>
        </p:nvSpPr>
        <p:spPr bwMode="auto">
          <a:xfrm>
            <a:off x="1371600" y="3962400"/>
            <a:ext cx="2209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</a:t>
            </a:r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Hospital-Based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Verification of Sterility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24" name="Text Box 1088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6629" name="Line 109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0" name="Line 109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1" name="Line 109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Line 109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Line 109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4" name="Line 109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5" name="Rectangle 109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6" name="Rectangle 110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7" name="Rectangle 110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8" name="Rectangle 110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39" name="Rectangle 110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0" name="Rectangle 110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1" name="Rectangle 110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2" name="Rectangle 110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3" name="Rectangle 110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Rectangle 110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5" name="Rectangle 110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6" name="Rectangle 111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7" name="Rectangle 111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8" name="Rectangle 111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49" name="Rectangle 111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0" name="Rectangle 111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51" name="Text Box 111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6652" name="Text Box 111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6653" name="Text Box 111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6654" name="Text Box 111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6655" name="Text Box 111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6656" name="Text Box 112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6657" name="Text Box 112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6658" name="Text Box 112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6659" name="Text Box 112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6660" name="Text Box 112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6661" name="Line 112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2" name="Line 112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3" name="Line 112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Line 112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5" name="Line 112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6" name="Line 113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7" name="Line 113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8" name="Line 113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69" name="Line 113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0" name="Line 113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1" name="Line 113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2" name="Line 113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3" name="Line 113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Rectangle 113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5" name="Line 113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76" name="Text Box 114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6677" name="Text Box 114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6678" name="Text Box 114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6679" name="Text Box 114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6680" name="Text Box 114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6681" name="Text Box 114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6682" name="Text Box 114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6683" name="Rectangle 114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4" name="Line 114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5" name="Line 114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6" name="Rectangle 115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7" name="Text Box 115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688" name="Line 115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89" name="Text Box 115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6690" name="Line 115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91" name="Rectangle 115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1026"/>
          <p:cNvSpPr txBox="1">
            <a:spLocks noChangeArrowheads="1"/>
          </p:cNvSpPr>
          <p:nvPr/>
        </p:nvSpPr>
        <p:spPr bwMode="auto">
          <a:xfrm>
            <a:off x="55467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3" name="Text Box 1027"/>
          <p:cNvSpPr txBox="1">
            <a:spLocks noChangeArrowheads="1"/>
          </p:cNvSpPr>
          <p:nvPr/>
        </p:nvSpPr>
        <p:spPr bwMode="auto">
          <a:xfrm>
            <a:off x="6232525" y="5076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4" name="Text Box 1028"/>
          <p:cNvSpPr txBox="1">
            <a:spLocks noChangeArrowheads="1"/>
          </p:cNvSpPr>
          <p:nvPr/>
        </p:nvSpPr>
        <p:spPr bwMode="auto">
          <a:xfrm>
            <a:off x="3870325" y="6219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5" name="Text Box 1029"/>
          <p:cNvSpPr txBox="1">
            <a:spLocks noChangeArrowheads="1"/>
          </p:cNvSpPr>
          <p:nvPr/>
        </p:nvSpPr>
        <p:spPr bwMode="auto">
          <a:xfrm>
            <a:off x="6019800" y="2895600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via SCD)</a:t>
            </a:r>
          </a:p>
        </p:txBody>
      </p:sp>
      <p:sp>
        <p:nvSpPr>
          <p:cNvPr id="112646" name="Text Box 1030"/>
          <p:cNvSpPr txBox="1">
            <a:spLocks noChangeArrowheads="1"/>
          </p:cNvSpPr>
          <p:nvPr/>
        </p:nvSpPr>
        <p:spPr bwMode="auto">
          <a:xfrm>
            <a:off x="1358900" y="1095375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2647" name="Text Box 1031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2648" name="Text Box 1032"/>
          <p:cNvSpPr txBox="1">
            <a:spLocks noChangeArrowheads="1"/>
          </p:cNvSpPr>
          <p:nvPr/>
        </p:nvSpPr>
        <p:spPr bwMode="auto">
          <a:xfrm>
            <a:off x="3870325" y="61960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49" name="Rectangle 1033"/>
          <p:cNvSpPr>
            <a:spLocks noChangeArrowheads="1"/>
          </p:cNvSpPr>
          <p:nvPr/>
        </p:nvSpPr>
        <p:spPr bwMode="auto">
          <a:xfrm rot="16200000">
            <a:off x="1868488" y="281305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0" name="Rectangle 1034"/>
          <p:cNvSpPr>
            <a:spLocks noChangeArrowheads="1"/>
          </p:cNvSpPr>
          <p:nvPr/>
        </p:nvSpPr>
        <p:spPr bwMode="auto">
          <a:xfrm>
            <a:off x="760413" y="4370388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Rectangle 1035"/>
          <p:cNvSpPr>
            <a:spLocks noChangeArrowheads="1"/>
          </p:cNvSpPr>
          <p:nvPr/>
        </p:nvSpPr>
        <p:spPr bwMode="auto">
          <a:xfrm>
            <a:off x="836613" y="4522788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Rectangle 1036"/>
          <p:cNvSpPr>
            <a:spLocks noChangeArrowheads="1"/>
          </p:cNvSpPr>
          <p:nvPr/>
        </p:nvSpPr>
        <p:spPr bwMode="auto">
          <a:xfrm>
            <a:off x="836613" y="5818188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3" name="Text Box 1037"/>
          <p:cNvSpPr txBox="1">
            <a:spLocks noChangeArrowheads="1"/>
          </p:cNvSpPr>
          <p:nvPr/>
        </p:nvSpPr>
        <p:spPr bwMode="auto">
          <a:xfrm>
            <a:off x="1674813" y="4370388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2654" name="Rectangle 1038"/>
          <p:cNvSpPr>
            <a:spLocks noChangeArrowheads="1"/>
          </p:cNvSpPr>
          <p:nvPr/>
        </p:nvSpPr>
        <p:spPr bwMode="auto">
          <a:xfrm rot="16200000">
            <a:off x="1868488" y="293211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1039"/>
          <p:cNvSpPr>
            <a:spLocks noChangeShapeType="1"/>
          </p:cNvSpPr>
          <p:nvPr/>
        </p:nvSpPr>
        <p:spPr bwMode="auto">
          <a:xfrm>
            <a:off x="2103438" y="2547938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1040"/>
          <p:cNvSpPr>
            <a:spLocks noChangeShapeType="1"/>
          </p:cNvSpPr>
          <p:nvPr/>
        </p:nvSpPr>
        <p:spPr bwMode="auto">
          <a:xfrm>
            <a:off x="2222500" y="3362325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Rectangle 1041"/>
          <p:cNvSpPr>
            <a:spLocks noChangeArrowheads="1"/>
          </p:cNvSpPr>
          <p:nvPr/>
        </p:nvSpPr>
        <p:spPr bwMode="auto">
          <a:xfrm>
            <a:off x="2089150" y="3676650"/>
            <a:ext cx="284163" cy="601663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Rectangle 1042"/>
          <p:cNvSpPr>
            <a:spLocks noChangeArrowheads="1"/>
          </p:cNvSpPr>
          <p:nvPr/>
        </p:nvSpPr>
        <p:spPr bwMode="auto">
          <a:xfrm>
            <a:off x="2090738" y="3878263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Oval 1043"/>
          <p:cNvSpPr>
            <a:spLocks noChangeArrowheads="1"/>
          </p:cNvSpPr>
          <p:nvPr/>
        </p:nvSpPr>
        <p:spPr bwMode="auto">
          <a:xfrm>
            <a:off x="2009775" y="3625850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Text Box 1044"/>
          <p:cNvSpPr txBox="1">
            <a:spLocks noChangeArrowheads="1"/>
          </p:cNvSpPr>
          <p:nvPr/>
        </p:nvSpPr>
        <p:spPr bwMode="auto">
          <a:xfrm>
            <a:off x="3470275" y="2127250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2661" name="Text Box 1045"/>
          <p:cNvSpPr txBox="1">
            <a:spLocks noChangeArrowheads="1"/>
          </p:cNvSpPr>
          <p:nvPr/>
        </p:nvSpPr>
        <p:spPr bwMode="auto">
          <a:xfrm>
            <a:off x="3794125" y="2930525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2662" name="Text Box 1046"/>
          <p:cNvSpPr txBox="1">
            <a:spLocks noChangeArrowheads="1"/>
          </p:cNvSpPr>
          <p:nvPr/>
        </p:nvSpPr>
        <p:spPr bwMode="auto">
          <a:xfrm>
            <a:off x="3538538" y="4306888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2663" name="Text Box 1047"/>
          <p:cNvSpPr txBox="1">
            <a:spLocks noChangeArrowheads="1"/>
          </p:cNvSpPr>
          <p:nvPr/>
        </p:nvSpPr>
        <p:spPr bwMode="auto">
          <a:xfrm>
            <a:off x="2509838" y="3716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4" name="Text Box 1048"/>
          <p:cNvSpPr txBox="1">
            <a:spLocks noChangeArrowheads="1"/>
          </p:cNvSpPr>
          <p:nvPr/>
        </p:nvSpPr>
        <p:spPr bwMode="auto">
          <a:xfrm>
            <a:off x="5903913" y="4227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5" name="Text Box 1049"/>
          <p:cNvSpPr txBox="1">
            <a:spLocks noChangeArrowheads="1"/>
          </p:cNvSpPr>
          <p:nvPr/>
        </p:nvSpPr>
        <p:spPr bwMode="auto">
          <a:xfrm>
            <a:off x="6589713" y="4303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2666" name="Line 1050"/>
          <p:cNvSpPr>
            <a:spLocks noChangeShapeType="1"/>
          </p:cNvSpPr>
          <p:nvPr/>
        </p:nvSpPr>
        <p:spPr bwMode="auto">
          <a:xfrm>
            <a:off x="4621213" y="2489200"/>
            <a:ext cx="0" cy="37465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1051"/>
          <p:cNvSpPr>
            <a:spLocks noChangeShapeType="1"/>
          </p:cNvSpPr>
          <p:nvPr/>
        </p:nvSpPr>
        <p:spPr bwMode="auto">
          <a:xfrm>
            <a:off x="4648200" y="3352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Rectangle 1052"/>
          <p:cNvSpPr>
            <a:spLocks noChangeArrowheads="1"/>
          </p:cNvSpPr>
          <p:nvPr/>
        </p:nvSpPr>
        <p:spPr bwMode="auto">
          <a:xfrm>
            <a:off x="796925" y="2532063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Freeform 1053"/>
          <p:cNvSpPr>
            <a:spLocks/>
          </p:cNvSpPr>
          <p:nvPr/>
        </p:nvSpPr>
        <p:spPr bwMode="auto">
          <a:xfrm>
            <a:off x="1284288" y="2351088"/>
            <a:ext cx="517525" cy="198437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0" name="Rectangle 1054"/>
          <p:cNvSpPr>
            <a:spLocks noChangeArrowheads="1"/>
          </p:cNvSpPr>
          <p:nvPr/>
        </p:nvSpPr>
        <p:spPr bwMode="auto">
          <a:xfrm>
            <a:off x="1660525" y="253206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Rectangle 1055"/>
          <p:cNvSpPr>
            <a:spLocks noChangeArrowheads="1"/>
          </p:cNvSpPr>
          <p:nvPr/>
        </p:nvSpPr>
        <p:spPr bwMode="auto">
          <a:xfrm rot="16200000">
            <a:off x="2097087" y="3160713"/>
            <a:ext cx="227013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026"/>
          <p:cNvSpPr txBox="1">
            <a:spLocks noChangeArrowheads="1"/>
          </p:cNvSpPr>
          <p:nvPr/>
        </p:nvSpPr>
        <p:spPr bwMode="auto">
          <a:xfrm>
            <a:off x="1603375" y="609600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5715" name="Text Box 1027"/>
          <p:cNvSpPr txBox="1">
            <a:spLocks noChangeArrowheads="1"/>
          </p:cNvSpPr>
          <p:nvPr/>
        </p:nvSpPr>
        <p:spPr bwMode="auto">
          <a:xfrm>
            <a:off x="685800" y="1219200"/>
            <a:ext cx="8001000" cy="83185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Organisms Involved in Blood Unit Contamination</a:t>
            </a:r>
          </a:p>
          <a:p>
            <a:pPr algn="ctr"/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1998 - 2000</a:t>
            </a:r>
          </a:p>
        </p:txBody>
      </p:sp>
      <p:sp>
        <p:nvSpPr>
          <p:cNvPr id="115716" name="Text Box 1028"/>
          <p:cNvSpPr txBox="1">
            <a:spLocks noChangeArrowheads="1"/>
          </p:cNvSpPr>
          <p:nvPr/>
        </p:nvSpPr>
        <p:spPr bwMode="auto">
          <a:xfrm>
            <a:off x="228600" y="2476500"/>
            <a:ext cx="8610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Gram-positive (60%)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Gram-negative (40%)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(8)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coli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aureus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(4)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marcescens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(3)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agalactiae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Serratia liquifaciens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(2)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Grp G Strep.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aerogenes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lugdensis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Enterobacter cloacae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saprophyticus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P. rettgeri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Bacillus cereus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	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Y. enterocolitica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E. faecalis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Strep. pneumoniae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(1)</a:t>
            </a:r>
          </a:p>
        </p:txBody>
      </p:sp>
      <p:sp>
        <p:nvSpPr>
          <p:cNvPr id="115717" name="Text Box 1029"/>
          <p:cNvSpPr txBox="1">
            <a:spLocks noChangeArrowheads="1"/>
          </p:cNvSpPr>
          <p:nvPr/>
        </p:nvSpPr>
        <p:spPr bwMode="auto">
          <a:xfrm>
            <a:off x="304800" y="6350000"/>
            <a:ext cx="337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*includes isolates from RBCs</a:t>
            </a:r>
          </a:p>
        </p:txBody>
      </p:sp>
      <p:sp>
        <p:nvSpPr>
          <p:cNvPr id="115718" name="Text Box 1030"/>
          <p:cNvSpPr txBox="1">
            <a:spLocks noChangeArrowheads="1"/>
          </p:cNvSpPr>
          <p:nvPr/>
        </p:nvSpPr>
        <p:spPr bwMode="auto">
          <a:xfrm>
            <a:off x="5005388" y="6410325"/>
            <a:ext cx="3833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Kuehnert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2001;41:1493-9.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33550"/>
            <a:ext cx="5638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Rectangle 22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60440" name="Rectangle 24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Line 25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2" name="Line 26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5" name="Oval 29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6" name="Line 40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0" name="Rectangle 44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1" name="Freeform 45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2" name="Rectangle 46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4" name="Rectangle 48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3870325" y="58388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1358900" y="965200"/>
            <a:ext cx="6565900" cy="4064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New Concept: Hospital-Based Verification of Sterility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603375" y="479425"/>
            <a:ext cx="609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Detecting Bacteria in Platelets: Culturing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 rot="16200000">
            <a:off x="1868488" y="2455863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760413" y="4013200"/>
            <a:ext cx="14478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836613" y="4165600"/>
            <a:ext cx="1295400" cy="1143000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836613" y="54610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674813" y="4013200"/>
            <a:ext cx="422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" b="0">
                <a:solidFill>
                  <a:schemeClr val="tx1"/>
                </a:solidFill>
                <a:effectLst/>
                <a:latin typeface="Helvetica"/>
              </a:rPr>
              <a:t>BacT</a:t>
            </a:r>
            <a:r>
              <a:rPr lang="en-US" sz="400" b="0">
                <a:solidFill>
                  <a:srgbClr val="333333"/>
                </a:solidFill>
                <a:effectLst/>
                <a:latin typeface="Helvetica"/>
              </a:rPr>
              <a:t> Alert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 rot="16200000">
            <a:off x="1868488" y="2574925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>
            <a:off x="2103438" y="2190750"/>
            <a:ext cx="220662" cy="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Line 12"/>
          <p:cNvSpPr>
            <a:spLocks noChangeShapeType="1"/>
          </p:cNvSpPr>
          <p:nvPr/>
        </p:nvSpPr>
        <p:spPr bwMode="auto">
          <a:xfrm>
            <a:off x="2222500" y="3005138"/>
            <a:ext cx="0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2089150" y="3319463"/>
            <a:ext cx="284163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Rectangle 14"/>
          <p:cNvSpPr>
            <a:spLocks noChangeArrowheads="1"/>
          </p:cNvSpPr>
          <p:nvPr/>
        </p:nvSpPr>
        <p:spPr bwMode="auto">
          <a:xfrm>
            <a:off x="2090738" y="3521075"/>
            <a:ext cx="277812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2009775" y="3268663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Text Box 16"/>
          <p:cNvSpPr txBox="1">
            <a:spLocks noChangeArrowheads="1"/>
          </p:cNvSpPr>
          <p:nvPr/>
        </p:nvSpPr>
        <p:spPr bwMode="auto">
          <a:xfrm>
            <a:off x="3470275" y="1770063"/>
            <a:ext cx="2347913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ENTRY INTO INVENTORY</a:t>
            </a:r>
          </a:p>
        </p:txBody>
      </p:sp>
      <p:sp>
        <p:nvSpPr>
          <p:cNvPr id="113681" name="Text Box 17"/>
          <p:cNvSpPr txBox="1">
            <a:spLocks noChangeArrowheads="1"/>
          </p:cNvSpPr>
          <p:nvPr/>
        </p:nvSpPr>
        <p:spPr bwMode="auto">
          <a:xfrm>
            <a:off x="3794125" y="2573338"/>
            <a:ext cx="1665288" cy="304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DAY 2: CULTURE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3538538" y="3949700"/>
            <a:ext cx="2268537" cy="5175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TRANSFUSION ORDER: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RELEASE UNIT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6086475" y="2438400"/>
            <a:ext cx="2247900" cy="527050"/>
          </a:xfrm>
          <a:prstGeom prst="rect">
            <a:avLst/>
          </a:prstGeom>
          <a:solidFill>
            <a:srgbClr val="CC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POSITIVE AUTOMATED </a:t>
            </a:r>
          </a:p>
          <a:p>
            <a:pPr algn="ctr"/>
            <a:r>
              <a:rPr lang="en-US" sz="1400" b="true">
                <a:solidFill>
                  <a:srgbClr val="000099"/>
                </a:solidFill>
                <a:effectLst/>
                <a:latin typeface="Helvetica"/>
              </a:rPr>
              <a:t>CULTURE</a:t>
            </a:r>
          </a:p>
        </p:txBody>
      </p:sp>
      <p:sp>
        <p:nvSpPr>
          <p:cNvPr id="113684" name="Text Box 20"/>
          <p:cNvSpPr txBox="1">
            <a:spLocks noChangeArrowheads="1"/>
          </p:cNvSpPr>
          <p:nvPr/>
        </p:nvSpPr>
        <p:spPr bwMode="auto">
          <a:xfrm>
            <a:off x="5792788" y="3454400"/>
            <a:ext cx="2033587" cy="31432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Interdiction of release</a:t>
            </a:r>
          </a:p>
        </p:txBody>
      </p:sp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2509838" y="3359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903913" y="38703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7" name="Text Box 23"/>
          <p:cNvSpPr txBox="1">
            <a:spLocks noChangeArrowheads="1"/>
          </p:cNvSpPr>
          <p:nvPr/>
        </p:nvSpPr>
        <p:spPr bwMode="auto">
          <a:xfrm>
            <a:off x="6589713" y="39465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8" name="Text Box 24"/>
          <p:cNvSpPr txBox="1">
            <a:spLocks noChangeArrowheads="1"/>
          </p:cNvSpPr>
          <p:nvPr/>
        </p:nvSpPr>
        <p:spPr bwMode="auto">
          <a:xfrm>
            <a:off x="7026275" y="8853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89" name="Line 25"/>
          <p:cNvSpPr>
            <a:spLocks noChangeShapeType="1"/>
          </p:cNvSpPr>
          <p:nvPr/>
        </p:nvSpPr>
        <p:spPr bwMode="auto">
          <a:xfrm flipH="1">
            <a:off x="4784725" y="3019425"/>
            <a:ext cx="2387600" cy="6111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Text Box 26"/>
          <p:cNvSpPr txBox="1">
            <a:spLocks noChangeArrowheads="1"/>
          </p:cNvSpPr>
          <p:nvPr/>
        </p:nvSpPr>
        <p:spPr bwMode="auto">
          <a:xfrm>
            <a:off x="3600450" y="4876800"/>
            <a:ext cx="4667250" cy="17399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Providing: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Assurance of sterility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to 7 days 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Storage after pooling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Reduced cost for leukoreduction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796925" y="21748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Freeform 28"/>
          <p:cNvSpPr>
            <a:spLocks/>
          </p:cNvSpPr>
          <p:nvPr/>
        </p:nvSpPr>
        <p:spPr bwMode="auto">
          <a:xfrm>
            <a:off x="1284288" y="19939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1660525" y="2174875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 rot="16200000">
            <a:off x="2097088" y="2857500"/>
            <a:ext cx="227012" cy="153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95" name="Line 31"/>
          <p:cNvSpPr>
            <a:spLocks noChangeShapeType="1"/>
          </p:cNvSpPr>
          <p:nvPr/>
        </p:nvSpPr>
        <p:spPr bwMode="auto">
          <a:xfrm>
            <a:off x="4648200" y="2971800"/>
            <a:ext cx="0" cy="862013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>
            <a:off x="4648200" y="21336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33"/>
          <p:cNvSpPr>
            <a:spLocks noChangeShapeType="1"/>
          </p:cNvSpPr>
          <p:nvPr/>
        </p:nvSpPr>
        <p:spPr bwMode="auto">
          <a:xfrm rot="-5400000">
            <a:off x="5753100" y="2476500"/>
            <a:ext cx="0" cy="381000"/>
          </a:xfrm>
          <a:prstGeom prst="line">
            <a:avLst/>
          </a:prstGeom>
          <a:noFill/>
          <a:ln w="38100">
            <a:solidFill>
              <a:srgbClr val="CC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169150" cy="3013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Experience in first 2 years: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2,569 units cultured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(5 mL into aerobic bottle, BacT/Alert automated system)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16 initial positives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(0.6%)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11 not confirmed on repeat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5 not able to be recultured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   (1: positive after transfusion)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207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May, 1999 - April, 2001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642225" cy="33782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Recent experience: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Split double SDP unit received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(external source)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2: Culture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AM: Split A’s culture     growth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(recultured)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Day 3 PM: Split B’s culture     growth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Same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Staph. epi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. in each unit.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34988" y="6224588"/>
            <a:ext cx="10302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July, 2001</a:t>
            </a:r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>
            <a:off x="5791200" y="4038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5791200" y="48006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38200" y="2438400"/>
            <a:ext cx="7297738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Costs: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Material costs: $11.05/plateletpheresis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Tech time: 7 minutes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Workup of positives: $50-100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608513" y="6183313"/>
            <a:ext cx="4002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Cooper L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Transfusion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1999;39:119-20S. 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362200" y="2438400"/>
            <a:ext cx="306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Cost (for 100 units):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78075" y="3146425"/>
            <a:ext cx="4691063" cy="26479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Material costs: 		$1105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Tech time: 700 minutes 	  $467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Workup of positive: 	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</a:t>
            </a:r>
          </a:p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$1647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not outdated: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15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@ $500		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$7500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47" name="Text Box 63"/>
          <p:cNvSpPr txBox="1">
            <a:spLocks noChangeArrowheads="1"/>
          </p:cNvSpPr>
          <p:nvPr/>
        </p:nvSpPr>
        <p:spPr bwMode="auto">
          <a:xfrm>
            <a:off x="1562100" y="266700"/>
            <a:ext cx="604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Comparison of Residual Risks</a:t>
            </a:r>
          </a:p>
        </p:txBody>
      </p:sp>
      <p:sp>
        <p:nvSpPr>
          <p:cNvPr id="67648" name="AutoShape 64"/>
          <p:cNvSpPr>
            <a:spLocks noChangeArrowheads="1"/>
          </p:cNvSpPr>
          <p:nvPr/>
        </p:nvSpPr>
        <p:spPr bwMode="auto">
          <a:xfrm>
            <a:off x="1352550" y="236220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49" name="Text Box 65"/>
          <p:cNvSpPr txBox="1">
            <a:spLocks noChangeArrowheads="1"/>
          </p:cNvSpPr>
          <p:nvPr/>
        </p:nvSpPr>
        <p:spPr bwMode="auto">
          <a:xfrm>
            <a:off x="0" y="2190750"/>
            <a:ext cx="14239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Contamination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3" name="Line 69"/>
          <p:cNvSpPr>
            <a:spLocks noChangeShapeType="1"/>
          </p:cNvSpPr>
          <p:nvPr/>
        </p:nvSpPr>
        <p:spPr bwMode="auto">
          <a:xfrm>
            <a:off x="2228850" y="2590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5" name="Text Box 71"/>
          <p:cNvSpPr txBox="1">
            <a:spLocks noChangeArrowheads="1"/>
          </p:cNvSpPr>
          <p:nvPr/>
        </p:nvSpPr>
        <p:spPr bwMode="auto">
          <a:xfrm>
            <a:off x="211138" y="4114800"/>
            <a:ext cx="10191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Septic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Fatalities</a:t>
            </a:r>
          </a:p>
          <a:p>
            <a:pPr algn="ctr"/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(platelets)</a:t>
            </a:r>
          </a:p>
        </p:txBody>
      </p:sp>
      <p:sp>
        <p:nvSpPr>
          <p:cNvPr id="67657" name="Line 73"/>
          <p:cNvSpPr>
            <a:spLocks noChangeShapeType="1"/>
          </p:cNvSpPr>
          <p:nvPr/>
        </p:nvSpPr>
        <p:spPr bwMode="auto">
          <a:xfrm>
            <a:off x="2257425" y="6122988"/>
            <a:ext cx="66087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8" name="Line 74"/>
          <p:cNvSpPr>
            <a:spLocks noChangeShapeType="1"/>
          </p:cNvSpPr>
          <p:nvPr/>
        </p:nvSpPr>
        <p:spPr bwMode="auto">
          <a:xfrm>
            <a:off x="2105025" y="54022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9" name="Line 75"/>
          <p:cNvSpPr>
            <a:spLocks noChangeShapeType="1"/>
          </p:cNvSpPr>
          <p:nvPr/>
        </p:nvSpPr>
        <p:spPr bwMode="auto">
          <a:xfrm>
            <a:off x="2105025" y="4378325"/>
            <a:ext cx="13335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2105025" y="3328988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1" name="Line 77"/>
          <p:cNvSpPr>
            <a:spLocks noChangeShapeType="1"/>
          </p:cNvSpPr>
          <p:nvPr/>
        </p:nvSpPr>
        <p:spPr bwMode="auto">
          <a:xfrm>
            <a:off x="2114550" y="2303463"/>
            <a:ext cx="133350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2" name="Line 78"/>
          <p:cNvSpPr>
            <a:spLocks noChangeShapeType="1"/>
          </p:cNvSpPr>
          <p:nvPr/>
        </p:nvSpPr>
        <p:spPr bwMode="auto">
          <a:xfrm>
            <a:off x="2093913" y="1252538"/>
            <a:ext cx="134937" cy="1587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3" name="Rectangle 79"/>
          <p:cNvSpPr>
            <a:spLocks noChangeArrowheads="1"/>
          </p:cNvSpPr>
          <p:nvPr/>
        </p:nvSpPr>
        <p:spPr bwMode="auto">
          <a:xfrm>
            <a:off x="2455863" y="1212850"/>
            <a:ext cx="82550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4" name="Rectangle 80"/>
          <p:cNvSpPr>
            <a:spLocks noChangeArrowheads="1"/>
          </p:cNvSpPr>
          <p:nvPr/>
        </p:nvSpPr>
        <p:spPr bwMode="auto">
          <a:xfrm>
            <a:off x="3321050" y="38973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5" name="Rectangle 81"/>
          <p:cNvSpPr>
            <a:spLocks noChangeArrowheads="1"/>
          </p:cNvSpPr>
          <p:nvPr/>
        </p:nvSpPr>
        <p:spPr bwMode="auto">
          <a:xfrm>
            <a:off x="3978275" y="4092575"/>
            <a:ext cx="84138" cy="74613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6" name="Rectangle 82"/>
          <p:cNvSpPr>
            <a:spLocks noChangeArrowheads="1"/>
          </p:cNvSpPr>
          <p:nvPr/>
        </p:nvSpPr>
        <p:spPr bwMode="auto">
          <a:xfrm>
            <a:off x="4635500" y="4506913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7" name="Rectangle 83"/>
          <p:cNvSpPr>
            <a:spLocks noChangeArrowheads="1"/>
          </p:cNvSpPr>
          <p:nvPr/>
        </p:nvSpPr>
        <p:spPr bwMode="auto">
          <a:xfrm>
            <a:off x="5302250" y="469423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8" name="Rectangle 84"/>
          <p:cNvSpPr>
            <a:spLocks noChangeArrowheads="1"/>
          </p:cNvSpPr>
          <p:nvPr/>
        </p:nvSpPr>
        <p:spPr bwMode="auto">
          <a:xfrm>
            <a:off x="5662613" y="49323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69" name="Rectangle 85"/>
          <p:cNvSpPr>
            <a:spLocks noChangeArrowheads="1"/>
          </p:cNvSpPr>
          <p:nvPr/>
        </p:nvSpPr>
        <p:spPr bwMode="auto">
          <a:xfrm>
            <a:off x="6348413" y="5008563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0" name="Rectangle 86"/>
          <p:cNvSpPr>
            <a:spLocks noChangeArrowheads="1"/>
          </p:cNvSpPr>
          <p:nvPr/>
        </p:nvSpPr>
        <p:spPr bwMode="auto">
          <a:xfrm>
            <a:off x="7024688" y="5151438"/>
            <a:ext cx="84137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1" name="Rectangle 87"/>
          <p:cNvSpPr>
            <a:spLocks noChangeArrowheads="1"/>
          </p:cNvSpPr>
          <p:nvPr/>
        </p:nvSpPr>
        <p:spPr bwMode="auto">
          <a:xfrm>
            <a:off x="7024688" y="40846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2" name="Rectangle 88"/>
          <p:cNvSpPr>
            <a:spLocks noChangeArrowheads="1"/>
          </p:cNvSpPr>
          <p:nvPr/>
        </p:nvSpPr>
        <p:spPr bwMode="auto">
          <a:xfrm>
            <a:off x="5024438" y="367823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3" name="Rectangle 89"/>
          <p:cNvSpPr>
            <a:spLocks noChangeArrowheads="1"/>
          </p:cNvSpPr>
          <p:nvPr/>
        </p:nvSpPr>
        <p:spPr bwMode="auto">
          <a:xfrm>
            <a:off x="3644900" y="2695575"/>
            <a:ext cx="84138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4" name="Rectangle 90"/>
          <p:cNvSpPr>
            <a:spLocks noChangeArrowheads="1"/>
          </p:cNvSpPr>
          <p:nvPr/>
        </p:nvSpPr>
        <p:spPr bwMode="auto">
          <a:xfrm>
            <a:off x="2967038" y="2635250"/>
            <a:ext cx="84137" cy="7461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5" name="Rectangle 91"/>
          <p:cNvSpPr>
            <a:spLocks noChangeArrowheads="1"/>
          </p:cNvSpPr>
          <p:nvPr/>
        </p:nvSpPr>
        <p:spPr bwMode="auto">
          <a:xfrm>
            <a:off x="3921125" y="18573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6" name="Rectangle 92"/>
          <p:cNvSpPr>
            <a:spLocks noChangeArrowheads="1"/>
          </p:cNvSpPr>
          <p:nvPr/>
        </p:nvSpPr>
        <p:spPr bwMode="auto">
          <a:xfrm>
            <a:off x="7027863" y="42957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7" name="Rectangle 93"/>
          <p:cNvSpPr>
            <a:spLocks noChangeArrowheads="1"/>
          </p:cNvSpPr>
          <p:nvPr/>
        </p:nvSpPr>
        <p:spPr bwMode="auto">
          <a:xfrm>
            <a:off x="5464175" y="28813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8" name="Rectangle 94"/>
          <p:cNvSpPr>
            <a:spLocks noChangeArrowheads="1"/>
          </p:cNvSpPr>
          <p:nvPr/>
        </p:nvSpPr>
        <p:spPr bwMode="auto">
          <a:xfrm>
            <a:off x="3292475" y="1509713"/>
            <a:ext cx="84138" cy="746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79" name="Text Box 95"/>
          <p:cNvSpPr txBox="1">
            <a:spLocks noChangeArrowheads="1"/>
          </p:cNvSpPr>
          <p:nvPr/>
        </p:nvSpPr>
        <p:spPr bwMode="auto">
          <a:xfrm>
            <a:off x="2792413" y="1797050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HIV</a:t>
            </a:r>
          </a:p>
        </p:txBody>
      </p:sp>
      <p:sp>
        <p:nvSpPr>
          <p:cNvPr id="67680" name="Text Box 96"/>
          <p:cNvSpPr txBox="1">
            <a:spLocks noChangeArrowheads="1"/>
          </p:cNvSpPr>
          <p:nvPr/>
        </p:nvSpPr>
        <p:spPr bwMode="auto">
          <a:xfrm>
            <a:off x="4867275" y="3348038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CC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HBV</a:t>
            </a:r>
          </a:p>
        </p:txBody>
      </p:sp>
      <p:sp>
        <p:nvSpPr>
          <p:cNvPr id="67681" name="Text Box 97"/>
          <p:cNvSpPr txBox="1">
            <a:spLocks noChangeArrowheads="1"/>
          </p:cNvSpPr>
          <p:nvPr/>
        </p:nvSpPr>
        <p:spPr bwMode="auto">
          <a:xfrm>
            <a:off x="7791450" y="4575175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HCV</a:t>
            </a:r>
          </a:p>
        </p:txBody>
      </p:sp>
      <p:sp>
        <p:nvSpPr>
          <p:cNvPr id="67682" name="Text Box 98"/>
          <p:cNvSpPr txBox="1">
            <a:spLocks noChangeArrowheads="1"/>
          </p:cNvSpPr>
          <p:nvPr/>
        </p:nvSpPr>
        <p:spPr bwMode="auto">
          <a:xfrm>
            <a:off x="6724650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1996</a:t>
            </a:r>
          </a:p>
        </p:txBody>
      </p:sp>
      <p:sp>
        <p:nvSpPr>
          <p:cNvPr id="67683" name="Text Box 99"/>
          <p:cNvSpPr txBox="1">
            <a:spLocks noChangeArrowheads="1"/>
          </p:cNvSpPr>
          <p:nvPr/>
        </p:nvSpPr>
        <p:spPr bwMode="auto">
          <a:xfrm>
            <a:off x="6049963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1994</a:t>
            </a:r>
          </a:p>
        </p:txBody>
      </p:sp>
      <p:sp>
        <p:nvSpPr>
          <p:cNvPr id="67684" name="Text Box 100"/>
          <p:cNvSpPr txBox="1">
            <a:spLocks noChangeArrowheads="1"/>
          </p:cNvSpPr>
          <p:nvPr/>
        </p:nvSpPr>
        <p:spPr bwMode="auto">
          <a:xfrm>
            <a:off x="53736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1992</a:t>
            </a:r>
          </a:p>
        </p:txBody>
      </p:sp>
      <p:sp>
        <p:nvSpPr>
          <p:cNvPr id="67685" name="Text Box 101"/>
          <p:cNvSpPr txBox="1">
            <a:spLocks noChangeArrowheads="1"/>
          </p:cNvSpPr>
          <p:nvPr/>
        </p:nvSpPr>
        <p:spPr bwMode="auto">
          <a:xfrm>
            <a:off x="4649788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1990</a:t>
            </a:r>
          </a:p>
        </p:txBody>
      </p:sp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395287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1988</a:t>
            </a:r>
          </a:p>
        </p:txBody>
      </p:sp>
      <p:sp>
        <p:nvSpPr>
          <p:cNvPr id="67687" name="Text Box 103"/>
          <p:cNvSpPr txBox="1">
            <a:spLocks noChangeArrowheads="1"/>
          </p:cNvSpPr>
          <p:nvPr/>
        </p:nvSpPr>
        <p:spPr bwMode="auto">
          <a:xfrm>
            <a:off x="32480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1986</a:t>
            </a:r>
          </a:p>
        </p:txBody>
      </p:sp>
      <p:sp>
        <p:nvSpPr>
          <p:cNvPr id="67688" name="Text Box 104"/>
          <p:cNvSpPr txBox="1">
            <a:spLocks noChangeArrowheads="1"/>
          </p:cNvSpPr>
          <p:nvPr/>
        </p:nvSpPr>
        <p:spPr bwMode="auto">
          <a:xfrm>
            <a:off x="2524125" y="61245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1984</a:t>
            </a:r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>
            <a:off x="2486025" y="1246188"/>
            <a:ext cx="876300" cy="2709862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0" name="Line 106"/>
          <p:cNvSpPr>
            <a:spLocks noChangeShapeType="1"/>
          </p:cNvSpPr>
          <p:nvPr/>
        </p:nvSpPr>
        <p:spPr bwMode="auto">
          <a:xfrm>
            <a:off x="3351213" y="3938588"/>
            <a:ext cx="677862" cy="187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1" name="Line 107"/>
          <p:cNvSpPr>
            <a:spLocks noChangeShapeType="1"/>
          </p:cNvSpPr>
          <p:nvPr/>
        </p:nvSpPr>
        <p:spPr bwMode="auto">
          <a:xfrm>
            <a:off x="4008438" y="4125913"/>
            <a:ext cx="668337" cy="42227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2" name="Line 108"/>
          <p:cNvSpPr>
            <a:spLocks noChangeShapeType="1"/>
          </p:cNvSpPr>
          <p:nvPr/>
        </p:nvSpPr>
        <p:spPr bwMode="auto">
          <a:xfrm>
            <a:off x="4694238" y="4548188"/>
            <a:ext cx="668337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3" name="Line 109"/>
          <p:cNvSpPr>
            <a:spLocks noChangeShapeType="1"/>
          </p:cNvSpPr>
          <p:nvPr/>
        </p:nvSpPr>
        <p:spPr bwMode="auto">
          <a:xfrm>
            <a:off x="5343525" y="4751388"/>
            <a:ext cx="361950" cy="203200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4" name="Line 110"/>
          <p:cNvSpPr>
            <a:spLocks noChangeShapeType="1"/>
          </p:cNvSpPr>
          <p:nvPr/>
        </p:nvSpPr>
        <p:spPr bwMode="auto">
          <a:xfrm>
            <a:off x="5694363" y="4972050"/>
            <a:ext cx="714375" cy="84138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5" name="Line 111"/>
          <p:cNvSpPr>
            <a:spLocks noChangeShapeType="1"/>
          </p:cNvSpPr>
          <p:nvPr/>
        </p:nvSpPr>
        <p:spPr bwMode="auto">
          <a:xfrm>
            <a:off x="6408738" y="5056188"/>
            <a:ext cx="649287" cy="1365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6" name="Line 112"/>
          <p:cNvSpPr>
            <a:spLocks noChangeShapeType="1"/>
          </p:cNvSpPr>
          <p:nvPr/>
        </p:nvSpPr>
        <p:spPr bwMode="auto">
          <a:xfrm>
            <a:off x="3019425" y="2686050"/>
            <a:ext cx="666750" cy="50800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7" name="Line 113"/>
          <p:cNvSpPr>
            <a:spLocks noChangeShapeType="1"/>
          </p:cNvSpPr>
          <p:nvPr/>
        </p:nvSpPr>
        <p:spPr bwMode="auto">
          <a:xfrm>
            <a:off x="3686175" y="2736850"/>
            <a:ext cx="1390650" cy="98266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8" name="Line 114"/>
          <p:cNvSpPr>
            <a:spLocks noChangeShapeType="1"/>
          </p:cNvSpPr>
          <p:nvPr/>
        </p:nvSpPr>
        <p:spPr bwMode="auto">
          <a:xfrm>
            <a:off x="5038725" y="3711575"/>
            <a:ext cx="2019300" cy="4302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99" name="Line 115"/>
          <p:cNvSpPr>
            <a:spLocks noChangeShapeType="1"/>
          </p:cNvSpPr>
          <p:nvPr/>
        </p:nvSpPr>
        <p:spPr bwMode="auto">
          <a:xfrm>
            <a:off x="3322638" y="1550988"/>
            <a:ext cx="628650" cy="3222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0" name="Line 116"/>
          <p:cNvSpPr>
            <a:spLocks noChangeShapeType="1"/>
          </p:cNvSpPr>
          <p:nvPr/>
        </p:nvSpPr>
        <p:spPr bwMode="auto">
          <a:xfrm>
            <a:off x="3971925" y="1890713"/>
            <a:ext cx="1522413" cy="1016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1" name="Line 117"/>
          <p:cNvSpPr>
            <a:spLocks noChangeShapeType="1"/>
          </p:cNvSpPr>
          <p:nvPr/>
        </p:nvSpPr>
        <p:spPr bwMode="auto">
          <a:xfrm>
            <a:off x="5476875" y="2922588"/>
            <a:ext cx="1546225" cy="141446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2" name="Rectangle 118"/>
          <p:cNvSpPr>
            <a:spLocks noChangeArrowheads="1"/>
          </p:cNvSpPr>
          <p:nvPr/>
        </p:nvSpPr>
        <p:spPr bwMode="auto">
          <a:xfrm>
            <a:off x="2435225" y="1019175"/>
            <a:ext cx="84138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3" name="Line 119"/>
          <p:cNvSpPr>
            <a:spLocks noChangeShapeType="1"/>
          </p:cNvSpPr>
          <p:nvPr/>
        </p:nvSpPr>
        <p:spPr bwMode="auto">
          <a:xfrm>
            <a:off x="2486025" y="1077913"/>
            <a:ext cx="857250" cy="4905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04" name="Text Box 120"/>
          <p:cNvSpPr txBox="1">
            <a:spLocks noChangeArrowheads="1"/>
          </p:cNvSpPr>
          <p:nvPr/>
        </p:nvSpPr>
        <p:spPr bwMode="auto">
          <a:xfrm>
            <a:off x="1447800" y="1120775"/>
            <a:ext cx="636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</a:t>
            </a:r>
          </a:p>
        </p:txBody>
      </p:sp>
      <p:sp>
        <p:nvSpPr>
          <p:cNvPr id="67705" name="Text Box 121"/>
          <p:cNvSpPr txBox="1">
            <a:spLocks noChangeArrowheads="1"/>
          </p:cNvSpPr>
          <p:nvPr/>
        </p:nvSpPr>
        <p:spPr bwMode="auto">
          <a:xfrm>
            <a:off x="1373188" y="2162175"/>
            <a:ext cx="7350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1:1000</a:t>
            </a:r>
          </a:p>
        </p:txBody>
      </p:sp>
      <p:sp>
        <p:nvSpPr>
          <p:cNvPr id="67706" name="Text Box 122"/>
          <p:cNvSpPr txBox="1">
            <a:spLocks noChangeArrowheads="1"/>
          </p:cNvSpPr>
          <p:nvPr/>
        </p:nvSpPr>
        <p:spPr bwMode="auto">
          <a:xfrm>
            <a:off x="1350963" y="3186113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1:10 000</a:t>
            </a:r>
          </a:p>
        </p:txBody>
      </p:sp>
      <p:sp>
        <p:nvSpPr>
          <p:cNvPr id="67707" name="Text Box 123"/>
          <p:cNvSpPr txBox="1">
            <a:spLocks noChangeArrowheads="1"/>
          </p:cNvSpPr>
          <p:nvPr/>
        </p:nvSpPr>
        <p:spPr bwMode="auto">
          <a:xfrm>
            <a:off x="1193800" y="4244975"/>
            <a:ext cx="9810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1:100 000</a:t>
            </a:r>
          </a:p>
        </p:txBody>
      </p:sp>
      <p:sp>
        <p:nvSpPr>
          <p:cNvPr id="67708" name="Text Box 124"/>
          <p:cNvSpPr txBox="1">
            <a:spLocks noChangeArrowheads="1"/>
          </p:cNvSpPr>
          <p:nvPr/>
        </p:nvSpPr>
        <p:spPr bwMode="auto">
          <a:xfrm>
            <a:off x="1066800" y="5268913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1:1 000 000</a:t>
            </a:r>
          </a:p>
        </p:txBody>
      </p:sp>
      <p:sp>
        <p:nvSpPr>
          <p:cNvPr id="67709" name="Text Box 125"/>
          <p:cNvSpPr txBox="1">
            <a:spLocks noChangeArrowheads="1"/>
          </p:cNvSpPr>
          <p:nvPr/>
        </p:nvSpPr>
        <p:spPr bwMode="auto">
          <a:xfrm>
            <a:off x="7431088" y="612298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1998</a:t>
            </a:r>
          </a:p>
        </p:txBody>
      </p:sp>
      <p:sp>
        <p:nvSpPr>
          <p:cNvPr id="67710" name="Text Box 126"/>
          <p:cNvSpPr txBox="1">
            <a:spLocks noChangeArrowheads="1"/>
          </p:cNvSpPr>
          <p:nvPr/>
        </p:nvSpPr>
        <p:spPr bwMode="auto">
          <a:xfrm>
            <a:off x="8151813" y="611505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2000</a:t>
            </a:r>
          </a:p>
        </p:txBody>
      </p:sp>
      <p:sp>
        <p:nvSpPr>
          <p:cNvPr id="67711" name="Rectangle 127"/>
          <p:cNvSpPr>
            <a:spLocks noChangeArrowheads="1"/>
          </p:cNvSpPr>
          <p:nvPr/>
        </p:nvSpPr>
        <p:spPr bwMode="auto">
          <a:xfrm>
            <a:off x="8775700" y="5451475"/>
            <a:ext cx="82550" cy="746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2" name="Line 128"/>
          <p:cNvSpPr>
            <a:spLocks noChangeShapeType="1"/>
          </p:cNvSpPr>
          <p:nvPr/>
        </p:nvSpPr>
        <p:spPr bwMode="auto">
          <a:xfrm>
            <a:off x="7062788" y="4351338"/>
            <a:ext cx="1712912" cy="1128712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3" name="Line 129"/>
          <p:cNvSpPr>
            <a:spLocks noChangeShapeType="1"/>
          </p:cNvSpPr>
          <p:nvPr/>
        </p:nvSpPr>
        <p:spPr bwMode="auto">
          <a:xfrm>
            <a:off x="7037388" y="5183188"/>
            <a:ext cx="1754187" cy="568325"/>
          </a:xfrm>
          <a:prstGeom prst="line">
            <a:avLst/>
          </a:prstGeom>
          <a:noFill/>
          <a:ln w="38100">
            <a:solidFill>
              <a:srgbClr val="00CC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4" name="Rectangle 130"/>
          <p:cNvSpPr>
            <a:spLocks noChangeArrowheads="1"/>
          </p:cNvSpPr>
          <p:nvPr/>
        </p:nvSpPr>
        <p:spPr bwMode="auto">
          <a:xfrm>
            <a:off x="8782050" y="5691188"/>
            <a:ext cx="84138" cy="74612"/>
          </a:xfrm>
          <a:prstGeom prst="rect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5" name="Text Box 131"/>
          <p:cNvSpPr txBox="1">
            <a:spLocks noChangeArrowheads="1"/>
          </p:cNvSpPr>
          <p:nvPr/>
        </p:nvSpPr>
        <p:spPr bwMode="auto">
          <a:xfrm>
            <a:off x="0" y="1468438"/>
            <a:ext cx="22367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Transmission risk, 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per unit</a:t>
            </a:r>
            <a:endParaRPr lang="en-US" sz="1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716" name="Line 132"/>
          <p:cNvSpPr>
            <a:spLocks noChangeShapeType="1"/>
          </p:cNvSpPr>
          <p:nvPr/>
        </p:nvSpPr>
        <p:spPr bwMode="auto">
          <a:xfrm rot="5400000">
            <a:off x="-284162" y="3641725"/>
            <a:ext cx="50355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7" name="Text Box 133"/>
          <p:cNvSpPr txBox="1">
            <a:spLocks noChangeArrowheads="1"/>
          </p:cNvSpPr>
          <p:nvPr/>
        </p:nvSpPr>
        <p:spPr bwMode="auto">
          <a:xfrm>
            <a:off x="3810000" y="6438900"/>
            <a:ext cx="5113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Updated  from: Goodnough LT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 t al. NEJM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1999;341:126-7</a:t>
            </a:r>
          </a:p>
        </p:txBody>
      </p:sp>
      <p:sp>
        <p:nvSpPr>
          <p:cNvPr id="67718" name="Line 134"/>
          <p:cNvSpPr>
            <a:spLocks noChangeShapeType="1"/>
          </p:cNvSpPr>
          <p:nvPr/>
        </p:nvSpPr>
        <p:spPr bwMode="auto">
          <a:xfrm>
            <a:off x="7019925" y="4111625"/>
            <a:ext cx="1790700" cy="620713"/>
          </a:xfrm>
          <a:prstGeom prst="line">
            <a:avLst/>
          </a:prstGeom>
          <a:noFill/>
          <a:ln w="38100">
            <a:solidFill>
              <a:srgbClr val="FFCC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19" name="Rectangle 135"/>
          <p:cNvSpPr>
            <a:spLocks noChangeArrowheads="1"/>
          </p:cNvSpPr>
          <p:nvPr/>
        </p:nvSpPr>
        <p:spPr bwMode="auto">
          <a:xfrm>
            <a:off x="8767763" y="4713288"/>
            <a:ext cx="84137" cy="74612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20" name="Line 136"/>
          <p:cNvSpPr>
            <a:spLocks noChangeShapeType="1"/>
          </p:cNvSpPr>
          <p:nvPr/>
        </p:nvSpPr>
        <p:spPr bwMode="auto">
          <a:xfrm>
            <a:off x="2286000" y="4495800"/>
            <a:ext cx="6419850" cy="0"/>
          </a:xfrm>
          <a:prstGeom prst="lin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54" name="AutoShape 70"/>
          <p:cNvSpPr>
            <a:spLocks noChangeArrowheads="1"/>
          </p:cNvSpPr>
          <p:nvPr/>
        </p:nvSpPr>
        <p:spPr bwMode="auto">
          <a:xfrm>
            <a:off x="1360488" y="4286250"/>
            <a:ext cx="866775" cy="457200"/>
          </a:xfrm>
          <a:prstGeom prst="rightArrow">
            <a:avLst>
              <a:gd name="adj1" fmla="val 50000"/>
              <a:gd name="adj2" fmla="val 4739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1471613" y="6286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752600" y="17526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Potential payback: Outdate extension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057400" y="2667000"/>
            <a:ext cx="5230813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expiring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Units requested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   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on next day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2.4±1.4		      4.8±2.4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       (1-5)		        (2-9)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447800" y="5486400"/>
            <a:ext cx="6302375" cy="376238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true">
                <a:solidFill>
                  <a:srgbClr val="000066"/>
                </a:solidFill>
                <a:effectLst/>
                <a:latin typeface="Helvetica"/>
              </a:rPr>
              <a:t>In all cases, more units were requested than expired.</a:t>
            </a:r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17925"/>
            <a:ext cx="1354138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1279525" y="2233613"/>
            <a:ext cx="6721475" cy="16160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 contents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Platelets:		4.1±1.1x10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Leukocytes:		5.0x10</a:t>
            </a:r>
            <a:r>
              <a:rPr lang="en-US" sz="2000" baseline="30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   </a:t>
            </a:r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(median)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Volume:		269±68 mL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898525" y="6267450"/>
            <a:ext cx="1227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 SD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203325" y="2081213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</a:t>
            </a:r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et al.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3.4±1.5d	2.7±0.5d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914400" y="685800"/>
            <a:ext cx="715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 Controlled Trial of 5 vs. 7 Day Platelet Storage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1203325" y="2057400"/>
            <a:ext cx="6721475" cy="25304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				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5 Days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7 Days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Recovery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63±11%	54±14%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59±17%	46±8%</a:t>
            </a:r>
          </a:p>
          <a:p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Survival</a:t>
            </a:r>
            <a:endParaRPr lang="en-US" sz="20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This study					6.7±1.6d	5.6±1.9d</a:t>
            </a:r>
          </a:p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Archer et al., 1983			3.4±1.5d	2.7±0.5d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715000" y="33528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630863" y="6400800"/>
            <a:ext cx="3473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Archer </a:t>
            </a:r>
            <a:r>
              <a:rPr lang="en-US" sz="14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et al. Vox Sang</a:t>
            </a:r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1982; 43:223-30.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822325" y="6267450"/>
            <a:ext cx="1177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Mean ± 1SD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 flipH="1">
            <a:off x="3657600" y="3048000"/>
            <a:ext cx="2590800" cy="21336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 flipH="1">
            <a:off x="3657600" y="4267200"/>
            <a:ext cx="2514600" cy="9144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990600" y="4724400"/>
            <a:ext cx="262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Better results than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accepted previously</a:t>
            </a:r>
          </a:p>
        </p:txBody>
      </p:sp>
      <p:sp>
        <p:nvSpPr>
          <p:cNvPr id="106506" name="AutoShape 10"/>
          <p:cNvSpPr>
            <a:spLocks noChangeArrowheads="1"/>
          </p:cNvSpPr>
          <p:nvPr/>
        </p:nvSpPr>
        <p:spPr bwMode="auto">
          <a:xfrm>
            <a:off x="5715000" y="4724400"/>
            <a:ext cx="990600" cy="304800"/>
          </a:xfrm>
          <a:prstGeom prst="curvedUpArrow">
            <a:avLst>
              <a:gd name="adj1" fmla="val 65000"/>
              <a:gd name="adj2" fmla="val 130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5270500" y="5105400"/>
            <a:ext cx="1990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THIS STUDY: 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Less reduction</a:t>
            </a:r>
          </a:p>
          <a:p>
            <a:pPr algn="ctr"/>
            <a:r>
              <a:rPr lang="en-US" sz="20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D5     D7</a:t>
            </a:r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6172200" y="5867400"/>
            <a:ext cx="228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6629400" y="33528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14 vs. 22%</a:t>
            </a:r>
          </a:p>
        </p:txBody>
      </p:sp>
      <p:sp>
        <p:nvSpPr>
          <p:cNvPr id="106510" name="Text Box 14"/>
          <p:cNvSpPr txBox="1">
            <a:spLocks noChangeArrowheads="1"/>
          </p:cNvSpPr>
          <p:nvPr/>
        </p:nvSpPr>
        <p:spPr bwMode="auto">
          <a:xfrm>
            <a:off x="6629400" y="4724400"/>
            <a:ext cx="1081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18 vs. 21%</a:t>
            </a:r>
          </a:p>
        </p:txBody>
      </p:sp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4856163" y="38862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6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7" name="AutoShape 33"/>
          <p:cNvSpPr>
            <a:spLocks noChangeArrowheads="1"/>
          </p:cNvSpPr>
          <p:nvPr/>
        </p:nvSpPr>
        <p:spPr bwMode="auto">
          <a:xfrm>
            <a:off x="70866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 rot="16200000">
            <a:off x="2597150" y="4325938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 rot="16200000">
            <a:off x="2597150" y="4445000"/>
            <a:ext cx="6858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2832100" y="4060825"/>
            <a:ext cx="220663" cy="1588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951163" y="4875213"/>
            <a:ext cx="1587" cy="4064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833688" y="5189538"/>
            <a:ext cx="284162" cy="601662"/>
          </a:xfrm>
          <a:prstGeom prst="rect">
            <a:avLst/>
          </a:prstGeom>
          <a:solidFill>
            <a:srgbClr val="DDDDD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819400" y="5391150"/>
            <a:ext cx="277813" cy="390525"/>
          </a:xfrm>
          <a:prstGeom prst="rect">
            <a:avLst/>
          </a:prstGeom>
          <a:solidFill>
            <a:srgbClr val="FF9933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Oval 13"/>
          <p:cNvSpPr>
            <a:spLocks noChangeArrowheads="1"/>
          </p:cNvSpPr>
          <p:nvPr/>
        </p:nvSpPr>
        <p:spPr bwMode="auto">
          <a:xfrm>
            <a:off x="2743200" y="5138738"/>
            <a:ext cx="457200" cy="762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3959225" y="46799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3159125" y="3495675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Freeform 16"/>
          <p:cNvSpPr>
            <a:spLocks/>
          </p:cNvSpPr>
          <p:nvPr/>
        </p:nvSpPr>
        <p:spPr bwMode="auto">
          <a:xfrm flipH="1">
            <a:off x="2819400" y="3314700"/>
            <a:ext cx="517525" cy="198438"/>
          </a:xfrm>
          <a:custGeom>
            <a:avLst/>
            <a:gdLst>
              <a:gd name="T0" fmla="*/ 13 w 326"/>
              <a:gd name="T1" fmla="*/ 114 h 125"/>
              <a:gd name="T2" fmla="*/ 45 w 326"/>
              <a:gd name="T3" fmla="*/ 18 h 125"/>
              <a:gd name="T4" fmla="*/ 280 w 326"/>
              <a:gd name="T5" fmla="*/ 18 h 125"/>
              <a:gd name="T6" fmla="*/ 322 w 326"/>
              <a:gd name="T7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6" h="125">
                <a:moveTo>
                  <a:pt x="13" y="114"/>
                </a:moveTo>
                <a:cubicBezTo>
                  <a:pt x="6" y="73"/>
                  <a:pt x="0" y="33"/>
                  <a:pt x="45" y="18"/>
                </a:cubicBezTo>
                <a:cubicBezTo>
                  <a:pt x="89" y="2"/>
                  <a:pt x="233" y="0"/>
                  <a:pt x="280" y="18"/>
                </a:cubicBezTo>
                <a:cubicBezTo>
                  <a:pt x="326" y="35"/>
                  <a:pt x="315" y="107"/>
                  <a:pt x="322" y="125"/>
                </a:cubicBezTo>
              </a:path>
            </a:pathLst>
          </a:custGeom>
          <a:noFill/>
          <a:ln w="38100" cmpd="sng">
            <a:solidFill>
              <a:srgbClr val="FF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667000" y="3478213"/>
            <a:ext cx="238125" cy="339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2" name="AutoShape 18"/>
          <p:cNvSpPr>
            <a:spLocks noChangeArrowheads="1"/>
          </p:cNvSpPr>
          <p:nvPr/>
        </p:nvSpPr>
        <p:spPr bwMode="auto">
          <a:xfrm>
            <a:off x="61722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3" name="AutoShape 19"/>
          <p:cNvSpPr>
            <a:spLocks noChangeArrowheads="1"/>
          </p:cNvSpPr>
          <p:nvPr/>
        </p:nvSpPr>
        <p:spPr bwMode="auto">
          <a:xfrm>
            <a:off x="4343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AutoShape 20"/>
          <p:cNvSpPr>
            <a:spLocks noChangeArrowheads="1"/>
          </p:cNvSpPr>
          <p:nvPr/>
        </p:nvSpPr>
        <p:spPr bwMode="auto">
          <a:xfrm>
            <a:off x="28194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2209800" y="2590800"/>
            <a:ext cx="5257800" cy="22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Text Box 22"/>
          <p:cNvSpPr txBox="1">
            <a:spLocks noChangeArrowheads="1"/>
          </p:cNvSpPr>
          <p:nvPr/>
        </p:nvSpPr>
        <p:spPr bwMode="auto">
          <a:xfrm>
            <a:off x="28956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2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4291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FF0000"/>
                </a:solidFill>
                <a:effectLst/>
                <a:latin typeface="Helvetica"/>
              </a:rPr>
              <a:t>5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62579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7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3524250" y="2590800"/>
            <a:ext cx="173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b="true">
                <a:solidFill>
                  <a:srgbClr val="000066"/>
                </a:solidFill>
                <a:effectLst/>
                <a:latin typeface="Helvetica"/>
              </a:rPr>
              <a:t>Flatbed agitation, 22-24°C</a:t>
            </a:r>
          </a:p>
        </p:txBody>
      </p:sp>
      <p:sp>
        <p:nvSpPr>
          <p:cNvPr id="98330" name="AutoShape 26"/>
          <p:cNvSpPr>
            <a:spLocks noChangeArrowheads="1"/>
          </p:cNvSpPr>
          <p:nvPr/>
        </p:nvSpPr>
        <p:spPr bwMode="auto">
          <a:xfrm>
            <a:off x="5257800" y="25908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5334000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8000"/>
                </a:solidFill>
                <a:effectLst/>
                <a:latin typeface="Helvetica"/>
              </a:rPr>
              <a:t>6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1371600" y="2286000"/>
            <a:ext cx="660400" cy="796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LR</a:t>
            </a:r>
          </a:p>
          <a:p>
            <a:pPr algn="ctr"/>
            <a:r>
              <a:rPr lang="en-US" sz="1800" b="true">
                <a:solidFill>
                  <a:schemeClr val="tx1"/>
                </a:solidFill>
                <a:effectLst/>
                <a:latin typeface="Helvetica"/>
              </a:rPr>
              <a:t>SDP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3962400" y="3352800"/>
            <a:ext cx="128905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true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OUTDATE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7172325" y="2773363"/>
            <a:ext cx="371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800" b="true">
                <a:solidFill>
                  <a:srgbClr val="000066"/>
                </a:solidFill>
                <a:effectLst/>
                <a:latin typeface="Helvetica"/>
              </a:rPr>
              <a:t>Day</a:t>
            </a:r>
          </a:p>
          <a:p>
            <a:pPr algn="ctr"/>
            <a:r>
              <a:rPr lang="en-US" sz="1400" b="true">
                <a:solidFill>
                  <a:srgbClr val="000066"/>
                </a:solidFill>
                <a:effectLst/>
                <a:latin typeface="Helvetica"/>
              </a:rPr>
              <a:t>8</a:t>
            </a:r>
            <a:endParaRPr lang="en-US" sz="800">
              <a:solidFill>
                <a:srgbClr val="000066"/>
              </a:solidFill>
              <a:effectLst/>
            </a:endParaRP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5334000" y="3352800"/>
            <a:ext cx="1301750" cy="119062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Transfuse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if no other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units 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available</a:t>
            </a:r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6858000" y="3352800"/>
            <a:ext cx="1047750" cy="915988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pH and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swirling</a:t>
            </a:r>
          </a:p>
          <a:p>
            <a:pPr algn="ctr"/>
            <a:r>
              <a:rPr lang="en-US" sz="1800" b="true">
                <a:solidFill>
                  <a:srgbClr val="000099"/>
                </a:solidFill>
                <a:effectLst/>
                <a:latin typeface="Helvetica"/>
              </a:rPr>
              <a:t>checks</a:t>
            </a:r>
          </a:p>
        </p:txBody>
      </p:sp>
      <p:sp>
        <p:nvSpPr>
          <p:cNvPr id="98340" name="AutoShape 36"/>
          <p:cNvSpPr>
            <a:spLocks noChangeArrowheads="1"/>
          </p:cNvSpPr>
          <p:nvPr/>
        </p:nvSpPr>
        <p:spPr bwMode="auto">
          <a:xfrm>
            <a:off x="5715000" y="47244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5334000" y="5562600"/>
            <a:ext cx="1301750" cy="64135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Determine</a:t>
            </a:r>
          </a:p>
          <a:p>
            <a:pPr algn="ctr"/>
            <a:r>
              <a:rPr lang="en-US" sz="1800" b="true">
                <a:solidFill>
                  <a:srgbClr val="BBFFB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CCI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470025" y="2582863"/>
            <a:ext cx="6302375" cy="19177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Day 8 analysis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(n = 91)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Swirling:		96%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pH:			6.86±0.245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&gt; 6.2 in 97%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		Max = 7.26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1471613" y="857250"/>
            <a:ext cx="6257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Practical Application of Culturing </a:t>
            </a:r>
          </a:p>
          <a:p>
            <a:pPr algn="ctr"/>
            <a:r>
              <a:rPr lang="en-US" sz="2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 a Transfusion Service Laboratory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470025" y="2582863"/>
            <a:ext cx="6302375" cy="15525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Transfusions beyond Day 5</a:t>
            </a:r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 </a:t>
            </a:r>
            <a:r>
              <a:rPr lang="en-US" sz="2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(n=40)</a:t>
            </a: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All with expected clinical results</a:t>
            </a:r>
          </a:p>
          <a:p>
            <a:endParaRPr lang="en-US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Stable patients with 10-60 min CCI: 21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2079625" y="5029200"/>
            <a:ext cx="6073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All units collected on Spectra™ LRS Turbo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2411" name="AutoShape 11"/>
          <p:cNvSpPr>
            <a:spLocks noChangeArrowheads="1"/>
          </p:cNvSpPr>
          <p:nvPr/>
        </p:nvSpPr>
        <p:spPr bwMode="auto">
          <a:xfrm>
            <a:off x="12192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26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7523" name="Text Box 1027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914400" y="4572000"/>
            <a:ext cx="3384550" cy="366713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	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7530" name="Text Box 103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7531" name="Text Box 103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0725"/>
            <a:ext cx="922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990600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6013450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895600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10599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78105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10602" name="Text Box 10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81000" y="2286000"/>
            <a:ext cx="8610600" cy="1465263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287338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287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Plt		HIV		  Septic		Total		Units’	Culturing	Total Direct</a:t>
            </a:r>
          </a:p>
          <a:p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Trxn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Mortality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Risk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  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 	</a:t>
            </a:r>
            <a:r>
              <a:rPr lang="en-US" sz="1800" u="sng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Cost</a:t>
            </a:r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endParaRPr lang="en-US" sz="1800">
              <a:solidFill>
                <a:srgbClr val="CC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10		  10			70			   </a:t>
            </a:r>
            <a:r>
              <a:rPr lang="en-US" sz="18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80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$5,000		      0			$5,000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  11		  11			  0			   </a:t>
            </a:r>
            <a:r>
              <a:rPr lang="en-US" sz="1800" b="true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11</a:t>
            </a:r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	$5,500		$220			$5,720</a:t>
            </a:r>
          </a:p>
        </p:txBody>
      </p:sp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012825" y="1058863"/>
            <a:ext cx="7445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if 7d platelets aren’t quite as good?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6035675" y="4572000"/>
            <a:ext cx="2063750" cy="9159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costs: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SDP:	$500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	Culture:	$20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917825" y="3794125"/>
            <a:ext cx="354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Risks expressed per million</a:t>
            </a:r>
          </a:p>
        </p:txBody>
      </p:sp>
      <p:sp>
        <p:nvSpPr>
          <p:cNvPr id="103431" name="AutoShape 7"/>
          <p:cNvSpPr>
            <a:spLocks noChangeArrowheads="1"/>
          </p:cNvSpPr>
          <p:nvPr/>
        </p:nvSpPr>
        <p:spPr bwMode="auto">
          <a:xfrm>
            <a:off x="7543800" y="3200400"/>
            <a:ext cx="228600" cy="457200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7848600" y="324485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$65/unit</a:t>
            </a:r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4" name="Line 10"/>
          <p:cNvSpPr>
            <a:spLocks noChangeShapeType="1"/>
          </p:cNvSpPr>
          <p:nvPr/>
        </p:nvSpPr>
        <p:spPr bwMode="auto">
          <a:xfrm flipV="1">
            <a:off x="7848600" y="3200400"/>
            <a:ext cx="99060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5" name="Text Box 11"/>
          <p:cNvSpPr txBox="1">
            <a:spLocks noChangeArrowheads="1"/>
          </p:cNvSpPr>
          <p:nvPr/>
        </p:nvSpPr>
        <p:spPr bwMode="auto">
          <a:xfrm>
            <a:off x="7620000" y="3810000"/>
            <a:ext cx="1524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OUTDATE</a:t>
            </a:r>
          </a:p>
          <a:p>
            <a:pPr algn="ctr"/>
            <a:r>
              <a:rPr lang="en-US" sz="1600" b="true">
                <a:solidFill>
                  <a:srgbClr val="FFFF00"/>
                </a:solidFill>
                <a:effectLst/>
                <a:latin typeface="Helvetica"/>
              </a:rPr>
              <a:t>REDUCTIONS</a:t>
            </a:r>
          </a:p>
        </p:txBody>
      </p:sp>
      <p:sp>
        <p:nvSpPr>
          <p:cNvPr id="103438" name="Text Box 14"/>
          <p:cNvSpPr txBox="1">
            <a:spLocks noChangeArrowheads="1"/>
          </p:cNvSpPr>
          <p:nvPr/>
        </p:nvSpPr>
        <p:spPr bwMode="auto">
          <a:xfrm>
            <a:off x="46038" y="30480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NO 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76200" y="34290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CULTURE</a:t>
            </a:r>
          </a:p>
          <a:p>
            <a:pPr algn="ctr"/>
            <a:r>
              <a:rPr lang="en-US" sz="10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+ 7d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914400" y="4572000"/>
            <a:ext cx="3308350" cy="64135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defTabSz="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Per-unit HIV risk: 1/1,000,000</a:t>
            </a:r>
          </a:p>
          <a:p>
            <a:r>
              <a:rPr lang="en-US" sz="18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Septic mortality: 1/140,000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974725" y="663575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Other applications of culturing + 7d dating --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609600" y="1905000"/>
            <a:ext cx="8091488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Prestorage pooling of platelet concentrates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simplicity for transfusion service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pre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storage leukoreduction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filtration cost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sterility assessment in highest-risk component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reduced outdating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685800" y="2438400"/>
            <a:ext cx="7848600" cy="37433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Therefore -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Platelet storage for 7d </a:t>
            </a:r>
            <a:r>
              <a:rPr lang="en-US" u="sng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is feasible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maintenance of function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Expected recovery and survival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Adequate clinical efficacy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indistinguishable from shorter storage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Bacterial culturing to reduce septic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Reduction in overall risk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No increase in cost </a:t>
            </a:r>
            <a:r>
              <a:rPr lang="en-US" i="1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-- therefore practical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8279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Safer, Cheaper and Just as Good</a:t>
            </a:r>
          </a:p>
          <a:p>
            <a:pPr algn="ctr"/>
            <a:r>
              <a:rPr lang="en-US" sz="3200" i="1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Making Sterile, 7-Day Platelets a Reality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37369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578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</a:p>
          <a:p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074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090738" y="1066800"/>
            <a:ext cx="363537" cy="3508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863600" y="1295400"/>
            <a:ext cx="1820863" cy="21002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925513" y="1654175"/>
            <a:ext cx="1703387" cy="831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Red Blood </a:t>
            </a:r>
          </a:p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Cells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9538" y="3708400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462213" y="3724275"/>
            <a:ext cx="357187" cy="350838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879475" y="3952875"/>
            <a:ext cx="2330450" cy="25749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347788" y="4481513"/>
            <a:ext cx="1363662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0" sz="2400">
                <a:solidFill>
                  <a:schemeClr val="tx1"/>
                </a:solidFill>
                <a:effectLst/>
                <a:latin typeface="Helvetica"/>
              </a:rPr>
              <a:t>Platelets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73388" y="1570038"/>
            <a:ext cx="48069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200 mL red cells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 mL plasma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110 mL additive solution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9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Yersinia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 + endotoxin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448050" y="4514850"/>
            <a:ext cx="266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4 x 10</a:t>
            </a:r>
            <a:r>
              <a:rPr lang="en-US" baseline="30000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11</a:t>
            </a:r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platelets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300 mL plasma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10</a:t>
            </a:r>
            <a:r>
              <a:rPr lang="en-US" baseline="30000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8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</a:t>
            </a:r>
            <a:r>
              <a:rPr lang="en-US" i="1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Staph</a:t>
            </a:r>
            <a:r>
              <a:rPr lang="en-US" sz="2400" b="true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per mL</a:t>
            </a:r>
            <a:endParaRPr lang="en-US">
              <a:solidFill>
                <a:srgbClr val="CCFF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1752600" y="273050"/>
            <a:ext cx="5527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What Are You Transfusing?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600200" y="914400"/>
            <a:ext cx="575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Problem with Platelets…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676400" y="2590800"/>
            <a:ext cx="6089650" cy="228282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Bacterial contamination is 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frequent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initially at very low concentration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- very difficult to detect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unit</a:t>
            </a:r>
          </a:p>
          <a:p>
            <a:r>
              <a:rPr lang="en-US" sz="2400" b="true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		- in patient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