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bmp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bmp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bmp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bmp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bmp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25" y="4716463"/>
            <a:ext cx="2743200" cy="18637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 flipH="1">
            <a:off x="5638800" y="3733800"/>
            <a:ext cx="1447800" cy="11430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4724400" y="4981575"/>
            <a:ext cx="1770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FFFF00"/>
                </a:solidFill>
                <a:effectLst/>
                <a:latin typeface="Helvetica"/>
              </a:rPr>
              <a:t>1/140,000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3048000"/>
            <a:ext cx="8229600" cy="915988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Clinical cases of post-transfusion sepsis 	162 - 288 per year</a:t>
            </a: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		4.5 - 18 per year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991100" y="6172200"/>
            <a:ext cx="38481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BaCon Report, 1999 AABB Annual Meeting.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  <a:p>
            <a:endParaRPr lang="en-US" sz="1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U.S. Bacterial Contamination Estimates</a:t>
            </a:r>
          </a:p>
          <a:p>
            <a:pPr algn="ctr"/>
            <a:r>
              <a:rPr lang="en-US" sz="28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BaCon Preliminary Data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539750" y="2838450"/>
            <a:ext cx="8201025" cy="11906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 contamination rate: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US				  670/million units	(Transfusion 1999;39:36S)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Germany		1300  				(Transfusion 1999;39:34S)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Spain			  320  				(Transfusion 1999;39:75S)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5029200" y="6035675"/>
            <a:ext cx="3795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Ness PM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2001;41:857-61.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Recalculation: LJ Dumont.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457200" y="3200400"/>
            <a:ext cx="822960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Plt Conc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SDP</a:t>
            </a:r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Post-transfusion sepsis 	402/million	75/million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  62/million	14/million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2205038" y="2638425"/>
            <a:ext cx="465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Johns Hopkins’ Data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433513" y="1114425"/>
            <a:ext cx="626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Inspection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447800" y="2544763"/>
            <a:ext cx="60912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Changes Associated with Contamination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Clots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Discoloration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Gas bubbles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029200" y="6019800"/>
            <a:ext cx="3540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1993;33:228-4.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762000" y="1114425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But: Significant 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rate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029200" y="6019800"/>
            <a:ext cx="3638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1993;33:228-34.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084263" y="4411663"/>
            <a:ext cx="3084512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testing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Biochemical strips</a:t>
            </a: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5502275" y="4275138"/>
            <a:ext cx="3067050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Sensitive labels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culture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762000" y="9144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Good: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960563" y="2859088"/>
            <a:ext cx="5278437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  Why we are interested in this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2:  Whether it is feasible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431925" y="2446338"/>
            <a:ext cx="6584950" cy="28352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-sensitive labels on platelet bags: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No change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Staph. aureus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Ps. aeruginosa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Bacillus cereus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Change only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Ent. aerogenes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at &gt; 10</a:t>
            </a:r>
            <a:r>
              <a:rPr lang="en-US" sz="2000" baseline="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CFU/mL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sensitivity = 20%			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635125" y="5562600"/>
            <a:ext cx="598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 problem: Platelets produce 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also.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783138" y="6343650"/>
            <a:ext cx="405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Hogman CF, Gong J.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1994;67:351-5.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Line 2"/>
          <p:cNvSpPr>
            <a:spLocks noChangeShapeType="1"/>
          </p:cNvSpPr>
          <p:nvPr/>
        </p:nvSpPr>
        <p:spPr bwMode="auto">
          <a:xfrm>
            <a:off x="3810000" y="3048000"/>
            <a:ext cx="3124200" cy="0"/>
          </a:xfrm>
          <a:prstGeom prst="line">
            <a:avLst/>
          </a:prstGeom>
          <a:noFill/>
          <a:ln w="57150">
            <a:solidFill>
              <a:srgbClr val="CCE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3657600" y="933450"/>
            <a:ext cx="156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Swirling</a:t>
            </a:r>
          </a:p>
        </p:txBody>
      </p:sp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1600200" y="23622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1600200" y="20574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 rot="-1639749">
            <a:off x="1447800" y="3352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 rot="2049050">
            <a:off x="1905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 rot="654088">
            <a:off x="1981200" y="2971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 rot="-2897557">
            <a:off x="762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 rot="-5400000">
            <a:off x="5448300" y="2019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 rot="-5400000">
            <a:off x="5448300" y="22479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Oval 12"/>
          <p:cNvSpPr>
            <a:spLocks noChangeArrowheads="1"/>
          </p:cNvSpPr>
          <p:nvPr/>
        </p:nvSpPr>
        <p:spPr bwMode="auto">
          <a:xfrm rot="-5400000">
            <a:off x="5448300" y="24765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Oval 13"/>
          <p:cNvSpPr>
            <a:spLocks noChangeArrowheads="1"/>
          </p:cNvSpPr>
          <p:nvPr/>
        </p:nvSpPr>
        <p:spPr bwMode="auto">
          <a:xfrm rot="-5400000">
            <a:off x="5448300" y="29337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Oval 14"/>
          <p:cNvSpPr>
            <a:spLocks noChangeArrowheads="1"/>
          </p:cNvSpPr>
          <p:nvPr/>
        </p:nvSpPr>
        <p:spPr bwMode="auto">
          <a:xfrm rot="-5400000">
            <a:off x="5448300" y="27051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Oval 15"/>
          <p:cNvSpPr>
            <a:spLocks noChangeArrowheads="1"/>
          </p:cNvSpPr>
          <p:nvPr/>
        </p:nvSpPr>
        <p:spPr bwMode="auto">
          <a:xfrm rot="-5400000">
            <a:off x="5448300" y="3162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Oval 16"/>
          <p:cNvSpPr>
            <a:spLocks noChangeArrowheads="1"/>
          </p:cNvSpPr>
          <p:nvPr/>
        </p:nvSpPr>
        <p:spPr bwMode="auto">
          <a:xfrm>
            <a:off x="4419600" y="50292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Oval 17"/>
          <p:cNvSpPr>
            <a:spLocks noChangeArrowheads="1"/>
          </p:cNvSpPr>
          <p:nvPr/>
        </p:nvSpPr>
        <p:spPr bwMode="auto">
          <a:xfrm>
            <a:off x="5105400" y="5638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Oval 18"/>
          <p:cNvSpPr>
            <a:spLocks noChangeArrowheads="1"/>
          </p:cNvSpPr>
          <p:nvPr/>
        </p:nvSpPr>
        <p:spPr bwMode="auto">
          <a:xfrm>
            <a:off x="5181600" y="4876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Oval 19"/>
          <p:cNvSpPr>
            <a:spLocks noChangeArrowheads="1"/>
          </p:cNvSpPr>
          <p:nvPr/>
        </p:nvSpPr>
        <p:spPr bwMode="auto">
          <a:xfrm>
            <a:off x="5791200" y="5943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Oval 20"/>
          <p:cNvSpPr>
            <a:spLocks noChangeArrowheads="1"/>
          </p:cNvSpPr>
          <p:nvPr/>
        </p:nvSpPr>
        <p:spPr bwMode="auto">
          <a:xfrm>
            <a:off x="5791200" y="5181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4419600" y="58674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2133600" y="3657600"/>
            <a:ext cx="2057400" cy="1905000"/>
          </a:xfrm>
          <a:prstGeom prst="line">
            <a:avLst/>
          </a:prstGeom>
          <a:noFill/>
          <a:ln w="76200">
            <a:solidFill>
              <a:srgbClr val="CCEC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685800" y="5181600"/>
            <a:ext cx="259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Low pH</a:t>
            </a:r>
          </a:p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Metabolic disturbance</a:t>
            </a:r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4114800" y="4495800"/>
            <a:ext cx="267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alignment with flow</a:t>
            </a:r>
          </a:p>
        </p:txBody>
      </p:sp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4362450" y="1905000"/>
            <a:ext cx="234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Alignment with flow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026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81925" name="Text Box 1029"/>
          <p:cNvSpPr txBox="1">
            <a:spLocks noChangeArrowheads="1"/>
          </p:cNvSpPr>
          <p:nvPr/>
        </p:nvSpPr>
        <p:spPr bwMode="auto">
          <a:xfrm>
            <a:off x="1219200" y="2578100"/>
            <a:ext cx="6705600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 to detect contamination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</a:t>
            </a:r>
            <a:endParaRPr lang="en-US" i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epi.	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 	      75%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aureus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100%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2-3)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Salmonella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75%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3-5)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</p:txBody>
      </p:sp>
      <p:sp>
        <p:nvSpPr>
          <p:cNvPr id="81926" name="Text Box 1030"/>
          <p:cNvSpPr txBox="1">
            <a:spLocks noChangeArrowheads="1"/>
          </p:cNvSpPr>
          <p:nvPr/>
        </p:nvSpPr>
        <p:spPr bwMode="auto">
          <a:xfrm>
            <a:off x="4481513" y="6324600"/>
            <a:ext cx="4246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Leach MF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1998;74(suppl 1):1180.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191000" y="6324600"/>
            <a:ext cx="4662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Wagner SJ, Robinette D.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1996;36:989-93.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438400" y="2362200"/>
            <a:ext cx="4532313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 rates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(sterile units)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Glucose:	5%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4%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5%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2743200" y="4114800"/>
            <a:ext cx="3979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±2 SD reference intervals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953000" y="5867400"/>
            <a:ext cx="36290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Brecher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1993;33:450-7.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Fenwick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Lancet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1991;337:496-7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62000" y="1114425"/>
            <a:ext cx="785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Future Developments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1508125" y="2133600"/>
            <a:ext cx="1555750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PCR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EIA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%O</a:t>
            </a:r>
            <a:r>
              <a:rPr lang="en-US" baseline="-25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Others….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746125" y="4724400"/>
            <a:ext cx="788035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Currently in routine use in blood centers in Belgium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and the Netherlands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Potential difficulties with recall, outdating.</a:t>
            </a:r>
          </a:p>
        </p:txBody>
      </p:sp>
      <p:sp>
        <p:nvSpPr>
          <p:cNvPr id="116746" name="Line 10"/>
          <p:cNvSpPr>
            <a:spLocks noChangeShapeType="1"/>
          </p:cNvSpPr>
          <p:nvPr/>
        </p:nvSpPr>
        <p:spPr bwMode="auto">
          <a:xfrm>
            <a:off x="1371600" y="3962400"/>
            <a:ext cx="2209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</a:t>
            </a:r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Hospital-Based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Verification of Sterility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24" name="Text Box 1088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6629" name="Line 109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0" name="Line 109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1" name="Line 109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2" name="Line 109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3" name="Line 109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4" name="Line 109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5" name="Rectangle 109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6" name="Rectangle 110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7" name="Rectangle 110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8" name="Rectangle 110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9" name="Rectangle 110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0" name="Rectangle 110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1" name="Rectangle 110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2" name="Rectangle 110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3" name="Rectangle 110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4" name="Rectangle 110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5" name="Rectangle 110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6" name="Rectangle 111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7" name="Rectangle 111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8" name="Rectangle 111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9" name="Rectangle 111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0" name="Rectangle 111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1" name="Text Box 111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6652" name="Text Box 111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6653" name="Text Box 111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6654" name="Text Box 111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6655" name="Text Box 111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6656" name="Text Box 112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6657" name="Text Box 112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6658" name="Text Box 112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6659" name="Text Box 112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6660" name="Text Box 112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6661" name="Line 112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2" name="Line 112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3" name="Line 112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4" name="Line 112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5" name="Line 112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6" name="Line 113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7" name="Line 113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8" name="Line 113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9" name="Line 113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0" name="Line 113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1" name="Line 113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2" name="Line 113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3" name="Line 113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4" name="Rectangle 113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5" name="Line 113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6" name="Text Box 114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6677" name="Text Box 114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6678" name="Text Box 114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6679" name="Text Box 114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6680" name="Text Box 114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6681" name="Text Box 114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6682" name="Text Box 114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6683" name="Rectangle 114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4" name="Line 114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5" name="Line 114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6" name="Rectangle 115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7" name="Text Box 115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688" name="Line 115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9" name="Text Box 115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6690" name="Line 115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91" name="Rectangle 115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026"/>
          <p:cNvSpPr txBox="1">
            <a:spLocks noChangeArrowheads="1"/>
          </p:cNvSpPr>
          <p:nvPr/>
        </p:nvSpPr>
        <p:spPr bwMode="auto">
          <a:xfrm>
            <a:off x="55467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3" name="Text Box 1027"/>
          <p:cNvSpPr txBox="1">
            <a:spLocks noChangeArrowheads="1"/>
          </p:cNvSpPr>
          <p:nvPr/>
        </p:nvSpPr>
        <p:spPr bwMode="auto">
          <a:xfrm>
            <a:off x="62325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4" name="Text Box 1028"/>
          <p:cNvSpPr txBox="1">
            <a:spLocks noChangeArrowheads="1"/>
          </p:cNvSpPr>
          <p:nvPr/>
        </p:nvSpPr>
        <p:spPr bwMode="auto">
          <a:xfrm>
            <a:off x="3870325" y="6219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5" name="Text Box 1029"/>
          <p:cNvSpPr txBox="1">
            <a:spLocks noChangeArrowheads="1"/>
          </p:cNvSpPr>
          <p:nvPr/>
        </p:nvSpPr>
        <p:spPr bwMode="auto">
          <a:xfrm>
            <a:off x="6019800" y="2895600"/>
            <a:ext cx="179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via SCD)</a:t>
            </a:r>
          </a:p>
        </p:txBody>
      </p:sp>
      <p:sp>
        <p:nvSpPr>
          <p:cNvPr id="112646" name="Text Box 1030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2647" name="Text Box 1031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2648" name="Text Box 1032"/>
          <p:cNvSpPr txBox="1">
            <a:spLocks noChangeArrowheads="1"/>
          </p:cNvSpPr>
          <p:nvPr/>
        </p:nvSpPr>
        <p:spPr bwMode="auto">
          <a:xfrm>
            <a:off x="3870325" y="61960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9" name="Rectangle 1033"/>
          <p:cNvSpPr>
            <a:spLocks noChangeArrowheads="1"/>
          </p:cNvSpPr>
          <p:nvPr/>
        </p:nvSpPr>
        <p:spPr bwMode="auto">
          <a:xfrm rot="16200000">
            <a:off x="1868488" y="281305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Rectangle 1034"/>
          <p:cNvSpPr>
            <a:spLocks noChangeArrowheads="1"/>
          </p:cNvSpPr>
          <p:nvPr/>
        </p:nvSpPr>
        <p:spPr bwMode="auto">
          <a:xfrm>
            <a:off x="760413" y="4370388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1" name="Rectangle 1035"/>
          <p:cNvSpPr>
            <a:spLocks noChangeArrowheads="1"/>
          </p:cNvSpPr>
          <p:nvPr/>
        </p:nvSpPr>
        <p:spPr bwMode="auto">
          <a:xfrm>
            <a:off x="836613" y="4522788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2" name="Rectangle 1036"/>
          <p:cNvSpPr>
            <a:spLocks noChangeArrowheads="1"/>
          </p:cNvSpPr>
          <p:nvPr/>
        </p:nvSpPr>
        <p:spPr bwMode="auto">
          <a:xfrm>
            <a:off x="836613" y="5818188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Text Box 1037"/>
          <p:cNvSpPr txBox="1">
            <a:spLocks noChangeArrowheads="1"/>
          </p:cNvSpPr>
          <p:nvPr/>
        </p:nvSpPr>
        <p:spPr bwMode="auto">
          <a:xfrm>
            <a:off x="1674813" y="4370388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2654" name="Rectangle 1038"/>
          <p:cNvSpPr>
            <a:spLocks noChangeArrowheads="1"/>
          </p:cNvSpPr>
          <p:nvPr/>
        </p:nvSpPr>
        <p:spPr bwMode="auto">
          <a:xfrm rot="16200000">
            <a:off x="1868488" y="293211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1039"/>
          <p:cNvSpPr>
            <a:spLocks noChangeShapeType="1"/>
          </p:cNvSpPr>
          <p:nvPr/>
        </p:nvSpPr>
        <p:spPr bwMode="auto">
          <a:xfrm>
            <a:off x="2103438" y="2547938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Line 1040"/>
          <p:cNvSpPr>
            <a:spLocks noChangeShapeType="1"/>
          </p:cNvSpPr>
          <p:nvPr/>
        </p:nvSpPr>
        <p:spPr bwMode="auto">
          <a:xfrm>
            <a:off x="2222500" y="3362325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7" name="Rectangle 1041"/>
          <p:cNvSpPr>
            <a:spLocks noChangeArrowheads="1"/>
          </p:cNvSpPr>
          <p:nvPr/>
        </p:nvSpPr>
        <p:spPr bwMode="auto">
          <a:xfrm>
            <a:off x="2089150" y="3676650"/>
            <a:ext cx="284163" cy="601663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8" name="Rectangle 1042"/>
          <p:cNvSpPr>
            <a:spLocks noChangeArrowheads="1"/>
          </p:cNvSpPr>
          <p:nvPr/>
        </p:nvSpPr>
        <p:spPr bwMode="auto">
          <a:xfrm>
            <a:off x="2090738" y="3878263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9" name="Oval 1043"/>
          <p:cNvSpPr>
            <a:spLocks noChangeArrowheads="1"/>
          </p:cNvSpPr>
          <p:nvPr/>
        </p:nvSpPr>
        <p:spPr bwMode="auto">
          <a:xfrm>
            <a:off x="2009775" y="3625850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0" name="Text Box 1044"/>
          <p:cNvSpPr txBox="1">
            <a:spLocks noChangeArrowheads="1"/>
          </p:cNvSpPr>
          <p:nvPr/>
        </p:nvSpPr>
        <p:spPr bwMode="auto">
          <a:xfrm>
            <a:off x="3470275" y="2127250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2661" name="Text Box 1045"/>
          <p:cNvSpPr txBox="1">
            <a:spLocks noChangeArrowheads="1"/>
          </p:cNvSpPr>
          <p:nvPr/>
        </p:nvSpPr>
        <p:spPr bwMode="auto">
          <a:xfrm>
            <a:off x="3794125" y="2930525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2662" name="Text Box 1046"/>
          <p:cNvSpPr txBox="1">
            <a:spLocks noChangeArrowheads="1"/>
          </p:cNvSpPr>
          <p:nvPr/>
        </p:nvSpPr>
        <p:spPr bwMode="auto">
          <a:xfrm>
            <a:off x="3538538" y="4306888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2663" name="Text Box 1047"/>
          <p:cNvSpPr txBox="1">
            <a:spLocks noChangeArrowheads="1"/>
          </p:cNvSpPr>
          <p:nvPr/>
        </p:nvSpPr>
        <p:spPr bwMode="auto">
          <a:xfrm>
            <a:off x="2509838" y="37163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4" name="Text Box 1048"/>
          <p:cNvSpPr txBox="1">
            <a:spLocks noChangeArrowheads="1"/>
          </p:cNvSpPr>
          <p:nvPr/>
        </p:nvSpPr>
        <p:spPr bwMode="auto">
          <a:xfrm>
            <a:off x="5903913" y="4227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5" name="Text Box 1049"/>
          <p:cNvSpPr txBox="1">
            <a:spLocks noChangeArrowheads="1"/>
          </p:cNvSpPr>
          <p:nvPr/>
        </p:nvSpPr>
        <p:spPr bwMode="auto">
          <a:xfrm>
            <a:off x="6589713" y="4303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6" name="Line 1050"/>
          <p:cNvSpPr>
            <a:spLocks noChangeShapeType="1"/>
          </p:cNvSpPr>
          <p:nvPr/>
        </p:nvSpPr>
        <p:spPr bwMode="auto">
          <a:xfrm>
            <a:off x="4621213" y="2489200"/>
            <a:ext cx="0" cy="37465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7" name="Line 1051"/>
          <p:cNvSpPr>
            <a:spLocks noChangeShapeType="1"/>
          </p:cNvSpPr>
          <p:nvPr/>
        </p:nvSpPr>
        <p:spPr bwMode="auto">
          <a:xfrm>
            <a:off x="4648200" y="3352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8" name="Rectangle 1052"/>
          <p:cNvSpPr>
            <a:spLocks noChangeArrowheads="1"/>
          </p:cNvSpPr>
          <p:nvPr/>
        </p:nvSpPr>
        <p:spPr bwMode="auto">
          <a:xfrm>
            <a:off x="796925" y="2532063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9" name="Freeform 1053"/>
          <p:cNvSpPr>
            <a:spLocks/>
          </p:cNvSpPr>
          <p:nvPr/>
        </p:nvSpPr>
        <p:spPr bwMode="auto">
          <a:xfrm>
            <a:off x="1284288" y="2351088"/>
            <a:ext cx="517525" cy="198437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0" name="Rectangle 1054"/>
          <p:cNvSpPr>
            <a:spLocks noChangeArrowheads="1"/>
          </p:cNvSpPr>
          <p:nvPr/>
        </p:nvSpPr>
        <p:spPr bwMode="auto">
          <a:xfrm>
            <a:off x="1660525" y="253206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1" name="Rectangle 1055"/>
          <p:cNvSpPr>
            <a:spLocks noChangeArrowheads="1"/>
          </p:cNvSpPr>
          <p:nvPr/>
        </p:nvSpPr>
        <p:spPr bwMode="auto">
          <a:xfrm rot="16200000">
            <a:off x="2097087" y="3160713"/>
            <a:ext cx="227013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1026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5715" name="Text Box 1027"/>
          <p:cNvSpPr txBox="1">
            <a:spLocks noChangeArrowheads="1"/>
          </p:cNvSpPr>
          <p:nvPr/>
        </p:nvSpPr>
        <p:spPr bwMode="auto">
          <a:xfrm>
            <a:off x="685800" y="1219200"/>
            <a:ext cx="8001000" cy="83185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Organisms Involved in Blood Unit Contamination</a:t>
            </a:r>
          </a:p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1998 - 2000</a:t>
            </a:r>
          </a:p>
        </p:txBody>
      </p:sp>
      <p:sp>
        <p:nvSpPr>
          <p:cNvPr id="115716" name="Text Box 1028"/>
          <p:cNvSpPr txBox="1">
            <a:spLocks noChangeArrowheads="1"/>
          </p:cNvSpPr>
          <p:nvPr/>
        </p:nvSpPr>
        <p:spPr bwMode="auto">
          <a:xfrm>
            <a:off x="228600" y="2476500"/>
            <a:ext cx="8610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Gram-positive (60%)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Gram-negative (40%)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(8)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coli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aureus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(4)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marcescens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(3)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agalactiae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liquifaciens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Grp G Strep.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aerogenes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lugdensis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cloacae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saprophyticus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P. rettgeri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Bacillus cereus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Y. enterocolitica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faecalis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Strep. pneumoniae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</a:p>
        </p:txBody>
      </p:sp>
      <p:sp>
        <p:nvSpPr>
          <p:cNvPr id="115717" name="Text Box 1029"/>
          <p:cNvSpPr txBox="1">
            <a:spLocks noChangeArrowheads="1"/>
          </p:cNvSpPr>
          <p:nvPr/>
        </p:nvSpPr>
        <p:spPr bwMode="auto">
          <a:xfrm>
            <a:off x="304800" y="6350000"/>
            <a:ext cx="337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*includes isolates from RBCs</a:t>
            </a:r>
          </a:p>
        </p:txBody>
      </p:sp>
      <p:sp>
        <p:nvSpPr>
          <p:cNvPr id="115718" name="Text Box 1030"/>
          <p:cNvSpPr txBox="1">
            <a:spLocks noChangeArrowheads="1"/>
          </p:cNvSpPr>
          <p:nvPr/>
        </p:nvSpPr>
        <p:spPr bwMode="auto">
          <a:xfrm>
            <a:off x="5005388" y="6410325"/>
            <a:ext cx="3833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33550"/>
            <a:ext cx="563880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60440" name="Rectangle 24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4" name="Rectangle 28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5" name="Oval 29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0" name="Rectangle 44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1" name="Freeform 45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2" name="Rectangle 46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4" name="Rectangle 48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65" name="Line 49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6" name="Line 50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7" name="Line 51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Line 11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6" name="Line 12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7" name="Rectangle 13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8" name="Rectangle 14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113684" name="Text Box 20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113685" name="Text Box 21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6" name="Text Box 22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7" name="Text Box 23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8" name="Text Box 24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9" name="Line 25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3600450" y="4876800"/>
            <a:ext cx="466725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Providing: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Assurance of sterility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to 7 days 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after pooling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Reduced cost for leukoreduction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2" name="Freeform 28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3" name="Rectangle 29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95" name="Line 31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6" name="Line 32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7" name="Line 33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169150" cy="3013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Experience in first 2 years: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2,569 units cultured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into aerobic bottle, BacT/Alert automated system)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16 initial positives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(0.6%)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11 not confirmed on repeat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5 not able to be recultured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(1: positive after transfusion)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2074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May, 1999 - April, 2001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642225" cy="33782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Recent experience: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Split double SDP unit received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(external source)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2: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AM: Split A’s culture     growth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(recultured)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PM: Split B’s culture     growth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Same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. in each unit.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1030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July, 2001</a:t>
            </a:r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5791200" y="4038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AutoShape 6"/>
          <p:cNvSpPr>
            <a:spLocks noChangeArrowheads="1"/>
          </p:cNvSpPr>
          <p:nvPr/>
        </p:nvSpPr>
        <p:spPr bwMode="auto">
          <a:xfrm>
            <a:off x="5791200" y="4800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2977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Costs: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Material costs: $11.05/plateletpheresis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Tech time: 7 minutes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Workup of positives: $50-100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608513" y="6183313"/>
            <a:ext cx="4002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Cooper L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1999;39:119-20S. 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362200" y="2438400"/>
            <a:ext cx="306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 (for 100 units):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378075" y="3146425"/>
            <a:ext cx="4691063" cy="26479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Material costs: 		$1105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Tech time: 700 minutes 	  $467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Workup of positive: 	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</a:t>
            </a:r>
          </a:p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$1647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not outdated: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@ $500	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$7500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47" name="Text Box 63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7648" name="AutoShape 64"/>
          <p:cNvSpPr>
            <a:spLocks noChangeArrowheads="1"/>
          </p:cNvSpPr>
          <p:nvPr/>
        </p:nvSpPr>
        <p:spPr bwMode="auto">
          <a:xfrm>
            <a:off x="1352550" y="236220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9" name="Text Box 65"/>
          <p:cNvSpPr txBox="1">
            <a:spLocks noChangeArrowheads="1"/>
          </p:cNvSpPr>
          <p:nvPr/>
        </p:nvSpPr>
        <p:spPr bwMode="auto">
          <a:xfrm>
            <a:off x="0" y="2190750"/>
            <a:ext cx="14239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Contamination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3" name="Line 69"/>
          <p:cNvSpPr>
            <a:spLocks noChangeShapeType="1"/>
          </p:cNvSpPr>
          <p:nvPr/>
        </p:nvSpPr>
        <p:spPr bwMode="auto">
          <a:xfrm>
            <a:off x="2228850" y="2590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5" name="Text Box 71"/>
          <p:cNvSpPr txBox="1">
            <a:spLocks noChangeArrowheads="1"/>
          </p:cNvSpPr>
          <p:nvPr/>
        </p:nvSpPr>
        <p:spPr bwMode="auto">
          <a:xfrm>
            <a:off x="211138" y="4114800"/>
            <a:ext cx="10191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Septic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Fatalities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7" name="Line 7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8" name="Line 7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9" name="Line 7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0" name="Line 7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1" name="Line 7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2" name="Line 7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3" name="Rectangle 7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4" name="Rectangle 8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5" name="Rectangle 8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6" name="Rectangle 8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7" name="Rectangle 8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8" name="Rectangle 8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9" name="Rectangle 8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0" name="Rectangle 8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1" name="Rectangle 8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2" name="Rectangle 8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3" name="Rectangle 8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4" name="Rectangle 9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5" name="Rectangle 9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6" name="Rectangle 9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7" name="Rectangle 9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8" name="Rectangle 9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9" name="Text Box 9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7680" name="Text Box 9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7681" name="Text Box 9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7682" name="Text Box 9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7683" name="Text Box 9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7684" name="Text Box 10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7685" name="Text Box 10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7686" name="Text Box 10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7687" name="Text Box 10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7688" name="Text Box 10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7689" name="Line 10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0" name="Line 10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1" name="Line 10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2" name="Line 10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3" name="Line 10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4" name="Line 11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5" name="Line 11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6" name="Line 11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7" name="Line 11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8" name="Line 11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9" name="Line 11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0" name="Line 11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1" name="Line 11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2" name="Rectangle 11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3" name="Line 11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4" name="Text Box 12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7705" name="Text Box 12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7706" name="Text Box 12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7707" name="Text Box 12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7708" name="Text Box 12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7709" name="Text Box 12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7710" name="Text Box 12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7711" name="Rectangle 12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2" name="Line 12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3" name="Line 12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4" name="Rectangle 13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5" name="Text Box 13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7716" name="Line 13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7" name="Text Box 13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7718" name="Line 13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9" name="Rectangle 13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0" name="Line 136"/>
          <p:cNvSpPr>
            <a:spLocks noChangeShapeType="1"/>
          </p:cNvSpPr>
          <p:nvPr/>
        </p:nvSpPr>
        <p:spPr bwMode="auto">
          <a:xfrm>
            <a:off x="2286000" y="4495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4" name="AutoShape 70"/>
          <p:cNvSpPr>
            <a:spLocks noChangeArrowheads="1"/>
          </p:cNvSpPr>
          <p:nvPr/>
        </p:nvSpPr>
        <p:spPr bwMode="auto">
          <a:xfrm>
            <a:off x="1360488" y="428625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471613" y="6286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752600" y="1752600"/>
            <a:ext cx="5618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Potential payback: Outdate extension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057400" y="2667000"/>
            <a:ext cx="5230813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expiring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Units requested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 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on next day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2.4±1.4		      4.8±2.4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  (1-5)		        (2-9)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447800" y="5486400"/>
            <a:ext cx="63023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true">
                <a:solidFill>
                  <a:srgbClr val="000066"/>
                </a:solidFill>
                <a:effectLst/>
                <a:latin typeface="Helvetica"/>
              </a:rPr>
              <a:t>In all cases, more units were requested than expired.</a:t>
            </a:r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17925"/>
            <a:ext cx="1354138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279525" y="2233613"/>
            <a:ext cx="6721475" cy="1616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 contents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Platelets:		4.1±1.1x10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Leukocytes:		5.0x10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   </a:t>
            </a:r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(median)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Volume:		269±68 mL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898525" y="6267450"/>
            <a:ext cx="1227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 SD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8021300" cy="127127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1203325" y="2081213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3.4±1.5d	2.7±0.5d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Line 7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5715000" y="33528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6506" name="AutoShape 10"/>
          <p:cNvSpPr>
            <a:spLocks noChangeArrowheads="1"/>
          </p:cNvSpPr>
          <p:nvPr/>
        </p:nvSpPr>
        <p:spPr bwMode="auto">
          <a:xfrm>
            <a:off x="5715000" y="47244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5270500" y="5105400"/>
            <a:ext cx="1990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Less reduction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D5     D7</a:t>
            </a:r>
          </a:p>
        </p:txBody>
      </p:sp>
      <p:sp>
        <p:nvSpPr>
          <p:cNvPr id="106508" name="Line 12"/>
          <p:cNvSpPr>
            <a:spLocks noChangeShapeType="1"/>
          </p:cNvSpPr>
          <p:nvPr/>
        </p:nvSpPr>
        <p:spPr bwMode="auto">
          <a:xfrm>
            <a:off x="6172200" y="5867400"/>
            <a:ext cx="228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6629400" y="33528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14 vs. 22%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6629400" y="47244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18 vs. 21%</a:t>
            </a: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37" name="AutoShape 33"/>
          <p:cNvSpPr>
            <a:spLocks noChangeArrowheads="1"/>
          </p:cNvSpPr>
          <p:nvPr/>
        </p:nvSpPr>
        <p:spPr bwMode="auto">
          <a:xfrm>
            <a:off x="70866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 rot="16200000">
            <a:off x="2597150" y="4325938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 rot="16200000">
            <a:off x="2597150" y="444500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2832100" y="4060825"/>
            <a:ext cx="220663" cy="1588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2951163" y="4875213"/>
            <a:ext cx="1587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2833688" y="5189538"/>
            <a:ext cx="284162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2819400" y="5391150"/>
            <a:ext cx="277813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7" name="Oval 13"/>
          <p:cNvSpPr>
            <a:spLocks noChangeArrowheads="1"/>
          </p:cNvSpPr>
          <p:nvPr/>
        </p:nvSpPr>
        <p:spPr bwMode="auto">
          <a:xfrm>
            <a:off x="2743200" y="5138738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3959225" y="46799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3159125" y="34956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0" name="Freeform 16"/>
          <p:cNvSpPr>
            <a:spLocks/>
          </p:cNvSpPr>
          <p:nvPr/>
        </p:nvSpPr>
        <p:spPr bwMode="auto">
          <a:xfrm flipH="1">
            <a:off x="2819400" y="33147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667000" y="347821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2" name="AutoShape 18"/>
          <p:cNvSpPr>
            <a:spLocks noChangeArrowheads="1"/>
          </p:cNvSpPr>
          <p:nvPr/>
        </p:nvSpPr>
        <p:spPr bwMode="auto">
          <a:xfrm>
            <a:off x="61722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AutoShape 19"/>
          <p:cNvSpPr>
            <a:spLocks noChangeArrowheads="1"/>
          </p:cNvSpPr>
          <p:nvPr/>
        </p:nvSpPr>
        <p:spPr bwMode="auto">
          <a:xfrm>
            <a:off x="4343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4" name="AutoShape 20"/>
          <p:cNvSpPr>
            <a:spLocks noChangeArrowheads="1"/>
          </p:cNvSpPr>
          <p:nvPr/>
        </p:nvSpPr>
        <p:spPr bwMode="auto">
          <a:xfrm>
            <a:off x="2819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2209800" y="2590800"/>
            <a:ext cx="5257800" cy="2286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28956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2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44291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5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62579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7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3524250" y="2590800"/>
            <a:ext cx="1733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true">
                <a:solidFill>
                  <a:srgbClr val="000066"/>
                </a:solidFill>
                <a:effectLst/>
                <a:latin typeface="Helvetica"/>
              </a:rPr>
              <a:t>Flatbed agitation, 22-24°C</a:t>
            </a:r>
          </a:p>
        </p:txBody>
      </p:sp>
      <p:sp>
        <p:nvSpPr>
          <p:cNvPr id="98330" name="AutoShape 26"/>
          <p:cNvSpPr>
            <a:spLocks noChangeArrowheads="1"/>
          </p:cNvSpPr>
          <p:nvPr/>
        </p:nvSpPr>
        <p:spPr bwMode="auto">
          <a:xfrm>
            <a:off x="52578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53340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6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2" name="Rectangle 28"/>
          <p:cNvSpPr>
            <a:spLocks noChangeArrowheads="1"/>
          </p:cNvSpPr>
          <p:nvPr/>
        </p:nvSpPr>
        <p:spPr bwMode="auto">
          <a:xfrm>
            <a:off x="1371600" y="2286000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LR</a:t>
            </a:r>
          </a:p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SDP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3962400" y="3352800"/>
            <a:ext cx="128905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OUTDATE</a:t>
            </a: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71723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8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5334000" y="3352800"/>
            <a:ext cx="1301750" cy="119062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Transfuse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if no other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available</a:t>
            </a:r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6858000" y="3352800"/>
            <a:ext cx="1047750" cy="915988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pH and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swirling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checks</a:t>
            </a:r>
          </a:p>
        </p:txBody>
      </p:sp>
      <p:sp>
        <p:nvSpPr>
          <p:cNvPr id="98340" name="AutoShape 36"/>
          <p:cNvSpPr>
            <a:spLocks noChangeArrowheads="1"/>
          </p:cNvSpPr>
          <p:nvPr/>
        </p:nvSpPr>
        <p:spPr bwMode="auto">
          <a:xfrm>
            <a:off x="5715000" y="47244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5334000" y="5562600"/>
            <a:ext cx="1301750" cy="64135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Determine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CCI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470025" y="2582863"/>
            <a:ext cx="6302375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8 analysis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(n = 91)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	96%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	6.86±0.245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&gt; 6.2 in 97%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Max = 7.26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470025" y="2582863"/>
            <a:ext cx="6302375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Transfusions beyond Day 5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 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(n=40)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All with expected clinical results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Stable patients with 10-60 min CCI: 21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2411" name="AutoShape 11"/>
          <p:cNvSpPr>
            <a:spLocks noChangeArrowheads="1"/>
          </p:cNvSpPr>
          <p:nvPr/>
        </p:nvSpPr>
        <p:spPr bwMode="auto">
          <a:xfrm>
            <a:off x="12192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026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7523" name="Text Box 1027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</a:t>
            </a:r>
          </a:p>
        </p:txBody>
      </p:sp>
      <p:sp>
        <p:nvSpPr>
          <p:cNvPr id="107524" name="Text Box 1028"/>
          <p:cNvSpPr txBox="1">
            <a:spLocks noChangeArrowheads="1"/>
          </p:cNvSpPr>
          <p:nvPr/>
        </p:nvSpPr>
        <p:spPr bwMode="auto">
          <a:xfrm>
            <a:off x="914400" y="4572000"/>
            <a:ext cx="3384550" cy="36671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	</a:t>
            </a:r>
          </a:p>
        </p:txBody>
      </p:sp>
      <p:sp>
        <p:nvSpPr>
          <p:cNvPr id="107526" name="Text Box 1030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7530" name="Text Box 103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7531" name="Text Box 103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10599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78105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012825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6035675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2917825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3431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78486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 flipV="1"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7620000" y="3810000"/>
            <a:ext cx="152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OUTDATE</a:t>
            </a:r>
          </a:p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REDUCTIONS</a:t>
            </a:r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3439" name="Text Box 1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974725" y="663575"/>
            <a:ext cx="660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applications of culturing + 7d dating --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809148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Prestorage pooling of platelet concentrates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simplicity for transfusion service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storage leukoreduction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filtration cost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sterility assessment in highest-risk component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reduced outdating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685800" y="2438400"/>
            <a:ext cx="7848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Therefore -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Platelet storage for 7d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is feasible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maintenance of function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Expected recovery and survival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clinical efficacy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indistinguishable from shorter storage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Bacterial culturing to reduce septic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overall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No increase in cost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-- therefore practical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62000" y="8382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37369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578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4806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9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Yersinia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 + endotoxin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667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8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600200" y="914400"/>
            <a:ext cx="5754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Problem with Platelets…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676400" y="2590800"/>
            <a:ext cx="6089650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is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frequent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initially at very low concentration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very difficult to detect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patient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