
<file path=[Content_Types].xml><?xml version="1.0" encoding="utf-8"?>
<Types xmlns="http://schemas.openxmlformats.org/package/2006/content-types">
  <Default Extension="bmp" ContentType="image/x-ms-bmp"/>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2.bmp"/>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1.bmp"/>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755650" y="765175"/>
            <a:ext cx="7772400" cy="1920875"/>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800" i="false" u="none">
                <a:solidFill>
                  <a:srgbClr val="E5E5FF"/>
                </a:solidFill>
                <a:latin typeface="Garamond"/>
              </a:rPr>
              <a:t>BSE in the US</a:t>
            </a:r>
            <a:r>
              <a:rPr lang="en-US" b="true" sz="4800" i="false" u="none">
                <a:solidFill>
                  <a:srgbClr val="E5E5FF"/>
                </a:solidFill>
                <a:latin typeface="Garamond"/>
              </a:rPr>
              <a:t>
</a:t>
            </a:r>
            <a:r>
              <a:rPr lang="en-US" b="true" sz="4800" i="false" u="none">
                <a:solidFill>
                  <a:srgbClr val="E5E5FF"/>
                </a:solidFill>
                <a:latin typeface="Garamond"/>
              </a:rPr>
              <a:t>APHIS Investigation and  Response</a:t>
            </a:r>
          </a:p>
        </p:txBody>
      </p:sp>
      <p:sp>
        <p:nvSpPr>
          <p:cNvPr name="TextBox 2" id="3"/>
          <p:cNvSpPr txBox="true"/>
          <p:nvPr/>
        </p:nvSpPr>
        <p:spPr>
          <a:xfrm>
            <a:off x="1371600" y="2997200"/>
            <a:ext cx="6400800" cy="2641600"/>
          </a:xfrm>
          <a:prstGeom prst="rect">
            <a:avLst/>
          </a:prstGeom>
          <a:noFill/>
        </p:spPr>
        <p:txBody>
          <a:bodyPr anchor="t" bIns="45720" lIns="91440" vert="horz" rIns="91440" tIns="45720" wrap="square">
            <a:normAutofit/>
          </a:bodyPr>
          <a:lstStyle/>
          <a:p>
            <a:pPr algn="ctr" indent="0" marL="0" lvl="0">
              <a:lnSpc>
                <a:spcPct val="80000"/>
              </a:lnSpc>
              <a:spcBef>
                <a:spcPct val="20000"/>
              </a:spcBef>
              <a:spcAft>
                <a:spcPct val="0"/>
              </a:spcAft>
            </a:pPr>
            <a:r>
              <a:rPr lang="en-US" b="false" sz="2800" i="false" u="none">
                <a:solidFill>
                  <a:srgbClr val="000000"/>
                </a:solidFill>
                <a:latin typeface="Garamond"/>
              </a:rPr>
              <a:t>FDA TSE Advisory Committee</a:t>
            </a:r>
          </a:p>
          <a:p>
            <a:pPr algn="ctr" indent="0" marL="0" lvl="0">
              <a:lnSpc>
                <a:spcPct val="80000"/>
              </a:lnSpc>
              <a:spcBef>
                <a:spcPct val="20000"/>
              </a:spcBef>
              <a:spcAft>
                <a:spcPct val="0"/>
              </a:spcAft>
            </a:pPr>
            <a:r>
              <a:rPr lang="en-US" b="false" sz="2800" i="false" u="none">
                <a:solidFill>
                  <a:srgbClr val="000000"/>
                </a:solidFill>
                <a:latin typeface="Garamond"/>
              </a:rPr>
              <a:t>February 12, 2004</a:t>
            </a:r>
          </a:p>
          <a:p>
            <a:pPr algn="ctr" indent="0" marL="0" lvl="0">
              <a:lnSpc>
                <a:spcPct val="80000"/>
              </a:lnSpc>
              <a:spcBef>
                <a:spcPct val="20000"/>
              </a:spcBef>
              <a:spcAft>
                <a:spcPct val="0"/>
              </a:spcAft>
            </a:pPr>
          </a:p>
          <a:p>
            <a:pPr algn="ctr" indent="0" marL="0" lvl="0">
              <a:lnSpc>
                <a:spcPct val="80000"/>
              </a:lnSpc>
              <a:spcBef>
                <a:spcPct val="20000"/>
              </a:spcBef>
              <a:spcAft>
                <a:spcPct val="0"/>
              </a:spcAft>
            </a:pPr>
            <a:r>
              <a:rPr lang="en-US" b="false" sz="2800" i="false" u="none">
                <a:solidFill>
                  <a:srgbClr val="000000"/>
                </a:solidFill>
                <a:latin typeface="Garamond"/>
              </a:rPr>
              <a:t>Lisa A. Ferguson, DVM</a:t>
            </a:r>
          </a:p>
          <a:p>
            <a:pPr algn="ctr" indent="0" marL="0" lvl="0">
              <a:lnSpc>
                <a:spcPct val="80000"/>
              </a:lnSpc>
              <a:spcBef>
                <a:spcPct val="20000"/>
              </a:spcBef>
              <a:spcAft>
                <a:spcPct val="0"/>
              </a:spcAft>
            </a:pPr>
            <a:r>
              <a:rPr lang="en-US" b="false" sz="2800" i="false" u="none">
                <a:solidFill>
                  <a:srgbClr val="000000"/>
                </a:solidFill>
                <a:latin typeface="Garamond"/>
              </a:rPr>
              <a:t>Senior Staff Veterinarian</a:t>
            </a:r>
          </a:p>
          <a:p>
            <a:pPr algn="ctr" indent="0" marL="0" lvl="0">
              <a:lnSpc>
                <a:spcPct val="80000"/>
              </a:lnSpc>
              <a:spcBef>
                <a:spcPct val="20000"/>
              </a:spcBef>
              <a:spcAft>
                <a:spcPct val="0"/>
              </a:spcAft>
            </a:pPr>
            <a:r>
              <a:rPr lang="en-US" b="false" sz="2800" i="false" u="none">
                <a:solidFill>
                  <a:srgbClr val="000000"/>
                </a:solidFill>
                <a:latin typeface="Garamond"/>
              </a:rPr>
              <a:t>USDA, APHIS, Veterinary Services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Other parts of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FSIS - Class II voluntary recall of meat initiated on 12/24/03</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10,410 pounds</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all 20 animals slaughtered on the same day as index cow</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FDA – investigation of rendered product/feed</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Over 2,000 tons of rendered protein disposed of</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Facilities in compliance with feed regulations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Delivered to Secretary’s Advisory Committee for Foreign Animal and Poultry Diseases – February 4, 2004</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Commended the US on the open and transparent manner in which the investigation was conducted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North American “indigenous BSE”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Investigation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Comprehensive epi investigation, conforms to international standards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suggested all relevant information had been obtained and recommended concluding investigation</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MBM effective and appropriate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meat consistent with WHO recommendation</a:t>
            </a:r>
          </a:p>
          <a:p>
            <a:pPr algn="l" indent="-285750" marL="742950" lvl="1">
              <a:lnSpc>
                <a:spcPct val="100000"/>
              </a:lnSpc>
              <a:spcBef>
                <a:spcPct val="20000"/>
              </a:spcBef>
              <a:spcAft>
                <a:spcPct val="0"/>
              </a:spcAft>
              <a:buFont typeface="Arial"/>
              <a:buChar char="•"/>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Policy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Specified risk materials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 remove from human and animal feed</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Recognized that FSIS interim rule (from cattle &gt;30 months) removes highest risk tissues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Recommend extending definition, cattle &gt; 12 months of age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Non-ambulatory cattle</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Maintain access for surveillance samples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2800" i="false" u="none">
                <a:solidFill>
                  <a:srgbClr val="000000"/>
                </a:solidFill>
                <a:latin typeface="Garamond"/>
              </a:rPr>
              <a:t>Surveillance</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 all cattle &gt; 30 months in targeted high risk population (CNS signs, fallen stock, non-ambulatory animals, emergency slaughter, etc..) for one-year period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Testing of all cattle slaughtered for human consumption unjustified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Random sample of slaughter cattle &gt;30 months could be considered to encourage reporting at the farm level</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Adopt rapid screening tests, decentralize laboratory facilities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Feed restrictions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SRM excluded from all animal feed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mammalian and poultry protein be excluded from ruminant feed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Traceability</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Animal identification system</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Education</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 Targeted Surveillance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Non-ambulatory animals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Dead stock</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Field CNS Cases and on-farm suspects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Veterinary Diagnostic Laboratory data</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Public health laboratories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CNS condemns at slaughter and other          antemortem condemns in certain categories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16256000" cy="108331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Surveillance at a level sufficient to find 1 case per 1 million adult cattle, 95% confidence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Based on estimates of targeted high risk population</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Non-ambulatory – 195,000</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Broader estimate, including deads and other condemns – 600,000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Adult cattle population – 45 million</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02 and FY 03 – goal was 12,500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estimate of non-ambulatory animals as targeted population (195,000)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04 – goal is at least 40,000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broader estimate of targeted population (600,000)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Statistical calculation is 38,462 samples necessary, rounded up to 40,000</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Timeline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000000"/>
                </a:solidFill>
                <a:latin typeface="Garamond"/>
              </a:rPr>
              <a:t>12/9/03 – index cow arrives at WA slaughter plant, sampled as a non-ambulatory (downer) animal</a:t>
            </a:r>
          </a:p>
          <a:p>
            <a:pPr algn="l" indent="-342900" marL="342900" lvl="0">
              <a:lnSpc>
                <a:spcPct val="90000"/>
              </a:lnSpc>
              <a:spcBef>
                <a:spcPct val="20000"/>
              </a:spcBef>
            </a:pPr>
            <a:r>
              <a:rPr lang="en-US" b="false" sz="2400" i="false">
                <a:solidFill>
                  <a:srgbClr val="000000"/>
                </a:solidFill>
                <a:latin typeface="Garamond"/>
              </a:rPr>
              <a:t>12/23/03 – presumptive positive BSE test results reported from NVSL</a:t>
            </a:r>
          </a:p>
          <a:p>
            <a:pPr algn="l" indent="-342900" marL="342900" lvl="0">
              <a:lnSpc>
                <a:spcPct val="90000"/>
              </a:lnSpc>
              <a:spcBef>
                <a:spcPct val="20000"/>
              </a:spcBef>
            </a:pPr>
            <a:r>
              <a:rPr lang="en-US" b="false" sz="2400" i="false">
                <a:solidFill>
                  <a:srgbClr val="000000"/>
                </a:solidFill>
                <a:latin typeface="Garamond"/>
              </a:rPr>
              <a:t>12/23/03 – Epidemiologic investigation begins</a:t>
            </a:r>
          </a:p>
          <a:p>
            <a:pPr algn="l" indent="-342900" marL="342900" lvl="0">
              <a:lnSpc>
                <a:spcPct val="90000"/>
              </a:lnSpc>
              <a:spcBef>
                <a:spcPct val="20000"/>
              </a:spcBef>
            </a:pPr>
            <a:r>
              <a:rPr lang="en-US" b="false" sz="2400" i="false">
                <a:solidFill>
                  <a:srgbClr val="000000"/>
                </a:solidFill>
                <a:latin typeface="Garamond"/>
              </a:rPr>
              <a:t>12/25/03 - Confirmation of BSE positive diagnosis </a:t>
            </a:r>
          </a:p>
          <a:p>
            <a:pPr algn="l" indent="-342900" marL="342900" lvl="0">
              <a:lnSpc>
                <a:spcPct val="90000"/>
              </a:lnSpc>
              <a:spcBef>
                <a:spcPct val="20000"/>
              </a:spcBef>
            </a:pPr>
            <a:r>
              <a:rPr lang="en-US" b="false" sz="2400" i="false">
                <a:solidFill>
                  <a:srgbClr val="000000"/>
                </a:solidFill>
                <a:latin typeface="Garamond"/>
              </a:rPr>
              <a:t>12/30/03 – USDA Secretary Veneman announces additional safeguards to be initiated by APHIS and FSIS.</a:t>
            </a:r>
          </a:p>
          <a:p>
            <a:pPr algn="l" indent="-342900" marL="342900" lvl="0">
              <a:lnSpc>
                <a:spcPct val="90000"/>
              </a:lnSpc>
              <a:spcBef>
                <a:spcPct val="20000"/>
              </a:spcBef>
            </a:pPr>
            <a:r>
              <a:rPr lang="en-US" b="false" sz="2400" i="false">
                <a:solidFill>
                  <a:srgbClr val="000000"/>
                </a:solidFill>
                <a:latin typeface="Garamond"/>
              </a:rPr>
              <a:t>1/12/04 – USDA Secretary makes declaration of extraordinary emergency providing additional authorities and funding for response (effective on 1/6/04)</a:t>
            </a:r>
          </a:p>
          <a:p>
            <a:pPr algn="l" indent="-342900" marL="342900" lvl="0">
              <a:lnSpc>
                <a:spcPct val="90000"/>
              </a:lnSpc>
              <a:spcBef>
                <a:spcPct val="20000"/>
              </a:spcBef>
            </a:pPr>
            <a:r>
              <a:rPr lang="en-US" b="false" sz="2400" i="false">
                <a:solidFill>
                  <a:srgbClr val="000000"/>
                </a:solidFill>
                <a:latin typeface="Garamond"/>
              </a:rPr>
              <a:t>2/9/04 – Active field investigation closed out</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BSE Surveillance – </a:t>
            </a:r>
            <a:r>
              <a:rPr lang="en-US" b="true" sz="4000" i="false">
                <a:solidFill>
                  <a:srgbClr val="E5E5FF"/>
                </a:solidFill>
                <a:latin typeface="Garamond"/>
              </a:rPr>
              <a:t>
</a:t>
            </a:r>
            <a:r>
              <a:rPr lang="en-US" b="true" sz="4000" i="false">
                <a:solidFill>
                  <a:srgbClr val="E5E5FF"/>
                </a:solidFill>
                <a:latin typeface="Garamond"/>
              </a:rPr>
              <a:t>May 1990 – FY2004 (</a:t>
            </a:r>
            <a:r>
              <a:rPr lang="en-US" b="true" sz="2800" i="false">
                <a:solidFill>
                  <a:srgbClr val="E5E5FF"/>
                </a:solidFill>
                <a:latin typeface="Garamond"/>
              </a:rPr>
              <a:t>thru 12/31/2003)</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1998663" y="487363"/>
            <a:ext cx="7119937" cy="1639887"/>
          </a:xfrm>
          <a:prstGeom prst="rect">
            <a:avLst/>
          </a:prstGeom>
          <a:noFill/>
        </p:spPr>
        <p:txBody>
          <a:bodyPr anchor="ctr" bIns="0" lIns="0" vert="horz">
            <a:normAutofit/>
          </a:bodyPr>
          <a:lstStyle/>
          <a:p>
            <a:pPr algn="l" indent="0" marL="0" lvl="0">
              <a:lnSpc>
                <a:spcPct val="100000"/>
              </a:lnSpc>
              <a:spcBef>
                <a:spcPct val="0"/>
              </a:spcBef>
            </a:pPr>
            <a:r>
              <a:rPr lang="en-US" b="true" sz="3900" i="false">
                <a:solidFill>
                  <a:srgbClr val="FFE118"/>
                </a:solidFill>
                <a:latin typeface="Garamond"/>
              </a:rPr>
              <a:t>Surveillance: </a:t>
            </a:r>
          </a:p>
          <a:p>
            <a:pPr algn="l" indent="0" marL="0" lvl="0">
              <a:lnSpc>
                <a:spcPct val="100000"/>
              </a:lnSpc>
              <a:spcBef>
                <a:spcPct val="0"/>
              </a:spcBef>
            </a:pPr>
            <a:r>
              <a:rPr lang="en-US" b="true" sz="3900" i="false">
                <a:solidFill>
                  <a:srgbClr val="FFE118"/>
                </a:solidFill>
                <a:latin typeface="Garamond"/>
              </a:rPr>
              <a:t>US Regions</a:t>
            </a:r>
          </a:p>
        </p:txBody>
      </p:sp>
    </p:spTree>
  </p:cSld>
  <p:clrMapOvr>
    <a:masterClrMapping/>
  </p:clrMapOvr>
</p:sld>
</file>

<file path=ppt/slides/slide2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a:xfrm>
            <a:off x="1490663" y="617538"/>
            <a:ext cx="7791450" cy="1143000"/>
          </a:xfrm>
        </p:spPr>
        <p:txBody>
          <a:bodyPr/>
          <a:lstStyle/>
          <a:p>
            <a:pPr defTabSz="1019175"/>
            <a:r>
              <a:rPr lang="en-US" altLang="en-US" sz="3900" b="true">
                <a:solidFill>
                  <a:srgbClr val="FFFFCC"/>
                </a:solidFill>
                <a:latin typeface="Garamond"/>
              </a:rPr>
              <a:t>US Regional Goals</a:t>
            </a:r>
            <a:br>
              <a:rPr lang="en-US" altLang="en-US" sz="3900">
                <a:solidFill>
                  <a:schemeClr val="folHlink"/>
                </a:solidFill>
              </a:rPr>
            </a:br>
            <a:r>
              <a:rPr lang="en-US" altLang="en-US" sz="3900" b="true">
                <a:solidFill>
                  <a:srgbClr val="FFFFCC"/>
                </a:solidFill>
                <a:latin typeface="Garamond"/>
              </a:rPr>
              <a:t>BSE Surveillance  </a:t>
            </a:r>
            <a:r>
              <a:rPr lang="en-US" altLang="en-US" sz="2400" b="true">
                <a:solidFill>
                  <a:srgbClr val="FFFFCC"/>
                </a:solidFill>
                <a:latin typeface="Garamond"/>
              </a:rPr>
              <a:t>(through 12/31/03)</a:t>
            </a:r>
          </a:p>
        </p:txBody>
      </p:sp>
      <p:graphicFrame>
        <p:nvGraphicFramePr>
          <p:cNvPr id="150531" name="Group 3"/>
          <p:cNvGraphicFramePr>
            <a:graphicFrameLocks noGrp="1"/>
          </p:cNvGraphicFramePr>
          <p:nvPr>
            <p:ph type="tbl" idx="1"/>
          </p:nvPr>
        </p:nvGraphicFramePr>
        <p:xfrm>
          <a:off x="346075" y="1963738"/>
          <a:ext cx="8105775" cy="4478337"/>
        </p:xfrm>
        <a:graphic>
          <a:graphicData uri="http://schemas.openxmlformats.org/drawingml/2006/table">
            <a:tbl>
              <a:tblPr/>
              <a:tblGrid>
                <a:gridCol w="596900">
                  <a:extLst>
                    <a:ext uri="{9D8B030D-6E8A-4147-A177-3AD203B41FA5}">
                      <a16:colId xmlns:a16="http://schemas.microsoft.com/office/drawing/2014/main" val="2772649863"/>
                    </a:ext>
                  </a:extLst>
                </a:gridCol>
                <a:gridCol w="927100">
                  <a:extLst>
                    <a:ext uri="{9D8B030D-6E8A-4147-A177-3AD203B41FA5}">
                      <a16:colId xmlns:a16="http://schemas.microsoft.com/office/drawing/2014/main" val="2163507685"/>
                    </a:ext>
                  </a:extLst>
                </a:gridCol>
                <a:gridCol w="900113">
                  <a:extLst>
                    <a:ext uri="{9D8B030D-6E8A-4147-A177-3AD203B41FA5}">
                      <a16:colId xmlns:a16="http://schemas.microsoft.com/office/drawing/2014/main" val="2735292091"/>
                    </a:ext>
                  </a:extLst>
                </a:gridCol>
                <a:gridCol w="901700">
                  <a:extLst>
                    <a:ext uri="{9D8B030D-6E8A-4147-A177-3AD203B41FA5}">
                      <a16:colId xmlns:a16="http://schemas.microsoft.com/office/drawing/2014/main" val="1926130962"/>
                    </a:ext>
                  </a:extLst>
                </a:gridCol>
                <a:gridCol w="900112">
                  <a:extLst>
                    <a:ext uri="{9D8B030D-6E8A-4147-A177-3AD203B41FA5}">
                      <a16:colId xmlns:a16="http://schemas.microsoft.com/office/drawing/2014/main" val="2247627268"/>
                    </a:ext>
                  </a:extLst>
                </a:gridCol>
                <a:gridCol w="890588">
                  <a:extLst>
                    <a:ext uri="{9D8B030D-6E8A-4147-A177-3AD203B41FA5}">
                      <a16:colId xmlns:a16="http://schemas.microsoft.com/office/drawing/2014/main" val="398638242"/>
                    </a:ext>
                  </a:extLst>
                </a:gridCol>
                <a:gridCol w="911225">
                  <a:extLst>
                    <a:ext uri="{9D8B030D-6E8A-4147-A177-3AD203B41FA5}">
                      <a16:colId xmlns:a16="http://schemas.microsoft.com/office/drawing/2014/main" val="2021778976"/>
                    </a:ext>
                  </a:extLst>
                </a:gridCol>
                <a:gridCol w="1177925">
                  <a:extLst>
                    <a:ext uri="{9D8B030D-6E8A-4147-A177-3AD203B41FA5}">
                      <a16:colId xmlns:a16="http://schemas.microsoft.com/office/drawing/2014/main" val="4279730881"/>
                    </a:ext>
                  </a:extLst>
                </a:gridCol>
                <a:gridCol w="900112">
                  <a:extLst>
                    <a:ext uri="{9D8B030D-6E8A-4147-A177-3AD203B41FA5}">
                      <a16:colId xmlns:a16="http://schemas.microsoft.com/office/drawing/2014/main" val="2316206282"/>
                    </a:ext>
                  </a:extLst>
                </a:gridCol>
              </a:tblGrid>
              <a:tr h="914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000" b="1" i="0" u="none" strike="noStrike" cap="none" normalizeH="0" baseline="0">
                        <a:ln>
                          <a:noFill/>
                        </a:ln>
                        <a:solidFill>
                          <a:schemeClr val="accent1"/>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a:t>
                      </a:r>
                      <a:endParaRPr kumimoji="0" lang="en-US" altLang="en-US" sz="14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9325154"/>
                  </a:ext>
                </a:extLst>
              </a:tr>
              <a:tr h="533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2,224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489</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275945566"/>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2,753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3,645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4172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470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373923017"/>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2,356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2,628</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6640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1403</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572472214"/>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734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1,810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1,690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6380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1251</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47277203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606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3,780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1990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78521893"/>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3912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81404399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1,381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507</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16750977"/>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953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2,800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5580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1030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3345553792"/>
                  </a:ext>
                </a:extLst>
              </a:tr>
            </a:tbl>
          </a:graphicData>
        </a:graphic>
      </p:graphicFrame>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0" y="1076325"/>
            <a:ext cx="8797925" cy="1143000"/>
          </a:xfrm>
          <a:prstGeom prst="rect">
            <a:avLst/>
          </a:prstGeom>
          <a:noFill/>
        </p:spPr>
        <p:txBody>
          <a:bodyPr anchor="ctr" bIns="45720" lIns="91440" vert="horz">
            <a:normAutofit/>
          </a:bodyPr>
          <a:lstStyle/>
          <a:p>
            <a:pPr algn="ctr" indent="0" marL="0" lvl="0">
              <a:lnSpc>
                <a:spcPct val="100000"/>
              </a:lnSpc>
              <a:spcBef>
                <a:spcPct val="0"/>
              </a:spcBef>
            </a:pPr>
            <a:r>
              <a:rPr lang="en-US" b="true" sz="3500" i="false">
                <a:solidFill>
                  <a:srgbClr val="FFE118"/>
                </a:solidFill>
                <a:latin typeface="Garamond"/>
              </a:rPr>
              <a:t>Surveillance: NVSL Bovine Brain Submissions FY 93-04 </a:t>
            </a:r>
            <a:r>
              <a:rPr lang="en-US" b="true" sz="3500" i="false">
                <a:solidFill>
                  <a:srgbClr val="FFE118"/>
                </a:solidFill>
                <a:latin typeface="Garamond"/>
              </a:rPr>
              <a:t>
</a:t>
            </a:r>
            <a:r>
              <a:rPr lang="en-US" b="true" sz="3500" i="false">
                <a:solidFill>
                  <a:srgbClr val="FFE118"/>
                </a:solidFill>
                <a:latin typeface="Garamond"/>
              </a:rPr>
              <a:t>(through 12/31/03)</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Future policy changes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Evaluating International Review Subcommittee recommendations</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Considering range of options on surveillance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 the interim, still committed to maintaining FY04 goal as stated, until further decisions are made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Working with states, industry, and others to maintain access to targeted population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 Diagnosis</a:t>
            </a:r>
          </a:p>
        </p:txBody>
      </p:sp>
      <p:sp>
        <p:nvSpPr>
          <p:cNvPr name="TextBox 2" id="3"/>
          <p:cNvSpPr txBox="true"/>
          <p:nvPr/>
        </p:nvSpPr>
        <p:spPr>
          <a:xfrm>
            <a:off x="457200" y="1484313"/>
            <a:ext cx="8229600" cy="4525962"/>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Presumptive positive diagnosis at NVSL was based on </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 immunohistochemistry</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histopathologic examination</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The positive diagnosis was confirmed at the BSE reference laboratory in Weybridge, England.  Samples from the index cow were  hand carried to this laboratory where the BSE diagnosis was confirmed on 12/25/03. </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Holstein dairy cow, 6 ½ years at slaughter</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Sent to slaughter due to calving complications</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Tested at slaughter because of non-ambulatory status, no CNS signs observed</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Trace back investigation determined cow was born into a herd in Alberta, Canada</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Moved into U.S. as part of dispersal sale in 2001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Initially went to Mattawa, WA dairy finishing herd (9/01)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Resided in Mabton, WA dairy herd since 10/01</a:t>
            </a: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(continued)</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The index cow has had four offspring over her lifetime, three calves since entering the U.S.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born in Canada </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 stillborn calf born in 2001</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in born in 2002 (was in the index herd)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bull calf born in 2003 – moved to a bull calf raiser in Sunnyside, WA</a:t>
            </a:r>
          </a:p>
          <a:p>
            <a:pPr algn="l" indent="-342900" marL="342900" lvl="0">
              <a:lnSpc>
                <a:spcPct val="100000"/>
              </a:lnSpc>
              <a:spcBef>
                <a:spcPct val="20000"/>
              </a:spcBef>
              <a:spcAft>
                <a:spcPct val="0"/>
              </a:spcAft>
              <a:buFont typeface="Arial"/>
              <a:buChar char="•"/>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808038" y="274638"/>
            <a:ext cx="7796212" cy="6061075"/>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a:xfrm>
            <a:off x="457200" y="274638"/>
            <a:ext cx="8229600" cy="1143000"/>
          </a:xfrm>
        </p:spPr>
        <p:txBody>
          <a:bodyPr/>
          <a:lstStyle/>
          <a:p>
            <a:r>
              <a:rPr lang="en-US" altLang="en-US" sz="4000" b="true">
                <a:solidFill>
                  <a:srgbClr val="E5E5FF"/>
                </a:solidFill>
                <a:latin typeface="Garamond"/>
              </a:rPr>
              <a:t>“At Risk” Animals Located</a:t>
            </a:r>
          </a:p>
        </p:txBody>
      </p:sp>
      <p:sp>
        <p:nvSpPr>
          <p:cNvPr id="137219" name="Rectangle 3"/>
          <p:cNvSpPr>
            <a:spLocks noGrp="1" noChangeArrowheads="1"/>
          </p:cNvSpPr>
          <p:nvPr>
            <p:ph type="body" idx="1"/>
          </p:nvPr>
        </p:nvSpPr>
        <p:spPr>
          <a:xfrm>
            <a:off x="457200" y="1600200"/>
            <a:ext cx="8229600" cy="4525963"/>
          </a:xfrm>
        </p:spPr>
        <p:txBody>
          <a:bodyPr/>
          <a:lstStyle/>
          <a:p>
            <a:pPr>
              <a:lnSpc>
                <a:spcPct val="90000"/>
              </a:lnSpc>
            </a:pPr>
            <a:r>
              <a:rPr lang="en-US" altLang="en-US" sz="2800">
                <a:solidFill>
                  <a:srgbClr val="FFFFFF"/>
                </a:solidFill>
                <a:latin typeface="Garamond"/>
              </a:rPr>
              <a:t>“At risk” animals = 81 animals from herd in Canada</a:t>
            </a:r>
          </a:p>
          <a:p>
            <a:pPr lvl="1">
              <a:lnSpc>
                <a:spcPct val="90000"/>
              </a:lnSpc>
            </a:pPr>
            <a:r>
              <a:rPr lang="en-US" altLang="en-US" sz="2400">
                <a:solidFill>
                  <a:srgbClr val="FFFFFF"/>
                </a:solidFill>
                <a:latin typeface="Garamond"/>
              </a:rPr>
              <a:t>One of the 81 is the positive cow</a:t>
            </a:r>
          </a:p>
          <a:p>
            <a:pPr lvl="1">
              <a:lnSpc>
                <a:spcPct val="90000"/>
              </a:lnSpc>
            </a:pPr>
            <a:r>
              <a:rPr lang="en-US" altLang="en-US" sz="2400">
                <a:solidFill>
                  <a:srgbClr val="FFFFFF"/>
                </a:solidFill>
                <a:latin typeface="Garamond"/>
              </a:rPr>
              <a:t>9 – index herd, Mabton, WA (131 euthanized)</a:t>
            </a:r>
          </a:p>
          <a:p>
            <a:pPr lvl="1">
              <a:lnSpc>
                <a:spcPct val="90000"/>
              </a:lnSpc>
            </a:pPr>
            <a:r>
              <a:rPr lang="en-US" altLang="en-US" sz="2400">
                <a:solidFill>
                  <a:srgbClr val="FFFFFF"/>
                </a:solidFill>
                <a:latin typeface="Garamond"/>
              </a:rPr>
              <a:t>3 - Tenino, WA (4 euthanized)</a:t>
            </a:r>
          </a:p>
          <a:p>
            <a:pPr lvl="1">
              <a:lnSpc>
                <a:spcPct val="90000"/>
              </a:lnSpc>
            </a:pPr>
            <a:r>
              <a:rPr lang="en-US" altLang="en-US" sz="2400">
                <a:solidFill>
                  <a:srgbClr val="FFFFFF"/>
                </a:solidFill>
                <a:latin typeface="Garamond"/>
              </a:rPr>
              <a:t>6 - Connell, WA (15 euthanized) </a:t>
            </a:r>
          </a:p>
          <a:p>
            <a:pPr lvl="1">
              <a:lnSpc>
                <a:spcPct val="90000"/>
              </a:lnSpc>
            </a:pPr>
            <a:r>
              <a:rPr lang="en-US" altLang="en-US" sz="2400">
                <a:solidFill>
                  <a:srgbClr val="FFFFFF"/>
                </a:solidFill>
                <a:latin typeface="Garamond"/>
              </a:rPr>
              <a:t>1 - Quincy, WA (18 euthanized)</a:t>
            </a:r>
          </a:p>
          <a:p>
            <a:pPr lvl="1">
              <a:lnSpc>
                <a:spcPct val="90000"/>
              </a:lnSpc>
            </a:pPr>
            <a:r>
              <a:rPr lang="en-US" altLang="en-US" sz="2400">
                <a:solidFill>
                  <a:srgbClr val="FFFFFF"/>
                </a:solidFill>
                <a:latin typeface="Garamond"/>
              </a:rPr>
              <a:t>3 - Mattawa, WA (39 euthanized) </a:t>
            </a:r>
          </a:p>
          <a:p>
            <a:pPr lvl="1">
              <a:lnSpc>
                <a:spcPct val="90000"/>
              </a:lnSpc>
            </a:pPr>
            <a:r>
              <a:rPr lang="en-US" altLang="en-US" sz="2400">
                <a:solidFill>
                  <a:srgbClr val="FFFFFF"/>
                </a:solidFill>
                <a:latin typeface="Garamond"/>
              </a:rPr>
              <a:t>1 – Moxee, WA (15 euthanized)</a:t>
            </a:r>
          </a:p>
          <a:p>
            <a:pPr lvl="1">
              <a:lnSpc>
                <a:spcPct val="90000"/>
              </a:lnSpc>
            </a:pPr>
            <a:r>
              <a:rPr lang="en-US" altLang="en-US" sz="2400">
                <a:solidFill>
                  <a:srgbClr val="FFFFFF"/>
                </a:solidFill>
                <a:latin typeface="Garamond"/>
              </a:rPr>
              <a:t>3 – Burley, ID (7 euthanized)</a:t>
            </a:r>
          </a:p>
          <a:p>
            <a:pPr lvl="1">
              <a:lnSpc>
                <a:spcPct val="90000"/>
              </a:lnSpc>
            </a:pPr>
            <a:r>
              <a:rPr lang="en-US" altLang="en-US" sz="2400">
                <a:solidFill>
                  <a:srgbClr val="FFFFFF"/>
                </a:solidFill>
                <a:latin typeface="Garamond"/>
              </a:rPr>
              <a:t>1 – Othello, WA (3 euthanized)</a:t>
            </a:r>
          </a:p>
          <a:p>
            <a:pPr lvl="1">
              <a:lnSpc>
                <a:spcPct val="90000"/>
              </a:lnSpc>
            </a:pPr>
            <a:r>
              <a:rPr lang="en-US" altLang="en-US" sz="2400">
                <a:solidFill>
                  <a:srgbClr val="FFFFFF"/>
                </a:solidFill>
                <a:latin typeface="Garamond"/>
              </a:rPr>
              <a:t>1 – Mabton, WA (3 euthanized)</a:t>
            </a:r>
          </a:p>
        </p:txBody>
      </p:sp>
      <p:sp>
        <p:nvSpPr>
          <p:cNvPr id="137220" name="Text Box 4"/>
          <p:cNvSpPr txBox="1">
            <a:spLocks noChangeArrowheads="1"/>
          </p:cNvSpPr>
          <p:nvPr/>
        </p:nvSpPr>
        <p:spPr bwMode="auto">
          <a:xfrm>
            <a:off x="6156325" y="60213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FFFF"/>
                </a:solidFill>
                <a:latin typeface="Times New Roman"/>
              </a:rPr>
              <a:t>February 9, 2004</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Of the shipment of 81 animals from the Canadian birth herd:</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29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between 17 to 36 of the 81 might still be alive</a:t>
            </a:r>
          </a:p>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OIE guidelines – animals born within one year (before or after) of a BSE affected animal considered higher risk</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25 of the shipment of 81 were in this category</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14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that 11 of the 25 might still be alive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Total of 704 animals depopulated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449 – bull calf premises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255 – animals of interest</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28 were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220 could have been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7 were part of additional group of 17 heifers from Canadian herd of origin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