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buFont typeface="Arial"/>
              <a:buChar char="•"/>
            </a:pPr>
            <a:r>
              <a:rPr lang="en-US" b="false" sz="2000" i="false">
                <a:solidFill>
                  <a:srgbClr val="000000"/>
                </a:solidFill>
                <a:latin typeface="Arial"/>
              </a:rPr>
              <a:t>Components of fire regime are significant to wildlife</a:t>
            </a:r>
          </a:p>
          <a:p>
            <a:pPr algn="l" indent="-342900" marL="342900" lvl="0">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buFont typeface="Arial"/>
              <a:buChar char="•"/>
            </a:pPr>
            <a:r>
              <a:rPr lang="en-US" b="true" sz="1800" i="false">
                <a:solidFill>
                  <a:srgbClr val="CC3300"/>
                </a:solidFill>
                <a:latin typeface="Bookman Old Style"/>
              </a:rPr>
              <a:t>temporal</a:t>
            </a:r>
            <a:r>
              <a:rPr lang="en-US" b="true" sz="1800" i="false">
                <a:solidFill>
                  <a:srgbClr val="CC3300"/>
                </a:solidFill>
                <a:latin typeface="Arial"/>
              </a:rPr>
              <a:t>,</a:t>
            </a:r>
            <a:r>
              <a:rPr lang="en-US" b="false" sz="1800" i="false">
                <a:solidFill>
                  <a:srgbClr val="000000"/>
                </a:solidFill>
                <a:latin typeface="Arial"/>
              </a:rPr>
              <a:t> </a:t>
            </a:r>
          </a:p>
          <a:p>
            <a:pPr algn="l" indent="-285750" marL="742950" lvl="1">
              <a:lnSpc>
                <a:spcPct val="90000"/>
              </a:lnSpc>
              <a:spcBef>
                <a:spcPct val="20000"/>
              </a:spcBef>
              <a:buFont typeface="Arial"/>
              <a:buChar char="•"/>
            </a:pPr>
            <a:r>
              <a:rPr lang="en-US" b="true" sz="1800" i="false">
                <a:solidFill>
                  <a:srgbClr val="CC3300"/>
                </a:solidFill>
                <a:latin typeface="Bookman Old Style"/>
              </a:rPr>
              <a:t>spatial</a:t>
            </a:r>
            <a:r>
              <a:rPr lang="en-US" b="false" sz="1800" i="false">
                <a:solidFill>
                  <a:srgbClr val="000000"/>
                </a:solidFill>
                <a:latin typeface="Arial"/>
              </a:rPr>
              <a:t>, and</a:t>
            </a:r>
          </a:p>
          <a:p>
            <a:pPr algn="l" indent="-285750" marL="742950" lvl="1">
              <a:lnSpc>
                <a:spcPct val="90000"/>
              </a:lnSpc>
              <a:spcBef>
                <a:spcPct val="20000"/>
              </a:spcBef>
              <a:buFont typeface="Arial"/>
              <a:buChar char="•"/>
            </a:pPr>
            <a:r>
              <a:rPr lang="en-US" b="true" sz="1800" i="false">
                <a:solidFill>
                  <a:srgbClr val="CC3300"/>
                </a:solidFill>
                <a:latin typeface="Bookman Old Style"/>
              </a:rPr>
              <a:t>magnitude</a:t>
            </a:r>
          </a:p>
          <a:p>
            <a:pPr algn="l" indent="-285750" marL="742950" lvl="1">
              <a:lnSpc>
                <a:spcPct val="90000"/>
              </a:lnSpc>
              <a:spcBef>
                <a:spcPct val="20000"/>
              </a:spcBef>
              <a:buFont typeface="Arial"/>
              <a:buChar char="•"/>
            </a:pPr>
          </a:p>
          <a:p>
            <a:pPr algn="l" indent="-342900" marL="342900" lvl="0">
              <a:lnSpc>
                <a:spcPct val="90000"/>
              </a:lnSpc>
              <a:spcBef>
                <a:spcPct val="20000"/>
              </a:spcBef>
              <a:buFont typeface="Arial"/>
              <a:buChar char="•"/>
            </a:pPr>
            <a:r>
              <a:rPr lang="en-US" b="false" sz="2000" i="false">
                <a:solidFill>
                  <a:srgbClr val="000000"/>
                </a:solidFill>
                <a:latin typeface="Arial"/>
              </a:rPr>
              <a:t>Fire &amp; fuel management practices </a:t>
            </a:r>
            <a:r>
              <a:rPr lang="en-US" b="false" sz="2000" i="false">
                <a:solidFill>
                  <a:srgbClr val="000000"/>
                </a:solidFill>
                <a:latin typeface="Arial"/>
              </a:rPr>
              <a:t></a:t>
            </a:r>
            <a:r>
              <a:rPr lang="en-US" b="false" sz="2000" i="fals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a:t>
            </a:r>
            <a:r>
              <a:rPr lang="en-US" b="true" sz="1800" i="false">
                <a:solidFill>
                  <a:srgbClr val="000000"/>
                </a:solidFill>
                <a:latin typeface="Arial"/>
              </a:rPr>
              <a:t>means</a:t>
            </a:r>
            <a:r>
              <a:rPr lang="en-US" b="false" sz="1800" i="false">
                <a:solidFill>
                  <a:srgbClr val="000000"/>
                </a:solidFill>
                <a:latin typeface="Arial"/>
              </a:rPr>
              <a:t> of </a:t>
            </a:r>
            <a:r>
              <a:rPr lang="en-US" b="true" sz="1800" i="false">
                <a:solidFill>
                  <a:srgbClr val="006600"/>
                </a:solidFill>
                <a:latin typeface="Arial"/>
              </a:rPr>
              <a:t>reducing fuel</a:t>
            </a:r>
            <a:r>
              <a:rPr lang="en-US" b="false" sz="1800" i="false">
                <a:solidFill>
                  <a:srgbClr val="000000"/>
                </a:solidFill>
                <a:latin typeface="Arial"/>
              </a:rPr>
              <a:t> are available that do not impact species or at least minimize the impacts? </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true" sz="2000" i="false">
                <a:solidFill>
                  <a:srgbClr val="000000"/>
                </a:solidFill>
                <a:latin typeface="Arial"/>
              </a:rPr>
              <a:t>  </a:t>
            </a:r>
            <a:r>
              <a:rPr lang="en-US" b="false" sz="1800" i="false">
                <a:solidFill>
                  <a:srgbClr val="000000"/>
                </a:solidFill>
                <a:latin typeface="Arial"/>
              </a:rPr>
              <a:t>What is the </a:t>
            </a:r>
            <a:r>
              <a:rPr lang="en-US" b="true" sz="1800" i="false">
                <a:solidFill>
                  <a:srgbClr val="FF0000"/>
                </a:solidFill>
                <a:latin typeface="Bookman Old Style"/>
              </a:rPr>
              <a:t>role of fire</a:t>
            </a:r>
            <a:r>
              <a:rPr lang="en-US" b="true" sz="1800" i="false">
                <a:solidFill>
                  <a:srgbClr val="FF3300"/>
                </a:solidFill>
                <a:latin typeface="Arial"/>
              </a:rPr>
              <a:t> </a:t>
            </a:r>
            <a:r>
              <a:rPr lang="en-US" b="false" sz="1800" i="false">
                <a:solidFill>
                  <a:srgbClr val="000000"/>
                </a:solidFill>
                <a:latin typeface="Arial"/>
              </a:rPr>
              <a:t>or</a:t>
            </a:r>
            <a:r>
              <a:rPr lang="en-US" b="true" sz="1800" i="false">
                <a:solidFill>
                  <a:srgbClr val="FF3300"/>
                </a:solidFill>
                <a:latin typeface="Arial"/>
              </a:rPr>
              <a:t> </a:t>
            </a:r>
            <a:r>
              <a:rPr lang="en-US" b="false" sz="1800" i="false">
                <a:solidFill>
                  <a:srgbClr val="CC3300"/>
                </a:solidFill>
                <a:latin typeface="Bookman Old Style"/>
              </a:rPr>
              <a:t>fire</a:t>
            </a:r>
            <a:r>
              <a:rPr lang="en-US" b="true" sz="1800" i="false">
                <a:solidFill>
                  <a:srgbClr val="CC3300"/>
                </a:solidFill>
                <a:latin typeface="Bookman Old Style"/>
              </a:rPr>
              <a:t> surrogates</a:t>
            </a:r>
            <a:r>
              <a:rPr lang="en-US" b="false" sz="1800" i="false">
                <a:solidFill>
                  <a:srgbClr val="000000"/>
                </a:solidFill>
                <a:latin typeface="Arial"/>
              </a:rPr>
              <a:t> in:</a:t>
            </a:r>
          </a:p>
          <a:p>
            <a:pPr algn="l" indent="-495300" marL="952500" lvl="1">
              <a:lnSpc>
                <a:spcPct val="80000"/>
              </a:lnSpc>
              <a:spcBef>
                <a:spcPct val="20000"/>
              </a:spcBef>
              <a:buFont typeface="Arial"/>
              <a:buChar char="•"/>
            </a:pPr>
            <a:r>
              <a:rPr lang="en-US" b="false" sz="1600" i="false">
                <a:solidFill>
                  <a:srgbClr val="000000"/>
                </a:solidFill>
                <a:latin typeface="Arial"/>
              </a:rPr>
              <a:t>restoring, </a:t>
            </a:r>
          </a:p>
          <a:p>
            <a:pPr algn="l" indent="-495300" marL="952500" lvl="1">
              <a:lnSpc>
                <a:spcPct val="80000"/>
              </a:lnSpc>
              <a:spcBef>
                <a:spcPct val="20000"/>
              </a:spcBef>
              <a:buFont typeface="Arial"/>
              <a:buChar char="•"/>
            </a:pPr>
            <a:r>
              <a:rPr lang="en-US" b="false" sz="1600" i="false">
                <a:solidFill>
                  <a:srgbClr val="000000"/>
                </a:solidFill>
                <a:latin typeface="Arial"/>
              </a:rPr>
              <a:t>enhancing, </a:t>
            </a:r>
          </a:p>
          <a:p>
            <a:pPr algn="l" indent="-495300" marL="952500" lvl="1">
              <a:lnSpc>
                <a:spcPct val="80000"/>
              </a:lnSpc>
              <a:spcBef>
                <a:spcPct val="20000"/>
              </a:spcBef>
              <a:buFont typeface="Arial"/>
              <a:buChar char="•"/>
            </a:pPr>
            <a:r>
              <a:rPr lang="en-US" b="false" sz="1600" i="false">
                <a:solidFill>
                  <a:srgbClr val="000000"/>
                </a:solidFill>
                <a:latin typeface="Arial"/>
              </a:rPr>
              <a:t>maintaining:</a:t>
            </a:r>
          </a:p>
          <a:p>
            <a:pPr algn="l" indent="-412750" marL="1327150" lvl="2">
              <a:lnSpc>
                <a:spcPct val="80000"/>
              </a:lnSpc>
              <a:spcBef>
                <a:spcPct val="20000"/>
              </a:spcBef>
              <a:buFont typeface="Arial"/>
              <a:buChar char="•"/>
            </a:pPr>
            <a:r>
              <a:rPr lang="en-US" b="false" sz="1400" i="false">
                <a:solidFill>
                  <a:srgbClr val="000000"/>
                </a:solidFill>
                <a:latin typeface="Arial"/>
              </a:rPr>
              <a:t>Wildlife habitat</a:t>
            </a:r>
          </a:p>
          <a:p>
            <a:pPr algn="l" indent="-412750" marL="1327150" lvl="2">
              <a:lnSpc>
                <a:spcPct val="80000"/>
              </a:lnSpc>
              <a:spcBef>
                <a:spcPct val="20000"/>
              </a:spcBef>
              <a:buFont typeface="Arial"/>
              <a:buChar char="•"/>
            </a:pPr>
            <a:r>
              <a:rPr lang="en-US" b="false" sz="1400" i="false">
                <a:solidFill>
                  <a:srgbClr val="000000"/>
                </a:solidFill>
                <a:latin typeface="Arial"/>
              </a:rPr>
              <a:t>Plant population viability</a:t>
            </a:r>
          </a:p>
          <a:p>
            <a:pPr algn="l" indent="-412750" marL="1327150" lvl="2">
              <a:lnSpc>
                <a:spcPct val="80000"/>
              </a:lnSpc>
              <a:spcBef>
                <a:spcPct val="20000"/>
              </a:spcBef>
              <a:buFont typeface="Arial"/>
              <a:buChar char="•"/>
            </a:pPr>
            <a:r>
              <a:rPr lang="en-US" b="false" sz="1400" i="false">
                <a:solidFill>
                  <a:srgbClr val="000000"/>
                </a:solidFill>
                <a:latin typeface="Arial"/>
              </a:rPr>
              <a:t>ecological integrity of a landscape</a:t>
            </a:r>
          </a:p>
          <a:p>
            <a:pPr algn="l" indent="-577850" marL="577850" lvl="0">
              <a:lnSpc>
                <a:spcPct val="80000"/>
              </a:lnSpc>
              <a:spcBef>
                <a:spcPct val="20000"/>
              </a:spcBef>
              <a:buFont typeface="Arial"/>
              <a:buChar char="•"/>
            </a:pPr>
            <a:r>
              <a:rPr lang="en-US" b="false" sz="1800" i="false">
                <a:solidFill>
                  <a:srgbClr val="0033CC"/>
                </a:solidFill>
                <a:latin typeface="Arial"/>
              </a:rPr>
              <a:t>in a single project</a:t>
            </a:r>
            <a:r>
              <a:rPr lang="en-US" b="false" sz="1800" i="false">
                <a:solidFill>
                  <a:srgbClr val="000000"/>
                </a:solidFill>
                <a:latin typeface="Arial"/>
              </a:rPr>
              <a:t>, and,</a:t>
            </a:r>
          </a:p>
          <a:p>
            <a:pPr algn="l" indent="-577850" marL="577850" lvl="0">
              <a:lnSpc>
                <a:spcPct val="80000"/>
              </a:lnSpc>
              <a:spcBef>
                <a:spcPct val="20000"/>
              </a:spcBef>
              <a:buFont typeface="Arial"/>
              <a:buChar char="•"/>
            </a:pPr>
            <a:r>
              <a:rPr lang="en-US" b="false" sz="1800" i="false">
                <a:solidFill>
                  <a:srgbClr val="33CC33"/>
                </a:solidFill>
                <a:latin typeface="Arial"/>
              </a:rPr>
              <a:t>into the future</a:t>
            </a:r>
            <a:r>
              <a:rPr lang="en-US" b="false" sz="1800" i="false">
                <a:solidFill>
                  <a:srgbClr val="000000"/>
                </a:solidFill>
                <a:latin typeface="Arial"/>
              </a:rPr>
              <a:t>?</a:t>
            </a:r>
          </a:p>
          <a:p>
            <a:pPr algn="l" indent="-577850" marL="577850" lvl="0">
              <a:lnSpc>
                <a:spcPct val="80000"/>
              </a:lnSpc>
              <a:spcBef>
                <a:spcPct val="20000"/>
              </a:spcBef>
              <a:buFont typeface="Arial"/>
              <a:buChar char="•"/>
            </a:pPr>
          </a:p>
          <a:p>
            <a:pPr algn="l" indent="-577850" marL="577850" lvl="0">
              <a:lnSpc>
                <a:spcPct val="80000"/>
              </a:lnSpc>
              <a:spcBef>
                <a:spcPct val="20000"/>
              </a:spcBef>
            </a:pPr>
            <a:r>
              <a:rPr lang="en-US" b="false" sz="1800" i="false">
                <a:solidFill>
                  <a:srgbClr val="000000"/>
                </a:solidFill>
                <a:latin typeface="Arial"/>
              </a:rPr>
              <a:t>How does controlling invasive species affect native species? </a:t>
            </a:r>
          </a:p>
          <a:p>
            <a:pPr algn="l" indent="-577850" marL="577850" lvl="0">
              <a:lnSpc>
                <a:spcPct val="80000"/>
              </a:lnSpc>
              <a:spcBef>
                <a:spcPct val="20000"/>
              </a:spcBef>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Basic assumptions</a:t>
            </a:r>
            <a:r>
              <a:rPr lang="en-US" b="true" sz="4400" i="false">
                <a:solidFill>
                  <a:srgbClr val="000000"/>
                </a:solidFill>
                <a:latin typeface="Arial"/>
              </a:rPr>
              <a:t>
</a:t>
            </a:r>
            <a:r>
              <a:rPr lang="en-US" b="true" sz="2000" i="false">
                <a:solidFill>
                  <a:srgbClr val="000000"/>
                </a:solidFill>
                <a:latin typeface="Arial"/>
              </a:rPr>
              <a:t>from </a:t>
            </a:r>
            <a:r>
              <a:rPr lang="en-US" b="true" sz="2000" i="false">
                <a:solidFill>
                  <a:srgbClr val="000000"/>
                </a:solidFill>
                <a:latin typeface="Arial"/>
              </a:rPr>
              <a:t>http://www.fws.gov/fire/living_with_fire</a:t>
            </a:r>
            <a:r>
              <a:rPr lang="en-US" b="true" sz="2000" i="false">
                <a:solidFill>
                  <a:srgbClr val="000000"/>
                </a:solidFill>
                <a:latin typeface="Arial"/>
              </a:rPr>
              <a:t> [</a:t>
            </a:r>
            <a:r>
              <a:rPr lang="en-US" b="true" sz="1600" i="false">
                <a:solidFill>
                  <a:srgbClr val="FF3300"/>
                </a:solidFill>
                <a:latin typeface="Arial"/>
              </a:rPr>
              <a:t>emphases added</a:t>
            </a:r>
            <a:r>
              <a:rPr lang="en-US" b="true" sz="2000" i="fals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a:normAutofit/>
          </a:bodyPr>
          <a:lstStyle/>
          <a:p>
            <a:pPr algn="l" indent="-342900" marL="342900" lvl="0">
              <a:lnSpc>
                <a:spcPct val="80000"/>
              </a:lnSpc>
              <a:spcBef>
                <a:spcPct val="20000"/>
              </a:spcBef>
              <a:buFont typeface="Arial"/>
              <a:buChar char="•"/>
            </a:pPr>
            <a:r>
              <a:rPr lang="en-US" b="false" sz="1600" i="fals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The Service has long recognized </a:t>
            </a:r>
            <a:r>
              <a:rPr lang="en-US" b="true" sz="1600" i="false">
                <a:solidFill>
                  <a:srgbClr val="FF3300"/>
                </a:solidFill>
                <a:latin typeface="Arial"/>
              </a:rPr>
              <a:t>fire as a unique process</a:t>
            </a:r>
            <a:r>
              <a:rPr lang="en-US" b="false" sz="1600" i="fals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Protecting biological communities</a:t>
            </a:r>
            <a:r>
              <a:rPr lang="en-US" b="false" sz="1600" i="fals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true" sz="1600" i="false">
                <a:solidFill>
                  <a:srgbClr val="FF3300"/>
                </a:solidFill>
                <a:latin typeface="Arial"/>
              </a:rPr>
              <a:t>Healthy ecosystems</a:t>
            </a:r>
            <a:r>
              <a:rPr lang="en-US" b="false" sz="1600" i="false">
                <a:solidFill>
                  <a:srgbClr val="000000"/>
                </a:solidFill>
                <a:latin typeface="Arial"/>
              </a:rPr>
              <a:t> are good for both wildlife and people.</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Using </a:t>
            </a:r>
            <a:r>
              <a:rPr lang="en-US" b="true" sz="1600" i="false">
                <a:solidFill>
                  <a:srgbClr val="FF3300"/>
                </a:solidFill>
                <a:latin typeface="Arial"/>
              </a:rPr>
              <a:t>fire is essential</a:t>
            </a:r>
            <a:r>
              <a:rPr lang="en-US" b="false" sz="1600" i="false">
                <a:solidFill>
                  <a:srgbClr val="000000"/>
                </a:solidFill>
                <a:latin typeface="Arial"/>
              </a:rPr>
              <a:t> for managing habitats that sustain diverse wildlife populations. </a:t>
            </a:r>
          </a:p>
          <a:p>
            <a:pPr algn="l" indent="-342900" marL="342900" lvl="0">
              <a:lnSpc>
                <a:spcPct val="80000"/>
              </a:lnSpc>
              <a:spcBef>
                <a:spcPct val="20000"/>
              </a:spcBef>
              <a:buFont typeface="Arial"/>
              <a:buChar char="•"/>
            </a:pPr>
          </a:p>
          <a:p>
            <a:pPr algn="l" indent="-342900" marL="342900" lvl="0">
              <a:lnSpc>
                <a:spcPct val="80000"/>
              </a:lnSpc>
              <a:spcBef>
                <a:spcPct val="20000"/>
              </a:spcBef>
              <a:buFont typeface="Arial"/>
              <a:buChar char="•"/>
            </a:pPr>
            <a:r>
              <a:rPr lang="en-US" b="false" sz="1600" i="false">
                <a:solidFill>
                  <a:srgbClr val="000000"/>
                </a:solidFill>
                <a:latin typeface="Arial"/>
              </a:rPr>
              <a:t>Projects designed to reduce hazardous conditions in wildland-urban interface communities provide substantial benefits to wildlife habitat. </a:t>
            </a:r>
            <a:r>
              <a:rPr lang="en-US" b="true" sz="1600" i="false">
                <a:solidFill>
                  <a:srgbClr val="FF3300"/>
                </a:solidFill>
                <a:latin typeface="Arial"/>
              </a:rPr>
              <a:t>Restoring and maintaining all lands in desirable ecological condition</a:t>
            </a:r>
            <a:r>
              <a:rPr lang="en-US" b="false" sz="1600" i="fals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FF00"/>
                </a:solidFill>
                <a:latin typeface="Arial"/>
              </a:rPr>
              <a:t>Community Wildfire Protection Planning</a:t>
            </a:r>
          </a:p>
          <a:p>
            <a:pPr algn="l" indent="-342900" marL="342900" lvl="0">
              <a:lnSpc>
                <a:spcPct val="80000"/>
              </a:lnSpc>
              <a:spcBef>
                <a:spcPct val="20000"/>
              </a:spcBef>
            </a:pPr>
            <a:r>
              <a:rPr lang="en-US" b="false" sz="1200" i="false">
                <a:solidFill>
                  <a:srgbClr val="FFFF00"/>
                </a:solidFill>
                <a:latin typeface="Arial"/>
              </a:rPr>
              <a:t>Establishing Wildland Urban Interface (WUI) Boundaries</a:t>
            </a:r>
          </a:p>
          <a:p>
            <a:pPr algn="l" indent="-342900" marL="342900" lvl="0">
              <a:lnSpc>
                <a:spcPct val="80000"/>
              </a:lnSpc>
              <a:spcBef>
                <a:spcPct val="20000"/>
              </a:spcBef>
              <a:buFont typeface="Arial"/>
              <a:buChar char="•"/>
            </a:pPr>
            <a:r>
              <a:rPr lang="en-US" b="false" sz="1200" i="false">
                <a:solidFill>
                  <a:srgbClr val="FFFF00"/>
                </a:solidFill>
                <a:latin typeface="Arial"/>
              </a:rPr>
              <a:t>Considerations:</a:t>
            </a:r>
          </a:p>
          <a:p>
            <a:pPr algn="l" indent="-285750" marL="742950" lvl="1">
              <a:lnSpc>
                <a:spcPct val="80000"/>
              </a:lnSpc>
              <a:spcBef>
                <a:spcPct val="20000"/>
              </a:spcBef>
              <a:buFont typeface="Arial"/>
              <a:buChar char="•"/>
            </a:pPr>
            <a:r>
              <a:rPr lang="en-US" b="false" sz="1000" i="false">
                <a:solidFill>
                  <a:srgbClr val="FFFF00"/>
                </a:solidFill>
                <a:latin typeface="Arial"/>
              </a:rPr>
              <a:t>protecting values at risk </a:t>
            </a:r>
          </a:p>
          <a:p>
            <a:pPr algn="l" indent="-285750" marL="742950" lvl="1">
              <a:lnSpc>
                <a:spcPct val="80000"/>
              </a:lnSpc>
              <a:spcBef>
                <a:spcPct val="20000"/>
              </a:spcBef>
              <a:buFont typeface="Arial"/>
              <a:buChar char="•"/>
            </a:pPr>
            <a:r>
              <a:rPr lang="en-US" b="false" sz="1000" i="false">
                <a:solidFill>
                  <a:srgbClr val="FFFF00"/>
                </a:solidFill>
                <a:latin typeface="Arial"/>
              </a:rPr>
              <a:t>political</a:t>
            </a:r>
          </a:p>
          <a:p>
            <a:pPr algn="l" indent="-285750" marL="742950" lvl="1">
              <a:lnSpc>
                <a:spcPct val="80000"/>
              </a:lnSpc>
              <a:spcBef>
                <a:spcPct val="20000"/>
              </a:spcBef>
              <a:buFont typeface="Arial"/>
              <a:buChar char="•"/>
            </a:pPr>
            <a:r>
              <a:rPr lang="en-US" b="false" sz="1000" i="false">
                <a:solidFill>
                  <a:srgbClr val="FFFF00"/>
                </a:solidFill>
                <a:latin typeface="Arial"/>
              </a:rPr>
              <a:t>funding</a:t>
            </a:r>
          </a:p>
          <a:p>
            <a:pPr algn="l" indent="-285750" marL="742950" lvl="1">
              <a:lnSpc>
                <a:spcPct val="80000"/>
              </a:lnSpc>
              <a:spcBef>
                <a:spcPct val="20000"/>
              </a:spcBef>
              <a:buFont typeface="Arial"/>
              <a:buChar char="•"/>
            </a:pPr>
            <a:r>
              <a:rPr lang="en-US" b="false" sz="1000" i="false">
                <a:solidFill>
                  <a:srgbClr val="FFFF00"/>
                </a:solidFill>
                <a:latin typeface="Arial"/>
              </a:rPr>
              <a:t>accomplishing targets</a:t>
            </a:r>
          </a:p>
          <a:p>
            <a:pPr algn="l" indent="-342900" marL="342900" lvl="0">
              <a:lnSpc>
                <a:spcPct val="80000"/>
              </a:lnSpc>
              <a:spcBef>
                <a:spcPct val="20000"/>
              </a:spcBef>
            </a:pPr>
            <a:r>
              <a:rPr lang="en-US" b="true" sz="1200" i="false">
                <a:solidFill>
                  <a:srgbClr val="FFFF00"/>
                </a:solidFill>
                <a:latin typeface="Arial"/>
              </a:rPr>
              <a:t>WUI </a:t>
            </a:r>
          </a:p>
          <a:p>
            <a:pPr algn="l" indent="-342900" marL="342900" lvl="0">
              <a:lnSpc>
                <a:spcPct val="80000"/>
              </a:lnSpc>
              <a:spcBef>
                <a:spcPct val="20000"/>
              </a:spcBef>
              <a:buFont typeface="Arial"/>
              <a:buChar char="•"/>
            </a:pPr>
            <a:r>
              <a:rPr lang="en-US" b="false" sz="1200" i="fals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pPr>
            <a:r>
              <a:rPr lang="en-US" b="false" sz="1200" i="false">
                <a:solidFill>
                  <a:srgbClr val="FFFF00"/>
                </a:solidFill>
                <a:latin typeface="Arial"/>
              </a:rPr>
              <a:t> </a:t>
            </a:r>
          </a:p>
          <a:p>
            <a:pPr algn="l" indent="-342900" marL="342900" lvl="0">
              <a:lnSpc>
                <a:spcPct val="80000"/>
              </a:lnSpc>
              <a:spcBef>
                <a:spcPct val="20000"/>
              </a:spcBef>
            </a:pPr>
            <a:r>
              <a:rPr lang="en-US" b="true" sz="1200" i="false">
                <a:solidFill>
                  <a:srgbClr val="FFFF00"/>
                </a:solidFill>
                <a:latin typeface="Arial"/>
              </a:rPr>
              <a:t>Some Important criteria:</a:t>
            </a:r>
            <a:r>
              <a:rPr lang="en-US" b="false" sz="1200" i="false">
                <a:solidFill>
                  <a:srgbClr val="FFFF00"/>
                </a:solidFill>
                <a:latin typeface="Arial"/>
              </a:rPr>
              <a:t> </a:t>
            </a:r>
          </a:p>
          <a:p>
            <a:pPr algn="l" indent="-342900" marL="342900" lvl="0">
              <a:lnSpc>
                <a:spcPct val="80000"/>
              </a:lnSpc>
              <a:spcBef>
                <a:spcPct val="20000"/>
              </a:spcBef>
              <a:buFont typeface="Arial"/>
              <a:buChar char="•"/>
            </a:pPr>
            <a:r>
              <a:rPr lang="en-US" b="false" sz="1200" i="false">
                <a:solidFill>
                  <a:srgbClr val="FFFF00"/>
                </a:solidFill>
                <a:latin typeface="Arial"/>
              </a:rPr>
              <a:t>Fuel Hazard Threat Level </a:t>
            </a:r>
          </a:p>
          <a:p>
            <a:pPr algn="l" indent="-342900" marL="342900" lvl="0">
              <a:lnSpc>
                <a:spcPct val="80000"/>
              </a:lnSpc>
              <a:spcBef>
                <a:spcPct val="20000"/>
              </a:spcBef>
              <a:buFont typeface="Arial"/>
              <a:buChar char="•"/>
            </a:pPr>
            <a:r>
              <a:rPr lang="en-US" b="false" sz="1200" i="false">
                <a:solidFill>
                  <a:srgbClr val="FFFF00"/>
                </a:solidFill>
                <a:latin typeface="Arial"/>
              </a:rPr>
              <a:t>Risk of Occurrence </a:t>
            </a:r>
          </a:p>
          <a:p>
            <a:pPr algn="l" indent="-342900" marL="342900" lvl="0">
              <a:lnSpc>
                <a:spcPct val="80000"/>
              </a:lnSpc>
              <a:spcBef>
                <a:spcPct val="20000"/>
              </a:spcBef>
              <a:buFont typeface="Arial"/>
              <a:buChar char="•"/>
            </a:pPr>
            <a:r>
              <a:rPr lang="en-US" b="false" sz="1200" i="false">
                <a:solidFill>
                  <a:srgbClr val="FFFF00"/>
                </a:solidFill>
                <a:latin typeface="Arial"/>
              </a:rPr>
              <a:t>Values at Risk</a:t>
            </a:r>
          </a:p>
          <a:p>
            <a:pPr algn="l" indent="-342900" marL="342900" lvl="0">
              <a:lnSpc>
                <a:spcPct val="80000"/>
              </a:lnSpc>
              <a:spcBef>
                <a:spcPct val="20000"/>
              </a:spcBef>
              <a:buFont typeface="Arial"/>
              <a:buChar char="•"/>
            </a:pPr>
            <a:r>
              <a:rPr lang="en-US" b="false" sz="1200" i="false">
                <a:solidFill>
                  <a:srgbClr val="FFFF00"/>
                </a:solidFill>
                <a:latin typeface="Arial"/>
              </a:rPr>
              <a:t>Planning zones (100’, 1-mile)</a:t>
            </a:r>
          </a:p>
          <a:p>
            <a:pPr algn="l" indent="-342900" marL="342900" lvl="0">
              <a:lnSpc>
                <a:spcPct val="80000"/>
              </a:lnSpc>
              <a:spcBef>
                <a:spcPct val="20000"/>
              </a:spcBef>
              <a:buFont typeface="Arial"/>
              <a:buChar char="•"/>
            </a:pPr>
            <a:r>
              <a:rPr lang="en-US" b="false" sz="1200" i="fals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FF9900"/>
                </a:solidFill>
                <a:latin typeface="Arial"/>
              </a:rPr>
              <a:t>Biological community conservation planning</a:t>
            </a:r>
          </a:p>
          <a:p>
            <a:pPr algn="l" indent="-342900" marL="342900" lvl="0">
              <a:lnSpc>
                <a:spcPct val="80000"/>
              </a:lnSpc>
              <a:spcBef>
                <a:spcPct val="20000"/>
              </a:spcBef>
            </a:pPr>
            <a:r>
              <a:rPr lang="en-US" b="false" sz="1200" i="fals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buFont typeface="Arial"/>
              <a:buChar char="•"/>
            </a:pPr>
            <a:r>
              <a:rPr lang="en-US" b="false" sz="1200" i="false">
                <a:solidFill>
                  <a:srgbClr val="FF9900"/>
                </a:solidFill>
                <a:latin typeface="Arial"/>
              </a:rPr>
              <a:t>Considerations</a:t>
            </a:r>
          </a:p>
          <a:p>
            <a:pPr algn="l" indent="-285750" marL="742950" lvl="1">
              <a:lnSpc>
                <a:spcPct val="80000"/>
              </a:lnSpc>
              <a:spcBef>
                <a:spcPct val="20000"/>
              </a:spcBef>
              <a:buFont typeface="Arial"/>
              <a:buChar char="•"/>
            </a:pPr>
            <a:r>
              <a:rPr lang="en-US" b="false" sz="1000" i="false">
                <a:solidFill>
                  <a:srgbClr val="FF9900"/>
                </a:solidFill>
                <a:latin typeface="Arial"/>
              </a:rPr>
              <a:t>Vegetation structure, distribution, and health</a:t>
            </a:r>
          </a:p>
          <a:p>
            <a:pPr algn="l" indent="-285750" marL="742950" lvl="1">
              <a:lnSpc>
                <a:spcPct val="80000"/>
              </a:lnSpc>
              <a:spcBef>
                <a:spcPct val="20000"/>
              </a:spcBef>
              <a:buFont typeface="Arial"/>
              <a:buChar char="•"/>
            </a:pPr>
            <a:r>
              <a:rPr lang="en-US" b="false" sz="1000" i="false">
                <a:solidFill>
                  <a:srgbClr val="FF9900"/>
                </a:solidFill>
                <a:latin typeface="Arial"/>
              </a:rPr>
              <a:t>Proximity and duration of exposure to activities</a:t>
            </a:r>
          </a:p>
          <a:p>
            <a:pPr algn="l" indent="-285750" marL="742950" lvl="1">
              <a:lnSpc>
                <a:spcPct val="80000"/>
              </a:lnSpc>
              <a:spcBef>
                <a:spcPct val="20000"/>
              </a:spcBef>
              <a:buFont typeface="Arial"/>
              <a:buChar char="•"/>
            </a:pPr>
            <a:r>
              <a:rPr lang="en-US" b="false" sz="1000" i="false">
                <a:solidFill>
                  <a:srgbClr val="FF9900"/>
                </a:solidFill>
                <a:latin typeface="Arial"/>
              </a:rPr>
              <a:t>Relative value to other values at risk</a:t>
            </a:r>
          </a:p>
          <a:p>
            <a:pPr algn="l" indent="-285750" marL="742950" lvl="1">
              <a:lnSpc>
                <a:spcPct val="80000"/>
              </a:lnSpc>
              <a:spcBef>
                <a:spcPct val="20000"/>
              </a:spcBef>
              <a:buFont typeface="Arial"/>
              <a:buChar char="•"/>
            </a:pPr>
            <a:r>
              <a:rPr lang="en-US" b="false" sz="1000" i="false">
                <a:solidFill>
                  <a:srgbClr val="FF9900"/>
                </a:solidFill>
                <a:latin typeface="Arial"/>
              </a:rPr>
              <a:t>Available funding</a:t>
            </a:r>
          </a:p>
          <a:p>
            <a:pPr algn="l" indent="-285750" marL="742950" lvl="1">
              <a:lnSpc>
                <a:spcPct val="80000"/>
              </a:lnSpc>
              <a:spcBef>
                <a:spcPct val="20000"/>
              </a:spcBef>
              <a:buFont typeface="Arial"/>
              <a:buChar char="•"/>
            </a:pPr>
            <a:r>
              <a:rPr lang="en-US" b="false" sz="1000" i="fals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Ecological zones</a:t>
            </a:r>
          </a:p>
          <a:p>
            <a:pPr algn="l" indent="-342900" marL="342900" lvl="0">
              <a:lnSpc>
                <a:spcPct val="80000"/>
              </a:lnSpc>
              <a:spcBef>
                <a:spcPct val="20000"/>
              </a:spcBef>
              <a:buFont typeface="Arial"/>
              <a:buChar char="•"/>
            </a:pPr>
            <a:r>
              <a:rPr lang="en-US" b="false" sz="1200" i="fals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buFont typeface="Arial"/>
              <a:buChar char="•"/>
            </a:pPr>
          </a:p>
          <a:p>
            <a:pPr algn="l" indent="-342900" marL="342900" lvl="0">
              <a:lnSpc>
                <a:spcPct val="80000"/>
              </a:lnSpc>
              <a:spcBef>
                <a:spcPct val="20000"/>
              </a:spcBef>
            </a:pPr>
            <a:r>
              <a:rPr lang="en-US" b="true" sz="1200" i="false">
                <a:solidFill>
                  <a:srgbClr val="FF9900"/>
                </a:solidFill>
                <a:latin typeface="Arial"/>
              </a:rPr>
              <a:t>Some Important criteria</a:t>
            </a:r>
          </a:p>
          <a:p>
            <a:pPr algn="l" indent="-342900" marL="342900" lvl="0">
              <a:lnSpc>
                <a:spcPct val="80000"/>
              </a:lnSpc>
              <a:spcBef>
                <a:spcPct val="20000"/>
              </a:spcBef>
              <a:buFont typeface="Arial"/>
              <a:buChar char="•"/>
            </a:pPr>
            <a:r>
              <a:rPr lang="en-US" b="false" sz="1200" i="false">
                <a:solidFill>
                  <a:srgbClr val="FF9900"/>
                </a:solidFill>
                <a:latin typeface="Arial"/>
              </a:rPr>
              <a:t>Fuel/vegetation arrangement, distribution, and extent</a:t>
            </a:r>
          </a:p>
          <a:p>
            <a:pPr algn="l" indent="-342900" marL="342900" lvl="0">
              <a:lnSpc>
                <a:spcPct val="80000"/>
              </a:lnSpc>
              <a:spcBef>
                <a:spcPct val="20000"/>
              </a:spcBef>
              <a:buFont typeface="Arial"/>
              <a:buChar char="•"/>
            </a:pPr>
            <a:r>
              <a:rPr lang="en-US" b="false" sz="1200" i="false">
                <a:solidFill>
                  <a:srgbClr val="FF9900"/>
                </a:solidFill>
                <a:latin typeface="Arial"/>
              </a:rPr>
              <a:t>Time (and effect) of last fire</a:t>
            </a:r>
          </a:p>
          <a:p>
            <a:pPr algn="l" indent="-342900" marL="342900" lvl="0">
              <a:lnSpc>
                <a:spcPct val="80000"/>
              </a:lnSpc>
              <a:spcBef>
                <a:spcPct val="20000"/>
              </a:spcBef>
              <a:buFont typeface="Arial"/>
              <a:buChar char="•"/>
            </a:pPr>
            <a:r>
              <a:rPr lang="en-US" b="false" sz="1200" i="false">
                <a:solidFill>
                  <a:srgbClr val="FF9900"/>
                </a:solidFill>
                <a:latin typeface="Arial"/>
              </a:rPr>
              <a:t>Risk of continued exclusion or next wildfire (intensity)</a:t>
            </a:r>
          </a:p>
          <a:p>
            <a:pPr algn="l" indent="-342900" marL="342900" lvl="0">
              <a:lnSpc>
                <a:spcPct val="80000"/>
              </a:lnSpc>
              <a:spcBef>
                <a:spcPct val="2000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