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37" Type="http://schemas.openxmlformats.org/officeDocument/2006/relationships/slide" Target="slides/slide32.xml"/>
  <Relationship Id="rId38" Type="http://schemas.openxmlformats.org/officeDocument/2006/relationships/slide" Target="slides/slide33.xml"/>
  <Relationship Id="rId39" Type="http://schemas.openxmlformats.org/officeDocument/2006/relationships/slide" Target="slides/slide34.xml"/>
  <Relationship Id="rId4" Type="http://schemas.openxmlformats.org/officeDocument/2006/relationships/theme" Target="theme/theme1.xml"/>
  <Relationship Id="rId40" Type="http://schemas.openxmlformats.org/officeDocument/2006/relationships/slide" Target="slides/slide35.xml"/>
  <Relationship Id="rId41" Type="http://schemas.openxmlformats.org/officeDocument/2006/relationships/slide" Target="slides/slide36.xml"/>
  <Relationship Id="rId42" Type="http://schemas.openxmlformats.org/officeDocument/2006/relationships/slide" Target="slides/slide37.xml"/>
  <Relationship Id="rId43" Type="http://schemas.openxmlformats.org/officeDocument/2006/relationships/slide" Target="slides/slide38.xml"/>
  <Relationship Id="rId44" Type="http://schemas.openxmlformats.org/officeDocument/2006/relationships/slide" Target="slides/slide39.xml"/>
  <Relationship Id="rId45" Type="http://schemas.openxmlformats.org/officeDocument/2006/relationships/slide" Target="slides/slide40.xml"/>
  <Relationship Id="rId46" Type="http://schemas.openxmlformats.org/officeDocument/2006/relationships/slide" Target="slides/slide41.xml"/>
  <Relationship Id="rId47" Type="http://schemas.openxmlformats.org/officeDocument/2006/relationships/slide" Target="slides/slide42.xml"/>
  <Relationship Id="rId48" Type="http://schemas.openxmlformats.org/officeDocument/2006/relationships/slide" Target="slides/slide43.xml"/>
  <Relationship Id="rId49" Type="http://schemas.openxmlformats.org/officeDocument/2006/relationships/slide" Target="slides/slide44.xml"/>
  <Relationship Id="rId5" Type="http://schemas.openxmlformats.org/officeDocument/2006/relationships/tableStyles" Target="tableStyles.xml"/>
  <Relationship Id="rId50" Type="http://schemas.openxmlformats.org/officeDocument/2006/relationships/slide" Target="slides/slide45.xml"/>
  <Relationship Id="rId51" Type="http://schemas.openxmlformats.org/officeDocument/2006/relationships/slide" Target="slides/slide46.xml"/>
  <Relationship Id="rId52" Type="http://schemas.openxmlformats.org/officeDocument/2006/relationships/slide" Target="slides/slide47.xml"/>
  <Relationship Id="rId53" Type="http://schemas.openxmlformats.org/officeDocument/2006/relationships/slide" Target="slides/slide48.xml"/>
  <Relationship Id="rId54" Type="http://schemas.openxmlformats.org/officeDocument/2006/relationships/slide" Target="slides/slide49.xml"/>
  <Relationship Id="rId55" Type="http://schemas.openxmlformats.org/officeDocument/2006/relationships/slide" Target="slides/slide50.xml"/>
  <Relationship Id="rId56" Type="http://schemas.openxmlformats.org/officeDocument/2006/relationships/slide" Target="slides/slide51.xml"/>
  <Relationship Id="rId57" Type="http://schemas.openxmlformats.org/officeDocument/2006/relationships/slide" Target="slides/slide52.xml"/>
  <Relationship Id="rId58" Type="http://schemas.openxmlformats.org/officeDocument/2006/relationships/slide" Target="slides/slide53.xml"/>
  <Relationship Id="rId59" Type="http://schemas.openxmlformats.org/officeDocument/2006/relationships/slide" Target="slides/slide54.xml"/>
  <Relationship Id="rId6" Type="http://schemas.openxmlformats.org/officeDocument/2006/relationships/slide" Target="slides/slide1.xml"/>
  <Relationship Id="rId60" Type="http://schemas.openxmlformats.org/officeDocument/2006/relationships/slide" Target="slides/slide55.xml"/>
  <Relationship Id="rId61" Type="http://schemas.openxmlformats.org/officeDocument/2006/relationships/slide" Target="slides/slide56.xml"/>
  <Relationship Id="rId62" Type="http://schemas.openxmlformats.org/officeDocument/2006/relationships/slide" Target="slides/slide57.xml"/>
  <Relationship Id="rId63" Type="http://schemas.openxmlformats.org/officeDocument/2006/relationships/slide" Target="slides/slide58.xml"/>
  <Relationship Id="rId64" Type="http://schemas.openxmlformats.org/officeDocument/2006/relationships/slide" Target="slides/slide59.xml"/>
  <Relationship Id="rId65" Type="http://schemas.openxmlformats.org/officeDocument/2006/relationships/slide" Target="slides/slide60.xml"/>
  <Relationship Id="rId66" Type="http://schemas.openxmlformats.org/officeDocument/2006/relationships/slide" Target="slides/slide61.xml"/>
  <Relationship Id="rId67" Type="http://schemas.openxmlformats.org/officeDocument/2006/relationships/slide" Target="slides/slide62.xml"/>
  <Relationship Id="rId68" Type="http://schemas.openxmlformats.org/officeDocument/2006/relationships/slide" Target="slides/slide63.xml"/>
  <Relationship Id="rId69" Type="http://schemas.openxmlformats.org/officeDocument/2006/relationships/slide" Target="slides/slide64.xml"/>
  <Relationship Id="rId7" Type="http://schemas.openxmlformats.org/officeDocument/2006/relationships/slide" Target="slides/slide2.xml"/>
  <Relationship Id="rId70" Type="http://schemas.openxmlformats.org/officeDocument/2006/relationships/slide" Target="slides/slide65.xml"/>
  <Relationship Id="rId71" Type="http://schemas.openxmlformats.org/officeDocument/2006/relationships/slide" Target="slides/slide66.xml"/>
  <Relationship Id="rId72" Type="http://schemas.openxmlformats.org/officeDocument/2006/relationships/slide" Target="slides/slide67.xml"/>
  <Relationship Id="rId73" Type="http://schemas.openxmlformats.org/officeDocument/2006/relationships/slide" Target="slides/slide68.xml"/>
  <Relationship Id="rId74" Type="http://schemas.openxmlformats.org/officeDocument/2006/relationships/slide" Target="slides/slide69.xml"/>
  <Relationship Id="rId75" Type="http://schemas.openxmlformats.org/officeDocument/2006/relationships/slide" Target="slides/slide70.xml"/>
  <Relationship Id="rId76" Type="http://schemas.openxmlformats.org/officeDocument/2006/relationships/slide" Target="slides/slide71.xml"/>
  <Relationship Id="rId77" Type="http://schemas.openxmlformats.org/officeDocument/2006/relationships/slide" Target="slides/slide72.xml"/>
  <Relationship Id="rId78" Type="http://schemas.openxmlformats.org/officeDocument/2006/relationships/slide" Target="slides/slide73.xml"/>
  <Relationship Id="rId79" Type="http://schemas.openxmlformats.org/officeDocument/2006/relationships/slide" Target="slides/slide74.xml"/>
  <Relationship Id="rId8" Type="http://schemas.openxmlformats.org/officeDocument/2006/relationships/slide" Target="slides/slide3.xml"/>
  <Relationship Id="rId80" Type="http://schemas.openxmlformats.org/officeDocument/2006/relationships/slide" Target="slides/slide75.xml"/>
  <Relationship Id="rId81" Type="http://schemas.openxmlformats.org/officeDocument/2006/relationships/slide" Target="slides/slide76.xml"/>
  <Relationship Id="rId82" Type="http://schemas.openxmlformats.org/officeDocument/2006/relationships/slide" Target="slides/slide77.xml"/>
  <Relationship Id="rId83" Type="http://schemas.openxmlformats.org/officeDocument/2006/relationships/slide" Target="slides/slide78.xml"/>
  <Relationship Id="rId84" Type="http://schemas.openxmlformats.org/officeDocument/2006/relationships/slide" Target="slides/slide79.xml"/>
  <Relationship Id="rId85" Type="http://schemas.openxmlformats.org/officeDocument/2006/relationships/slide" Target="slides/slide80.xml"/>
  <Relationship Id="rId86" Type="http://schemas.openxmlformats.org/officeDocument/2006/relationships/slide" Target="slides/slide81.xml"/>
  <Relationship Id="rId87" Type="http://schemas.openxmlformats.org/officeDocument/2006/relationships/slide" Target="slides/slide82.xml"/>
  <Relationship Id="rId88" Type="http://schemas.openxmlformats.org/officeDocument/2006/relationships/slide" Target="slides/slide83.xml"/>
  <Relationship Id="rId89" Type="http://schemas.openxmlformats.org/officeDocument/2006/relationships/slide" Target="slides/slide84.xml"/>
  <Relationship Id="rId9" Type="http://schemas.openxmlformats.org/officeDocument/2006/relationships/slide" Target="slides/slide4.xml"/>
  <Relationship Id="rId90" Type="http://schemas.openxmlformats.org/officeDocument/2006/relationships/slide" Target="slides/slide85.xml"/>
  <Relationship Id="rId91" Type="http://schemas.openxmlformats.org/officeDocument/2006/relationships/slide" Target="slides/slide86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gif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1143000"/>
            <a:ext cx="103632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5400" i="false">
                <a:solidFill>
                  <a:srgbClr val="FFFF00"/>
                </a:solidFill>
                <a:latin typeface="Times New Roman"/>
              </a:rPr>
              <a:t>Community Planning and Development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895600" y="3048000"/>
            <a:ext cx="6400800" cy="1752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4000" i="false">
                <a:solidFill>
                  <a:srgbClr val="000000"/>
                </a:solidFill>
                <a:latin typeface="Times New Roman"/>
              </a:rPr>
              <a:t>Getting Involved Through the Consolidated Planning Process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Some Ineligible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Buildings for the general conduct of government and general government expenses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Political activities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housing construction by local units of governments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Income payments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Purchase of equipment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Operating and maintenance expenses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Distribution of CDBG Funds	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Entitlement Program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Principal cities of Metropolitan Statistical Areas (MSA’s)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Cities with populations of 50,000 or more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Qualified urban counties with populations of 200,000 or more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(not including a qualifying city).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Small Cities Program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States that administer the program to non-entitled cities/counties; and Hawaii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828800" y="228600"/>
            <a:ext cx="83820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How Can CDBG Funding Get to You?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You would probably be 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Subrecipient,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unless you are a CBDO.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 public or private nonprofit agency, authority, or organization, or a for-profit entity authorized under 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§570.201(o), receiving CDBG funds from the recipient or another subrecipient to undertake activities eligible under subpart C.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Your local government makes the decision about which organizations to fund.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HOME Investment </a:t>
            </a: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Partnership Program (HOME) 	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641476"/>
            <a:ext cx="8077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Designed exclusively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to create affordable housing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for low-income households.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Became law in 1990.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http://www.hud.gov/homeprogram/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Participating Jurisdictions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(PJs)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7630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State and Local Governments, or Consortia.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Receive annual formula allocations HOME funds.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Responsible for the eligible use of funds.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 PJ may designate a “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Subrecipient” (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public agency or nonprofit) to administer all or a portion of its program on its behalf.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true">
                <a:solidFill>
                  <a:srgbClr val="000000"/>
                </a:solidFill>
                <a:latin typeface="Times New Roman"/>
              </a:rPr>
              <a:t>You would receive funding from the PJ or the Subrecipient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Overall Key Actors in the HOME Program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Governments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Recipients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Local Governments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Consortia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Subrecipients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Housing Development Organizations (CHDO’s)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Developers, owners, and sponsors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lenders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Contractors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Four  HOME Program Types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3820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Homeowner (Owner-Occupied) 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Homebuyer Assistance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Rental Development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construction or 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Tenant-Based Rental Assistance (TBRA)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Eligible HOME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Acquisition (standard properties)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New Construction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Tenant-based rental assistance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Some Eligible HOME Expenditures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295400"/>
            <a:ext cx="7772400" cy="4876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Hard costs (construction)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Land Acquisition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Demolition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Project Related Soft Costs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Inspections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Financing fees, etc.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Relocation Costs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Some Prohibited Activities in HOME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Non-housing facilities (shelters, nursing homes, treatment facilities, other public facilities)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Emergency Repairs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Project-based rental assistance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Paying delinquent taxes on behalf of the owner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Operation, construction or modernization of Public Housing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 for other federal programs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Module 3 Overview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HUD’s Community Planning and Development (CPD) Formula Programs.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HOPWA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ESG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Briefing of CPD’s Competitive Programs.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Consolidated Plan Process and Getting Involved.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CBDOs and CHDOs.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Overview of Basic HOME Rules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All HOME funds must be used for families with incomes below 80 percent of the Area Median Income. 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Deeper targeting for rental housing	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HOME-funded projects are subject to affordability periods.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construction and rehab must meet local codes and property standards and federal accessibility requirements.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Other Notable HOME Features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Matching requirement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PJs must match 25 cents of every HOME dollar.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Performance standards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Funds must be committed within  2 years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Funds must be expended within 5 years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 funds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Awarded to intermediaries to  build the capacity of qualified Community Housing Development Organizations (CHDOs).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Forms of HOME Assistance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Direct Assistance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Grants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Direct Loans (interest or non-interest bearing)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Deferred Loans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Loan Guarantees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For rental, owner-occupied rehab or homebuyer programs. 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Limits on How Funds Can Be Spent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Administration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Up to 10% of allocation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CHDO Operating Expenses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Up to 5%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CHDO Set-Aside for development project activities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AT LEAST 15%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Remaining HOME funding is used for Project Activities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. 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Housing Opportunities for Persons With AIDS (HOPWA)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458200" cy="47593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Has both a Formula and a Competitive Program.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Eligible States and localities determined using a statutory formula that relies on AIDS statistics. 	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Used for housing assistance and appropriate supportive services.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http://www.hud.gov/offices/cpd/aidshousing/programs/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6057900" cy="60579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HOPWA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0"/>
            <a:ext cx="77724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Some Examples of Eligible Uses: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Acquisition, rehabilitation and new construction of housing units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Costs for facility operations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Rental assistance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Short-term payments to prevent homelessness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Supportive Services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Mental health services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Chemical dependency treatment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Nutritional services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Case management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Assistance with daily living 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Purpose: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To provide homeless persons with basic shelter and essential supportive services.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http://www.hud.gov/offices/cpd/homeless/programs/esg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History: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Originally established by the Homeless Housing Act of 1986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Incorporated into subtitle B of title IV of the McKinney-Vento Homeless Assistance Act in 1987.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7593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Grantees: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 governments, metropolitan cities, urban counties, and U.S. territories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Grantees make the funds available to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eligible recipients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, which can be local government agencies or private nonprofit organizations.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Matching Requirement: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Local ESG grant funds must be matched dollar for dollar with locally-generated amounts.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States do not have to match the first $100,000 of ESG assistance that they receive.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Federal Formula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447801"/>
            <a:ext cx="80772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Grantee: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The State or Locality that receives and distributes funding.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Formulas: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Determines which States and Localities will receive the funding and how much of it.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Money: 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Allocated each year to the grantees, for each program.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 Funds: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HOME, HOPWA and ESG require a Match. 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45720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Five Categories of ESG Eligible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946276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Rehab or conversion of buildings into homeless shelters  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Operating expenses and maintenance of the shelter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Essential supportive services 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Short-term homeless prevention activities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Administration of the grant  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Definition of Homelessness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Based on primary nighttime residence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Includes individuals and families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Must be living in one of the following: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Places not meant for human habitation;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Emergency shelter;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Transitional housing for homeless persons who originally came from streets or emergency shelter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Definition of Homelessness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Does not include: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in substandard housing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in overcrowded housing situations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that are wards of the state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being discharged from institutions where housing placement is condition of release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with family/friends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Chronic Homelessness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1"/>
            <a:ext cx="82296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533400" marL="533400" lvl="0">
              <a:lnSpc>
                <a:spcPct val="100000"/>
              </a:lnSpc>
              <a:spcBef>
                <a:spcPct val="50000"/>
              </a:spcBef>
            </a:pP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HUD is focused on ending chronic homelessness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Definition of a chronically homeless person: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“Either: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true">
                <a:solidFill>
                  <a:srgbClr val="000000"/>
                </a:solidFill>
                <a:latin typeface="Times New Roman"/>
              </a:rPr>
              <a:t>An unaccompanied homeless individual with a disabling condition who has been continuously homeless for a year or more, OR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true">
                <a:solidFill>
                  <a:srgbClr val="000000"/>
                </a:solidFill>
                <a:latin typeface="Times New Roman"/>
              </a:rPr>
              <a:t>An unaccompanied individual with a disabling condition who has had at least four episodes of homelessness in the past three years.”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Competitive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 the Office Community Planning and Development (CPD)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Continuum of Care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Homeless Competitive Grants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Other CPD Competitive Grants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Certificate of Consistency with the Consolidated Plan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Continuum of Care (CoC)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82751"/>
            <a:ext cx="8382000" cy="441007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HUD’s Homeless Assistance Plan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HUD believes the best approach for alleviating homelessness is through a community-based process that provides a comprehensive response to the diverse needs of homeless persons.</a:t>
            </a: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http://www.hud.gov/offices/cpd/homeless/programs/index.cfm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Continuum of Care Basics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“A collaborative funding approach that helps communities plan for and provide a full range of emergency, transitional, and permanent housing and service resources to address the various needs of homeless persons.”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2007 SuperNOFA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Locally organized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Includes designated lead agency and contact person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Geographically based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Overview of Continuum of Care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2362200"/>
            <a:ext cx="38100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Housing and service providers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Nonprofit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Public housing authorities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Advocacy groups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Community and faith-based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State and local government agencies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6172200" y="2362200"/>
            <a:ext cx="3810000" cy="403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Housing developers and other private businesses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Private agencies, like health care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Law enforcement and corrections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School systems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Private funding providers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Homeless or formerly homeless persons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Continuum of Care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Five Basic Components of Continuum of Care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Outreach and assessment to identify the needs and conditions of homeless persons. 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Immediate (emergency) shelter with appropriate supportive services.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Transitional housing with appropriate supportive services.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Permanent housing or permanent supportive housing.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Prevention strategies.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HUD Formula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0010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Community Development Block Grant,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$3,865,800,000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 Investment Partnerships Program,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$1,704,000,000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Emergency Shelter Grant,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ESG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$160,000,000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Housing Opportunities for Persons with AIDS,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HOPWA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$300,100,000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ctr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609600"/>
            <a:ext cx="7772400" cy="9906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Continuum of Care (CoC) Competitive Homeless Assistance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764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Supportive Housing Program (SHP)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Shelter Plus Care (S+C)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Section 8 Moderate Rehabilitation Single Room Occupancy (SRO) Program for Homeless Individuals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Supportive Housing Program (SHP)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0"/>
            <a:ext cx="77724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housing, including housing units and group quarters.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Combine supportive services and housing to help homeless persons to live as independently as possible.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Three overall goals: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Achieve residential stability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Increase skill levels and/or incomes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Obtain greater self-determination </a:t>
            </a:r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Shelter Plus Care (S+C)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housing and supportive services on a long-term basis for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homeless persons with disabilities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, and their families.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Rental assistance for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hard-to-serve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homeless persons with disabilities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.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Works in connection with supportive services funded from sources outside the program.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Single Room Occupancy Program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Provides rental assistance for homeless persons in connection with the moderate rehabilitation of SRO dwellings.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SRO housing contains units for occupancy by one person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Resources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Homeless Resource Exchange (HRE):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http://www.HUDHRE.info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 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HUD’s web site: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http://www.hud.gov/offices/cpd/homeless/index.cfm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http://www.hud.gov/homeless/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Other CPD Competitive Programs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057400" y="1641476"/>
            <a:ext cx="83820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HOPWA Competitive Program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Self-Help Homeownership Opportunity Program (SHOP)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Rural Housing and Economic Development (RHED)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Brownfields Economic Development Initiative (BEDI)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Linked to the Section 108 Loan Guarantee program.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CHDO TA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McKinney-Vento Homeless Assistance Programs HOPWA </a:t>
            </a:r>
          </a:p>
        </p:txBody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When Considering Federal Funding, Ask Yourself…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8288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What are the priorities of your community?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Does your program/project meet those priorities?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Are you already doing the types of projects serving the target population sought by the funding program?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Does your organization have the capacity and experience to use and manage the funding?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Is your organization financially prepared to manage federal funding and can you meet the required match?</a:t>
            </a:r>
          </a:p>
        </p:txBody>
      </p: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Why Should You Care?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Money!!!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Primarily Benefits Low-income Persons and Families!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Opportunity for Empowerment!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Get on Your Community’s Radar!</a:t>
            </a:r>
          </a:p>
        </p:txBody>
      </p:sp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38100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Why the Consolidated Plan Process is Important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371600"/>
            <a:ext cx="8305800" cy="4724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It is THE process for how your organization can be regularly and actively involved in your City, County or State's planning and funding process.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Benefits to Getting Involved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Community Involvement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Influence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Funding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Accountability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Potential Access to CPD’s Formula Programs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981200" y="0"/>
            <a:ext cx="8305800" cy="1524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What is the Community Development Block Grant? (CDBG)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752601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CDBG program is a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flexible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program that provides communities with resources to address a wide range of community development needs.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It was begun through the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Housing and Community Development Act of 1974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It is one of the longest continuously run programs at HUD.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FFFF00"/>
                </a:solidFill>
                <a:latin typeface="Times New Roman"/>
              </a:rPr>
              <a:t>http://www.hud.gov/offices/cpd/communitydevelopment/programs/</a:t>
            </a:r>
          </a:p>
        </p:txBody>
      </p:sp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Roots of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Comprehensive Housing Affordability Strategy (CHAS)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Created in 1990, Title 1 National Affordable Housing Act; aka Cranston-Gonzalez Act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Aim to develop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 Housing Goals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A collaborative process whereby a community establishes a vision for housing, community and economic development actions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Purposes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“Application” for Formula Funding for States and Localities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Planning Document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Performance Reporting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Stakeholders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Local Governments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Groups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Non-Profits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Sector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Financial Institutions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Basics: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Three or Five-Year Plan Strategic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Action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Performance Report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3 – 5 Year Strategic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458200" cy="5216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Setting Priority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Specific Objectives/Performance Measures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Non-housing Community Development Plan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Neighborhood Revitalization Strategy Areas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Continuum of Care Homeless Strategy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Anti-Poverty Strategy</a:t>
            </a: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Annual Action Plan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Resources and annual objectives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Programs, projects, or activities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numeric goals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Other relevant actions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Certifications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Five Stages of the Consolidated Plan Process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8288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Identifying Needs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“Proposed” Consolidated Plan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“Final” Consolidated Plan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Performance Report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Substantial Amendments</a:t>
            </a:r>
          </a:p>
        </p:txBody>
      </p:sp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Identifying Needs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1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The Community Profile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Housing, homeless, community development and special needs assessment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Housing market analysis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Inventory of public and assisted housing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Inventory of homeless facilities/services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Barriers to affordable housing</a:t>
            </a:r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Proposing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Setting Priorities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Activities designed to respond to the identified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Geographic areas where needs exist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Indicate how funds identified will be used to meet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Performance Indicators</a:t>
            </a: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Proposing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Identifying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All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Resources That Will Be Available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CDBG, HOME, ESG, HOPWA, Public and Assisted Housing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Local Funds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Funds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Primary Objectives of CDBG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3820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b="false" sz="3400" i="false">
                <a:solidFill>
                  <a:srgbClr val="000000"/>
                </a:solidFill>
                <a:latin typeface="Times New Roman"/>
              </a:rPr>
              <a:t>The development of viable communities,    	principally for low and moderate income  	persons, through: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Decent Housing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Suitable Living Environment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Expanded Economic Opportunity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Citizen Participation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Grantees must provide and encourage citizen participation.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Required to have a Plan, but no rules on when to update it.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Development of the plan requires consultation with public and private sectors.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Citizen Participation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Stakeholders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Access to Information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Public Hearings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At least 2 each year, 1 for States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Accommodations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Review and Comment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Technical Assistance for Citizen Participation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true">
                <a:solidFill>
                  <a:srgbClr val="000000"/>
                </a:solidFill>
                <a:latin typeface="Times New Roman"/>
              </a:rPr>
              <a:t>The Citizen Participation Plan must describe how technical assistance will be provided to appropriate groups that request assistance to develop proposals.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</a:t>
            </a: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Characteristics of Effective Citizen Participation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Collaboration between community and faith-based organizations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Collaboration between those Organizations and  Local Government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Open Discussion of Community Issues and Needs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Short-term and Long-term Planning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Marketing and Outreach</a:t>
            </a: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“Final”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Considers all the comments made during the citizen participation process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Must be publicly available.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HUD approval is necessary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Due 45 days before the start of the program year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 has 45 days to approve or disapprove</a:t>
            </a:r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“Final”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Possible Reasons for Disapproval: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Developed without the required citizen participation process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Failing to meet all the required elements of the regulations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Inaccurate certifications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Inconsistency with the purposes of the National Affordable Housing Act</a:t>
            </a:r>
          </a:p>
        </p:txBody>
      </p:sp>
    </p:spTree>
  </p:cSld>
  <p:clrMapOvr>
    <a:masterClrMapping/>
  </p:clrMapOvr>
</p:sld>
</file>

<file path=ppt/slides/slide6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Annual Performance Report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CAPER: Consolidated Annual Performance and Evaluation Report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a detailed description of the activities funded with CPD money during the program year.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How much money budgeted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How much money spent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Location of activities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What was accomplished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Who benefited</a:t>
            </a:r>
          </a:p>
        </p:txBody>
      </p:sp>
    </p:spTree>
  </p:cSld>
  <p:clrMapOvr>
    <a:masterClrMapping/>
  </p:clrMapOvr>
</p:sld>
</file>

<file path=ppt/slides/slide6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Substantial Amendments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Specify criteria to be used to determine what constitutes a substantial amendment.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Describe how citizens will be given opportunity to comment with length of comment period and summary of comments. </a:t>
            </a:r>
          </a:p>
        </p:txBody>
      </p:sp>
    </p:spTree>
  </p:cSld>
  <p:clrMapOvr>
    <a:masterClrMapping/>
  </p:clrMapOvr>
</p:sld>
</file>

<file path=ppt/slides/slide6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“Consistent” With 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Law requires that any use of Community Planning and Development money for </a:t>
            </a: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housing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activities be “consistent” with the jurisdiction’s Consolidated Plan.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What is meant by “Consistent”?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Need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Long-range Strategy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Location</a:t>
            </a:r>
          </a:p>
        </p:txBody>
      </p:sp>
    </p:spTree>
  </p:cSld>
  <p:clrMapOvr>
    <a:masterClrMapping/>
  </p:clrMapOvr>
</p:sld>
</file>

<file path=ppt/slides/slide6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Roles of Non-Profits in the Consolidated Plan Process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7526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Engage in Strategic Planning Process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Ensure that Low-Income Persons are Beneficiaries of Program Funds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Have the needs of communities you serve be recognized.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Stay informed of the process, speak up at public hearings, and provide comments!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CDBG National Objectives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305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Each Activity MUST meet at least one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Benefit low- and moderate-income persons,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Prevent or eliminate slums or blight,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Urgent Need</a:t>
            </a:r>
          </a:p>
        </p:txBody>
      </p:sp>
    </p:spTree>
  </p:cSld>
  <p:clrMapOvr>
    <a:masterClrMapping/>
  </p:clrMapOvr>
</p:sld>
</file>

<file path=ppt/slides/slide7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How Do You Get Involved?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Figure Out if Your Government Must Prepare a Consolidated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Process: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Updated each year with the Annual Action Plan, and Performance Report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Go to the Public Hearings and be prepared to comment</a:t>
            </a:r>
          </a:p>
        </p:txBody>
      </p:sp>
    </p:spTree>
  </p:cSld>
  <p:clrMapOvr>
    <a:masterClrMapping/>
  </p:clrMapOvr>
</p:sld>
</file>

<file path=ppt/slides/slide7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How Do You Get Involved?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To whom Do I Speak With?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Government officials, Housing or Planning department, HUD Local or Regional Field Office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What Papers or Information Should I Ask For?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“Citizen Participation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“Long-term Strategic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“Annual Action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“Consolidated Annual Performance Report” (CAPER)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Where Can You Start?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your state or locality know you are interested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them know you want to be involved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them know you want to be kept informed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Ask to be placed on their mailing list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Know you have a right to be involved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 persistent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Information Sources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HUD Consolidated Plan website: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http://www.hud.gov/offices/cpd/about/conplan/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Your Local HUD Office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</p:spTree>
  </p:cSld>
  <p:clrMapOvr>
    <a:masterClrMapping/>
  </p:clrMapOvr>
</p:sld>
</file>

<file path=ppt/slides/slide7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228600"/>
            <a:ext cx="80010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Housing Development Organizations: 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Special Considerations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CBDO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Based Development Organization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CHDO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Housing Development Organization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HOME</a:t>
            </a:r>
          </a:p>
        </p:txBody>
      </p:sp>
    </p:spTree>
  </p:cSld>
  <p:clrMapOvr>
    <a:masterClrMapping/>
  </p:clrMapOvr>
</p:sld>
</file>

<file path=ppt/slides/slide7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Community Based Development Organizations (CBDO)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077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CDBG Program 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 CBDO must undertake one of these three activities: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Neighborhood revitalization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Community economic development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Energy conservation</a:t>
            </a:r>
          </a:p>
          <a:p>
            <a:pPr algn="l" indent="-457200" marL="1371600" lvl="2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Benefit to Being a CBDO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Access to conducting a wider variety of neighborhood revitalization activities &gt; more flexibility.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Status allows spending of CDBG funds on certain types of projects that are not ordinarily eligible for funding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e.g. new housing construction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However: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		Distribution and use of funding for 	CBDO’s is determined by the grantee.</a:t>
            </a:r>
          </a:p>
        </p:txBody>
      </p:sp>
    </p:spTree>
  </p:cSld>
  <p:clrMapOvr>
    <a:masterClrMapping/>
  </p:clrMapOvr>
</p:sld>
</file>

<file path=ppt/slides/slide7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CBDO Requirements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The Organization Must: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Be organized under state/local law for specific community development activities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Operate in a specific geographic area within a grantee’s jurisdiction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Have a primary focus the improvement of economic/physical/social aspect of service area, particularly for low/mod persons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Have a governing board of at least 51% low/mod representatives.</a:t>
            </a:r>
          </a:p>
        </p:txBody>
      </p:sp>
    </p:spTree>
  </p:cSld>
  <p:clrMapOvr>
    <a:masterClrMapping/>
  </p:clrMapOvr>
</p:sld>
</file>

<file path=ppt/slides/slide7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CBDO GOVERNING BOARD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76401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To meet the 51% low/mod representation: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Residents of  service area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Owners/officers of entities located in  service area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Representatives of low/mod groups in service area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Less than 1/3 of board may be: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Elected or appointed public officials,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Employees of the grantee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Governing body must be nominated by general membership. </a:t>
            </a:r>
          </a:p>
        </p:txBody>
      </p:sp>
    </p:spTree>
  </p:cSld>
  <p:clrMapOvr>
    <a:masterClrMapping/>
  </p:clrMapOvr>
</p:sld>
</file>

<file path=ppt/slides/slide7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Other CBDO Requirements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If CBDO is a for-profit entity, profits to shareholders/members must be incidental to operations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Organizations that could easily qualify: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Single-neighborhood –based CHDOs automatically meet CBDO requirements.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Other CHDO’s must qualify separately.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Certain SBA organizations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228600"/>
            <a:ext cx="7772400" cy="763588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Persons Served by CDBG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828800" y="1524000"/>
            <a:ext cx="82296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FFFF00"/>
                </a:solidFill>
                <a:latin typeface="Times New Roman"/>
              </a:rPr>
              <a:t>Low and Moderate Income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Households and persons whose incomes do not exceed 80 percent of the median income of the area involved, as determined by HUD with adjustments for household or family size.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	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Over a 1, 2, or 3-year period, as selected by the grantee,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not less than 70 percent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of CDBG funds MUST be used for activities that benefit low- and moderate-income persons. </a:t>
            </a:r>
          </a:p>
        </p:txBody>
      </p:sp>
    </p:spTree>
  </p:cSld>
  <p:clrMapOvr>
    <a:masterClrMapping/>
  </p:clrMapOvr>
</p:sld>
</file>

<file path=ppt/slides/slide8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981200" y="0"/>
            <a:ext cx="8229600" cy="18288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FFFF00"/>
                </a:solidFill>
                <a:latin typeface="Times New Roman"/>
              </a:rPr>
              <a:t>Community Housing Development Organization</a:t>
            </a:r>
            <a:r>
              <a:rPr lang="en-US" b="true" sz="32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800" i="false">
                <a:solidFill>
                  <a:srgbClr val="FFFF00"/>
                </a:solidFill>
                <a:latin typeface="Times New Roman"/>
              </a:rPr>
              <a:t>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828801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 Program funds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Bottom Line: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project must involve development activity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CHDO must own, develop or sponsor the project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CHDO has effective project control.</a:t>
            </a:r>
          </a:p>
        </p:txBody>
      </p:sp>
    </p:spTree>
  </p:cSld>
  <p:clrMapOvr>
    <a:masterClrMapping/>
  </p:clrMapOvr>
</p:sld>
</file>

<file path=ppt/slides/slide8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Use of HOME Funds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Eligible uses of CHDO set-aside funds: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Develop affordable housing for renters or homebuyers through  rehabilitation or new construction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Ineligible uses of set-aside funds: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Provision of tenant-based rental assistance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Rehabilitation for owner-occupants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Provision of downpayment/closing costs to homebuyers unless CHDO developed unit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Any project where CHDO role does not meet own, develop or sponsor definition</a:t>
            </a:r>
          </a:p>
        </p:txBody>
      </p:sp>
    </p:spTree>
  </p:cSld>
  <p:clrMapOvr>
    <a:masterClrMapping/>
  </p:clrMapOvr>
</p:sld>
</file>

<file path=ppt/slides/slide8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Extra Benefits as a 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371600"/>
            <a:ext cx="80772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At least 15% of HOME allocation set-aside for CHDOs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Up to 10% of the CHDO set-aside may be provided for site control or  predevelopment loans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Optional: Up to 5% of HOME allocation for CHDO operating expenses (salaries, rent, admin, etc.)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</a:t>
            </a:r>
          </a:p>
        </p:txBody>
      </p:sp>
    </p:spTree>
  </p:cSld>
  <p:clrMapOvr>
    <a:masterClrMapping/>
  </p:clrMapOvr>
</p:sld>
</file>

<file path=ppt/slides/slide8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CHDO Qualifying Criteria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CHDOs must meet requirements pertaining to their: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Legal status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Organizational structure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Capacity and experience</a:t>
            </a:r>
          </a:p>
        </p:txBody>
      </p:sp>
    </p:spTree>
  </p:cSld>
  <p:clrMapOvr>
    <a:masterClrMapping/>
  </p:clrMapOvr>
</p:sld>
</file>

<file path=ppt/slides/slide8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Legal Status to Be a 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To be eligible, an organization must: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Be organized under state and local law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as its purpose to provide decent and affordable housing to low-income persons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 no individual benefit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 clearly defined service area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IRS tax exempt status</a:t>
            </a:r>
          </a:p>
        </p:txBody>
      </p:sp>
    </p:spTree>
  </p:cSld>
  <p:clrMapOvr>
    <a:masterClrMapping/>
  </p:clrMapOvr>
</p:sld>
</file>

<file path=ppt/slides/slide8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Organizational Structure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CHDO board must have: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At least 1/3 of board must represent the low-income community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No more than 1/3 of board may represent the public sector (elected/appointed officials, and employees)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Low-income representatives are: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Residents of low-income neighborhoods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Low-income persons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Elected representatives of low-income neighborhood organizations</a:t>
            </a:r>
          </a:p>
        </p:txBody>
      </p:sp>
    </p:spTree>
  </p:cSld>
  <p:clrMapOvr>
    <a:masterClrMapping/>
  </p:clrMapOvr>
</p:sld>
</file>

<file path=ppt/slides/slide8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Capacity and Experience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Organization must: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at least ONE YEAR of experience serving the community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Demonstrate staff capacity to carry out planned activities (can be contract with consultant who has experience and will train CHDO staff to carry out future projects independently)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financial accountability standards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ctr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FFFF00"/>
                </a:solidFill>
                <a:latin typeface="Times New Roman"/>
              </a:rPr>
              <a:t>http://www.hud.gov/offices/cpd/affordablehousing/programs/home/topical/chdo.cfm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Some Eligible CDBG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295401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Acquisition of Real Property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Construction of Public Facilities and Improvements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Such as water and sewer facilities, streets, neighborhood centers, and the conversion of school buildings for eligible purposes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Rehab of Residential and Non-Residential Structures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Public Services, within certain limits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Activities related to Energy Conservation and Renewable Energy Resources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Relocation and Demolition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Housing Services, Some Homeownership Activities 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Economic Development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Community Based Development Organization (CBDO) Activities (More discussion in later module)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Planning and Administration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