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gi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gif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gi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gif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4.gi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gi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895600" y="6400800"/>
            <a:ext cx="3505200" cy="304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8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04800"/>
            <a:ext cx="70866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Week in Review: 03/03/03-03/09/03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1371600" y="3276600"/>
            <a:ext cx="6934200" cy="2286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Tev Shutdown Summary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Booster Studies &amp; A New Record!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Schedule for Week</a:t>
            </a:r>
          </a:p>
          <a:p>
            <a:pPr algn="l" indent="-234950" marL="23495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14400"/>
            <a:ext cx="7543800" cy="2678113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762000" y="2286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Tune Shift from Dog Leg Change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1600200"/>
            <a:ext cx="16002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Nominal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0" y="4495800"/>
            <a:ext cx="1447800" cy="1600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Dog Legs down 40%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914400" y="0"/>
            <a:ext cx="7772400" cy="762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Times New Roman"/>
              </a:rPr>
              <a:t>Edge Effects from Dog Legs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11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Booster Studies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06425"/>
            <a:ext cx="8763000" cy="62515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1143000" y="0"/>
            <a:ext cx="7010400" cy="457200"/>
          </a:xfrm>
          <a:prstGeom prst="rect">
            <a:avLst/>
          </a:prstGeom>
          <a:noFill/>
        </p:spPr>
        <p:txBody>
          <a:bodyPr anchor="ctr" bIns="0" lIns="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2800" i="false">
                <a:solidFill>
                  <a:srgbClr val="000000"/>
                </a:solidFill>
                <a:latin typeface="Times New Roman"/>
              </a:rPr>
              <a:t>Record Booster/MiniBoone Operation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1447800" y="152400"/>
            <a:ext cx="7010400" cy="381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Weekly Schedule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6F9AB098-B590-4E90-88EA-754F533E30D5}" type="slidenum">
              <a:rPr lang="en-US"/>
              <a:pPr/>
              <a:t>14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Tev ground fault in A1 isolated to A14 spool piece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Spool replaced, A15-3 dipole replaced, magnets unrolled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Special Booster configuration for studies allowed new records to be set – </a:t>
            </a:r>
            <a:r>
              <a:rPr lang="en-US" sz="2400">
                <a:solidFill>
                  <a:srgbClr val="33CC33"/>
                </a:solidFill>
                <a:latin typeface="Times New Roman"/>
              </a:rPr>
              <a:t>5.5 E16 protons in 1 hour to MiniBoone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3333CC"/>
                </a:solidFill>
                <a:latin typeface="Times New Roman"/>
              </a:rPr>
              <a:t>Gained valuable knowledge on effect of dogleg magnets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Recycler flying wire cans removed – vacuum improved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endParaRPr lang="en-US" sz="2400"/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sz="2400">
                <a:latin typeface="Times New Roman"/>
              </a:rPr>
              <a:t>Once Tev has been recommissioned, “Stack &amp; Store” for 10-14 days to integrate luminosity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A429E388-94D0-4555-9C45-6F5F0786F70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Tev Shutdown Summary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Ground fault in A1 isolated to A14 spool piece</a:t>
            </a:r>
          </a:p>
          <a:p>
            <a:r>
              <a:rPr lang="en-US" sz="2400">
                <a:latin typeface="Times New Roman"/>
              </a:rPr>
              <a:t>Dipole A15-3 replaced due to bad voltage tap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Could not be repaired in situ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Possible ground fault waiting to happen</a:t>
            </a:r>
          </a:p>
          <a:p>
            <a:r>
              <a:rPr lang="en-US" sz="2400">
                <a:latin typeface="Times New Roman"/>
              </a:rPr>
              <a:t>Unrolled many magnets; replaced some stands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2 quads, 14 dipoles?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Reduce current in corrector dipoles</a:t>
            </a:r>
          </a:p>
          <a:p>
            <a:pPr lvl="1"/>
            <a:endParaRPr lang="en-US" sz="2000"/>
          </a:p>
          <a:p>
            <a:r>
              <a:rPr lang="en-US" sz="2400">
                <a:latin typeface="Times New Roman"/>
              </a:rPr>
              <a:t>Tunnel work proceeded quickly, turn-on more slowly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</a:rPr>
              <a:t>Quenched A15 at </a:t>
            </a:r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930 GeV on first ramp attempt     (training?)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Cooldown problems, replaced Kautky valve at A15</a:t>
            </a:r>
          </a:p>
          <a:p>
            <a:pPr lvl="1"/>
            <a:r>
              <a:rPr lang="en-US" sz="2000">
                <a:solidFill>
                  <a:srgbClr val="3333CC"/>
                </a:solidFill>
                <a:latin typeface="Times New Roman"/>
                <a:sym typeface="Symbol" pitchFamily="18" charset="2"/>
              </a:rPr>
              <a:t>Ramps to 900, 920, 930, 950, 980 GeV OK</a:t>
            </a:r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8686800" cy="651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4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Magnet Rolls in A1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9FE35990-DBCC-47F8-833A-8B52AE34983C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Recycler Status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77% stashing efficiency on 3/3 pbar shots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Schottky amp failures caused by radiation damage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MI beampipe near these amps was sagging, causing beam spray to hit amps…sag was fixed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Two vertical correctors running too hard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Corresponds to ~8 mm correction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Awaiting results from survey conducted on 3/8</a:t>
            </a:r>
          </a:p>
          <a:p>
            <a:pPr>
              <a:lnSpc>
                <a:spcPct val="110000"/>
              </a:lnSpc>
            </a:pPr>
            <a:r>
              <a:rPr lang="en-US" sz="2800">
                <a:latin typeface="Times New Roman"/>
              </a:rPr>
              <a:t>Flying wire cans removed, replaced with spools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3333CC"/>
                </a:solidFill>
                <a:latin typeface="Times New Roman"/>
              </a:rPr>
              <a:t>Vacuum recovering OK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181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Recycler Vacuum Near Flying Wires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00400" y="6477000"/>
            <a:ext cx="2819400" cy="228600"/>
          </a:xfrm>
        </p:spPr>
        <p:txBody>
          <a:bodyPr anchor="t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477000"/>
            <a:ext cx="2057400" cy="228600"/>
          </a:xfrm>
        </p:spPr>
        <p:txBody>
          <a:bodyPr anchor="t"/>
          <a:lstStyle/>
          <a:p>
            <a:pPr algn="l"/>
            <a:r>
              <a:rPr lang="en-US" sz="1400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7600" y="6477000"/>
            <a:ext cx="990600" cy="228600"/>
          </a:xfrm>
        </p:spPr>
        <p:txBody>
          <a:bodyPr anchor="t"/>
          <a:lstStyle/>
          <a:p>
            <a:fld id="{368359A3-14AC-45E2-9E5A-43C4081CA7C3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685800"/>
          </a:xfrm>
        </p:spPr>
        <p:txBody>
          <a:bodyPr/>
          <a:lstStyle/>
          <a:p>
            <a:r>
              <a:rPr lang="en-US" sz="3600">
                <a:latin typeface="Times New Roman"/>
              </a:rPr>
              <a:t>Booster Studies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en-US" sz="2000">
                <a:latin typeface="Times New Roman"/>
              </a:rPr>
              <a:t>Dogleg magnets thought to have bad effect on injection lattice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MP01 septum raised 1 inch to allow 1 dogleg to be turned down/off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Ran in this configuration for 7 shifts of studies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No “short-batching” for other machines’ studies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Observed tune and dispersion differences with doglegs off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Saw 10% more beam coming out @ 7 turns     (reduced losses!)</a:t>
            </a:r>
          </a:p>
          <a:p>
            <a:pPr lvl="1"/>
            <a:r>
              <a:rPr lang="en-US" sz="1800">
                <a:solidFill>
                  <a:srgbClr val="3333CC"/>
                </a:solidFill>
                <a:latin typeface="Times New Roman"/>
              </a:rPr>
              <a:t>Allowed Booster intensity records to be set</a:t>
            </a:r>
          </a:p>
          <a:p>
            <a:endParaRPr lang="en-US" sz="2000"/>
          </a:p>
          <a:p>
            <a:r>
              <a:rPr lang="en-US" sz="2000">
                <a:latin typeface="Times New Roman"/>
              </a:rPr>
              <a:t>Booster has been restored to normal operating configuration</a:t>
            </a:r>
          </a:p>
          <a:p>
            <a:pPr lvl="1">
              <a:lnSpc>
                <a:spcPct val="110000"/>
              </a:lnSpc>
            </a:pPr>
            <a:r>
              <a:rPr lang="en-US" sz="1800">
                <a:solidFill>
                  <a:srgbClr val="3333CC"/>
                </a:solidFill>
                <a:latin typeface="Times New Roman"/>
              </a:rPr>
              <a:t>Digest the data, develop scheme to run with reduced dogleg current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223000" cy="566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534400" cy="50260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3200400" y="6477000"/>
            <a:ext cx="2819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1400" i="false">
                <a:solidFill>
                  <a:srgbClr val="000000"/>
                </a:solidFill>
                <a:latin typeface="Times New Roman"/>
              </a:rPr>
              <a:t>All Experimenters' Mtg - 10 Mar 03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6477000"/>
            <a:ext cx="20574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R. Moore - FNAL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7467600" y="6477000"/>
            <a:ext cx="990600" cy="228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1447800" y="152400"/>
            <a:ext cx="7010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false" sz="3600" i="false">
                <a:solidFill>
                  <a:srgbClr val="000000"/>
                </a:solidFill>
                <a:latin typeface="Times New Roman"/>
              </a:rPr>
              <a:t>MP01 in Booster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