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gif"/>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a:normAutofit/>
          </a:bodyPr>
          <a:lstStyle/>
          <a:p>
            <a:pPr algn="ctr" indent="0" marL="0" lvl="0">
              <a:lnSpc>
                <a:spcPct val="100000"/>
              </a:lnSpc>
              <a:spcBef>
                <a:spcPct val="0"/>
              </a:spcBef>
            </a:pPr>
            <a:r>
              <a:rPr lang="en-US" b="true" sz="4800" i="false">
                <a:solidFill>
                  <a:srgbClr val="E5E5FF"/>
                </a:solidFill>
                <a:latin typeface="Garamond"/>
              </a:rPr>
              <a:t>BSE in the US</a:t>
            </a:r>
            <a:r>
              <a:rPr lang="en-US" b="true" sz="4800" i="false">
                <a:solidFill>
                  <a:srgbClr val="E5E5FF"/>
                </a:solidFill>
                <a:latin typeface="Garamond"/>
              </a:rPr>
              <a:t>
</a:t>
            </a:r>
            <a:r>
              <a:rPr lang="en-US" b="true" sz="4800" i="fals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a:normAutofit/>
          </a:bodyPr>
          <a:lstStyle/>
          <a:p>
            <a:pPr algn="ctr" indent="0" marL="0" lvl="0">
              <a:lnSpc>
                <a:spcPct val="80000"/>
              </a:lnSpc>
              <a:spcBef>
                <a:spcPct val="20000"/>
              </a:spcBef>
            </a:pPr>
            <a:r>
              <a:rPr lang="en-US" b="false" sz="2800" i="false">
                <a:solidFill>
                  <a:srgbClr val="000000"/>
                </a:solidFill>
                <a:latin typeface="Garamond"/>
              </a:rPr>
              <a:t>FDA TSE Advisory Committee</a:t>
            </a:r>
          </a:p>
          <a:p>
            <a:pPr algn="ctr" indent="0" marL="0" lvl="0">
              <a:lnSpc>
                <a:spcPct val="80000"/>
              </a:lnSpc>
              <a:spcBef>
                <a:spcPct val="20000"/>
              </a:spcBef>
            </a:pPr>
            <a:r>
              <a:rPr lang="en-US" b="false" sz="2800" i="false">
                <a:solidFill>
                  <a:srgbClr val="000000"/>
                </a:solidFill>
                <a:latin typeface="Garamond"/>
              </a:rPr>
              <a:t>February 12, 2004</a:t>
            </a:r>
          </a:p>
          <a:p>
            <a:pPr algn="ctr" indent="0" marL="0" lvl="0">
              <a:lnSpc>
                <a:spcPct val="80000"/>
              </a:lnSpc>
              <a:spcBef>
                <a:spcPct val="20000"/>
              </a:spcBef>
            </a:pPr>
          </a:p>
          <a:p>
            <a:pPr algn="ctr" indent="0" marL="0" lvl="0">
              <a:lnSpc>
                <a:spcPct val="80000"/>
              </a:lnSpc>
              <a:spcBef>
                <a:spcPct val="20000"/>
              </a:spcBef>
            </a:pPr>
            <a:r>
              <a:rPr lang="en-US" b="false" sz="2800" i="false">
                <a:solidFill>
                  <a:srgbClr val="000000"/>
                </a:solidFill>
                <a:latin typeface="Garamond"/>
              </a:rPr>
              <a:t>Lisa A. Ferguson, DVM</a:t>
            </a:r>
          </a:p>
          <a:p>
            <a:pPr algn="ctr" indent="0" marL="0" lvl="0">
              <a:lnSpc>
                <a:spcPct val="80000"/>
              </a:lnSpc>
              <a:spcBef>
                <a:spcPct val="20000"/>
              </a:spcBef>
            </a:pPr>
            <a:r>
              <a:rPr lang="en-US" b="false" sz="2800" i="false">
                <a:solidFill>
                  <a:srgbClr val="000000"/>
                </a:solidFill>
                <a:latin typeface="Garamond"/>
              </a:rPr>
              <a:t>Senior Staff Veterinarian</a:t>
            </a:r>
          </a:p>
          <a:p>
            <a:pPr algn="ctr" indent="0" marL="0" lvl="0">
              <a:lnSpc>
                <a:spcPct val="80000"/>
              </a:lnSpc>
              <a:spcBef>
                <a:spcPct val="20000"/>
              </a:spcBef>
            </a:pPr>
            <a:r>
              <a:rPr lang="en-US" b="false" sz="2800" i="fals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buFont typeface="Arial"/>
              <a:buChar char="•"/>
            </a:pPr>
            <a:r>
              <a:rPr lang="en-US" b="false" sz="3200" i="false">
                <a:solidFill>
                  <a:srgbClr val="000000"/>
                </a:solidFill>
                <a:latin typeface="Garamond"/>
              </a:rPr>
              <a:t>FSIS - Class II voluntary recall of meat initiated on 12/24/03</a:t>
            </a:r>
          </a:p>
          <a:p>
            <a:pPr algn="l" indent="-285750" marL="742950" lvl="1">
              <a:lnSpc>
                <a:spcPct val="90000"/>
              </a:lnSpc>
              <a:spcBef>
                <a:spcPct val="20000"/>
              </a:spcBef>
              <a:buFont typeface="Arial"/>
              <a:buChar char="•"/>
            </a:pPr>
            <a:r>
              <a:rPr lang="en-US" b="false" sz="2800" i="false">
                <a:solidFill>
                  <a:srgbClr val="000000"/>
                </a:solidFill>
                <a:latin typeface="Garamond"/>
              </a:rPr>
              <a:t>Includes 10,410 pounds</a:t>
            </a:r>
          </a:p>
          <a:p>
            <a:pPr algn="l" indent="-285750" marL="742950" lvl="1">
              <a:lnSpc>
                <a:spcPct val="90000"/>
              </a:lnSpc>
              <a:spcBef>
                <a:spcPct val="20000"/>
              </a:spcBef>
              <a:buFont typeface="Arial"/>
              <a:buChar char="•"/>
            </a:pPr>
            <a:r>
              <a:rPr lang="en-US" b="false" sz="2800" i="false">
                <a:solidFill>
                  <a:srgbClr val="000000"/>
                </a:solidFill>
                <a:latin typeface="Garamond"/>
              </a:rPr>
              <a:t>Includes all 20 animals slaughtered on the same day as index cow</a:t>
            </a:r>
          </a:p>
          <a:p>
            <a:pPr algn="l" indent="-342900" marL="342900" lvl="0">
              <a:lnSpc>
                <a:spcPct val="90000"/>
              </a:lnSpc>
              <a:spcBef>
                <a:spcPct val="20000"/>
              </a:spcBef>
              <a:buFont typeface="Arial"/>
              <a:buChar char="•"/>
            </a:pPr>
            <a:r>
              <a:rPr lang="en-US" b="false" sz="3200" i="false">
                <a:solidFill>
                  <a:srgbClr val="000000"/>
                </a:solidFill>
                <a:latin typeface="Garamond"/>
              </a:rPr>
              <a:t>FDA – investigation of rendered product/feed</a:t>
            </a:r>
          </a:p>
          <a:p>
            <a:pPr algn="l" indent="-285750" marL="742950" lvl="1">
              <a:lnSpc>
                <a:spcPct val="90000"/>
              </a:lnSpc>
              <a:spcBef>
                <a:spcPct val="20000"/>
              </a:spcBef>
              <a:buFont typeface="Arial"/>
              <a:buChar char="•"/>
            </a:pPr>
            <a:r>
              <a:rPr lang="en-US" b="false" sz="2800" i="false">
                <a:solidFill>
                  <a:srgbClr val="000000"/>
                </a:solidFill>
                <a:latin typeface="Garamond"/>
              </a:rPr>
              <a:t>Over 2,000 tons of rendered protein disposed of</a:t>
            </a:r>
          </a:p>
          <a:p>
            <a:pPr algn="l" indent="-285750" marL="742950" lvl="1">
              <a:lnSpc>
                <a:spcPct val="90000"/>
              </a:lnSpc>
              <a:spcBef>
                <a:spcPct val="20000"/>
              </a:spcBef>
              <a:buFont typeface="Arial"/>
              <a:buChar char="•"/>
            </a:pPr>
            <a:r>
              <a:rPr lang="en-US" b="false" sz="2800" i="fals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buFont typeface="Arial"/>
              <a:buChar char="•"/>
            </a:pPr>
            <a:r>
              <a:rPr lang="en-US" b="false" sz="3200" i="fals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buFont typeface="Arial"/>
              <a:buChar char="•"/>
            </a:pPr>
            <a:r>
              <a:rPr lang="en-US" b="false" sz="3200" i="fals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buFont typeface="Arial"/>
              <a:buChar char="•"/>
            </a:pPr>
            <a:r>
              <a:rPr lang="en-US" b="false" sz="3200" i="fals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buFont typeface="Arial"/>
              <a:buChar char="•"/>
            </a:pPr>
            <a:r>
              <a:rPr lang="en-US" b="false" sz="3200" i="false">
                <a:solidFill>
                  <a:srgbClr val="000000"/>
                </a:solidFill>
                <a:latin typeface="Garamond"/>
              </a:rPr>
              <a:t>Investigation recommendations:</a:t>
            </a:r>
          </a:p>
          <a:p>
            <a:pPr algn="l" indent="-285750" marL="742950" lvl="1">
              <a:lnSpc>
                <a:spcPct val="100000"/>
              </a:lnSpc>
              <a:spcBef>
                <a:spcPct val="20000"/>
              </a:spcBef>
              <a:buFont typeface="Arial"/>
              <a:buChar char="•"/>
            </a:pPr>
            <a:r>
              <a:rPr lang="en-US" b="false" sz="2800" i="false">
                <a:solidFill>
                  <a:srgbClr val="000000"/>
                </a:solidFill>
                <a:latin typeface="Garamond"/>
              </a:rPr>
              <a:t>Comprehensive epi investigation, conforms to international standards</a:t>
            </a:r>
          </a:p>
          <a:p>
            <a:pPr algn="l" indent="-285750" marL="742950" lvl="1">
              <a:lnSpc>
                <a:spcPct val="100000"/>
              </a:lnSpc>
              <a:spcBef>
                <a:spcPct val="20000"/>
              </a:spcBef>
              <a:buFont typeface="Arial"/>
              <a:buChar char="•"/>
            </a:pPr>
            <a:r>
              <a:rPr lang="en-US" b="false" sz="2800" i="fals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buFont typeface="Arial"/>
              <a:buChar char="•"/>
            </a:pPr>
            <a:r>
              <a:rPr lang="en-US" b="false" sz="2800" i="false">
                <a:solidFill>
                  <a:srgbClr val="000000"/>
                </a:solidFill>
                <a:latin typeface="Garamond"/>
              </a:rPr>
              <a:t>Tracing and recall of MBM effective and appropriate</a:t>
            </a:r>
          </a:p>
          <a:p>
            <a:pPr algn="l" indent="-285750" marL="742950" lvl="1">
              <a:lnSpc>
                <a:spcPct val="100000"/>
              </a:lnSpc>
              <a:spcBef>
                <a:spcPct val="20000"/>
              </a:spcBef>
              <a:buFont typeface="Arial"/>
              <a:buChar char="•"/>
            </a:pPr>
            <a:r>
              <a:rPr lang="en-US" b="false" sz="2800" i="false">
                <a:solidFill>
                  <a:srgbClr val="000000"/>
                </a:solidFill>
                <a:latin typeface="Garamond"/>
              </a:rPr>
              <a:t>Tracing and recall of meat consistent with WHO recommendation</a:t>
            </a:r>
          </a:p>
          <a:p>
            <a:pPr algn="l" indent="-285750" marL="742950" lvl="1">
              <a:lnSpc>
                <a:spcPct val="100000"/>
              </a:lnSpc>
              <a:spcBef>
                <a:spcPct val="20000"/>
              </a:spcBef>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buFont typeface="Arial"/>
              <a:buChar char="•"/>
            </a:pPr>
            <a:r>
              <a:rPr lang="en-US" b="false" sz="3200" i="false">
                <a:solidFill>
                  <a:srgbClr val="000000"/>
                </a:solidFill>
                <a:latin typeface="Garamond"/>
              </a:rPr>
              <a:t>Policy recommendations</a:t>
            </a:r>
          </a:p>
          <a:p>
            <a:pPr algn="l" indent="-285750" marL="742950" lvl="1">
              <a:lnSpc>
                <a:spcPct val="100000"/>
              </a:lnSpc>
              <a:spcBef>
                <a:spcPct val="20000"/>
              </a:spcBef>
              <a:buFont typeface="Arial"/>
              <a:buChar char="•"/>
            </a:pPr>
            <a:r>
              <a:rPr lang="en-US" b="false" sz="2800" i="false">
                <a:solidFill>
                  <a:srgbClr val="000000"/>
                </a:solidFill>
                <a:latin typeface="Garamond"/>
              </a:rPr>
              <a:t>Specified risk materials</a:t>
            </a:r>
          </a:p>
          <a:p>
            <a:pPr algn="l" indent="-228600" marL="1143000" lvl="2">
              <a:lnSpc>
                <a:spcPct val="100000"/>
              </a:lnSpc>
              <a:spcBef>
                <a:spcPct val="20000"/>
              </a:spcBef>
              <a:buFont typeface="Arial"/>
              <a:buChar char="•"/>
            </a:pPr>
            <a:r>
              <a:rPr lang="en-US" b="false" sz="2400" i="false">
                <a:solidFill>
                  <a:srgbClr val="000000"/>
                </a:solidFill>
                <a:latin typeface="Garamond"/>
              </a:rPr>
              <a:t> remove from human and animal feed</a:t>
            </a:r>
          </a:p>
          <a:p>
            <a:pPr algn="l" indent="-228600" marL="1143000" lvl="2">
              <a:lnSpc>
                <a:spcPct val="100000"/>
              </a:lnSpc>
              <a:spcBef>
                <a:spcPct val="20000"/>
              </a:spcBef>
              <a:buFont typeface="Arial"/>
              <a:buChar char="•"/>
            </a:pPr>
            <a:r>
              <a:rPr lang="en-US" b="false" sz="2400" i="false">
                <a:solidFill>
                  <a:srgbClr val="000000"/>
                </a:solidFill>
                <a:latin typeface="Garamond"/>
              </a:rPr>
              <a:t>Recognized that FSIS interim rule (from cattle &gt;30 months) removes highest risk tissues</a:t>
            </a:r>
          </a:p>
          <a:p>
            <a:pPr algn="l" indent="-228600" marL="1143000" lvl="2">
              <a:lnSpc>
                <a:spcPct val="100000"/>
              </a:lnSpc>
              <a:spcBef>
                <a:spcPct val="20000"/>
              </a:spcBef>
              <a:buFont typeface="Arial"/>
              <a:buChar char="•"/>
            </a:pPr>
            <a:r>
              <a:rPr lang="en-US" b="false" sz="2400" i="false">
                <a:solidFill>
                  <a:srgbClr val="000000"/>
                </a:solidFill>
                <a:latin typeface="Garamond"/>
              </a:rPr>
              <a:t>Recommend extending definition, cattle &gt; 12 months of age</a:t>
            </a:r>
          </a:p>
          <a:p>
            <a:pPr algn="l" indent="-285750" marL="742950" lvl="1">
              <a:lnSpc>
                <a:spcPct val="100000"/>
              </a:lnSpc>
              <a:spcBef>
                <a:spcPct val="20000"/>
              </a:spcBef>
              <a:buFont typeface="Arial"/>
              <a:buChar char="•"/>
            </a:pPr>
            <a:r>
              <a:rPr lang="en-US" b="false" sz="2800" i="false">
                <a:solidFill>
                  <a:srgbClr val="000000"/>
                </a:solidFill>
                <a:latin typeface="Garamond"/>
              </a:rPr>
              <a:t>Non-ambulatory cattle</a:t>
            </a:r>
          </a:p>
          <a:p>
            <a:pPr algn="l" indent="-228600" marL="1143000" lvl="2">
              <a:lnSpc>
                <a:spcPct val="100000"/>
              </a:lnSpc>
              <a:spcBef>
                <a:spcPct val="20000"/>
              </a:spcBef>
              <a:buFont typeface="Arial"/>
              <a:buChar char="•"/>
            </a:pPr>
            <a:r>
              <a:rPr lang="en-US" b="false" sz="2400" i="fals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buFont typeface="Arial"/>
              <a:buChar char="•"/>
            </a:pPr>
            <a:r>
              <a:rPr lang="en-US" b="false" sz="2800" i="false">
                <a:solidFill>
                  <a:srgbClr val="000000"/>
                </a:solidFill>
                <a:latin typeface="Garamond"/>
              </a:rPr>
              <a:t>Surveillance</a:t>
            </a:r>
          </a:p>
          <a:p>
            <a:pPr algn="l" indent="-285750" marL="742950" lvl="1">
              <a:lnSpc>
                <a:spcPct val="100000"/>
              </a:lnSpc>
              <a:spcBef>
                <a:spcPct val="20000"/>
              </a:spcBef>
              <a:buFont typeface="Arial"/>
              <a:buChar char="•"/>
            </a:pPr>
            <a:r>
              <a:rPr lang="en-US" b="false" sz="2400" i="fals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buFont typeface="Arial"/>
              <a:buChar char="•"/>
            </a:pPr>
            <a:r>
              <a:rPr lang="en-US" b="false" sz="2400" i="false">
                <a:solidFill>
                  <a:srgbClr val="000000"/>
                </a:solidFill>
                <a:latin typeface="Garamond"/>
              </a:rPr>
              <a:t>Testing of all cattle slaughtered for human consumption unjustified</a:t>
            </a:r>
          </a:p>
          <a:p>
            <a:pPr algn="l" indent="-285750" marL="742950" lvl="1">
              <a:lnSpc>
                <a:spcPct val="100000"/>
              </a:lnSpc>
              <a:spcBef>
                <a:spcPct val="20000"/>
              </a:spcBef>
              <a:buFont typeface="Arial"/>
              <a:buChar char="•"/>
            </a:pPr>
            <a:r>
              <a:rPr lang="en-US" b="false" sz="2400" i="fals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buFont typeface="Arial"/>
              <a:buChar char="•"/>
            </a:pPr>
            <a:r>
              <a:rPr lang="en-US" b="false" sz="2400" i="fals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buFont typeface="Arial"/>
              <a:buChar char="•"/>
            </a:pPr>
            <a:r>
              <a:rPr lang="en-US" b="false" sz="3200" i="false">
                <a:solidFill>
                  <a:srgbClr val="000000"/>
                </a:solidFill>
                <a:latin typeface="Garamond"/>
              </a:rPr>
              <a:t>Feed restrictions</a:t>
            </a:r>
          </a:p>
          <a:p>
            <a:pPr algn="l" indent="-285750" marL="742950" lvl="1">
              <a:lnSpc>
                <a:spcPct val="100000"/>
              </a:lnSpc>
              <a:spcBef>
                <a:spcPct val="20000"/>
              </a:spcBef>
              <a:buFont typeface="Arial"/>
              <a:buChar char="•"/>
            </a:pPr>
            <a:r>
              <a:rPr lang="en-US" b="false" sz="2800" i="false">
                <a:solidFill>
                  <a:srgbClr val="000000"/>
                </a:solidFill>
                <a:latin typeface="Garamond"/>
              </a:rPr>
              <a:t>Recommend all SRM excluded from all animal feed</a:t>
            </a:r>
          </a:p>
          <a:p>
            <a:pPr algn="l" indent="-285750" marL="742950" lvl="1">
              <a:lnSpc>
                <a:spcPct val="100000"/>
              </a:lnSpc>
              <a:spcBef>
                <a:spcPct val="20000"/>
              </a:spcBef>
              <a:buFont typeface="Arial"/>
              <a:buChar char="•"/>
            </a:pPr>
            <a:r>
              <a:rPr lang="en-US" b="false" sz="2800" i="false">
                <a:solidFill>
                  <a:srgbClr val="000000"/>
                </a:solidFill>
                <a:latin typeface="Garamond"/>
              </a:rPr>
              <a:t>Recommend all mammalian and poultry protein be excluded from ruminant feed</a:t>
            </a:r>
          </a:p>
          <a:p>
            <a:pPr algn="l" indent="-342900" marL="342900" lvl="0">
              <a:lnSpc>
                <a:spcPct val="100000"/>
              </a:lnSpc>
              <a:spcBef>
                <a:spcPct val="20000"/>
              </a:spcBef>
              <a:buFont typeface="Arial"/>
              <a:buChar char="•"/>
            </a:pPr>
            <a:r>
              <a:rPr lang="en-US" b="false" sz="3200" i="false">
                <a:solidFill>
                  <a:srgbClr val="000000"/>
                </a:solidFill>
                <a:latin typeface="Garamond"/>
              </a:rPr>
              <a:t>Traceability</a:t>
            </a:r>
          </a:p>
          <a:p>
            <a:pPr algn="l" indent="-285750" marL="742950" lvl="1">
              <a:lnSpc>
                <a:spcPct val="100000"/>
              </a:lnSpc>
              <a:spcBef>
                <a:spcPct val="20000"/>
              </a:spcBef>
              <a:buFont typeface="Arial"/>
              <a:buChar char="•"/>
            </a:pPr>
            <a:r>
              <a:rPr lang="en-US" b="false" sz="2800" i="false">
                <a:solidFill>
                  <a:srgbClr val="000000"/>
                </a:solidFill>
                <a:latin typeface="Garamond"/>
              </a:rPr>
              <a:t>Animal identification system</a:t>
            </a:r>
          </a:p>
          <a:p>
            <a:pPr algn="l" indent="-342900" marL="342900" lvl="0">
              <a:lnSpc>
                <a:spcPct val="100000"/>
              </a:lnSpc>
              <a:spcBef>
                <a:spcPct val="20000"/>
              </a:spcBef>
              <a:buFont typeface="Arial"/>
              <a:buChar char="•"/>
            </a:pPr>
            <a:r>
              <a:rPr lang="en-US" b="false" sz="3200" i="fals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buFont typeface="Arial"/>
              <a:buChar char="•"/>
            </a:pPr>
            <a:r>
              <a:rPr lang="en-US" b="true" sz="3200" i="false">
                <a:solidFill>
                  <a:srgbClr val="000000"/>
                </a:solidFill>
                <a:latin typeface="Garamond"/>
              </a:rPr>
              <a:t>Non-ambulatory animals</a:t>
            </a:r>
          </a:p>
          <a:p>
            <a:pPr algn="l" indent="-342900" marL="342900" lvl="0">
              <a:lnSpc>
                <a:spcPct val="100000"/>
              </a:lnSpc>
              <a:spcBef>
                <a:spcPct val="20000"/>
              </a:spcBef>
              <a:buFont typeface="Arial"/>
              <a:buChar char="•"/>
            </a:pPr>
            <a:r>
              <a:rPr lang="en-US" b="true" sz="3200" i="false">
                <a:solidFill>
                  <a:srgbClr val="000000"/>
                </a:solidFill>
                <a:latin typeface="Garamond"/>
              </a:rPr>
              <a:t>Dead stock</a:t>
            </a:r>
          </a:p>
          <a:p>
            <a:pPr algn="l" indent="-342900" marL="342900" lvl="0">
              <a:lnSpc>
                <a:spcPct val="100000"/>
              </a:lnSpc>
              <a:spcBef>
                <a:spcPct val="20000"/>
              </a:spcBef>
              <a:buFont typeface="Arial"/>
              <a:buChar char="•"/>
            </a:pPr>
            <a:r>
              <a:rPr lang="en-US" b="true" sz="3200" i="false">
                <a:solidFill>
                  <a:srgbClr val="000000"/>
                </a:solidFill>
                <a:latin typeface="Garamond"/>
              </a:rPr>
              <a:t>Field CNS Cases and on-farm suspects</a:t>
            </a:r>
          </a:p>
          <a:p>
            <a:pPr algn="l" indent="-342900" marL="342900" lvl="0">
              <a:lnSpc>
                <a:spcPct val="100000"/>
              </a:lnSpc>
              <a:spcBef>
                <a:spcPct val="20000"/>
              </a:spcBef>
              <a:buFont typeface="Arial"/>
              <a:buChar char="•"/>
            </a:pPr>
            <a:r>
              <a:rPr lang="en-US" b="true" sz="3200" i="false">
                <a:solidFill>
                  <a:srgbClr val="000000"/>
                </a:solidFill>
                <a:latin typeface="Garamond"/>
              </a:rPr>
              <a:t>Veterinary Diagnostic Laboratory data</a:t>
            </a:r>
          </a:p>
          <a:p>
            <a:pPr algn="l" indent="-342900" marL="342900" lvl="0">
              <a:lnSpc>
                <a:spcPct val="100000"/>
              </a:lnSpc>
              <a:spcBef>
                <a:spcPct val="20000"/>
              </a:spcBef>
              <a:buFont typeface="Arial"/>
              <a:buChar char="•"/>
            </a:pPr>
            <a:r>
              <a:rPr lang="en-US" b="true" sz="3200" i="false">
                <a:solidFill>
                  <a:srgbClr val="000000"/>
                </a:solidFill>
                <a:latin typeface="Garamond"/>
              </a:rPr>
              <a:t>Public health laboratories</a:t>
            </a:r>
          </a:p>
          <a:p>
            <a:pPr algn="l" indent="-342900" marL="342900" lvl="0">
              <a:lnSpc>
                <a:spcPct val="100000"/>
              </a:lnSpc>
              <a:spcBef>
                <a:spcPct val="20000"/>
              </a:spcBef>
              <a:buFont typeface="Arial"/>
              <a:buChar char="•"/>
            </a:pPr>
            <a:r>
              <a:rPr lang="en-US" b="true" sz="3200" i="fals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buFont typeface="Arial"/>
              <a:buChar char="•"/>
            </a:pPr>
            <a:r>
              <a:rPr lang="en-US" b="false" sz="3200" i="fals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buFont typeface="Arial"/>
              <a:buChar char="•"/>
            </a:pPr>
            <a:r>
              <a:rPr lang="en-US" b="false" sz="3200" i="false">
                <a:solidFill>
                  <a:srgbClr val="000000"/>
                </a:solidFill>
                <a:latin typeface="Garamond"/>
              </a:rPr>
              <a:t>Based on estimates of targeted high risk population</a:t>
            </a:r>
          </a:p>
          <a:p>
            <a:pPr algn="l" indent="-285750" marL="742950" lvl="1">
              <a:lnSpc>
                <a:spcPct val="100000"/>
              </a:lnSpc>
              <a:spcBef>
                <a:spcPct val="20000"/>
              </a:spcBef>
              <a:buFont typeface="Arial"/>
              <a:buChar char="•"/>
            </a:pPr>
            <a:r>
              <a:rPr lang="en-US" b="false" sz="2900" i="false">
                <a:solidFill>
                  <a:srgbClr val="000000"/>
                </a:solidFill>
                <a:latin typeface="Garamond"/>
              </a:rPr>
              <a:t>Non-ambulatory – 195,000</a:t>
            </a:r>
          </a:p>
          <a:p>
            <a:pPr algn="l" indent="-285750" marL="742950" lvl="1">
              <a:lnSpc>
                <a:spcPct val="100000"/>
              </a:lnSpc>
              <a:spcBef>
                <a:spcPct val="20000"/>
              </a:spcBef>
              <a:buFont typeface="Arial"/>
              <a:buChar char="•"/>
            </a:pPr>
            <a:r>
              <a:rPr lang="en-US" b="false" sz="2900" i="false">
                <a:solidFill>
                  <a:srgbClr val="000000"/>
                </a:solidFill>
                <a:latin typeface="Garamond"/>
              </a:rPr>
              <a:t>Broader estimate, including deads and other condemns – 600,000</a:t>
            </a:r>
          </a:p>
          <a:p>
            <a:pPr algn="l" indent="-342900" marL="342900" lvl="0">
              <a:lnSpc>
                <a:spcPct val="100000"/>
              </a:lnSpc>
              <a:spcBef>
                <a:spcPct val="20000"/>
              </a:spcBef>
              <a:buFont typeface="Arial"/>
              <a:buChar char="•"/>
            </a:pPr>
            <a:r>
              <a:rPr lang="en-US" b="false" sz="3200" i="false">
                <a:solidFill>
                  <a:srgbClr val="000000"/>
                </a:solidFill>
                <a:latin typeface="Garamond"/>
              </a:rPr>
              <a:t>Adult cattle population – 45 million</a:t>
            </a: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buFont typeface="Arial"/>
              <a:buChar char="•"/>
            </a:pPr>
            <a:r>
              <a:rPr lang="en-US" b="false" sz="3200" i="false">
                <a:solidFill>
                  <a:srgbClr val="000000"/>
                </a:solidFill>
                <a:latin typeface="Garamond"/>
              </a:rPr>
              <a:t>FY 02 and FY 03 – goal was 12,500</a:t>
            </a:r>
          </a:p>
          <a:p>
            <a:pPr algn="l" indent="-285750" marL="742950" lvl="1">
              <a:lnSpc>
                <a:spcPct val="100000"/>
              </a:lnSpc>
              <a:spcBef>
                <a:spcPct val="20000"/>
              </a:spcBef>
              <a:buFont typeface="Arial"/>
              <a:buChar char="•"/>
            </a:pPr>
            <a:r>
              <a:rPr lang="en-US" b="false" sz="2800" i="false">
                <a:solidFill>
                  <a:srgbClr val="000000"/>
                </a:solidFill>
                <a:latin typeface="Garamond"/>
              </a:rPr>
              <a:t>Based on estimate of non-ambulatory animals as targeted population (195,000)</a:t>
            </a:r>
          </a:p>
          <a:p>
            <a:pPr algn="l" indent="-342900" marL="342900" lvl="0">
              <a:lnSpc>
                <a:spcPct val="100000"/>
              </a:lnSpc>
              <a:spcBef>
                <a:spcPct val="20000"/>
              </a:spcBef>
              <a:buFont typeface="Arial"/>
              <a:buChar char="•"/>
            </a:pPr>
            <a:r>
              <a:rPr lang="en-US" b="false" sz="3200" i="false">
                <a:solidFill>
                  <a:srgbClr val="000000"/>
                </a:solidFill>
                <a:latin typeface="Garamond"/>
              </a:rPr>
              <a:t>FY 04 – goal is at least 40,000</a:t>
            </a:r>
          </a:p>
          <a:p>
            <a:pPr algn="l" indent="-285750" marL="742950" lvl="1">
              <a:lnSpc>
                <a:spcPct val="100000"/>
              </a:lnSpc>
              <a:spcBef>
                <a:spcPct val="20000"/>
              </a:spcBef>
              <a:buFont typeface="Arial"/>
              <a:buChar char="•"/>
            </a:pPr>
            <a:r>
              <a:rPr lang="en-US" b="false" sz="2800" i="false">
                <a:solidFill>
                  <a:srgbClr val="000000"/>
                </a:solidFill>
                <a:latin typeface="Garamond"/>
              </a:rPr>
              <a:t>Based on broader estimate of targeted population (600,000)</a:t>
            </a:r>
          </a:p>
          <a:p>
            <a:pPr algn="l" indent="-285750" marL="742950" lvl="1">
              <a:lnSpc>
                <a:spcPct val="100000"/>
              </a:lnSpc>
              <a:spcBef>
                <a:spcPct val="20000"/>
              </a:spcBef>
              <a:buFont typeface="Arial"/>
              <a:buChar char="•"/>
            </a:pPr>
            <a:r>
              <a:rPr lang="en-US" b="false" sz="2800" i="false">
                <a:solidFill>
                  <a:srgbClr val="000000"/>
                </a:solidFill>
                <a:latin typeface="Garamond"/>
              </a:rPr>
              <a:t>Statistical calculation is 38,462 samples necessary, rounded up to 40,000</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1.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buFont typeface="Arial"/>
              <a:buChar char="•"/>
            </a:pPr>
            <a:r>
              <a:rPr lang="en-US" b="false" sz="3200" i="false">
                <a:solidFill>
                  <a:srgbClr val="000000"/>
                </a:solidFill>
                <a:latin typeface="Garamond"/>
              </a:rPr>
              <a:t>Evaluating International Review Subcommittee recommendations</a:t>
            </a:r>
          </a:p>
          <a:p>
            <a:pPr algn="l" indent="-342900" marL="342900" lvl="0">
              <a:lnSpc>
                <a:spcPct val="100000"/>
              </a:lnSpc>
              <a:spcBef>
                <a:spcPct val="20000"/>
              </a:spcBef>
              <a:buFont typeface="Arial"/>
              <a:buChar char="•"/>
            </a:pPr>
            <a:r>
              <a:rPr lang="en-US" b="false" sz="3200" i="false">
                <a:solidFill>
                  <a:srgbClr val="000000"/>
                </a:solidFill>
                <a:latin typeface="Garamond"/>
              </a:rPr>
              <a:t>Considering range of options on surveillance</a:t>
            </a:r>
          </a:p>
          <a:p>
            <a:pPr algn="l" indent="-342900" marL="342900" lvl="0">
              <a:lnSpc>
                <a:spcPct val="100000"/>
              </a:lnSpc>
              <a:spcBef>
                <a:spcPct val="20000"/>
              </a:spcBef>
              <a:buFont typeface="Arial"/>
              <a:buChar char="•"/>
            </a:pPr>
            <a:r>
              <a:rPr lang="en-US" b="false" sz="3200" i="fals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buFont typeface="Arial"/>
              <a:buChar char="•"/>
            </a:pPr>
            <a:r>
              <a:rPr lang="en-US" b="false" sz="3200" i="fals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a:normAutofit/>
          </a:bodyPr>
          <a:lstStyle/>
          <a:p>
            <a:pPr algn="l" indent="-342900" marL="342900" lvl="0">
              <a:lnSpc>
                <a:spcPct val="90000"/>
              </a:lnSpc>
              <a:spcBef>
                <a:spcPct val="20000"/>
              </a:spcBef>
              <a:buFont typeface="Arial"/>
              <a:buChar char="•"/>
            </a:pPr>
            <a:r>
              <a:rPr lang="en-US" b="false" sz="3200" i="false">
                <a:solidFill>
                  <a:srgbClr val="000000"/>
                </a:solidFill>
                <a:latin typeface="Garamond"/>
              </a:rPr>
              <a:t>Presumptive positive diagnosis at NVSL was based on </a:t>
            </a:r>
          </a:p>
          <a:p>
            <a:pPr algn="l" indent="-285750" marL="742950" lvl="1">
              <a:lnSpc>
                <a:spcPct val="90000"/>
              </a:lnSpc>
              <a:spcBef>
                <a:spcPct val="20000"/>
              </a:spcBef>
              <a:buFont typeface="Arial"/>
              <a:buChar char="•"/>
            </a:pPr>
            <a:r>
              <a:rPr lang="en-US" b="false" sz="3200" i="false">
                <a:solidFill>
                  <a:srgbClr val="000000"/>
                </a:solidFill>
                <a:latin typeface="Garamond"/>
              </a:rPr>
              <a:t> immunohistochemistry</a:t>
            </a:r>
          </a:p>
          <a:p>
            <a:pPr algn="l" indent="-285750" marL="742950" lvl="1">
              <a:lnSpc>
                <a:spcPct val="90000"/>
              </a:lnSpc>
              <a:spcBef>
                <a:spcPct val="20000"/>
              </a:spcBef>
              <a:buFont typeface="Arial"/>
              <a:buChar char="•"/>
            </a:pPr>
            <a:r>
              <a:rPr lang="en-US" b="false" sz="3200" i="false">
                <a:solidFill>
                  <a:srgbClr val="000000"/>
                </a:solidFill>
                <a:latin typeface="Garamond"/>
              </a:rPr>
              <a:t>histopathologic examination</a:t>
            </a:r>
          </a:p>
          <a:p>
            <a:pPr algn="l" indent="-342900" marL="342900" lvl="0">
              <a:lnSpc>
                <a:spcPct val="90000"/>
              </a:lnSpc>
              <a:spcBef>
                <a:spcPct val="20000"/>
              </a:spcBef>
              <a:buFont typeface="Arial"/>
              <a:buChar char="•"/>
            </a:pPr>
            <a:r>
              <a:rPr lang="en-US" b="false" sz="3200" i="fals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buFont typeface="Arial"/>
              <a:buChar char="•"/>
            </a:pPr>
          </a:p>
          <a:p>
            <a:pPr algn="l" indent="-342900" marL="342900" lvl="0">
              <a:lnSpc>
                <a:spcPct val="90000"/>
              </a:lnSpc>
              <a:spcBef>
                <a:spcPct val="20000"/>
              </a:spcBef>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buFont typeface="Arial"/>
              <a:buChar char="•"/>
            </a:pPr>
            <a:r>
              <a:rPr lang="en-US" b="false" sz="2800" i="false">
                <a:solidFill>
                  <a:srgbClr val="000000"/>
                </a:solidFill>
                <a:latin typeface="Garamond"/>
              </a:rPr>
              <a:t>Holstein dairy cow, 6 ½ years at slaughter</a:t>
            </a:r>
          </a:p>
          <a:p>
            <a:pPr algn="l" indent="-342900" marL="342900" lvl="0">
              <a:lnSpc>
                <a:spcPct val="90000"/>
              </a:lnSpc>
              <a:spcBef>
                <a:spcPct val="20000"/>
              </a:spcBef>
              <a:buFont typeface="Arial"/>
              <a:buChar char="•"/>
            </a:pPr>
            <a:r>
              <a:rPr lang="en-US" b="false" sz="2800" i="false">
                <a:solidFill>
                  <a:srgbClr val="000000"/>
                </a:solidFill>
                <a:latin typeface="Garamond"/>
              </a:rPr>
              <a:t>Sent to slaughter due to calving complications</a:t>
            </a:r>
          </a:p>
          <a:p>
            <a:pPr algn="l" indent="-342900" marL="342900" lvl="0">
              <a:lnSpc>
                <a:spcPct val="90000"/>
              </a:lnSpc>
              <a:spcBef>
                <a:spcPct val="20000"/>
              </a:spcBef>
              <a:buFont typeface="Arial"/>
              <a:buChar char="•"/>
            </a:pPr>
            <a:r>
              <a:rPr lang="en-US" b="false" sz="2800" i="false">
                <a:solidFill>
                  <a:srgbClr val="000000"/>
                </a:solidFill>
                <a:latin typeface="Garamond"/>
              </a:rPr>
              <a:t>Tested at slaughter because of non-ambulatory status, no CNS signs observed</a:t>
            </a:r>
          </a:p>
          <a:p>
            <a:pPr algn="l" indent="-342900" marL="342900" lvl="0">
              <a:lnSpc>
                <a:spcPct val="90000"/>
              </a:lnSpc>
              <a:spcBef>
                <a:spcPct val="20000"/>
              </a:spcBef>
              <a:buFont typeface="Arial"/>
              <a:buChar char="•"/>
            </a:pPr>
            <a:r>
              <a:rPr lang="en-US" b="false" sz="2800" i="false">
                <a:solidFill>
                  <a:srgbClr val="000000"/>
                </a:solidFill>
                <a:latin typeface="Garamond"/>
              </a:rPr>
              <a:t>Trace back investigation determined cow was born into a herd in Alberta, Canada</a:t>
            </a:r>
          </a:p>
          <a:p>
            <a:pPr algn="l" indent="-342900" marL="342900" lvl="0">
              <a:lnSpc>
                <a:spcPct val="90000"/>
              </a:lnSpc>
              <a:spcBef>
                <a:spcPct val="20000"/>
              </a:spcBef>
              <a:buFont typeface="Arial"/>
              <a:buChar char="•"/>
            </a:pPr>
            <a:r>
              <a:rPr lang="en-US" b="false" sz="2800" i="false">
                <a:solidFill>
                  <a:srgbClr val="000000"/>
                </a:solidFill>
                <a:latin typeface="Garamond"/>
              </a:rPr>
              <a:t>Moved into U.S. as part of dispersal sale in 2001</a:t>
            </a:r>
          </a:p>
          <a:p>
            <a:pPr algn="l" indent="-342900" marL="342900" lvl="0">
              <a:lnSpc>
                <a:spcPct val="90000"/>
              </a:lnSpc>
              <a:spcBef>
                <a:spcPct val="20000"/>
              </a:spcBef>
              <a:buFont typeface="Arial"/>
              <a:buChar char="•"/>
            </a:pPr>
            <a:r>
              <a:rPr lang="en-US" b="false" sz="2800" i="false">
                <a:solidFill>
                  <a:srgbClr val="000000"/>
                </a:solidFill>
                <a:latin typeface="Garamond"/>
              </a:rPr>
              <a:t>Initially went to Mattawa, WA dairy finishing herd (9/01)</a:t>
            </a:r>
          </a:p>
          <a:p>
            <a:pPr algn="l" indent="-342900" marL="342900" lvl="0">
              <a:lnSpc>
                <a:spcPct val="90000"/>
              </a:lnSpc>
              <a:spcBef>
                <a:spcPct val="20000"/>
              </a:spcBef>
              <a:buFont typeface="Arial"/>
              <a:buChar char="•"/>
            </a:pPr>
            <a:r>
              <a:rPr lang="en-US" b="false" sz="2800" i="false">
                <a:solidFill>
                  <a:srgbClr val="000000"/>
                </a:solidFill>
                <a:latin typeface="Garamond"/>
              </a:rPr>
              <a:t>Resided in Mabton, WA dairy herd since 10/01</a:t>
            </a:r>
          </a:p>
          <a:p>
            <a:pPr algn="l" indent="-342900" marL="342900" lvl="0">
              <a:lnSpc>
                <a:spcPct val="90000"/>
              </a:lnSpc>
              <a:spcBef>
                <a:spcPct val="20000"/>
              </a:spcBef>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buFont typeface="Arial"/>
              <a:buChar char="•"/>
            </a:pPr>
            <a:r>
              <a:rPr lang="en-US" b="false" sz="3200" i="fals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buFont typeface="Arial"/>
              <a:buChar char="•"/>
            </a:pPr>
            <a:r>
              <a:rPr lang="en-US" b="false" sz="2800" i="false">
                <a:solidFill>
                  <a:srgbClr val="000000"/>
                </a:solidFill>
                <a:latin typeface="Garamond"/>
              </a:rPr>
              <a:t> A heifer calf born in Canada </a:t>
            </a:r>
          </a:p>
          <a:p>
            <a:pPr algn="l" indent="-285750" marL="742950" lvl="1">
              <a:lnSpc>
                <a:spcPct val="100000"/>
              </a:lnSpc>
              <a:spcBef>
                <a:spcPct val="20000"/>
              </a:spcBef>
              <a:buFont typeface="Arial"/>
              <a:buChar char="•"/>
            </a:pPr>
            <a:r>
              <a:rPr lang="en-US" b="false" sz="2800" i="false">
                <a:solidFill>
                  <a:srgbClr val="000000"/>
                </a:solidFill>
                <a:latin typeface="Garamond"/>
              </a:rPr>
              <a:t>A stillborn calf born in 2001</a:t>
            </a:r>
          </a:p>
          <a:p>
            <a:pPr algn="l" indent="-285750" marL="742950" lvl="1">
              <a:lnSpc>
                <a:spcPct val="100000"/>
              </a:lnSpc>
              <a:spcBef>
                <a:spcPct val="20000"/>
              </a:spcBef>
              <a:buFont typeface="Arial"/>
              <a:buChar char="•"/>
            </a:pPr>
            <a:r>
              <a:rPr lang="en-US" b="false" sz="2800" i="false">
                <a:solidFill>
                  <a:srgbClr val="000000"/>
                </a:solidFill>
                <a:latin typeface="Garamond"/>
              </a:rPr>
              <a:t> A heifer calf in born in 2002 (was in the index herd)</a:t>
            </a:r>
          </a:p>
          <a:p>
            <a:pPr algn="l" indent="-285750" marL="742950" lvl="1">
              <a:lnSpc>
                <a:spcPct val="100000"/>
              </a:lnSpc>
              <a:spcBef>
                <a:spcPct val="20000"/>
              </a:spcBef>
              <a:buFont typeface="Arial"/>
              <a:buChar char="•"/>
            </a:pPr>
            <a:r>
              <a:rPr lang="en-US" b="false" sz="2800" i="false">
                <a:solidFill>
                  <a:srgbClr val="000000"/>
                </a:solidFill>
                <a:latin typeface="Garamond"/>
              </a:rPr>
              <a:t> A bull calf born in 2003 – moved to a bull calf raiser in Sunnyside, WA</a:t>
            </a:r>
          </a:p>
          <a:p>
            <a:pPr algn="l" indent="-342900" marL="342900" lvl="0">
              <a:lnSpc>
                <a:spcPct val="100000"/>
              </a:lnSpc>
              <a:spcBef>
                <a:spcPct val="20000"/>
              </a:spcBef>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buFont typeface="Arial"/>
              <a:buChar char="•"/>
            </a:pPr>
            <a:r>
              <a:rPr lang="en-US" b="false" sz="2800" i="false">
                <a:solidFill>
                  <a:srgbClr val="000000"/>
                </a:solidFill>
                <a:latin typeface="Garamond"/>
              </a:rPr>
              <a:t>Of the shipment of 81 animals from the Canadian birth herd:</a:t>
            </a:r>
          </a:p>
          <a:p>
            <a:pPr algn="l" indent="-285750" marL="742950" lvl="1">
              <a:lnSpc>
                <a:spcPct val="80000"/>
              </a:lnSpc>
              <a:spcBef>
                <a:spcPct val="20000"/>
              </a:spcBef>
              <a:buFont typeface="Arial"/>
              <a:buChar char="•"/>
            </a:pPr>
            <a:r>
              <a:rPr lang="en-US" b="false" sz="2400" i="false">
                <a:solidFill>
                  <a:srgbClr val="000000"/>
                </a:solidFill>
                <a:latin typeface="Garamond"/>
              </a:rPr>
              <a:t>29 accounted for (including index cow)</a:t>
            </a:r>
          </a:p>
          <a:p>
            <a:pPr algn="l" indent="-285750" marL="742950" lvl="1">
              <a:lnSpc>
                <a:spcPct val="80000"/>
              </a:lnSpc>
              <a:spcBef>
                <a:spcPct val="20000"/>
              </a:spcBef>
              <a:buFont typeface="Arial"/>
              <a:buChar char="•"/>
            </a:pPr>
            <a:r>
              <a:rPr lang="en-US" b="false" sz="2400" i="false">
                <a:solidFill>
                  <a:srgbClr val="000000"/>
                </a:solidFill>
                <a:latin typeface="Garamond"/>
              </a:rPr>
              <a:t>Normal culling practices – estimate between 17 to 36 of the 81 might still be alive</a:t>
            </a:r>
          </a:p>
          <a:p>
            <a:pPr algn="l" indent="-342900" marL="342900" lvl="0">
              <a:lnSpc>
                <a:spcPct val="80000"/>
              </a:lnSpc>
              <a:spcBef>
                <a:spcPct val="20000"/>
              </a:spcBef>
              <a:buFont typeface="Arial"/>
              <a:buChar char="•"/>
            </a:pPr>
            <a:r>
              <a:rPr lang="en-US" b="false" sz="2800" i="fals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buFont typeface="Arial"/>
              <a:buChar char="•"/>
            </a:pPr>
            <a:r>
              <a:rPr lang="en-US" b="false" sz="2400" i="false">
                <a:solidFill>
                  <a:srgbClr val="000000"/>
                </a:solidFill>
                <a:latin typeface="Garamond"/>
              </a:rPr>
              <a:t>25 of the shipment of 81 were in this category</a:t>
            </a:r>
          </a:p>
          <a:p>
            <a:pPr algn="l" indent="-285750" marL="742950" lvl="1">
              <a:lnSpc>
                <a:spcPct val="80000"/>
              </a:lnSpc>
              <a:spcBef>
                <a:spcPct val="20000"/>
              </a:spcBef>
              <a:buFont typeface="Arial"/>
              <a:buChar char="•"/>
            </a:pPr>
            <a:r>
              <a:rPr lang="en-US" b="false" sz="2400" i="false">
                <a:solidFill>
                  <a:srgbClr val="000000"/>
                </a:solidFill>
                <a:latin typeface="Garamond"/>
              </a:rPr>
              <a:t>14 accounted for (including index cow)</a:t>
            </a:r>
          </a:p>
          <a:p>
            <a:pPr algn="l" indent="-285750" marL="742950" lvl="1">
              <a:lnSpc>
                <a:spcPct val="80000"/>
              </a:lnSpc>
              <a:spcBef>
                <a:spcPct val="20000"/>
              </a:spcBef>
              <a:buFont typeface="Arial"/>
              <a:buChar char="•"/>
            </a:pPr>
            <a:r>
              <a:rPr lang="en-US" b="false" sz="2400" i="fals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buFont typeface="Arial"/>
              <a:buChar char="•"/>
            </a:pPr>
            <a:r>
              <a:rPr lang="en-US" b="false" sz="3200" i="false">
                <a:solidFill>
                  <a:srgbClr val="000000"/>
                </a:solidFill>
                <a:latin typeface="Garamond"/>
              </a:rPr>
              <a:t>Total of 704 animals depopulated</a:t>
            </a:r>
          </a:p>
          <a:p>
            <a:pPr algn="l" indent="-285750" marL="742950" lvl="1">
              <a:lnSpc>
                <a:spcPct val="100000"/>
              </a:lnSpc>
              <a:spcBef>
                <a:spcPct val="20000"/>
              </a:spcBef>
              <a:buFont typeface="Arial"/>
              <a:buChar char="•"/>
            </a:pPr>
            <a:r>
              <a:rPr lang="en-US" b="false" sz="2800" i="false">
                <a:solidFill>
                  <a:srgbClr val="000000"/>
                </a:solidFill>
                <a:latin typeface="Garamond"/>
              </a:rPr>
              <a:t>449 – bull calf premises</a:t>
            </a:r>
          </a:p>
          <a:p>
            <a:pPr algn="l" indent="-285750" marL="742950" lvl="1">
              <a:lnSpc>
                <a:spcPct val="100000"/>
              </a:lnSpc>
              <a:spcBef>
                <a:spcPct val="20000"/>
              </a:spcBef>
              <a:buFont typeface="Arial"/>
              <a:buChar char="•"/>
            </a:pPr>
            <a:r>
              <a:rPr lang="en-US" b="false" sz="2800" i="false">
                <a:solidFill>
                  <a:srgbClr val="000000"/>
                </a:solidFill>
                <a:latin typeface="Garamond"/>
              </a:rPr>
              <a:t>255 – animals of interest</a:t>
            </a:r>
          </a:p>
          <a:p>
            <a:pPr algn="l" indent="-228600" marL="1143000" lvl="2">
              <a:lnSpc>
                <a:spcPct val="100000"/>
              </a:lnSpc>
              <a:spcBef>
                <a:spcPct val="20000"/>
              </a:spcBef>
              <a:buFont typeface="Arial"/>
              <a:buChar char="•"/>
            </a:pPr>
            <a:r>
              <a:rPr lang="en-US" b="false" sz="2400" i="false">
                <a:solidFill>
                  <a:srgbClr val="000000"/>
                </a:solidFill>
                <a:latin typeface="Garamond"/>
              </a:rPr>
              <a:t>28 were part of the original 81</a:t>
            </a:r>
          </a:p>
          <a:p>
            <a:pPr algn="l" indent="-228600" marL="1143000" lvl="2">
              <a:lnSpc>
                <a:spcPct val="100000"/>
              </a:lnSpc>
              <a:spcBef>
                <a:spcPct val="20000"/>
              </a:spcBef>
              <a:buFont typeface="Arial"/>
              <a:buChar char="•"/>
            </a:pPr>
            <a:r>
              <a:rPr lang="en-US" b="false" sz="2400" i="false">
                <a:solidFill>
                  <a:srgbClr val="000000"/>
                </a:solidFill>
                <a:latin typeface="Garamond"/>
              </a:rPr>
              <a:t>220 could have been part of the original 81</a:t>
            </a:r>
          </a:p>
          <a:p>
            <a:pPr algn="l" indent="-228600" marL="1143000" lvl="2">
              <a:lnSpc>
                <a:spcPct val="100000"/>
              </a:lnSpc>
              <a:spcBef>
                <a:spcPct val="20000"/>
              </a:spcBef>
              <a:buFont typeface="Arial"/>
              <a:buChar char="•"/>
            </a:pPr>
            <a:r>
              <a:rPr lang="en-US" b="false" sz="2400" i="fals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