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entation.xml" ContentType="application/vnd.openxmlformats-officedocument.presentationml.presentation.main+xml"/>
  <Override PartName="/ppt/presProps.xml" ContentType="application/vnd.openxmlformats-officedocument.presentationml.presProp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Relationships xmlns="http://schemas.openxmlformats.org/package/2006/relationships">
  <Relationship Id="rId1" Type="http://schemas.openxmlformats.org/officeDocument/2006/relationships/officeDocument" Target="ppt/presentation.xml"/>
  <Relationship Id="rId2" Type="http://schemas.openxmlformats.org/package/2006/relationships/metadata/thumbnail" Target="docProps/thumbnail.jpeg"/>
  <Relationship Id="rId3" Type="http://schemas.openxmlformats.org/package/2006/relationships/metadata/core-properties" Target="docProps/core.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x="9144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Relationships xmlns="http://schemas.openxmlformats.org/package/2006/relationships">
  <Relationship Id="rId1" Type="http://schemas.openxmlformats.org/officeDocument/2006/relationships/slideMaster" Target="slideMasters/slideMaster1.xml"/>
  <Relationship Id="rId10" Type="http://schemas.openxmlformats.org/officeDocument/2006/relationships/slide" Target="slides/slide5.xml"/>
  <Relationship Id="rId11" Type="http://schemas.openxmlformats.org/officeDocument/2006/relationships/slide" Target="slides/slide6.xml"/>
  <Relationship Id="rId12" Type="http://schemas.openxmlformats.org/officeDocument/2006/relationships/slide" Target="slides/slide7.xml"/>
  <Relationship Id="rId13" Type="http://schemas.openxmlformats.org/officeDocument/2006/relationships/slide" Target="slides/slide8.xml"/>
  <Relationship Id="rId14" Type="http://schemas.openxmlformats.org/officeDocument/2006/relationships/slide" Target="slides/slide9.xml"/>
  <Relationship Id="rId15" Type="http://schemas.openxmlformats.org/officeDocument/2006/relationships/slide" Target="slides/slide10.xml"/>
  <Relationship Id="rId16" Type="http://schemas.openxmlformats.org/officeDocument/2006/relationships/slide" Target="slides/slide11.xml"/>
  <Relationship Id="rId17" Type="http://schemas.openxmlformats.org/officeDocument/2006/relationships/slide" Target="slides/slide12.xml"/>
  <Relationship Id="rId18" Type="http://schemas.openxmlformats.org/officeDocument/2006/relationships/slide" Target="slides/slide13.xml"/>
  <Relationship Id="rId19" Type="http://schemas.openxmlformats.org/officeDocument/2006/relationships/slide" Target="slides/slide14.xml"/>
  <Relationship Id="rId2" Type="http://schemas.openxmlformats.org/officeDocument/2006/relationships/presProps" Target="presProps.xml"/>
  <Relationship Id="rId20" Type="http://schemas.openxmlformats.org/officeDocument/2006/relationships/slide" Target="slides/slide15.xml"/>
  <Relationship Id="rId21" Type="http://schemas.openxmlformats.org/officeDocument/2006/relationships/slide" Target="slides/slide16.xml"/>
  <Relationship Id="rId22" Type="http://schemas.openxmlformats.org/officeDocument/2006/relationships/slide" Target="slides/slide17.xml"/>
  <Relationship Id="rId23" Type="http://schemas.openxmlformats.org/officeDocument/2006/relationships/slide" Target="slides/slide18.xml"/>
  <Relationship Id="rId24" Type="http://schemas.openxmlformats.org/officeDocument/2006/relationships/slide" Target="slides/slide19.xml"/>
  <Relationship Id="rId25" Type="http://schemas.openxmlformats.org/officeDocument/2006/relationships/slide" Target="slides/slide20.xml"/>
  <Relationship Id="rId26" Type="http://schemas.openxmlformats.org/officeDocument/2006/relationships/slide" Target="slides/slide21.xml"/>
  <Relationship Id="rId27" Type="http://schemas.openxmlformats.org/officeDocument/2006/relationships/slide" Target="slides/slide22.xml"/>
  <Relationship Id="rId28" Type="http://schemas.openxmlformats.org/officeDocument/2006/relationships/slide" Target="slides/slide23.xml"/>
  <Relationship Id="rId29" Type="http://schemas.openxmlformats.org/officeDocument/2006/relationships/slide" Target="slides/slide24.xml"/>
  <Relationship Id="rId3" Type="http://schemas.openxmlformats.org/officeDocument/2006/relationships/viewProps" Target="viewProps.xml"/>
  <Relationship Id="rId4" Type="http://schemas.openxmlformats.org/officeDocument/2006/relationships/theme" Target="theme/theme1.xml"/>
  <Relationship Id="rId5" Type="http://schemas.openxmlformats.org/officeDocument/2006/relationships/tableStyles" Target="tableStyles.xml"/>
  <Relationship Id="rId6" Type="http://schemas.openxmlformats.org/officeDocument/2006/relationships/slide" Target="slides/slide1.xml"/>
  <Relationship Id="rId7" Type="http://schemas.openxmlformats.org/officeDocument/2006/relationships/slide" Target="slides/slide2.xml"/>
  <Relationship Id="rId8" Type="http://schemas.openxmlformats.org/officeDocument/2006/relationships/slide" Target="slides/slide3.xml"/>
  <Relationship Id="rId9" Type="http://schemas.openxmlformats.org/officeDocument/2006/relationships/slide" Target="slides/slide4.xml"/>
</Relationships>

</file>

<file path=ppt/slideLayouts/_rels/slideLayout1.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Relationships xmlns="http://schemas.openxmlformats.org/package/2006/relationships">
  <Relationship Id="rId1" Type="http://schemas.openxmlformats.org/officeDocument/2006/relationships/slideLayout" Target="../slideLayouts/slideLayout1.xml"/>
  <Relationship Id="rId10" Type="http://schemas.openxmlformats.org/officeDocument/2006/relationships/slideLayout" Target="../slideLayouts/slideLayout10.xml"/>
  <Relationship Id="rId11" Type="http://schemas.openxmlformats.org/officeDocument/2006/relationships/slideLayout" Target="../slideLayouts/slideLayout11.xml"/>
  <Relationship Id="rId12" Type="http://schemas.openxmlformats.org/officeDocument/2006/relationships/theme" Target="../theme/theme1.xml"/>
  <Relationship Id="rId2" Type="http://schemas.openxmlformats.org/officeDocument/2006/relationships/slideLayout" Target="../slideLayouts/slideLayout2.xml"/>
  <Relationship Id="rId3" Type="http://schemas.openxmlformats.org/officeDocument/2006/relationships/slideLayout" Target="../slideLayouts/slideLayout3.xml"/>
  <Relationship Id="rId4" Type="http://schemas.openxmlformats.org/officeDocument/2006/relationships/slideLayout" Target="../slideLayouts/slideLayout4.xml"/>
  <Relationship Id="rId5" Type="http://schemas.openxmlformats.org/officeDocument/2006/relationships/slideLayout" Target="../slideLayouts/slideLayout5.xml"/>
  <Relationship Id="rId6" Type="http://schemas.openxmlformats.org/officeDocument/2006/relationships/slideLayout" Target="../slideLayouts/slideLayout6.xml"/>
  <Relationship Id="rId7" Type="http://schemas.openxmlformats.org/officeDocument/2006/relationships/slideLayout" Target="../slideLayouts/slideLayout7.xml"/>
  <Relationship Id="rId8" Type="http://schemas.openxmlformats.org/officeDocument/2006/relationships/slideLayout" Target="../slideLayouts/slideLayout8.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0.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1.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2.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3.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4.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5.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6.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7.xml.rels><?xml version="1.0" encoding="UTF-8"?>

<Relationships xmlns="http://schemas.openxmlformats.org/package/2006/relationships">
  <Relationship Id="rId1" Type="http://schemas.openxmlformats.org/officeDocument/2006/relationships/slideLayout" Target="../slideLayouts/slideLayout7.xml"/>
  <Relationship Id="rId2" Type="http://schemas.openxmlformats.org/officeDocument/2006/relationships/image" Target="../media/image2.jpeg"/>
</Relationships>

</file>

<file path=ppt/slides/_rels/slide18.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9.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2.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20.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21.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22.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23.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24.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3.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4.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5.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6.xml.rels><?xml version="1.0" encoding="UTF-8"?>

<Relationships xmlns="http://schemas.openxmlformats.org/package/2006/relationships">
  <Relationship Id="rId1" Type="http://schemas.openxmlformats.org/officeDocument/2006/relationships/slideLayout" Target="../slideLayouts/slideLayout7.xml"/>
  <Relationship Id="rId2" Type="http://schemas.openxmlformats.org/officeDocument/2006/relationships/image" Target="../media/image1.jpeg"/>
</Relationships>

</file>

<file path=ppt/slides/_rels/slide7.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8.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9.xml.rels><?xml version="1.0" encoding="UTF-8"?>

<Relationships xmlns="http://schemas.openxmlformats.org/package/2006/relationships">
  <Relationship Id="rId1" Type="http://schemas.openxmlformats.org/officeDocument/2006/relationships/slideLayout" Target="../slideLayouts/slideLayout7.xml"/>
</Relationships>

</file>

<file path=ppt/slides/slide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755650" y="765175"/>
            <a:ext cx="7772400" cy="1920875"/>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800" i="false" u="none">
                <a:solidFill>
                  <a:srgbClr val="E5E5FF"/>
                </a:solidFill>
                <a:latin typeface="Garamond"/>
              </a:rPr>
              <a:t>BSE in the US</a:t>
            </a:r>
            <a:r>
              <a:rPr lang="en-US" b="true" sz="4800" i="false" u="none">
                <a:solidFill>
                  <a:srgbClr val="E5E5FF"/>
                </a:solidFill>
                <a:latin typeface="Garamond"/>
              </a:rPr>
              <a:t>
</a:t>
            </a:r>
            <a:r>
              <a:rPr lang="en-US" b="true" sz="4800" i="false" u="none">
                <a:solidFill>
                  <a:srgbClr val="E5E5FF"/>
                </a:solidFill>
                <a:latin typeface="Garamond"/>
              </a:rPr>
              <a:t>APHIS Investigation and  Response</a:t>
            </a:r>
          </a:p>
        </p:txBody>
      </p:sp>
      <p:sp>
        <p:nvSpPr>
          <p:cNvPr name="TextBox 2" id="3"/>
          <p:cNvSpPr txBox="true"/>
          <p:nvPr/>
        </p:nvSpPr>
        <p:spPr>
          <a:xfrm>
            <a:off x="1371600" y="2997200"/>
            <a:ext cx="6400800" cy="2641600"/>
          </a:xfrm>
          <a:prstGeom prst="rect">
            <a:avLst/>
          </a:prstGeom>
          <a:noFill/>
        </p:spPr>
        <p:txBody>
          <a:bodyPr anchor="t" bIns="45720" lIns="91440" vert="horz" rIns="91440" tIns="45720" wrap="square">
            <a:normAutofit/>
          </a:bodyPr>
          <a:lstStyle/>
          <a:p>
            <a:pPr algn="ctr" indent="0" marL="0" lvl="0">
              <a:lnSpc>
                <a:spcPct val="80000"/>
              </a:lnSpc>
              <a:spcBef>
                <a:spcPct val="20000"/>
              </a:spcBef>
              <a:spcAft>
                <a:spcPct val="0"/>
              </a:spcAft>
            </a:pPr>
            <a:r>
              <a:rPr lang="en-US" b="false" sz="2800" i="false" u="none">
                <a:solidFill>
                  <a:srgbClr val="000000"/>
                </a:solidFill>
                <a:latin typeface="Garamond"/>
              </a:rPr>
              <a:t>FDA TSE Advisory Committee</a:t>
            </a:r>
          </a:p>
          <a:p>
            <a:pPr algn="ctr" indent="0" marL="0" lvl="0">
              <a:lnSpc>
                <a:spcPct val="80000"/>
              </a:lnSpc>
              <a:spcBef>
                <a:spcPct val="20000"/>
              </a:spcBef>
              <a:spcAft>
                <a:spcPct val="0"/>
              </a:spcAft>
            </a:pPr>
            <a:r>
              <a:rPr lang="en-US" b="false" sz="2800" i="false" u="none">
                <a:solidFill>
                  <a:srgbClr val="000000"/>
                </a:solidFill>
                <a:latin typeface="Garamond"/>
              </a:rPr>
              <a:t>February 12, 2004</a:t>
            </a:r>
          </a:p>
          <a:p>
            <a:pPr algn="ctr" indent="0" marL="0" lvl="0">
              <a:lnSpc>
                <a:spcPct val="80000"/>
              </a:lnSpc>
              <a:spcBef>
                <a:spcPct val="20000"/>
              </a:spcBef>
              <a:spcAft>
                <a:spcPct val="0"/>
              </a:spcAft>
            </a:pPr>
          </a:p>
          <a:p>
            <a:pPr algn="ctr" indent="0" marL="0" lvl="0">
              <a:lnSpc>
                <a:spcPct val="80000"/>
              </a:lnSpc>
              <a:spcBef>
                <a:spcPct val="20000"/>
              </a:spcBef>
              <a:spcAft>
                <a:spcPct val="0"/>
              </a:spcAft>
            </a:pPr>
            <a:r>
              <a:rPr lang="en-US" b="false" sz="2800" i="false" u="none">
                <a:solidFill>
                  <a:srgbClr val="000000"/>
                </a:solidFill>
                <a:latin typeface="Garamond"/>
              </a:rPr>
              <a:t>Lisa A. Ferguson, DVM</a:t>
            </a:r>
          </a:p>
          <a:p>
            <a:pPr algn="ctr" indent="0" marL="0" lvl="0">
              <a:lnSpc>
                <a:spcPct val="80000"/>
              </a:lnSpc>
              <a:spcBef>
                <a:spcPct val="20000"/>
              </a:spcBef>
              <a:spcAft>
                <a:spcPct val="0"/>
              </a:spcAft>
            </a:pPr>
            <a:r>
              <a:rPr lang="en-US" b="false" sz="2800" i="false" u="none">
                <a:solidFill>
                  <a:srgbClr val="000000"/>
                </a:solidFill>
                <a:latin typeface="Garamond"/>
              </a:rPr>
              <a:t>Senior Staff Veterinarian</a:t>
            </a:r>
          </a:p>
          <a:p>
            <a:pPr algn="ctr" indent="0" marL="0" lvl="0">
              <a:lnSpc>
                <a:spcPct val="80000"/>
              </a:lnSpc>
              <a:spcBef>
                <a:spcPct val="20000"/>
              </a:spcBef>
              <a:spcAft>
                <a:spcPct val="0"/>
              </a:spcAft>
            </a:pPr>
            <a:r>
              <a:rPr lang="en-US" b="false" sz="2800" i="false" u="none">
                <a:solidFill>
                  <a:srgbClr val="000000"/>
                </a:solidFill>
                <a:latin typeface="Garamond"/>
              </a:rPr>
              <a:t>USDA, APHIS, Veterinary Services </a:t>
            </a:r>
          </a:p>
        </p:txBody>
      </p:sp>
    </p:spTree>
  </p:cSld>
  <p:clrMapOvr>
    <a:masterClrMapping/>
  </p:clrMapOvr>
</p:sld>
</file>

<file path=ppt/slides/slide10.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E5E5FF"/>
                </a:solidFill>
                <a:latin typeface="Garamond"/>
              </a:rPr>
              <a:t>Other parts of investigation</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90000"/>
              </a:lnSpc>
              <a:spcBef>
                <a:spcPct val="20000"/>
              </a:spcBef>
              <a:spcAft>
                <a:spcPct val="0"/>
              </a:spcAft>
              <a:buFont typeface="Arial"/>
              <a:buChar char="•"/>
            </a:pPr>
            <a:r>
              <a:rPr lang="en-US" b="false" sz="3200" i="false" u="none">
                <a:solidFill>
                  <a:srgbClr val="000000"/>
                </a:solidFill>
                <a:latin typeface="Garamond"/>
              </a:rPr>
              <a:t>FSIS - Class II voluntary recall of meat initiated on 12/24/03</a:t>
            </a:r>
          </a:p>
          <a:p>
            <a:pPr algn="l" indent="-285750" marL="742950" lvl="1">
              <a:lnSpc>
                <a:spcPct val="90000"/>
              </a:lnSpc>
              <a:spcBef>
                <a:spcPct val="20000"/>
              </a:spcBef>
              <a:spcAft>
                <a:spcPct val="0"/>
              </a:spcAft>
              <a:buFont typeface="Arial"/>
              <a:buChar char="•"/>
            </a:pPr>
            <a:r>
              <a:rPr lang="en-US" b="false" sz="2800" i="false" u="none">
                <a:solidFill>
                  <a:srgbClr val="000000"/>
                </a:solidFill>
                <a:latin typeface="Garamond"/>
              </a:rPr>
              <a:t>Includes 10,410 pounds</a:t>
            </a:r>
          </a:p>
          <a:p>
            <a:pPr algn="l" indent="-285750" marL="742950" lvl="1">
              <a:lnSpc>
                <a:spcPct val="90000"/>
              </a:lnSpc>
              <a:spcBef>
                <a:spcPct val="20000"/>
              </a:spcBef>
              <a:spcAft>
                <a:spcPct val="0"/>
              </a:spcAft>
              <a:buFont typeface="Arial"/>
              <a:buChar char="•"/>
            </a:pPr>
            <a:r>
              <a:rPr lang="en-US" b="false" sz="2800" i="false" u="none">
                <a:solidFill>
                  <a:srgbClr val="000000"/>
                </a:solidFill>
                <a:latin typeface="Garamond"/>
              </a:rPr>
              <a:t>Includes all 20 animals slaughtered on the same day as index cow</a:t>
            </a:r>
          </a:p>
          <a:p>
            <a:pPr algn="l" indent="-342900" marL="342900" lvl="0">
              <a:lnSpc>
                <a:spcPct val="90000"/>
              </a:lnSpc>
              <a:spcBef>
                <a:spcPct val="20000"/>
              </a:spcBef>
              <a:spcAft>
                <a:spcPct val="0"/>
              </a:spcAft>
              <a:buFont typeface="Arial"/>
              <a:buChar char="•"/>
            </a:pPr>
            <a:r>
              <a:rPr lang="en-US" b="false" sz="3200" i="false" u="none">
                <a:solidFill>
                  <a:srgbClr val="000000"/>
                </a:solidFill>
                <a:latin typeface="Garamond"/>
              </a:rPr>
              <a:t>FDA – investigation of rendered product/feed</a:t>
            </a:r>
          </a:p>
          <a:p>
            <a:pPr algn="l" indent="-285750" marL="742950" lvl="1">
              <a:lnSpc>
                <a:spcPct val="90000"/>
              </a:lnSpc>
              <a:spcBef>
                <a:spcPct val="20000"/>
              </a:spcBef>
              <a:spcAft>
                <a:spcPct val="0"/>
              </a:spcAft>
              <a:buFont typeface="Arial"/>
              <a:buChar char="•"/>
            </a:pPr>
            <a:r>
              <a:rPr lang="en-US" b="false" sz="2800" i="false" u="none">
                <a:solidFill>
                  <a:srgbClr val="000000"/>
                </a:solidFill>
                <a:latin typeface="Garamond"/>
              </a:rPr>
              <a:t>Over 2,000 tons of rendered protein disposed of</a:t>
            </a:r>
          </a:p>
          <a:p>
            <a:pPr algn="l" indent="-285750" marL="742950" lvl="1">
              <a:lnSpc>
                <a:spcPct val="90000"/>
              </a:lnSpc>
              <a:spcBef>
                <a:spcPct val="20000"/>
              </a:spcBef>
              <a:spcAft>
                <a:spcPct val="0"/>
              </a:spcAft>
              <a:buFont typeface="Arial"/>
              <a:buChar char="•"/>
            </a:pPr>
            <a:r>
              <a:rPr lang="en-US" b="false" sz="2800" i="false" u="none">
                <a:solidFill>
                  <a:srgbClr val="000000"/>
                </a:solidFill>
                <a:latin typeface="Garamond"/>
              </a:rPr>
              <a:t>Facilities in compliance with feed regulations </a:t>
            </a:r>
          </a:p>
        </p:txBody>
      </p:sp>
    </p:spTree>
  </p:cSld>
  <p:clrMapOvr>
    <a:masterClrMapping/>
  </p:clrMapOvr>
</p:sld>
</file>

<file path=ppt/slides/slide1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000" i="false" u="none">
                <a:solidFill>
                  <a:srgbClr val="E5E5FF"/>
                </a:solidFill>
                <a:latin typeface="Garamond"/>
              </a:rPr>
              <a:t>International Review Subcommittee</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Delivered to Secretary’s Advisory Committee for Foreign Animal and Poultry Diseases – February 4, 2004</a:t>
            </a:r>
          </a:p>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Commended the US on the open and transparent manner in which the investigation was conducted</a:t>
            </a:r>
          </a:p>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North American “indigenous BSE”</a:t>
            </a:r>
          </a:p>
        </p:txBody>
      </p:sp>
    </p:spTree>
  </p:cSld>
  <p:clrMapOvr>
    <a:masterClrMapping/>
  </p:clrMapOvr>
</p:sld>
</file>

<file path=ppt/slides/slide1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000" i="false" u="none">
                <a:solidFill>
                  <a:srgbClr val="E5E5FF"/>
                </a:solidFill>
                <a:latin typeface="Garamond"/>
              </a:rPr>
              <a:t>International Review Subcommittee</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Investigation recommendations:</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Comprehensive epi investigation, conforms to international standards</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suggested all relevant information had been obtained and recommended concluding investigation</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Tracing and recall of MBM effective and appropriate</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Tracing and recall of meat consistent with WHO recommendation</a:t>
            </a:r>
          </a:p>
          <a:p>
            <a:pPr algn="l" indent="-285750" marL="742950" lvl="1">
              <a:lnSpc>
                <a:spcPct val="100000"/>
              </a:lnSpc>
              <a:spcBef>
                <a:spcPct val="20000"/>
              </a:spcBef>
              <a:spcAft>
                <a:spcPct val="0"/>
              </a:spcAft>
              <a:buFont typeface="Arial"/>
              <a:buChar char="•"/>
            </a:pPr>
          </a:p>
        </p:txBody>
      </p:sp>
    </p:spTree>
  </p:cSld>
  <p:clrMapOvr>
    <a:masterClrMapping/>
  </p:clrMapOvr>
</p:sld>
</file>

<file path=ppt/slides/slide1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000" i="false" u="none">
                <a:solidFill>
                  <a:srgbClr val="E5E5FF"/>
                </a:solidFill>
                <a:latin typeface="Garamond"/>
              </a:rPr>
              <a:t>International Review Subcommittee</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Policy recommendations</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Specified risk materials</a:t>
            </a:r>
          </a:p>
          <a:p>
            <a:pPr algn="l" indent="-228600" marL="1143000" lvl="2">
              <a:lnSpc>
                <a:spcPct val="100000"/>
              </a:lnSpc>
              <a:spcBef>
                <a:spcPct val="20000"/>
              </a:spcBef>
              <a:spcAft>
                <a:spcPct val="0"/>
              </a:spcAft>
              <a:buFont typeface="Arial"/>
              <a:buChar char="•"/>
            </a:pPr>
            <a:r>
              <a:rPr lang="en-US" b="false" sz="2400" i="false" u="none">
                <a:solidFill>
                  <a:srgbClr val="000000"/>
                </a:solidFill>
                <a:latin typeface="Garamond"/>
              </a:rPr>
              <a:t> remove from human and animal feed</a:t>
            </a:r>
          </a:p>
          <a:p>
            <a:pPr algn="l" indent="-228600" marL="1143000" lvl="2">
              <a:lnSpc>
                <a:spcPct val="100000"/>
              </a:lnSpc>
              <a:spcBef>
                <a:spcPct val="20000"/>
              </a:spcBef>
              <a:spcAft>
                <a:spcPct val="0"/>
              </a:spcAft>
              <a:buFont typeface="Arial"/>
              <a:buChar char="•"/>
            </a:pPr>
            <a:r>
              <a:rPr lang="en-US" b="false" sz="2400" i="false" u="none">
                <a:solidFill>
                  <a:srgbClr val="000000"/>
                </a:solidFill>
                <a:latin typeface="Garamond"/>
              </a:rPr>
              <a:t>Recognized that FSIS interim rule (from cattle &gt;30 months) removes highest risk tissues</a:t>
            </a:r>
          </a:p>
          <a:p>
            <a:pPr algn="l" indent="-228600" marL="1143000" lvl="2">
              <a:lnSpc>
                <a:spcPct val="100000"/>
              </a:lnSpc>
              <a:spcBef>
                <a:spcPct val="20000"/>
              </a:spcBef>
              <a:spcAft>
                <a:spcPct val="0"/>
              </a:spcAft>
              <a:buFont typeface="Arial"/>
              <a:buChar char="•"/>
            </a:pPr>
            <a:r>
              <a:rPr lang="en-US" b="false" sz="2400" i="false" u="none">
                <a:solidFill>
                  <a:srgbClr val="000000"/>
                </a:solidFill>
                <a:latin typeface="Garamond"/>
              </a:rPr>
              <a:t>Recommend extending definition, cattle &gt; 12 months of age</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Non-ambulatory cattle</a:t>
            </a:r>
          </a:p>
          <a:p>
            <a:pPr algn="l" indent="-228600" marL="1143000" lvl="2">
              <a:lnSpc>
                <a:spcPct val="100000"/>
              </a:lnSpc>
              <a:spcBef>
                <a:spcPct val="20000"/>
              </a:spcBef>
              <a:spcAft>
                <a:spcPct val="0"/>
              </a:spcAft>
              <a:buFont typeface="Arial"/>
              <a:buChar char="•"/>
            </a:pPr>
            <a:r>
              <a:rPr lang="en-US" b="false" sz="2400" i="false" u="none">
                <a:solidFill>
                  <a:srgbClr val="000000"/>
                </a:solidFill>
                <a:latin typeface="Garamond"/>
              </a:rPr>
              <a:t>Maintain access for surveillance samples</a:t>
            </a:r>
          </a:p>
        </p:txBody>
      </p:sp>
    </p:spTree>
  </p:cSld>
  <p:clrMapOvr>
    <a:masterClrMapping/>
  </p:clrMapOvr>
</p:sld>
</file>

<file path=ppt/slides/slide1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000" i="false" u="none">
                <a:solidFill>
                  <a:srgbClr val="E5E5FF"/>
                </a:solidFill>
                <a:latin typeface="Garamond"/>
              </a:rPr>
              <a:t>International Review Subcommittee</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false" sz="2800" i="false" u="none">
                <a:solidFill>
                  <a:srgbClr val="000000"/>
                </a:solidFill>
                <a:latin typeface="Garamond"/>
              </a:rPr>
              <a:t>Surveillance</a:t>
            </a:r>
          </a:p>
          <a:p>
            <a:pPr algn="l" indent="-285750" marL="742950" lvl="1">
              <a:lnSpc>
                <a:spcPct val="100000"/>
              </a:lnSpc>
              <a:spcBef>
                <a:spcPct val="20000"/>
              </a:spcBef>
              <a:spcAft>
                <a:spcPct val="0"/>
              </a:spcAft>
              <a:buFont typeface="Arial"/>
              <a:buChar char="•"/>
            </a:pPr>
            <a:r>
              <a:rPr lang="en-US" b="false" sz="2400" i="false" u="none">
                <a:solidFill>
                  <a:srgbClr val="000000"/>
                </a:solidFill>
                <a:latin typeface="Garamond"/>
              </a:rPr>
              <a:t>Test all cattle &gt; 30 months in targeted high risk population (CNS signs, fallen stock, non-ambulatory animals, emergency slaughter, etc..) for one-year period</a:t>
            </a:r>
          </a:p>
          <a:p>
            <a:pPr algn="l" indent="-285750" marL="742950" lvl="1">
              <a:lnSpc>
                <a:spcPct val="100000"/>
              </a:lnSpc>
              <a:spcBef>
                <a:spcPct val="20000"/>
              </a:spcBef>
              <a:spcAft>
                <a:spcPct val="0"/>
              </a:spcAft>
              <a:buFont typeface="Arial"/>
              <a:buChar char="•"/>
            </a:pPr>
            <a:r>
              <a:rPr lang="en-US" b="false" sz="2400" i="false" u="none">
                <a:solidFill>
                  <a:srgbClr val="000000"/>
                </a:solidFill>
                <a:latin typeface="Garamond"/>
              </a:rPr>
              <a:t>Testing of all cattle slaughtered for human consumption unjustified</a:t>
            </a:r>
          </a:p>
          <a:p>
            <a:pPr algn="l" indent="-285750" marL="742950" lvl="1">
              <a:lnSpc>
                <a:spcPct val="100000"/>
              </a:lnSpc>
              <a:spcBef>
                <a:spcPct val="20000"/>
              </a:spcBef>
              <a:spcAft>
                <a:spcPct val="0"/>
              </a:spcAft>
              <a:buFont typeface="Arial"/>
              <a:buChar char="•"/>
            </a:pPr>
            <a:r>
              <a:rPr lang="en-US" b="false" sz="2400" i="false" u="none">
                <a:solidFill>
                  <a:srgbClr val="000000"/>
                </a:solidFill>
                <a:latin typeface="Garamond"/>
              </a:rPr>
              <a:t>Random sample of slaughter cattle &gt;30 months could be considered to encourage reporting at the farm level</a:t>
            </a:r>
          </a:p>
          <a:p>
            <a:pPr algn="l" indent="-285750" marL="742950" lvl="1">
              <a:lnSpc>
                <a:spcPct val="100000"/>
              </a:lnSpc>
              <a:spcBef>
                <a:spcPct val="20000"/>
              </a:spcBef>
              <a:spcAft>
                <a:spcPct val="0"/>
              </a:spcAft>
              <a:buFont typeface="Arial"/>
              <a:buChar char="•"/>
            </a:pPr>
            <a:r>
              <a:rPr lang="en-US" b="false" sz="2400" i="false" u="none">
                <a:solidFill>
                  <a:srgbClr val="000000"/>
                </a:solidFill>
                <a:latin typeface="Garamond"/>
              </a:rPr>
              <a:t>Adopt rapid screening tests, decentralize laboratory facilities</a:t>
            </a:r>
          </a:p>
        </p:txBody>
      </p:sp>
    </p:spTree>
  </p:cSld>
  <p:clrMapOvr>
    <a:masterClrMapping/>
  </p:clrMapOvr>
</p:sld>
</file>

<file path=ppt/slides/slide1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000" i="false" u="none">
                <a:solidFill>
                  <a:srgbClr val="E5E5FF"/>
                </a:solidFill>
                <a:latin typeface="Garamond"/>
              </a:rPr>
              <a:t>International Review Subcommittee</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Feed restrictions</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Recommend all SRM excluded from all animal feed</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Recommend all mammalian and poultry protein be excluded from ruminant feed</a:t>
            </a:r>
          </a:p>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Traceability</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Animal identification system</a:t>
            </a:r>
          </a:p>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Education</a:t>
            </a:r>
          </a:p>
        </p:txBody>
      </p:sp>
    </p:spTree>
  </p:cSld>
  <p:clrMapOvr>
    <a:masterClrMapping/>
  </p:clrMapOvr>
</p:sld>
</file>

<file path=ppt/slides/slide1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E5E5FF"/>
                </a:solidFill>
                <a:latin typeface="Garamond"/>
              </a:rPr>
              <a:t>BSE – Targeted Surveillance</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true" sz="3200" i="false" u="none">
                <a:solidFill>
                  <a:srgbClr val="000000"/>
                </a:solidFill>
                <a:latin typeface="Garamond"/>
              </a:rPr>
              <a:t>Non-ambulatory animals</a:t>
            </a:r>
          </a:p>
          <a:p>
            <a:pPr algn="l" indent="-342900" marL="342900" lvl="0">
              <a:lnSpc>
                <a:spcPct val="100000"/>
              </a:lnSpc>
              <a:spcBef>
                <a:spcPct val="20000"/>
              </a:spcBef>
              <a:spcAft>
                <a:spcPct val="0"/>
              </a:spcAft>
              <a:buFont typeface="Arial"/>
              <a:buChar char="•"/>
            </a:pPr>
            <a:r>
              <a:rPr lang="en-US" b="true" sz="3200" i="false" u="none">
                <a:solidFill>
                  <a:srgbClr val="000000"/>
                </a:solidFill>
                <a:latin typeface="Garamond"/>
              </a:rPr>
              <a:t>Dead stock</a:t>
            </a:r>
          </a:p>
          <a:p>
            <a:pPr algn="l" indent="-342900" marL="342900" lvl="0">
              <a:lnSpc>
                <a:spcPct val="100000"/>
              </a:lnSpc>
              <a:spcBef>
                <a:spcPct val="20000"/>
              </a:spcBef>
              <a:spcAft>
                <a:spcPct val="0"/>
              </a:spcAft>
              <a:buFont typeface="Arial"/>
              <a:buChar char="•"/>
            </a:pPr>
            <a:r>
              <a:rPr lang="en-US" b="true" sz="3200" i="false" u="none">
                <a:solidFill>
                  <a:srgbClr val="000000"/>
                </a:solidFill>
                <a:latin typeface="Garamond"/>
              </a:rPr>
              <a:t>Field CNS Cases and on-farm suspects</a:t>
            </a:r>
          </a:p>
          <a:p>
            <a:pPr algn="l" indent="-342900" marL="342900" lvl="0">
              <a:lnSpc>
                <a:spcPct val="100000"/>
              </a:lnSpc>
              <a:spcBef>
                <a:spcPct val="20000"/>
              </a:spcBef>
              <a:spcAft>
                <a:spcPct val="0"/>
              </a:spcAft>
              <a:buFont typeface="Arial"/>
              <a:buChar char="•"/>
            </a:pPr>
            <a:r>
              <a:rPr lang="en-US" b="true" sz="3200" i="false" u="none">
                <a:solidFill>
                  <a:srgbClr val="000000"/>
                </a:solidFill>
                <a:latin typeface="Garamond"/>
              </a:rPr>
              <a:t>Veterinary Diagnostic Laboratory data</a:t>
            </a:r>
          </a:p>
          <a:p>
            <a:pPr algn="l" indent="-342900" marL="342900" lvl="0">
              <a:lnSpc>
                <a:spcPct val="100000"/>
              </a:lnSpc>
              <a:spcBef>
                <a:spcPct val="20000"/>
              </a:spcBef>
              <a:spcAft>
                <a:spcPct val="0"/>
              </a:spcAft>
              <a:buFont typeface="Arial"/>
              <a:buChar char="•"/>
            </a:pPr>
            <a:r>
              <a:rPr lang="en-US" b="true" sz="3200" i="false" u="none">
                <a:solidFill>
                  <a:srgbClr val="000000"/>
                </a:solidFill>
                <a:latin typeface="Garamond"/>
              </a:rPr>
              <a:t>Public health laboratories</a:t>
            </a:r>
          </a:p>
          <a:p>
            <a:pPr algn="l" indent="-342900" marL="342900" lvl="0">
              <a:lnSpc>
                <a:spcPct val="100000"/>
              </a:lnSpc>
              <a:spcBef>
                <a:spcPct val="20000"/>
              </a:spcBef>
              <a:spcAft>
                <a:spcPct val="0"/>
              </a:spcAft>
              <a:buFont typeface="Arial"/>
              <a:buChar char="•"/>
            </a:pPr>
            <a:r>
              <a:rPr lang="en-US" b="true" sz="3200" i="false" u="none">
                <a:solidFill>
                  <a:srgbClr val="000000"/>
                </a:solidFill>
                <a:latin typeface="Garamond"/>
              </a:rPr>
              <a:t>CNS condemns at slaughter and other          antemortem condemns in certain categories</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1" id="2"/>
          <p:cNvPicPr>
            <a:picLocks noChangeAspect="true"/>
          </p:cNvPicPr>
          <p:nvPr/>
        </p:nvPicPr>
        <p:blipFill>
          <a:blip r:embed="rId2"/>
          <a:stretch>
            <a:fillRect/>
          </a:stretch>
        </p:blipFill>
        <p:spPr>
          <a:xfrm>
            <a:off x="635000" y="635000"/>
            <a:ext cx="6350000" cy="4191000"/>
          </a:xfrm>
          <a:prstGeom prst="rect">
            <a:avLst/>
          </a:prstGeom>
        </p:spPr>
      </p:pic>
    </p:spTree>
  </p:cSld>
  <p:clrMapOvr>
    <a:masterClrMapping/>
  </p:clrMapOvr>
</p:sld>
</file>

<file path=ppt/slides/slide1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E5E5FF"/>
                </a:solidFill>
                <a:latin typeface="Garamond"/>
              </a:rPr>
              <a:t>Surveillance goals</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Surveillance at a level sufficient to find 1 case per 1 million adult cattle, 95% confidence</a:t>
            </a:r>
          </a:p>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Based on estimates of targeted high risk population</a:t>
            </a:r>
          </a:p>
          <a:p>
            <a:pPr algn="l" indent="-285750" marL="742950" lvl="1">
              <a:lnSpc>
                <a:spcPct val="100000"/>
              </a:lnSpc>
              <a:spcBef>
                <a:spcPct val="20000"/>
              </a:spcBef>
              <a:spcAft>
                <a:spcPct val="0"/>
              </a:spcAft>
              <a:buFont typeface="Arial"/>
              <a:buChar char="•"/>
            </a:pPr>
            <a:r>
              <a:rPr lang="en-US" b="false" sz="2900" i="false" u="none">
                <a:solidFill>
                  <a:srgbClr val="000000"/>
                </a:solidFill>
                <a:latin typeface="Garamond"/>
              </a:rPr>
              <a:t>Non-ambulatory – 195,000</a:t>
            </a:r>
          </a:p>
          <a:p>
            <a:pPr algn="l" indent="-285750" marL="742950" lvl="1">
              <a:lnSpc>
                <a:spcPct val="100000"/>
              </a:lnSpc>
              <a:spcBef>
                <a:spcPct val="20000"/>
              </a:spcBef>
              <a:spcAft>
                <a:spcPct val="0"/>
              </a:spcAft>
              <a:buFont typeface="Arial"/>
              <a:buChar char="•"/>
            </a:pPr>
            <a:r>
              <a:rPr lang="en-US" b="false" sz="2900" i="false" u="none">
                <a:solidFill>
                  <a:srgbClr val="000000"/>
                </a:solidFill>
                <a:latin typeface="Garamond"/>
              </a:rPr>
              <a:t>Broader estimate, including deads and other condemns – 600,000</a:t>
            </a:r>
          </a:p>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Adult cattle population – 45 million</a:t>
            </a:r>
          </a:p>
        </p:txBody>
      </p:sp>
    </p:spTree>
  </p:cSld>
  <p:clrMapOvr>
    <a:masterClrMapping/>
  </p:clrMapOvr>
</p:sld>
</file>

<file path=ppt/slides/slide1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E5E5FF"/>
                </a:solidFill>
                <a:latin typeface="Garamond"/>
              </a:rPr>
              <a:t>Surveillance goals</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FY 02 and FY 03 – goal was 12,500</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Based on estimate of non-ambulatory animals as targeted population (195,000)</a:t>
            </a:r>
          </a:p>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FY 04 – goal is at least 40,000</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Based on broader estimate of targeted population (600,000)</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Statistical calculation is 38,462 samples necessary, rounded up to 40,000</a:t>
            </a:r>
          </a:p>
        </p:txBody>
      </p:sp>
    </p:spTree>
  </p:cSld>
  <p:clrMapOvr>
    <a:masterClrMapping/>
  </p:clrMapOvr>
</p:sld>
</file>

<file path=ppt/slides/slide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400" i="false">
                <a:solidFill>
                  <a:srgbClr val="E5E5FF"/>
                </a:solidFill>
                <a:latin typeface="Garamond"/>
              </a:rPr>
              <a:t>BSE Timeline</a:t>
            </a:r>
          </a:p>
        </p:txBody>
      </p:sp>
      <p:sp>
        <p:nvSpPr>
          <p:cNvPr name="TextBox 2" id="3"/>
          <p:cNvSpPr txBox="true"/>
          <p:nvPr/>
        </p:nvSpPr>
        <p:spPr>
          <a:xfrm>
            <a:off x="457200" y="1600200"/>
            <a:ext cx="8229600" cy="4525963"/>
          </a:xfrm>
          <a:prstGeom prst="rect">
            <a:avLst/>
          </a:prstGeom>
          <a:noFill/>
        </p:spPr>
        <p:txBody>
          <a:bodyPr anchor="t" bIns="45720" lIns="91440" vert="horz">
            <a:normAutofit/>
          </a:bodyPr>
          <a:lstStyle/>
          <a:p>
            <a:pPr algn="l" indent="-342900" marL="342900" lvl="0">
              <a:lnSpc>
                <a:spcPct val="90000"/>
              </a:lnSpc>
              <a:spcBef>
                <a:spcPct val="20000"/>
              </a:spcBef>
            </a:pPr>
            <a:r>
              <a:rPr lang="en-US" b="false" sz="2400" i="false">
                <a:solidFill>
                  <a:srgbClr val="000000"/>
                </a:solidFill>
                <a:latin typeface="Garamond"/>
              </a:rPr>
              <a:t>12/9/03 – index cow arrives at WA slaughter plant, sampled as a non-ambulatory (downer) animal</a:t>
            </a:r>
          </a:p>
          <a:p>
            <a:pPr algn="l" indent="-342900" marL="342900" lvl="0">
              <a:lnSpc>
                <a:spcPct val="90000"/>
              </a:lnSpc>
              <a:spcBef>
                <a:spcPct val="20000"/>
              </a:spcBef>
            </a:pPr>
            <a:r>
              <a:rPr lang="en-US" b="false" sz="2400" i="false">
                <a:solidFill>
                  <a:srgbClr val="000000"/>
                </a:solidFill>
                <a:latin typeface="Garamond"/>
              </a:rPr>
              <a:t>12/23/03 – presumptive positive BSE test results reported from NVSL</a:t>
            </a:r>
          </a:p>
          <a:p>
            <a:pPr algn="l" indent="-342900" marL="342900" lvl="0">
              <a:lnSpc>
                <a:spcPct val="90000"/>
              </a:lnSpc>
              <a:spcBef>
                <a:spcPct val="20000"/>
              </a:spcBef>
            </a:pPr>
            <a:r>
              <a:rPr lang="en-US" b="false" sz="2400" i="false">
                <a:solidFill>
                  <a:srgbClr val="000000"/>
                </a:solidFill>
                <a:latin typeface="Garamond"/>
              </a:rPr>
              <a:t>12/23/03 – Epidemiologic investigation begins</a:t>
            </a:r>
          </a:p>
          <a:p>
            <a:pPr algn="l" indent="-342900" marL="342900" lvl="0">
              <a:lnSpc>
                <a:spcPct val="90000"/>
              </a:lnSpc>
              <a:spcBef>
                <a:spcPct val="20000"/>
              </a:spcBef>
            </a:pPr>
            <a:r>
              <a:rPr lang="en-US" b="false" sz="2400" i="false">
                <a:solidFill>
                  <a:srgbClr val="000000"/>
                </a:solidFill>
                <a:latin typeface="Garamond"/>
              </a:rPr>
              <a:t>12/25/03 - Confirmation of BSE positive diagnosis </a:t>
            </a:r>
          </a:p>
          <a:p>
            <a:pPr algn="l" indent="-342900" marL="342900" lvl="0">
              <a:lnSpc>
                <a:spcPct val="90000"/>
              </a:lnSpc>
              <a:spcBef>
                <a:spcPct val="20000"/>
              </a:spcBef>
            </a:pPr>
            <a:r>
              <a:rPr lang="en-US" b="false" sz="2400" i="false">
                <a:solidFill>
                  <a:srgbClr val="000000"/>
                </a:solidFill>
                <a:latin typeface="Garamond"/>
              </a:rPr>
              <a:t>12/30/03 – USDA Secretary Veneman announces additional safeguards to be initiated by APHIS and FSIS.</a:t>
            </a:r>
          </a:p>
          <a:p>
            <a:pPr algn="l" indent="-342900" marL="342900" lvl="0">
              <a:lnSpc>
                <a:spcPct val="90000"/>
              </a:lnSpc>
              <a:spcBef>
                <a:spcPct val="20000"/>
              </a:spcBef>
            </a:pPr>
            <a:r>
              <a:rPr lang="en-US" b="false" sz="2400" i="false">
                <a:solidFill>
                  <a:srgbClr val="000000"/>
                </a:solidFill>
                <a:latin typeface="Garamond"/>
              </a:rPr>
              <a:t>1/12/04 – USDA Secretary makes declaration of extraordinary emergency providing additional authorities and funding for response (effective on 1/6/04)</a:t>
            </a:r>
          </a:p>
          <a:p>
            <a:pPr algn="l" indent="-342900" marL="342900" lvl="0">
              <a:lnSpc>
                <a:spcPct val="90000"/>
              </a:lnSpc>
              <a:spcBef>
                <a:spcPct val="20000"/>
              </a:spcBef>
            </a:pPr>
            <a:r>
              <a:rPr lang="en-US" b="false" sz="2400" i="false">
                <a:solidFill>
                  <a:srgbClr val="000000"/>
                </a:solidFill>
                <a:latin typeface="Garamond"/>
              </a:rPr>
              <a:t>2/9/04 – Active field investigation closed out</a:t>
            </a:r>
          </a:p>
        </p:txBody>
      </p:sp>
    </p:spTree>
  </p:cSld>
  <p:clrMapOvr>
    <a:masterClrMapping/>
  </p:clrMapOvr>
</p:sld>
</file>

<file path=ppt/slides/slide20.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000" i="false">
                <a:solidFill>
                  <a:srgbClr val="E5E5FF"/>
                </a:solidFill>
                <a:latin typeface="Garamond"/>
              </a:rPr>
              <a:t>BSE Surveillance – </a:t>
            </a:r>
            <a:r>
              <a:rPr lang="en-US" b="true" sz="4000" i="false">
                <a:solidFill>
                  <a:srgbClr val="E5E5FF"/>
                </a:solidFill>
                <a:latin typeface="Garamond"/>
              </a:rPr>
              <a:t>
</a:t>
            </a:r>
            <a:r>
              <a:rPr lang="en-US" b="true" sz="4000" i="false">
                <a:solidFill>
                  <a:srgbClr val="E5E5FF"/>
                </a:solidFill>
                <a:latin typeface="Garamond"/>
              </a:rPr>
              <a:t>May 1990 – FY2004 (</a:t>
            </a:r>
            <a:r>
              <a:rPr lang="en-US" b="true" sz="2800" i="false">
                <a:solidFill>
                  <a:srgbClr val="E5E5FF"/>
                </a:solidFill>
                <a:latin typeface="Garamond"/>
              </a:rPr>
              <a:t>thru 12/31/2003)</a:t>
            </a:r>
          </a:p>
        </p:txBody>
      </p:sp>
    </p:spTree>
  </p:cSld>
  <p:clrMapOvr>
    <a:masterClrMapping/>
  </p:clrMapOvr>
</p:sld>
</file>

<file path=ppt/slides/slide2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1998663" y="487363"/>
            <a:ext cx="7119937" cy="1639887"/>
          </a:xfrm>
          <a:prstGeom prst="rect">
            <a:avLst/>
          </a:prstGeom>
          <a:noFill/>
        </p:spPr>
        <p:txBody>
          <a:bodyPr anchor="ctr" bIns="0" lIns="0" vert="horz">
            <a:normAutofit/>
          </a:bodyPr>
          <a:lstStyle/>
          <a:p>
            <a:pPr algn="l" indent="0" marL="0" lvl="0">
              <a:lnSpc>
                <a:spcPct val="100000"/>
              </a:lnSpc>
              <a:spcBef>
                <a:spcPct val="0"/>
              </a:spcBef>
            </a:pPr>
            <a:r>
              <a:rPr lang="en-US" b="true" sz="3900" i="false">
                <a:solidFill>
                  <a:srgbClr val="FFE118"/>
                </a:solidFill>
                <a:latin typeface="Garamond"/>
              </a:rPr>
              <a:t>Surveillance: </a:t>
            </a:r>
          </a:p>
          <a:p>
            <a:pPr algn="l" indent="0" marL="0" lvl="0">
              <a:lnSpc>
                <a:spcPct val="100000"/>
              </a:lnSpc>
              <a:spcBef>
                <a:spcPct val="0"/>
              </a:spcBef>
            </a:pPr>
            <a:r>
              <a:rPr lang="en-US" b="true" sz="3900" i="false">
                <a:solidFill>
                  <a:srgbClr val="FFE118"/>
                </a:solidFill>
                <a:latin typeface="Garamond"/>
              </a:rPr>
              <a:t>US Regions</a:t>
            </a:r>
          </a:p>
        </p:txBody>
      </p:sp>
    </p:spTree>
  </p:cSld>
  <p:clrMapOvr>
    <a:masterClrMapping/>
  </p:clrMapOvr>
</p:sld>
</file>

<file path=ppt/slides/slide22.xml><?xml version="1.0" encoding="utf-8"?>
<p:sld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150530" name="Rectangle 2"/>
          <p:cNvSpPr>
            <a:spLocks noGrp="1" noRot="1" noChangeArrowheads="1"/>
          </p:cNvSpPr>
          <p:nvPr>
            <p:ph type="title"/>
          </p:nvPr>
        </p:nvSpPr>
        <p:spPr>
          <a:xfrm>
            <a:off x="1490663" y="617538"/>
            <a:ext cx="7791450" cy="1143000"/>
          </a:xfrm>
        </p:spPr>
        <p:txBody>
          <a:bodyPr/>
          <a:lstStyle/>
          <a:p>
            <a:pPr defTabSz="1019175"/>
            <a:r>
              <a:rPr lang="en-US" altLang="en-US" sz="3900" b="true">
                <a:solidFill>
                  <a:srgbClr val="FFFFCC"/>
                </a:solidFill>
                <a:latin typeface="Garamond"/>
              </a:rPr>
              <a:t>US Regional Goals</a:t>
            </a:r>
            <a:br>
              <a:rPr lang="en-US" altLang="en-US" sz="3900">
                <a:solidFill>
                  <a:schemeClr val="folHlink"/>
                </a:solidFill>
              </a:rPr>
            </a:br>
            <a:r>
              <a:rPr lang="en-US" altLang="en-US" sz="3900" b="true">
                <a:solidFill>
                  <a:srgbClr val="FFFFCC"/>
                </a:solidFill>
                <a:latin typeface="Garamond"/>
              </a:rPr>
              <a:t>BSE Surveillance  </a:t>
            </a:r>
            <a:r>
              <a:rPr lang="en-US" altLang="en-US" sz="2400" b="true">
                <a:solidFill>
                  <a:srgbClr val="FFFFCC"/>
                </a:solidFill>
                <a:latin typeface="Garamond"/>
              </a:rPr>
              <a:t>(through 12/31/03)</a:t>
            </a:r>
          </a:p>
        </p:txBody>
      </p:sp>
      <p:graphicFrame>
        <p:nvGraphicFramePr>
          <p:cNvPr id="150531" name="Group 3"/>
          <p:cNvGraphicFramePr>
            <a:graphicFrameLocks noGrp="1"/>
          </p:cNvGraphicFramePr>
          <p:nvPr>
            <p:ph type="tbl" idx="1"/>
          </p:nvPr>
        </p:nvGraphicFramePr>
        <p:xfrm>
          <a:off x="346075" y="1963738"/>
          <a:ext cx="8105775" cy="4478337"/>
        </p:xfrm>
        <a:graphic>
          <a:graphicData uri="http://schemas.openxmlformats.org/drawingml/2006/table">
            <a:tbl>
              <a:tblPr/>
              <a:tblGrid>
                <a:gridCol w="596900">
                  <a:extLst>
                    <a:ext uri="{9D8B030D-6E8A-4147-A177-3AD203B41FA5}">
                      <a16:colId xmlns:a16="http://schemas.microsoft.com/office/drawing/2014/main" val="2772649863"/>
                    </a:ext>
                  </a:extLst>
                </a:gridCol>
                <a:gridCol w="927100">
                  <a:extLst>
                    <a:ext uri="{9D8B030D-6E8A-4147-A177-3AD203B41FA5}">
                      <a16:colId xmlns:a16="http://schemas.microsoft.com/office/drawing/2014/main" val="2163507685"/>
                    </a:ext>
                  </a:extLst>
                </a:gridCol>
                <a:gridCol w="900113">
                  <a:extLst>
                    <a:ext uri="{9D8B030D-6E8A-4147-A177-3AD203B41FA5}">
                      <a16:colId xmlns:a16="http://schemas.microsoft.com/office/drawing/2014/main" val="2735292091"/>
                    </a:ext>
                  </a:extLst>
                </a:gridCol>
                <a:gridCol w="901700">
                  <a:extLst>
                    <a:ext uri="{9D8B030D-6E8A-4147-A177-3AD203B41FA5}">
                      <a16:colId xmlns:a16="http://schemas.microsoft.com/office/drawing/2014/main" val="1926130962"/>
                    </a:ext>
                  </a:extLst>
                </a:gridCol>
                <a:gridCol w="900112">
                  <a:extLst>
                    <a:ext uri="{9D8B030D-6E8A-4147-A177-3AD203B41FA5}">
                      <a16:colId xmlns:a16="http://schemas.microsoft.com/office/drawing/2014/main" val="2247627268"/>
                    </a:ext>
                  </a:extLst>
                </a:gridCol>
                <a:gridCol w="890588">
                  <a:extLst>
                    <a:ext uri="{9D8B030D-6E8A-4147-A177-3AD203B41FA5}">
                      <a16:colId xmlns:a16="http://schemas.microsoft.com/office/drawing/2014/main" val="398638242"/>
                    </a:ext>
                  </a:extLst>
                </a:gridCol>
                <a:gridCol w="911225">
                  <a:extLst>
                    <a:ext uri="{9D8B030D-6E8A-4147-A177-3AD203B41FA5}">
                      <a16:colId xmlns:a16="http://schemas.microsoft.com/office/drawing/2014/main" val="2021778976"/>
                    </a:ext>
                  </a:extLst>
                </a:gridCol>
                <a:gridCol w="1177925">
                  <a:extLst>
                    <a:ext uri="{9D8B030D-6E8A-4147-A177-3AD203B41FA5}">
                      <a16:colId xmlns:a16="http://schemas.microsoft.com/office/drawing/2014/main" val="4279730881"/>
                    </a:ext>
                  </a:extLst>
                </a:gridCol>
                <a:gridCol w="900112">
                  <a:extLst>
                    <a:ext uri="{9D8B030D-6E8A-4147-A177-3AD203B41FA5}">
                      <a16:colId xmlns:a16="http://schemas.microsoft.com/office/drawing/2014/main" val="2316206282"/>
                    </a:ext>
                  </a:extLst>
                </a:gridCol>
              </a:tblGrid>
              <a:tr h="914400">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l"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endParaRPr kumimoji="0" lang="en-US" altLang="en-US" sz="2000" b="1" i="0" u="none" strike="noStrike" cap="none" normalizeH="0" baseline="0">
                        <a:ln>
                          <a:noFill/>
                        </a:ln>
                        <a:solidFill>
                          <a:schemeClr val="accent1"/>
                        </a:solidFill>
                        <a:effectLst>
                          <a:outerShdw blurRad="38100" dist="38100" dir="2700000" algn="tl">
                            <a:srgbClr val="000000"/>
                          </a:outerShdw>
                        </a:effectLst>
                        <a:latin typeface="Garamond" panose="02020404030301010803" pitchFamily="18" charset="0"/>
                      </a:endParaRPr>
                    </a:p>
                  </a:txBody>
                  <a:tcPr marL="82048" marR="82048" marT="41025" marB="4102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ct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0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FY01 Goal</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ct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0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FY01</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ct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0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FY02 Goal</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ct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0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FY02</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ct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0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FY03 Goal</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ct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0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FY03</a:t>
                      </a:r>
                      <a:endParaRPr kumimoji="0" lang="en-US" altLang="en-US" sz="14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endParaRP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ct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0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FY04</a:t>
                      </a:r>
                    </a:p>
                    <a:p>
                      <a:pPr marL="0" marR="0" lvl="0" indent="0" algn="ct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0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Goal</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ct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0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FY04</a:t>
                      </a:r>
                    </a:p>
                  </a:txBody>
                  <a:tcPr marL="82048" marR="82048" marT="41025" marB="4102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2359325154"/>
                  </a:ext>
                </a:extLst>
              </a:tr>
              <a:tr h="533400">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l"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NW</a:t>
                      </a:r>
                    </a:p>
                  </a:txBody>
                  <a:tcPr marL="82048" marR="82048" marT="41025" marB="4102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564</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695</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1,205</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2,224</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1,205</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781</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4832</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489</a:t>
                      </a:r>
                    </a:p>
                  </a:txBody>
                  <a:tcPr marL="82048" marR="82048" marT="41025" marB="4102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extLst>
                  <a:ext uri="{0D108BD9-81ED-4DB2-BD59-A6C34878D82A}">
                    <a16:rowId xmlns:a16="http://schemas.microsoft.com/office/drawing/2014/main" val="1275945566"/>
                  </a:ext>
                </a:extLst>
              </a:tr>
              <a:tr h="517525">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l"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SW</a:t>
                      </a:r>
                    </a:p>
                  </a:txBody>
                  <a:tcPr marL="82048" marR="82048" marT="41025" marB="4102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466</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564</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1,976</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2,753</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1,976</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3,645</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4172</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470</a:t>
                      </a:r>
                    </a:p>
                  </a:txBody>
                  <a:tcPr marL="82048" marR="82048" marT="41025" marB="4102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extLst>
                  <a:ext uri="{0D108BD9-81ED-4DB2-BD59-A6C34878D82A}">
                    <a16:rowId xmlns:a16="http://schemas.microsoft.com/office/drawing/2014/main" val="2373923017"/>
                  </a:ext>
                </a:extLst>
              </a:tr>
              <a:tr h="519113">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l"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C</a:t>
                      </a:r>
                    </a:p>
                  </a:txBody>
                  <a:tcPr marL="82048" marR="82048" marT="41025" marB="4102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766</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332</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1,590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2,356</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1,590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2,628</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6640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1403</a:t>
                      </a:r>
                    </a:p>
                  </a:txBody>
                  <a:tcPr marL="82048" marR="82048" marT="41025" marB="4102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extLst>
                  <a:ext uri="{0D108BD9-81ED-4DB2-BD59-A6C34878D82A}">
                    <a16:rowId xmlns:a16="http://schemas.microsoft.com/office/drawing/2014/main" val="572472214"/>
                  </a:ext>
                </a:extLst>
              </a:tr>
              <a:tr h="517525">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l"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SC</a:t>
                      </a:r>
                    </a:p>
                  </a:txBody>
                  <a:tcPr marL="82048" marR="82048" marT="41025" marB="4102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734</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872</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1,509</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1,810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1,509</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1,690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6380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1251</a:t>
                      </a:r>
                    </a:p>
                  </a:txBody>
                  <a:tcPr marL="82048" marR="82048" marT="41025" marB="4102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extLst>
                  <a:ext uri="{0D108BD9-81ED-4DB2-BD59-A6C34878D82A}">
                    <a16:rowId xmlns:a16="http://schemas.microsoft.com/office/drawing/2014/main" val="2472772032"/>
                  </a:ext>
                </a:extLst>
              </a:tr>
              <a:tr h="519113">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l"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NC</a:t>
                      </a:r>
                    </a:p>
                  </a:txBody>
                  <a:tcPr marL="82048" marR="82048" marT="41025" marB="4102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606</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620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2,561</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3,780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2,561</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5,620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5180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1990</a:t>
                      </a:r>
                    </a:p>
                  </a:txBody>
                  <a:tcPr marL="82048" marR="82048" marT="41025" marB="4102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extLst>
                  <a:ext uri="{0D108BD9-81ED-4DB2-BD59-A6C34878D82A}">
                    <a16:rowId xmlns:a16="http://schemas.microsoft.com/office/drawing/2014/main" val="178521893"/>
                  </a:ext>
                </a:extLst>
              </a:tr>
              <a:tr h="517525">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l"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NE</a:t>
                      </a:r>
                    </a:p>
                  </a:txBody>
                  <a:tcPr marL="82048" marR="82048" marT="41025" marB="4102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462</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805</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2,140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2,190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2,140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2,595</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3912</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1004</a:t>
                      </a:r>
                    </a:p>
                  </a:txBody>
                  <a:tcPr marL="82048" marR="82048" marT="41025" marB="4102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extLst>
                  <a:ext uri="{0D108BD9-81ED-4DB2-BD59-A6C34878D82A}">
                    <a16:rowId xmlns:a16="http://schemas.microsoft.com/office/drawing/2014/main" val="1814043992"/>
                  </a:ext>
                </a:extLst>
              </a:tr>
              <a:tr h="519113">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l"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E</a:t>
                      </a:r>
                    </a:p>
                  </a:txBody>
                  <a:tcPr marL="82048" marR="82048" marT="41025" marB="4102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312</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401</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363</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1,381</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363</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514</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2644</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507</a:t>
                      </a:r>
                    </a:p>
                  </a:txBody>
                  <a:tcPr marL="82048" marR="82048" marT="41025" marB="4102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extLst>
                  <a:ext uri="{0D108BD9-81ED-4DB2-BD59-A6C34878D82A}">
                    <a16:rowId xmlns:a16="http://schemas.microsoft.com/office/drawing/2014/main" val="216750977"/>
                  </a:ext>
                </a:extLst>
              </a:tr>
              <a:tr h="517525">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l"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SE</a:t>
                      </a:r>
                    </a:p>
                  </a:txBody>
                  <a:tcPr marL="82048" marR="82048" marT="41025" marB="4102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644</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953</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1,005</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3,156</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1,005</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2,800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5580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1030</a:t>
                      </a:r>
                    </a:p>
                  </a:txBody>
                  <a:tcPr marL="82048" marR="82048" marT="41025" marB="4102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extLst>
                  <a:ext uri="{0D108BD9-81ED-4DB2-BD59-A6C34878D82A}">
                    <a16:rowId xmlns:a16="http://schemas.microsoft.com/office/drawing/2014/main" val="3345553792"/>
                  </a:ext>
                </a:extLst>
              </a:tr>
            </a:tbl>
          </a:graphicData>
        </a:graphic>
      </p:graphicFrame>
    </p:spTree>
  </p:cSld>
  <p:clrMapOvr>
    <a:masterClrMapping/>
  </p:clrMapOvr>
</p:sld>
</file>

<file path=ppt/slides/slide2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0" y="1076325"/>
            <a:ext cx="8797925" cy="1143000"/>
          </a:xfrm>
          <a:prstGeom prst="rect">
            <a:avLst/>
          </a:prstGeom>
          <a:noFill/>
        </p:spPr>
        <p:txBody>
          <a:bodyPr anchor="ctr" bIns="45720" lIns="91440" vert="horz">
            <a:normAutofit/>
          </a:bodyPr>
          <a:lstStyle/>
          <a:p>
            <a:pPr algn="ctr" indent="0" marL="0" lvl="0">
              <a:lnSpc>
                <a:spcPct val="100000"/>
              </a:lnSpc>
              <a:spcBef>
                <a:spcPct val="0"/>
              </a:spcBef>
            </a:pPr>
            <a:r>
              <a:rPr lang="en-US" b="true" sz="3500" i="false">
                <a:solidFill>
                  <a:srgbClr val="FFE118"/>
                </a:solidFill>
                <a:latin typeface="Garamond"/>
              </a:rPr>
              <a:t>Surveillance: NVSL Bovine Brain Submissions FY 93-04 </a:t>
            </a:r>
            <a:r>
              <a:rPr lang="en-US" b="true" sz="3500" i="false">
                <a:solidFill>
                  <a:srgbClr val="FFE118"/>
                </a:solidFill>
                <a:latin typeface="Garamond"/>
              </a:rPr>
              <a:t>
</a:t>
            </a:r>
            <a:r>
              <a:rPr lang="en-US" b="true" sz="3500" i="false">
                <a:solidFill>
                  <a:srgbClr val="FFE118"/>
                </a:solidFill>
                <a:latin typeface="Garamond"/>
              </a:rPr>
              <a:t>(through 12/31/03)</a:t>
            </a:r>
          </a:p>
        </p:txBody>
      </p:sp>
    </p:spTree>
  </p:cSld>
  <p:clrMapOvr>
    <a:masterClrMapping/>
  </p:clrMapOvr>
</p:sld>
</file>

<file path=ppt/slides/slide2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E5E5FF"/>
                </a:solidFill>
                <a:latin typeface="Garamond"/>
              </a:rPr>
              <a:t>Future policy changes</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Evaluating International Review Subcommittee recommendations</a:t>
            </a:r>
          </a:p>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Considering range of options on surveillance</a:t>
            </a:r>
          </a:p>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In the interim, still committed to maintaining FY04 goal as stated, until further decisions are made</a:t>
            </a:r>
          </a:p>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Working with states, industry, and others to maintain access to targeted population</a:t>
            </a:r>
          </a:p>
        </p:txBody>
      </p:sp>
    </p:spTree>
  </p:cSld>
  <p:clrMapOvr>
    <a:masterClrMapping/>
  </p:clrMapOvr>
</p:sld>
</file>

<file path=ppt/slides/slide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E5E5FF"/>
                </a:solidFill>
                <a:latin typeface="Garamond"/>
              </a:rPr>
              <a:t>BSE Index Case - Diagnosis</a:t>
            </a:r>
          </a:p>
        </p:txBody>
      </p:sp>
      <p:sp>
        <p:nvSpPr>
          <p:cNvPr name="TextBox 2" id="3"/>
          <p:cNvSpPr txBox="true"/>
          <p:nvPr/>
        </p:nvSpPr>
        <p:spPr>
          <a:xfrm>
            <a:off x="457200" y="1484313"/>
            <a:ext cx="8229600" cy="4525962"/>
          </a:xfrm>
          <a:prstGeom prst="rect">
            <a:avLst/>
          </a:prstGeom>
          <a:noFill/>
        </p:spPr>
        <p:txBody>
          <a:bodyPr anchor="t" bIns="45720" lIns="91440" vert="horz" rIns="91440" tIns="45720" wrap="square">
            <a:normAutofit/>
          </a:bodyPr>
          <a:lstStyle/>
          <a:p>
            <a:pPr algn="l" indent="-342900" marL="342900" lvl="0">
              <a:lnSpc>
                <a:spcPct val="90000"/>
              </a:lnSpc>
              <a:spcBef>
                <a:spcPct val="20000"/>
              </a:spcBef>
              <a:spcAft>
                <a:spcPct val="0"/>
              </a:spcAft>
              <a:buFont typeface="Arial"/>
              <a:buChar char="•"/>
            </a:pPr>
            <a:r>
              <a:rPr lang="en-US" b="false" sz="3200" i="false" u="none">
                <a:solidFill>
                  <a:srgbClr val="000000"/>
                </a:solidFill>
                <a:latin typeface="Garamond"/>
              </a:rPr>
              <a:t>Presumptive positive diagnosis at NVSL was based on </a:t>
            </a:r>
          </a:p>
          <a:p>
            <a:pPr algn="l" indent="-285750" marL="742950" lvl="1">
              <a:lnSpc>
                <a:spcPct val="90000"/>
              </a:lnSpc>
              <a:spcBef>
                <a:spcPct val="20000"/>
              </a:spcBef>
              <a:spcAft>
                <a:spcPct val="0"/>
              </a:spcAft>
              <a:buFont typeface="Arial"/>
              <a:buChar char="•"/>
            </a:pPr>
            <a:r>
              <a:rPr lang="en-US" b="false" sz="3200" i="false" u="none">
                <a:solidFill>
                  <a:srgbClr val="000000"/>
                </a:solidFill>
                <a:latin typeface="Garamond"/>
              </a:rPr>
              <a:t> immunohistochemistry</a:t>
            </a:r>
          </a:p>
          <a:p>
            <a:pPr algn="l" indent="-285750" marL="742950" lvl="1">
              <a:lnSpc>
                <a:spcPct val="90000"/>
              </a:lnSpc>
              <a:spcBef>
                <a:spcPct val="20000"/>
              </a:spcBef>
              <a:spcAft>
                <a:spcPct val="0"/>
              </a:spcAft>
              <a:buFont typeface="Arial"/>
              <a:buChar char="•"/>
            </a:pPr>
            <a:r>
              <a:rPr lang="en-US" b="false" sz="3200" i="false" u="none">
                <a:solidFill>
                  <a:srgbClr val="000000"/>
                </a:solidFill>
                <a:latin typeface="Garamond"/>
              </a:rPr>
              <a:t>histopathologic examination</a:t>
            </a:r>
          </a:p>
          <a:p>
            <a:pPr algn="l" indent="-342900" marL="342900" lvl="0">
              <a:lnSpc>
                <a:spcPct val="90000"/>
              </a:lnSpc>
              <a:spcBef>
                <a:spcPct val="20000"/>
              </a:spcBef>
              <a:spcAft>
                <a:spcPct val="0"/>
              </a:spcAft>
              <a:buFont typeface="Arial"/>
              <a:buChar char="•"/>
            </a:pPr>
            <a:r>
              <a:rPr lang="en-US" b="false" sz="3200" i="false" u="none">
                <a:solidFill>
                  <a:srgbClr val="000000"/>
                </a:solidFill>
                <a:latin typeface="Garamond"/>
              </a:rPr>
              <a:t>The positive diagnosis was confirmed at the BSE reference laboratory in Weybridge, England.  Samples from the index cow were  hand carried to this laboratory where the BSE diagnosis was confirmed on 12/25/03. </a:t>
            </a:r>
          </a:p>
          <a:p>
            <a:pPr algn="l" indent="-285750" marL="742950" lvl="1">
              <a:lnSpc>
                <a:spcPct val="90000"/>
              </a:lnSpc>
              <a:spcBef>
                <a:spcPct val="20000"/>
              </a:spcBef>
              <a:spcAft>
                <a:spcPct val="0"/>
              </a:spcAft>
              <a:buFont typeface="Arial"/>
              <a:buChar char="•"/>
            </a:pPr>
          </a:p>
          <a:p>
            <a:pPr algn="l" indent="-342900" marL="342900" lvl="0">
              <a:lnSpc>
                <a:spcPct val="90000"/>
              </a:lnSpc>
              <a:spcBef>
                <a:spcPct val="20000"/>
              </a:spcBef>
              <a:spcAft>
                <a:spcPct val="0"/>
              </a:spcAft>
              <a:buFont typeface="Arial"/>
              <a:buChar char="•"/>
            </a:pPr>
          </a:p>
        </p:txBody>
      </p:sp>
    </p:spTree>
  </p:cSld>
  <p:clrMapOvr>
    <a:masterClrMapping/>
  </p:clrMapOvr>
</p:sld>
</file>

<file path=ppt/slides/slide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E5E5FF"/>
                </a:solidFill>
                <a:latin typeface="Garamond"/>
              </a:rPr>
              <a:t>BSE Index Case</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90000"/>
              </a:lnSpc>
              <a:spcBef>
                <a:spcPct val="20000"/>
              </a:spcBef>
              <a:spcAft>
                <a:spcPct val="0"/>
              </a:spcAft>
              <a:buFont typeface="Arial"/>
              <a:buChar char="•"/>
            </a:pPr>
            <a:r>
              <a:rPr lang="en-US" b="false" sz="2800" i="false" u="none">
                <a:solidFill>
                  <a:srgbClr val="000000"/>
                </a:solidFill>
                <a:latin typeface="Garamond"/>
              </a:rPr>
              <a:t>Holstein dairy cow, 6 ½ years at slaughter</a:t>
            </a:r>
          </a:p>
          <a:p>
            <a:pPr algn="l" indent="-342900" marL="342900" lvl="0">
              <a:lnSpc>
                <a:spcPct val="90000"/>
              </a:lnSpc>
              <a:spcBef>
                <a:spcPct val="20000"/>
              </a:spcBef>
              <a:spcAft>
                <a:spcPct val="0"/>
              </a:spcAft>
              <a:buFont typeface="Arial"/>
              <a:buChar char="•"/>
            </a:pPr>
            <a:r>
              <a:rPr lang="en-US" b="false" sz="2800" i="false" u="none">
                <a:solidFill>
                  <a:srgbClr val="000000"/>
                </a:solidFill>
                <a:latin typeface="Garamond"/>
              </a:rPr>
              <a:t>Sent to slaughter due to calving complications</a:t>
            </a:r>
          </a:p>
          <a:p>
            <a:pPr algn="l" indent="-342900" marL="342900" lvl="0">
              <a:lnSpc>
                <a:spcPct val="90000"/>
              </a:lnSpc>
              <a:spcBef>
                <a:spcPct val="20000"/>
              </a:spcBef>
              <a:spcAft>
                <a:spcPct val="0"/>
              </a:spcAft>
              <a:buFont typeface="Arial"/>
              <a:buChar char="•"/>
            </a:pPr>
            <a:r>
              <a:rPr lang="en-US" b="false" sz="2800" i="false" u="none">
                <a:solidFill>
                  <a:srgbClr val="000000"/>
                </a:solidFill>
                <a:latin typeface="Garamond"/>
              </a:rPr>
              <a:t>Tested at slaughter because of non-ambulatory status, no CNS signs observed</a:t>
            </a:r>
          </a:p>
          <a:p>
            <a:pPr algn="l" indent="-342900" marL="342900" lvl="0">
              <a:lnSpc>
                <a:spcPct val="90000"/>
              </a:lnSpc>
              <a:spcBef>
                <a:spcPct val="20000"/>
              </a:spcBef>
              <a:spcAft>
                <a:spcPct val="0"/>
              </a:spcAft>
              <a:buFont typeface="Arial"/>
              <a:buChar char="•"/>
            </a:pPr>
            <a:r>
              <a:rPr lang="en-US" b="false" sz="2800" i="false" u="none">
                <a:solidFill>
                  <a:srgbClr val="000000"/>
                </a:solidFill>
                <a:latin typeface="Garamond"/>
              </a:rPr>
              <a:t>Trace back investigation determined cow was born into a herd in Alberta, Canada</a:t>
            </a:r>
          </a:p>
          <a:p>
            <a:pPr algn="l" indent="-342900" marL="342900" lvl="0">
              <a:lnSpc>
                <a:spcPct val="90000"/>
              </a:lnSpc>
              <a:spcBef>
                <a:spcPct val="20000"/>
              </a:spcBef>
              <a:spcAft>
                <a:spcPct val="0"/>
              </a:spcAft>
              <a:buFont typeface="Arial"/>
              <a:buChar char="•"/>
            </a:pPr>
            <a:r>
              <a:rPr lang="en-US" b="false" sz="2800" i="false" u="none">
                <a:solidFill>
                  <a:srgbClr val="000000"/>
                </a:solidFill>
                <a:latin typeface="Garamond"/>
              </a:rPr>
              <a:t>Moved into U.S. as part of dispersal sale in 2001</a:t>
            </a:r>
          </a:p>
          <a:p>
            <a:pPr algn="l" indent="-342900" marL="342900" lvl="0">
              <a:lnSpc>
                <a:spcPct val="90000"/>
              </a:lnSpc>
              <a:spcBef>
                <a:spcPct val="20000"/>
              </a:spcBef>
              <a:spcAft>
                <a:spcPct val="0"/>
              </a:spcAft>
              <a:buFont typeface="Arial"/>
              <a:buChar char="•"/>
            </a:pPr>
            <a:r>
              <a:rPr lang="en-US" b="false" sz="2800" i="false" u="none">
                <a:solidFill>
                  <a:srgbClr val="000000"/>
                </a:solidFill>
                <a:latin typeface="Garamond"/>
              </a:rPr>
              <a:t>Initially went to Mattawa, WA dairy finishing herd (9/01)</a:t>
            </a:r>
          </a:p>
          <a:p>
            <a:pPr algn="l" indent="-342900" marL="342900" lvl="0">
              <a:lnSpc>
                <a:spcPct val="90000"/>
              </a:lnSpc>
              <a:spcBef>
                <a:spcPct val="20000"/>
              </a:spcBef>
              <a:spcAft>
                <a:spcPct val="0"/>
              </a:spcAft>
              <a:buFont typeface="Arial"/>
              <a:buChar char="•"/>
            </a:pPr>
            <a:r>
              <a:rPr lang="en-US" b="false" sz="2800" i="false" u="none">
                <a:solidFill>
                  <a:srgbClr val="000000"/>
                </a:solidFill>
                <a:latin typeface="Garamond"/>
              </a:rPr>
              <a:t>Resided in Mabton, WA dairy herd since 10/01</a:t>
            </a:r>
          </a:p>
          <a:p>
            <a:pPr algn="l" indent="-342900" marL="342900" lvl="0">
              <a:lnSpc>
                <a:spcPct val="90000"/>
              </a:lnSpc>
              <a:spcBef>
                <a:spcPct val="20000"/>
              </a:spcBef>
              <a:spcAft>
                <a:spcPct val="0"/>
              </a:spcAft>
              <a:buFont typeface="Arial"/>
              <a:buChar char="•"/>
            </a:pPr>
          </a:p>
        </p:txBody>
      </p:sp>
    </p:spTree>
  </p:cSld>
  <p:clrMapOvr>
    <a:masterClrMapping/>
  </p:clrMapOvr>
</p:sld>
</file>

<file path=ppt/slides/slide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E5E5FF"/>
                </a:solidFill>
                <a:latin typeface="Garamond"/>
              </a:rPr>
              <a:t>BSE Index Case (continued)</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The index cow has had four offspring over her lifetime, three calves since entering the U.S.</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 A heifer calf born in Canada </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A stillborn calf born in 2001</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 A heifer calf in born in 2002 (was in the index herd)</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 A bull calf born in 2003 – moved to a bull calf raiser in Sunnyside, WA</a:t>
            </a:r>
          </a:p>
          <a:p>
            <a:pPr algn="l" indent="-342900" marL="342900" lvl="0">
              <a:lnSpc>
                <a:spcPct val="100000"/>
              </a:lnSpc>
              <a:spcBef>
                <a:spcPct val="20000"/>
              </a:spcBef>
              <a:spcAft>
                <a:spcPct val="0"/>
              </a:spcAft>
              <a:buFont typeface="Arial"/>
              <a:buChar char="•"/>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3"/>
          <p:cNvPicPr>
            <a:picLocks noChangeAspect="true"/>
          </p:cNvPicPr>
          <p:nvPr/>
        </p:nvPicPr>
        <p:blipFill>
          <a:blip r:embed="rId2"/>
          <a:stretch>
            <a:fillRect/>
          </a:stretch>
        </p:blipFill>
        <p:spPr>
          <a:xfrm>
            <a:off x="808038" y="274638"/>
            <a:ext cx="7796212" cy="6061075"/>
          </a:xfrm>
          <a:prstGeom prst="rect">
            <a:avLst/>
          </a:prstGeom>
        </p:spPr>
      </p:pic>
    </p:spTree>
  </p:cSld>
  <p:clrMapOvr>
    <a:masterClrMapping/>
  </p:clrMapOvr>
</p:sld>
</file>

<file path=ppt/slides/slide7.xml><?xml version="1.0" encoding="utf-8"?>
<p:sld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137218" name="Rectangle 2"/>
          <p:cNvSpPr>
            <a:spLocks noGrp="1" noRot="1" noChangeArrowheads="1"/>
          </p:cNvSpPr>
          <p:nvPr>
            <p:ph type="title"/>
          </p:nvPr>
        </p:nvSpPr>
        <p:spPr>
          <a:xfrm>
            <a:off x="457200" y="274638"/>
            <a:ext cx="8229600" cy="1143000"/>
          </a:xfrm>
        </p:spPr>
        <p:txBody>
          <a:bodyPr/>
          <a:lstStyle/>
          <a:p>
            <a:r>
              <a:rPr lang="en-US" altLang="en-US" sz="4000" b="true">
                <a:solidFill>
                  <a:srgbClr val="E5E5FF"/>
                </a:solidFill>
                <a:latin typeface="Garamond"/>
              </a:rPr>
              <a:t>“At Risk” Animals Located</a:t>
            </a:r>
          </a:p>
        </p:txBody>
      </p:sp>
      <p:sp>
        <p:nvSpPr>
          <p:cNvPr id="137219" name="Rectangle 3"/>
          <p:cNvSpPr>
            <a:spLocks noGrp="1" noChangeArrowheads="1"/>
          </p:cNvSpPr>
          <p:nvPr>
            <p:ph type="body" idx="1"/>
          </p:nvPr>
        </p:nvSpPr>
        <p:spPr>
          <a:xfrm>
            <a:off x="457200" y="1600200"/>
            <a:ext cx="8229600" cy="4525963"/>
          </a:xfrm>
        </p:spPr>
        <p:txBody>
          <a:bodyPr/>
          <a:lstStyle/>
          <a:p>
            <a:pPr>
              <a:lnSpc>
                <a:spcPct val="90000"/>
              </a:lnSpc>
            </a:pPr>
            <a:r>
              <a:rPr lang="en-US" altLang="en-US" sz="2800">
                <a:solidFill>
                  <a:srgbClr val="FFFFFF"/>
                </a:solidFill>
                <a:latin typeface="Garamond"/>
              </a:rPr>
              <a:t>“At risk” animals = 81 animals from herd in Canada</a:t>
            </a:r>
          </a:p>
          <a:p>
            <a:pPr lvl="1">
              <a:lnSpc>
                <a:spcPct val="90000"/>
              </a:lnSpc>
            </a:pPr>
            <a:r>
              <a:rPr lang="en-US" altLang="en-US" sz="2400">
                <a:solidFill>
                  <a:srgbClr val="FFFFFF"/>
                </a:solidFill>
                <a:latin typeface="Garamond"/>
              </a:rPr>
              <a:t>One of the 81 is the positive cow</a:t>
            </a:r>
          </a:p>
          <a:p>
            <a:pPr lvl="1">
              <a:lnSpc>
                <a:spcPct val="90000"/>
              </a:lnSpc>
            </a:pPr>
            <a:r>
              <a:rPr lang="en-US" altLang="en-US" sz="2400">
                <a:solidFill>
                  <a:srgbClr val="FFFFFF"/>
                </a:solidFill>
                <a:latin typeface="Garamond"/>
              </a:rPr>
              <a:t>9 – index herd, Mabton, WA (131 euthanized)</a:t>
            </a:r>
          </a:p>
          <a:p>
            <a:pPr lvl="1">
              <a:lnSpc>
                <a:spcPct val="90000"/>
              </a:lnSpc>
            </a:pPr>
            <a:r>
              <a:rPr lang="en-US" altLang="en-US" sz="2400">
                <a:solidFill>
                  <a:srgbClr val="FFFFFF"/>
                </a:solidFill>
                <a:latin typeface="Garamond"/>
              </a:rPr>
              <a:t>3 - Tenino, WA (4 euthanized)</a:t>
            </a:r>
          </a:p>
          <a:p>
            <a:pPr lvl="1">
              <a:lnSpc>
                <a:spcPct val="90000"/>
              </a:lnSpc>
            </a:pPr>
            <a:r>
              <a:rPr lang="en-US" altLang="en-US" sz="2400">
                <a:solidFill>
                  <a:srgbClr val="FFFFFF"/>
                </a:solidFill>
                <a:latin typeface="Garamond"/>
              </a:rPr>
              <a:t>6 - Connell, WA (15 euthanized) </a:t>
            </a:r>
          </a:p>
          <a:p>
            <a:pPr lvl="1">
              <a:lnSpc>
                <a:spcPct val="90000"/>
              </a:lnSpc>
            </a:pPr>
            <a:r>
              <a:rPr lang="en-US" altLang="en-US" sz="2400">
                <a:solidFill>
                  <a:srgbClr val="FFFFFF"/>
                </a:solidFill>
                <a:latin typeface="Garamond"/>
              </a:rPr>
              <a:t>1 - Quincy, WA (18 euthanized)</a:t>
            </a:r>
          </a:p>
          <a:p>
            <a:pPr lvl="1">
              <a:lnSpc>
                <a:spcPct val="90000"/>
              </a:lnSpc>
            </a:pPr>
            <a:r>
              <a:rPr lang="en-US" altLang="en-US" sz="2400">
                <a:solidFill>
                  <a:srgbClr val="FFFFFF"/>
                </a:solidFill>
                <a:latin typeface="Garamond"/>
              </a:rPr>
              <a:t>3 - Mattawa, WA (39 euthanized) </a:t>
            </a:r>
          </a:p>
          <a:p>
            <a:pPr lvl="1">
              <a:lnSpc>
                <a:spcPct val="90000"/>
              </a:lnSpc>
            </a:pPr>
            <a:r>
              <a:rPr lang="en-US" altLang="en-US" sz="2400">
                <a:solidFill>
                  <a:srgbClr val="FFFFFF"/>
                </a:solidFill>
                <a:latin typeface="Garamond"/>
              </a:rPr>
              <a:t>1 – Moxee, WA (15 euthanized)</a:t>
            </a:r>
          </a:p>
          <a:p>
            <a:pPr lvl="1">
              <a:lnSpc>
                <a:spcPct val="90000"/>
              </a:lnSpc>
            </a:pPr>
            <a:r>
              <a:rPr lang="en-US" altLang="en-US" sz="2400">
                <a:solidFill>
                  <a:srgbClr val="FFFFFF"/>
                </a:solidFill>
                <a:latin typeface="Garamond"/>
              </a:rPr>
              <a:t>3 – Burley, ID (7 euthanized)</a:t>
            </a:r>
          </a:p>
          <a:p>
            <a:pPr lvl="1">
              <a:lnSpc>
                <a:spcPct val="90000"/>
              </a:lnSpc>
            </a:pPr>
            <a:r>
              <a:rPr lang="en-US" altLang="en-US" sz="2400">
                <a:solidFill>
                  <a:srgbClr val="FFFFFF"/>
                </a:solidFill>
                <a:latin typeface="Garamond"/>
              </a:rPr>
              <a:t>1 – Othello, WA (3 euthanized)</a:t>
            </a:r>
          </a:p>
          <a:p>
            <a:pPr lvl="1">
              <a:lnSpc>
                <a:spcPct val="90000"/>
              </a:lnSpc>
            </a:pPr>
            <a:r>
              <a:rPr lang="en-US" altLang="en-US" sz="2400">
                <a:solidFill>
                  <a:srgbClr val="FFFFFF"/>
                </a:solidFill>
                <a:latin typeface="Garamond"/>
              </a:rPr>
              <a:t>1 – Mabton, WA (3 euthanized)</a:t>
            </a:r>
          </a:p>
        </p:txBody>
      </p:sp>
      <p:sp>
        <p:nvSpPr>
          <p:cNvPr id="137220" name="Text Box 4"/>
          <p:cNvSpPr txBox="1">
            <a:spLocks noChangeArrowheads="1"/>
          </p:cNvSpPr>
          <p:nvPr/>
        </p:nvSpPr>
        <p:spPr bwMode="auto">
          <a:xfrm>
            <a:off x="6156325" y="6021388"/>
            <a:ext cx="20161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solidFill>
                  <a:srgbClr val="FFFFFF"/>
                </a:solidFill>
                <a:latin typeface="Times New Roman"/>
              </a:rPr>
              <a:t>February 9, 2004</a:t>
            </a:r>
          </a:p>
        </p:txBody>
      </p:sp>
    </p:spTree>
  </p:cSld>
  <p:clrMapOvr>
    <a:masterClrMapping/>
  </p:clrMapOvr>
</p:sld>
</file>

<file path=ppt/slides/slide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E5E5FF"/>
                </a:solidFill>
                <a:latin typeface="Garamond"/>
              </a:rPr>
              <a:t>BSE investigation</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80000"/>
              </a:lnSpc>
              <a:spcBef>
                <a:spcPct val="20000"/>
              </a:spcBef>
              <a:spcAft>
                <a:spcPct val="0"/>
              </a:spcAft>
              <a:buFont typeface="Arial"/>
              <a:buChar char="•"/>
            </a:pPr>
            <a:r>
              <a:rPr lang="en-US" b="false" sz="2800" i="false" u="none">
                <a:solidFill>
                  <a:srgbClr val="000000"/>
                </a:solidFill>
                <a:latin typeface="Garamond"/>
              </a:rPr>
              <a:t>Of the shipment of 81 animals from the Canadian birth herd:</a:t>
            </a:r>
          </a:p>
          <a:p>
            <a:pPr algn="l" indent="-285750" marL="742950" lvl="1">
              <a:lnSpc>
                <a:spcPct val="80000"/>
              </a:lnSpc>
              <a:spcBef>
                <a:spcPct val="20000"/>
              </a:spcBef>
              <a:spcAft>
                <a:spcPct val="0"/>
              </a:spcAft>
              <a:buFont typeface="Arial"/>
              <a:buChar char="•"/>
            </a:pPr>
            <a:r>
              <a:rPr lang="en-US" b="false" sz="2400" i="false" u="none">
                <a:solidFill>
                  <a:srgbClr val="000000"/>
                </a:solidFill>
                <a:latin typeface="Garamond"/>
              </a:rPr>
              <a:t>29 accounted for (including index cow)</a:t>
            </a:r>
          </a:p>
          <a:p>
            <a:pPr algn="l" indent="-285750" marL="742950" lvl="1">
              <a:lnSpc>
                <a:spcPct val="80000"/>
              </a:lnSpc>
              <a:spcBef>
                <a:spcPct val="20000"/>
              </a:spcBef>
              <a:spcAft>
                <a:spcPct val="0"/>
              </a:spcAft>
              <a:buFont typeface="Arial"/>
              <a:buChar char="•"/>
            </a:pPr>
            <a:r>
              <a:rPr lang="en-US" b="false" sz="2400" i="false" u="none">
                <a:solidFill>
                  <a:srgbClr val="000000"/>
                </a:solidFill>
                <a:latin typeface="Garamond"/>
              </a:rPr>
              <a:t>Normal culling practices – estimate between 17 to 36 of the 81 might still be alive</a:t>
            </a:r>
          </a:p>
          <a:p>
            <a:pPr algn="l" indent="-342900" marL="342900" lvl="0">
              <a:lnSpc>
                <a:spcPct val="80000"/>
              </a:lnSpc>
              <a:spcBef>
                <a:spcPct val="20000"/>
              </a:spcBef>
              <a:spcAft>
                <a:spcPct val="0"/>
              </a:spcAft>
              <a:buFont typeface="Arial"/>
              <a:buChar char="•"/>
            </a:pPr>
            <a:r>
              <a:rPr lang="en-US" b="false" sz="2800" i="false" u="none">
                <a:solidFill>
                  <a:srgbClr val="000000"/>
                </a:solidFill>
                <a:latin typeface="Garamond"/>
              </a:rPr>
              <a:t>OIE guidelines – animals born within one year (before or after) of a BSE affected animal considered higher risk</a:t>
            </a:r>
          </a:p>
          <a:p>
            <a:pPr algn="l" indent="-285750" marL="742950" lvl="1">
              <a:lnSpc>
                <a:spcPct val="80000"/>
              </a:lnSpc>
              <a:spcBef>
                <a:spcPct val="20000"/>
              </a:spcBef>
              <a:spcAft>
                <a:spcPct val="0"/>
              </a:spcAft>
              <a:buFont typeface="Arial"/>
              <a:buChar char="•"/>
            </a:pPr>
            <a:r>
              <a:rPr lang="en-US" b="false" sz="2400" i="false" u="none">
                <a:solidFill>
                  <a:srgbClr val="000000"/>
                </a:solidFill>
                <a:latin typeface="Garamond"/>
              </a:rPr>
              <a:t>25 of the shipment of 81 were in this category</a:t>
            </a:r>
          </a:p>
          <a:p>
            <a:pPr algn="l" indent="-285750" marL="742950" lvl="1">
              <a:lnSpc>
                <a:spcPct val="80000"/>
              </a:lnSpc>
              <a:spcBef>
                <a:spcPct val="20000"/>
              </a:spcBef>
              <a:spcAft>
                <a:spcPct val="0"/>
              </a:spcAft>
              <a:buFont typeface="Arial"/>
              <a:buChar char="•"/>
            </a:pPr>
            <a:r>
              <a:rPr lang="en-US" b="false" sz="2400" i="false" u="none">
                <a:solidFill>
                  <a:srgbClr val="000000"/>
                </a:solidFill>
                <a:latin typeface="Garamond"/>
              </a:rPr>
              <a:t>14 accounted for (including index cow)</a:t>
            </a:r>
          </a:p>
          <a:p>
            <a:pPr algn="l" indent="-285750" marL="742950" lvl="1">
              <a:lnSpc>
                <a:spcPct val="80000"/>
              </a:lnSpc>
              <a:spcBef>
                <a:spcPct val="20000"/>
              </a:spcBef>
              <a:spcAft>
                <a:spcPct val="0"/>
              </a:spcAft>
              <a:buFont typeface="Arial"/>
              <a:buChar char="•"/>
            </a:pPr>
            <a:r>
              <a:rPr lang="en-US" b="false" sz="2400" i="false" u="none">
                <a:solidFill>
                  <a:srgbClr val="000000"/>
                </a:solidFill>
                <a:latin typeface="Garamond"/>
              </a:rPr>
              <a:t>Normal culling practices – estimate that 11 of the 25 might still be alive</a:t>
            </a:r>
          </a:p>
        </p:txBody>
      </p:sp>
    </p:spTree>
  </p:cSld>
  <p:clrMapOvr>
    <a:masterClrMapping/>
  </p:clrMapOvr>
</p:sld>
</file>

<file path=ppt/slides/slide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E5E5FF"/>
                </a:solidFill>
                <a:latin typeface="Garamond"/>
              </a:rPr>
              <a:t>BSE investigation</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Total of 704 animals depopulated</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449 – bull calf premises</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255 – animals of interest</a:t>
            </a:r>
          </a:p>
          <a:p>
            <a:pPr algn="l" indent="-228600" marL="1143000" lvl="2">
              <a:lnSpc>
                <a:spcPct val="100000"/>
              </a:lnSpc>
              <a:spcBef>
                <a:spcPct val="20000"/>
              </a:spcBef>
              <a:spcAft>
                <a:spcPct val="0"/>
              </a:spcAft>
              <a:buFont typeface="Arial"/>
              <a:buChar char="•"/>
            </a:pPr>
            <a:r>
              <a:rPr lang="en-US" b="false" sz="2400" i="false" u="none">
                <a:solidFill>
                  <a:srgbClr val="000000"/>
                </a:solidFill>
                <a:latin typeface="Garamond"/>
              </a:rPr>
              <a:t>28 were part of the original 81</a:t>
            </a:r>
          </a:p>
          <a:p>
            <a:pPr algn="l" indent="-228600" marL="1143000" lvl="2">
              <a:lnSpc>
                <a:spcPct val="100000"/>
              </a:lnSpc>
              <a:spcBef>
                <a:spcPct val="20000"/>
              </a:spcBef>
              <a:spcAft>
                <a:spcPct val="0"/>
              </a:spcAft>
              <a:buFont typeface="Arial"/>
              <a:buChar char="•"/>
            </a:pPr>
            <a:r>
              <a:rPr lang="en-US" b="false" sz="2400" i="false" u="none">
                <a:solidFill>
                  <a:srgbClr val="000000"/>
                </a:solidFill>
                <a:latin typeface="Garamond"/>
              </a:rPr>
              <a:t>220 could have been part of the original 81</a:t>
            </a:r>
          </a:p>
          <a:p>
            <a:pPr algn="l" indent="-228600" marL="1143000" lvl="2">
              <a:lnSpc>
                <a:spcPct val="100000"/>
              </a:lnSpc>
              <a:spcBef>
                <a:spcPct val="20000"/>
              </a:spcBef>
              <a:spcAft>
                <a:spcPct val="0"/>
              </a:spcAft>
              <a:buFont typeface="Arial"/>
              <a:buChar char="•"/>
            </a:pPr>
            <a:r>
              <a:rPr lang="en-US" b="false" sz="2400" i="false" u="none">
                <a:solidFill>
                  <a:srgbClr val="000000"/>
                </a:solidFill>
                <a:latin typeface="Garamond"/>
              </a:rPr>
              <a:t>7 were part of additional group of 17 heifers from Canadian herd of origin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oreProperties xmlns="http://schemas.openxmlformats.org/package/2006/metadata/core-properties" xmlns:cp="http://schemas.openxmlformats.org/package/2006/metadata/core-properties" xmlns:dc="http://purl.org/dc/elements/1.1/" xmlns:dcterms="http://purl.org/dc/terms/" xmlns:xsi="http://www.w3.org/2001/XMLSchema-instance">
  <dcterms:created xsi:type="dcterms:W3CDTF">2006-08-16T00:00:00Z</dcterms:created>
  <dcterms:modified xsi:type="dcterms:W3CDTF">2011-08-01T06:04:30Z</dcterms:modified>
  <revision>1</revision>
</coreProperties>
</file>