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35" Type="http://schemas.openxmlformats.org/officeDocument/2006/relationships/slide" Target="slides/slide30.xml"/>
  <Relationship Id="rId36" Type="http://schemas.openxmlformats.org/officeDocument/2006/relationships/slide" Target="slides/slide31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jpeg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jpeg"/>
  <Relationship Id="rId3" Type="http://schemas.openxmlformats.org/officeDocument/2006/relationships/image" Target="../media/image3.jpeg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6.jpeg"/>
  <Relationship Id="rId3" Type="http://schemas.openxmlformats.org/officeDocument/2006/relationships/image" Target="../media/image3.jpeg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7.jpeg"/>
  <Relationship Id="rId3" Type="http://schemas.openxmlformats.org/officeDocument/2006/relationships/image" Target="../media/image3.jpeg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8.jpeg"/>
  <Relationship Id="rId3" Type="http://schemas.openxmlformats.org/officeDocument/2006/relationships/image" Target="../media/image3.jpeg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9.jpeg"/>
  <Relationship Id="rId3" Type="http://schemas.openxmlformats.org/officeDocument/2006/relationships/image" Target="../media/image3.jpeg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0.jpeg"/>
  <Relationship Id="rId3" Type="http://schemas.openxmlformats.org/officeDocument/2006/relationships/image" Target="../media/image3.jpeg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1.jpeg"/>
  <Relationship Id="rId3" Type="http://schemas.openxmlformats.org/officeDocument/2006/relationships/image" Target="../media/image3.jpeg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2.jpeg"/>
  <Relationship Id="rId3" Type="http://schemas.openxmlformats.org/officeDocument/2006/relationships/image" Target="../media/image3.jpeg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3.jpeg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3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jpeg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jpeg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jpeg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jpeg"/>
</Relationships>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971800"/>
            <a:ext cx="5181600" cy="34290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0" y="1066800"/>
            <a:ext cx="9144000" cy="1552575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 CITY OF ASHEVILLE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OPEN ENROLLMENT 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2008/09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0668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What’s New and Exciting in the Pharmacy Plan?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286000"/>
            <a:ext cx="7772400" cy="403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CareMark (new administrator)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Adding 3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rd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tier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Annual maximum removed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The City continues to offer 16 free medications regardless of your plan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Asheville Project – Prescriptions remain free of charge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10668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Benefit Comparison - Pharmacy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2192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2008 Dental Premiums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066800"/>
            <a:ext cx="7772400" cy="9906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On-Line Enrollment – You Control Your Benefit Selections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514600"/>
            <a:ext cx="7772400" cy="3581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 will enroll and select your benefit options either on-line or by telephone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 will receive a benefits enrollment worksheet in 5-10 days that will explain how to access the enrollment system.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838200"/>
            <a:ext cx="7772400" cy="1219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It Only Takes A Minute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Every employee will receive a confirmation that details the elected benefits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 will have the opportunity to change/revise your initial benefit elections – must be completed by midnight, Sunday, August 17th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1430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It’s Easy 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590800"/>
            <a:ext cx="7772400" cy="3505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 final confirmation letter will be mailed to you with vital information regarding your election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New insurance cards will be distributed in early September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1143000"/>
            <a:ext cx="7772400" cy="6096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How to Enroll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2286000"/>
            <a:ext cx="7772400" cy="3810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Go to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www.eelect.com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Enter the Enrollment ID 17133 (on your form)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Enter your Social Security Number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Enter the 4 digit Pin that appears on your form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Call 1-866-203-3885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3" y="1676400"/>
            <a:ext cx="8678862" cy="5181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295400"/>
            <a:ext cx="9144000" cy="5334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What’s New and Exciting in 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Our Medical Plan?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0" y="2362200"/>
            <a:ext cx="9144000" cy="4495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CoreSource (new administrator)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Adding a 3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rd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tier with new options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Crescent Physician Network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Enrollments will be made on-line or via telephone and must be completed by midnight, Sunday, August 10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0"/>
            <a:ext cx="9144000" cy="49530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9144000" cy="45720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9400"/>
            <a:ext cx="9144000" cy="4038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9800"/>
            <a:ext cx="9144000" cy="46482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914400"/>
            <a:ext cx="7772400" cy="838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Cancer &amp; Specified Disease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This benefit provides coverage to employees and their dependents diagnosed w/cancer or any of the other 29 other specified diseases. 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Maximum 12 month pre-existing condition exclusion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$100 payment each year for each covered person getting annual physical that includes cancer screening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To add this coverage, you must complete the Evidence of Insurability &amp; Enrollment Form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99060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Life Insurance – The Standard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Rates remain the same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Rates are based on salary &amp; age on 1/1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To increase your life insurance or your dependent life insurance requires additional paperwork and a physical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7620000" cy="51308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066800"/>
            <a:ext cx="7772400" cy="9144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Flexible Spending Accounts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133600"/>
            <a:ext cx="7772400" cy="3962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Because of the new plan, you may change the amount in your Flexible Spending Account.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This change affects 2008 only.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9144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Flexible Spending Accounts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133600"/>
            <a:ext cx="7772400" cy="3962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You should enter a “yearly” dollar amount when completing your on-line enrollment.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 December, all employees will have the opportunity to enroll for Calendar Year 2009.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10668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Benefit Comparison - Medical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8382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Miscellaneous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Vision Benefit –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Vision comes with the medical benefit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and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remains the same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Asheville Project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Forms are available on the Intranet/Internet, and in Human Resources and Health Services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Forms need to be returned to Human Resources/Destiny Mattsson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Beneficiary Changes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Forms are available on the Intranet/Internet.  Return to HR for final processing.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401(k) – ICMA 457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To change your contributions you can go to the Intranet/Internet.  Return to HR for final processing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143000"/>
            <a:ext cx="7772400" cy="6096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2008 Health Insurance Premiums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219200"/>
            <a:ext cx="78486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What’s So Great About the </a:t>
            </a: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Hi In-Network Tier?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286000"/>
            <a:ext cx="7772400" cy="3810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Significant premium savings in most cases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Large network of local providers	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Significant savings in co-pays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No co-insurance (no 80/20 plan)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No generic drug co-pay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Flat $150 co-pay for ER visits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003800"/>
            <a:ext cx="2770188" cy="15494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Hi In-Network Scenario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181600"/>
            <a:ext cx="2133600" cy="142875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Hi In-Network Scenario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181600"/>
            <a:ext cx="2133600" cy="142875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Hi In-Network Scenario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181600"/>
            <a:ext cx="2133600" cy="142875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Standard Vs. Hi In-Network Plan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