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?>
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thumbnail" Target="docProps/thumbnail.jpeg"/>
  <Relationship Id="rId3" Type="http://schemas.openxmlformats.org/package/2006/relationships/metadata/core-properties" Target="docProps/core.xml"/>
  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x="9144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
<Relationships xmlns="http://schemas.openxmlformats.org/package/2006/relationships">
  <Relationship Id="rId1" Type="http://schemas.openxmlformats.org/officeDocument/2006/relationships/slideMaster" Target="slideMasters/slideMaster1.xml"/>
  <Relationship Id="rId10" Type="http://schemas.openxmlformats.org/officeDocument/2006/relationships/slide" Target="slides/slide5.xml"/>
  <Relationship Id="rId11" Type="http://schemas.openxmlformats.org/officeDocument/2006/relationships/slide" Target="slides/slide6.xml"/>
  <Relationship Id="rId12" Type="http://schemas.openxmlformats.org/officeDocument/2006/relationships/slide" Target="slides/slide7.xml"/>
  <Relationship Id="rId13" Type="http://schemas.openxmlformats.org/officeDocument/2006/relationships/slide" Target="slides/slide8.xml"/>
  <Relationship Id="rId14" Type="http://schemas.openxmlformats.org/officeDocument/2006/relationships/slide" Target="slides/slide9.xml"/>
  <Relationship Id="rId15" Type="http://schemas.openxmlformats.org/officeDocument/2006/relationships/slide" Target="slides/slide10.xml"/>
  <Relationship Id="rId16" Type="http://schemas.openxmlformats.org/officeDocument/2006/relationships/slide" Target="slides/slide11.xml"/>
  <Relationship Id="rId17" Type="http://schemas.openxmlformats.org/officeDocument/2006/relationships/slide" Target="slides/slide12.xml"/>
  <Relationship Id="rId18" Type="http://schemas.openxmlformats.org/officeDocument/2006/relationships/slide" Target="slides/slide13.xml"/>
  <Relationship Id="rId19" Type="http://schemas.openxmlformats.org/officeDocument/2006/relationships/slide" Target="slides/slide14.xml"/>
  <Relationship Id="rId2" Type="http://schemas.openxmlformats.org/officeDocument/2006/relationships/presProps" Target="presProps.xml"/>
  <Relationship Id="rId20" Type="http://schemas.openxmlformats.org/officeDocument/2006/relationships/slide" Target="slides/slide15.xml"/>
  <Relationship Id="rId21" Type="http://schemas.openxmlformats.org/officeDocument/2006/relationships/slide" Target="slides/slide16.xml"/>
  <Relationship Id="rId22" Type="http://schemas.openxmlformats.org/officeDocument/2006/relationships/slide" Target="slides/slide17.xml"/>
  <Relationship Id="rId23" Type="http://schemas.openxmlformats.org/officeDocument/2006/relationships/slide" Target="slides/slide18.xml"/>
  <Relationship Id="rId24" Type="http://schemas.openxmlformats.org/officeDocument/2006/relationships/slide" Target="slides/slide19.xml"/>
  <Relationship Id="rId25" Type="http://schemas.openxmlformats.org/officeDocument/2006/relationships/slide" Target="slides/slide20.xml"/>
  <Relationship Id="rId26" Type="http://schemas.openxmlformats.org/officeDocument/2006/relationships/slide" Target="slides/slide21.xml"/>
  <Relationship Id="rId27" Type="http://schemas.openxmlformats.org/officeDocument/2006/relationships/slide" Target="slides/slide22.xml"/>
  <Relationship Id="rId28" Type="http://schemas.openxmlformats.org/officeDocument/2006/relationships/slide" Target="slides/slide23.xml"/>
  <Relationship Id="rId3" Type="http://schemas.openxmlformats.org/officeDocument/2006/relationships/viewProps" Target="viewProps.xml"/>
  <Relationship Id="rId4" Type="http://schemas.openxmlformats.org/officeDocument/2006/relationships/theme" Target="theme/theme1.xml"/>
  <Relationship Id="rId5" Type="http://schemas.openxmlformats.org/officeDocument/2006/relationships/tableStyles" Target="tableStyles.xml"/>
  <Relationship Id="rId6" Type="http://schemas.openxmlformats.org/officeDocument/2006/relationships/slide" Target="slides/slide1.xml"/>
  <Relationship Id="rId7" Type="http://schemas.openxmlformats.org/officeDocument/2006/relationships/slide" Target="slides/slide2.xml"/>
  <Relationship Id="rId8" Type="http://schemas.openxmlformats.org/officeDocument/2006/relationships/slide" Target="slides/slide3.xml"/>
  <Relationship Id="rId9" Type="http://schemas.openxmlformats.org/officeDocument/2006/relationships/slide" Target="slides/slide4.xml"/>
</Relationships>

</file>

<file path=ppt/slideLayouts/_rels/slideLayout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0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2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3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4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5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6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7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8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9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10" Type="http://schemas.openxmlformats.org/officeDocument/2006/relationships/slideLayout" Target="../slideLayouts/slideLayout10.xml"/>
  <Relationship Id="rId11" Type="http://schemas.openxmlformats.org/officeDocument/2006/relationships/slideLayout" Target="../slideLayouts/slideLayout11.xml"/>
  <Relationship Id="rId12" Type="http://schemas.openxmlformats.org/officeDocument/2006/relationships/theme" Target="../theme/theme1.xml"/>
  <Relationship Id="rId2" Type="http://schemas.openxmlformats.org/officeDocument/2006/relationships/slideLayout" Target="../slideLayouts/slideLayout2.xml"/>
  <Relationship Id="rId3" Type="http://schemas.openxmlformats.org/officeDocument/2006/relationships/slideLayout" Target="../slideLayouts/slideLayout3.xml"/>
  <Relationship Id="rId4" Type="http://schemas.openxmlformats.org/officeDocument/2006/relationships/slideLayout" Target="../slideLayouts/slideLayout4.xml"/>
  <Relationship Id="rId5" Type="http://schemas.openxmlformats.org/officeDocument/2006/relationships/slideLayout" Target="../slideLayouts/slideLayout5.xml"/>
  <Relationship Id="rId6" Type="http://schemas.openxmlformats.org/officeDocument/2006/relationships/slideLayout" Target="../slideLayouts/slideLayout6.xml"/>
  <Relationship Id="rId7" Type="http://schemas.openxmlformats.org/officeDocument/2006/relationships/slideLayout" Target="../slideLayouts/slideLayout7.xml"/>
  <Relationship Id="rId8" Type="http://schemas.openxmlformats.org/officeDocument/2006/relationships/slideLayout" Target="../slideLayouts/slideLayout8.xml"/>
  <Relationship Id="rId9" Type="http://schemas.openxmlformats.org/officeDocument/2006/relationships/slideLayout" Target="../slideLayouts/slideLayout9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.jpeg"/>
</Relationships>

</file>

<file path=ppt/slides/_rels/slide2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2.jpeg"/>
</Relationships>

</file>

<file path=ppt/slides/_rels/slide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slide1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D5489E43-B55A-417F-AA38-2AEAADCCC3C4}" type="slidenum">
              <a:rPr lang="en-US"/>
              <a:pPr/>
              <a:t>7</a:t>
            </a:fld>
            <a:endParaRPr lang="en-US"/>
          </a:p>
        </p:txBody>
      </p:sp>
      <p:sp>
        <p:nvSpPr>
          <p:cNvPr id="1049602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Constellation Spirals</a:t>
            </a:r>
          </a:p>
        </p:txBody>
      </p:sp>
      <p:sp>
        <p:nvSpPr>
          <p:cNvPr id="1049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5900" y="757238"/>
            <a:ext cx="8839200" cy="56007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600" b="true">
                <a:latin typeface="Arial"/>
              </a:rPr>
              <a:t>Constellation Spiral Definitions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600" b="1">
                <a:latin typeface="Arial"/>
                <a:cs typeface="Times New Roman" pitchFamily="18" charset="0"/>
              </a:rPr>
              <a:t>Spiral 1 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400">
                <a:latin typeface="Arial"/>
                <a:cs typeface="Times New Roman" pitchFamily="18" charset="0"/>
              </a:rPr>
              <a:t>Provide precursor robotic exploration of the lunar environment  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400">
                <a:latin typeface="Arial"/>
                <a:cs typeface="Times New Roman" pitchFamily="18" charset="0"/>
              </a:rPr>
              <a:t>Deliver a lunar capable human transportation system for test and checkout in low Earth orbit 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600" b="1">
                <a:latin typeface="Arial"/>
                <a:cs typeface="Times New Roman" pitchFamily="18" charset="0"/>
              </a:rPr>
              <a:t>Spiral 2 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400">
                <a:latin typeface="Arial"/>
                <a:cs typeface="Times New Roman" pitchFamily="18" charset="0"/>
              </a:rPr>
              <a:t>Execute </a:t>
            </a:r>
            <a:r>
              <a:rPr lang="en-US" sz="1400" u="sng">
                <a:latin typeface="Arial"/>
                <a:cs typeface="Times New Roman" pitchFamily="18" charset="0"/>
              </a:rPr>
              <a:t>extended duration</a:t>
            </a:r>
            <a:r>
              <a:rPr lang="en-US" sz="1400">
                <a:latin typeface="Arial"/>
                <a:cs typeface="Times New Roman" pitchFamily="18" charset="0"/>
              </a:rPr>
              <a:t> human lunar exploration missions 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400">
                <a:latin typeface="Arial"/>
                <a:cs typeface="Times New Roman" pitchFamily="18" charset="0"/>
              </a:rPr>
              <a:t>Extend precursor robotic technology demonstrations at Mars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600" b="1">
                <a:latin typeface="Arial"/>
                <a:cs typeface="Times New Roman" pitchFamily="18" charset="0"/>
              </a:rPr>
              <a:t>Spiral 3 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400">
                <a:latin typeface="Arial"/>
                <a:cs typeface="Times New Roman" pitchFamily="18" charset="0"/>
              </a:rPr>
              <a:t>Execute a </a:t>
            </a:r>
            <a:r>
              <a:rPr lang="en-US" sz="1400" u="sng">
                <a:latin typeface="Arial"/>
                <a:cs typeface="Times New Roman" pitchFamily="18" charset="0"/>
              </a:rPr>
              <a:t>long-duration</a:t>
            </a:r>
            <a:r>
              <a:rPr lang="en-US" sz="1400">
                <a:latin typeface="Arial"/>
                <a:cs typeface="Times New Roman" pitchFamily="18" charset="0"/>
              </a:rPr>
              <a:t> human lunar exploration campaign using the moon as a testbed to demonstrate systems (e.g., Lander, habitation, surface power) for future deployment at Mars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600" b="1">
                <a:latin typeface="Arial"/>
                <a:cs typeface="Times New Roman" pitchFamily="18" charset="0"/>
              </a:rPr>
              <a:t>Spiral 4 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400">
                <a:latin typeface="Arial"/>
                <a:cs typeface="Times New Roman" pitchFamily="18" charset="0"/>
              </a:rPr>
              <a:t>Execute human exploration missions to the vicinity of Mars</a:t>
            </a:r>
            <a:endParaRPr lang="en-US" sz="1400">
              <a:solidFill>
                <a:srgbClr val="FF3300"/>
              </a:solidFill>
              <a:cs typeface="Times New Roman" pitchFamily="18" charset="0"/>
            </a:endParaRPr>
          </a:p>
          <a:p>
            <a:pPr lvl="1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600" b="1">
                <a:latin typeface="Arial"/>
                <a:cs typeface="Times New Roman" pitchFamily="18" charset="0"/>
              </a:rPr>
              <a:t>Spiral 5 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400">
                <a:latin typeface="Arial"/>
                <a:cs typeface="Times New Roman" pitchFamily="18" charset="0"/>
              </a:rPr>
              <a:t>Execute initial human Mars surface exploration missions</a:t>
            </a:r>
            <a:endParaRPr lang="en-US" sz="1200"/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600" b="true">
                <a:latin typeface="Arial"/>
              </a:rPr>
              <a:t>To Meet Spiral Capabilities, Investments are Made in Two Areas: Spiral Systems and Pre-Acquisition Activities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Spiral Acquisitions</a:t>
            </a:r>
          </a:p>
          <a:p>
            <a:pPr lvl="2">
              <a:lnSpc>
                <a:spcPct val="80000"/>
              </a:lnSpc>
              <a:spcBef>
                <a:spcPct val="30000"/>
              </a:spcBef>
            </a:pPr>
            <a:r>
              <a:rPr lang="en-US" sz="1400">
                <a:latin typeface="Arial"/>
              </a:rPr>
              <a:t>Systems that Deliver the Spirals End Capability</a:t>
            </a:r>
          </a:p>
          <a:p>
            <a:pPr lvl="2">
              <a:lnSpc>
                <a:spcPct val="80000"/>
              </a:lnSpc>
              <a:spcBef>
                <a:spcPct val="30000"/>
              </a:spcBef>
            </a:pPr>
            <a:r>
              <a:rPr lang="en-US" sz="1400">
                <a:latin typeface="Arial"/>
              </a:rPr>
              <a:t>For Spiral I Capability of Low Earth Orbit Access, Includes CEV, launch vehicle, etc.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Pre-Acquisition Activities</a:t>
            </a:r>
          </a:p>
          <a:p>
            <a:pPr lvl="2">
              <a:lnSpc>
                <a:spcPct val="80000"/>
              </a:lnSpc>
              <a:spcBef>
                <a:spcPct val="30000"/>
              </a:spcBef>
            </a:pPr>
            <a:r>
              <a:rPr lang="en-US" sz="1400">
                <a:latin typeface="Arial"/>
              </a:rPr>
              <a:t>Research, Technology Development, and Flight Demonstrations that Reduce Risk and Provide Technologies for Use by One of the Spiral Systems</a:t>
            </a:r>
          </a:p>
          <a:p>
            <a:pPr lvl="2">
              <a:lnSpc>
                <a:spcPct val="80000"/>
              </a:lnSpc>
              <a:spcBef>
                <a:spcPct val="30000"/>
              </a:spcBef>
            </a:pPr>
            <a:r>
              <a:rPr lang="en-US" sz="1400">
                <a:latin typeface="Arial"/>
              </a:rPr>
              <a:t>The Customer for Pre-Acquisition Activities are not the End User, but Rather the Systems within a Spiral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2301F21C-32AD-494F-A66C-A61C86BFA0A6}" type="slidenum">
              <a:rPr lang="en-US"/>
              <a:pPr/>
              <a:t>11</a:t>
            </a:fld>
            <a:endParaRPr lang="en-US"/>
          </a:p>
        </p:txBody>
      </p:sp>
      <p:grpSp>
        <p:nvGrpSpPr>
          <p:cNvPr id="1068034" name="Group 2"/>
          <p:cNvGrpSpPr>
            <a:grpSpLocks/>
          </p:cNvGrpSpPr>
          <p:nvPr/>
        </p:nvGrpSpPr>
        <p:grpSpPr bwMode="auto">
          <a:xfrm>
            <a:off x="2357438" y="3848100"/>
            <a:ext cx="1244600" cy="244475"/>
            <a:chOff x="1474" y="2845"/>
            <a:chExt cx="784" cy="154"/>
          </a:xfrm>
        </p:grpSpPr>
        <p:sp>
          <p:nvSpPr>
            <p:cNvPr id="1068035" name="AutoShape 3"/>
            <p:cNvSpPr>
              <a:spLocks noChangeArrowheads="1"/>
            </p:cNvSpPr>
            <p:nvPr/>
          </p:nvSpPr>
          <p:spPr bwMode="auto">
            <a:xfrm>
              <a:off x="1474" y="2870"/>
              <a:ext cx="784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036" name="Text Box 4"/>
            <p:cNvSpPr txBox="1">
              <a:spLocks noChangeArrowheads="1"/>
            </p:cNvSpPr>
            <p:nvPr/>
          </p:nvSpPr>
          <p:spPr bwMode="auto">
            <a:xfrm>
              <a:off x="1581" y="2845"/>
              <a:ext cx="59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68037" name="Rectangle 5"/>
          <p:cNvSpPr>
            <a:spLocks noChangeArrowheads="1"/>
          </p:cNvSpPr>
          <p:nvPr/>
        </p:nvSpPr>
        <p:spPr bwMode="auto">
          <a:xfrm>
            <a:off x="279400" y="930275"/>
            <a:ext cx="871538" cy="5499100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8038" name="Rectangle 6"/>
          <p:cNvSpPr>
            <a:spLocks noChangeArrowheads="1"/>
          </p:cNvSpPr>
          <p:nvPr/>
        </p:nvSpPr>
        <p:spPr bwMode="auto">
          <a:xfrm>
            <a:off x="2259013" y="950913"/>
            <a:ext cx="2328862" cy="54991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8039" name="Rectangle 7"/>
          <p:cNvSpPr>
            <a:spLocks noChangeArrowheads="1"/>
          </p:cNvSpPr>
          <p:nvPr/>
        </p:nvSpPr>
        <p:spPr bwMode="auto">
          <a:xfrm>
            <a:off x="1100138" y="950913"/>
            <a:ext cx="1189037" cy="54991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8040" name="Rectangle 8"/>
          <p:cNvSpPr>
            <a:spLocks noChangeArrowheads="1"/>
          </p:cNvSpPr>
          <p:nvPr/>
        </p:nvSpPr>
        <p:spPr bwMode="auto">
          <a:xfrm>
            <a:off x="4533900" y="925513"/>
            <a:ext cx="4259263" cy="5522912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1068041" name="Group 9"/>
          <p:cNvGrpSpPr>
            <a:grpSpLocks/>
          </p:cNvGrpSpPr>
          <p:nvPr/>
        </p:nvGrpSpPr>
        <p:grpSpPr bwMode="auto">
          <a:xfrm>
            <a:off x="266700" y="714375"/>
            <a:ext cx="8553450" cy="5764213"/>
            <a:chOff x="168" y="506"/>
            <a:chExt cx="5388" cy="3423"/>
          </a:xfrm>
        </p:grpSpPr>
        <p:sp>
          <p:nvSpPr>
            <p:cNvPr id="1068042" name="Line 10"/>
            <p:cNvSpPr>
              <a:spLocks noChangeShapeType="1"/>
            </p:cNvSpPr>
            <p:nvPr/>
          </p:nvSpPr>
          <p:spPr bwMode="auto">
            <a:xfrm>
              <a:off x="168" y="3912"/>
              <a:ext cx="5376" cy="7"/>
            </a:xfrm>
            <a:prstGeom prst="line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cxnSp>
          <p:nvCxnSpPr>
            <p:cNvPr id="1068043" name="AutoShape 11"/>
            <p:cNvCxnSpPr>
              <a:cxnSpLocks noChangeShapeType="1"/>
            </p:cNvCxnSpPr>
            <p:nvPr/>
          </p:nvCxnSpPr>
          <p:spPr bwMode="auto">
            <a:xfrm>
              <a:off x="5556" y="520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8044" name="AutoShape 12"/>
            <p:cNvCxnSpPr>
              <a:cxnSpLocks noChangeShapeType="1"/>
            </p:cNvCxnSpPr>
            <p:nvPr/>
          </p:nvCxnSpPr>
          <p:spPr bwMode="auto">
            <a:xfrm>
              <a:off x="4671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8045" name="AutoShape 13"/>
            <p:cNvCxnSpPr>
              <a:cxnSpLocks noChangeShapeType="1"/>
            </p:cNvCxnSpPr>
            <p:nvPr/>
          </p:nvCxnSpPr>
          <p:spPr bwMode="auto">
            <a:xfrm>
              <a:off x="3739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8046" name="AutoShape 14"/>
            <p:cNvCxnSpPr>
              <a:cxnSpLocks noChangeShapeType="1"/>
            </p:cNvCxnSpPr>
            <p:nvPr/>
          </p:nvCxnSpPr>
          <p:spPr bwMode="auto">
            <a:xfrm>
              <a:off x="2847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8047" name="AutoShape 15"/>
            <p:cNvCxnSpPr>
              <a:cxnSpLocks noChangeShapeType="1"/>
            </p:cNvCxnSpPr>
            <p:nvPr/>
          </p:nvCxnSpPr>
          <p:spPr bwMode="auto">
            <a:xfrm>
              <a:off x="1925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8048" name="AutoShape 16"/>
            <p:cNvCxnSpPr>
              <a:cxnSpLocks noChangeShapeType="1"/>
            </p:cNvCxnSpPr>
            <p:nvPr/>
          </p:nvCxnSpPr>
          <p:spPr bwMode="auto">
            <a:xfrm>
              <a:off x="1043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068049" name="Group 17"/>
            <p:cNvGrpSpPr>
              <a:grpSpLocks/>
            </p:cNvGrpSpPr>
            <p:nvPr/>
          </p:nvGrpSpPr>
          <p:grpSpPr bwMode="auto">
            <a:xfrm>
              <a:off x="1273" y="521"/>
              <a:ext cx="407" cy="3400"/>
              <a:chOff x="502" y="450"/>
              <a:chExt cx="344" cy="3400"/>
            </a:xfrm>
          </p:grpSpPr>
          <p:cxnSp>
            <p:nvCxnSpPr>
              <p:cNvPr id="1068050" name="AutoShape 18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51" name="AutoShape 19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52" name="AutoShape 20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68053" name="Group 21"/>
            <p:cNvGrpSpPr>
              <a:grpSpLocks/>
            </p:cNvGrpSpPr>
            <p:nvPr/>
          </p:nvGrpSpPr>
          <p:grpSpPr bwMode="auto">
            <a:xfrm>
              <a:off x="2163" y="521"/>
              <a:ext cx="407" cy="3400"/>
              <a:chOff x="502" y="450"/>
              <a:chExt cx="344" cy="3400"/>
            </a:xfrm>
          </p:grpSpPr>
          <p:cxnSp>
            <p:nvCxnSpPr>
              <p:cNvPr id="1068054" name="AutoShape 22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55" name="AutoShape 23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56" name="AutoShape 24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68057" name="Group 25"/>
            <p:cNvGrpSpPr>
              <a:grpSpLocks/>
            </p:cNvGrpSpPr>
            <p:nvPr/>
          </p:nvGrpSpPr>
          <p:grpSpPr bwMode="auto">
            <a:xfrm>
              <a:off x="3062" y="529"/>
              <a:ext cx="406" cy="3400"/>
              <a:chOff x="502" y="450"/>
              <a:chExt cx="344" cy="3400"/>
            </a:xfrm>
          </p:grpSpPr>
          <p:cxnSp>
            <p:nvCxnSpPr>
              <p:cNvPr id="1068058" name="AutoShape 26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59" name="AutoShape 27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60" name="AutoShape 28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68061" name="Group 29"/>
            <p:cNvGrpSpPr>
              <a:grpSpLocks/>
            </p:cNvGrpSpPr>
            <p:nvPr/>
          </p:nvGrpSpPr>
          <p:grpSpPr bwMode="auto">
            <a:xfrm>
              <a:off x="3989" y="521"/>
              <a:ext cx="407" cy="3400"/>
              <a:chOff x="502" y="450"/>
              <a:chExt cx="344" cy="3400"/>
            </a:xfrm>
          </p:grpSpPr>
          <p:cxnSp>
            <p:nvCxnSpPr>
              <p:cNvPr id="1068062" name="AutoShape 30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63" name="AutoShape 31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64" name="AutoShape 32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68065" name="Group 33"/>
            <p:cNvGrpSpPr>
              <a:grpSpLocks/>
            </p:cNvGrpSpPr>
            <p:nvPr/>
          </p:nvGrpSpPr>
          <p:grpSpPr bwMode="auto">
            <a:xfrm>
              <a:off x="4888" y="521"/>
              <a:ext cx="406" cy="3400"/>
              <a:chOff x="502" y="450"/>
              <a:chExt cx="344" cy="3400"/>
            </a:xfrm>
          </p:grpSpPr>
          <p:cxnSp>
            <p:nvCxnSpPr>
              <p:cNvPr id="1068066" name="AutoShape 34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67" name="AutoShape 35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68" name="AutoShape 36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1068069" name="AutoShape 37"/>
            <p:cNvCxnSpPr>
              <a:cxnSpLocks noChangeShapeType="1"/>
            </p:cNvCxnSpPr>
            <p:nvPr/>
          </p:nvCxnSpPr>
          <p:spPr bwMode="auto">
            <a:xfrm>
              <a:off x="173" y="506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068070" name="Group 38"/>
            <p:cNvGrpSpPr>
              <a:grpSpLocks/>
            </p:cNvGrpSpPr>
            <p:nvPr/>
          </p:nvGrpSpPr>
          <p:grpSpPr bwMode="auto">
            <a:xfrm>
              <a:off x="403" y="513"/>
              <a:ext cx="407" cy="3400"/>
              <a:chOff x="502" y="450"/>
              <a:chExt cx="344" cy="3400"/>
            </a:xfrm>
          </p:grpSpPr>
          <p:cxnSp>
            <p:nvCxnSpPr>
              <p:cNvPr id="1068071" name="AutoShape 39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72" name="AutoShape 40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73" name="AutoShape 41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1068074" name="Line 42"/>
          <p:cNvSpPr>
            <a:spLocks noChangeShapeType="1"/>
          </p:cNvSpPr>
          <p:nvPr/>
        </p:nvSpPr>
        <p:spPr bwMode="auto">
          <a:xfrm>
            <a:off x="268288" y="1754188"/>
            <a:ext cx="8534400" cy="0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8075" name="Rectangle 43"/>
          <p:cNvSpPr>
            <a:spLocks noChangeArrowheads="1"/>
          </p:cNvSpPr>
          <p:nvPr/>
        </p:nvSpPr>
        <p:spPr bwMode="auto">
          <a:xfrm>
            <a:off x="288925" y="685800"/>
            <a:ext cx="8518525" cy="244475"/>
          </a:xfrm>
          <a:prstGeom prst="rect">
            <a:avLst/>
          </a:prstGeom>
          <a:solidFill>
            <a:srgbClr val="3333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endParaRPr lang="en-US" sz="1000" i="0">
              <a:solidFill>
                <a:schemeClr val="tx1"/>
              </a:solidFill>
            </a:endParaRPr>
          </a:p>
        </p:txBody>
      </p:sp>
      <p:sp>
        <p:nvSpPr>
          <p:cNvPr id="1068076" name="Text Box 44"/>
          <p:cNvSpPr txBox="1">
            <a:spLocks noChangeArrowheads="1"/>
          </p:cNvSpPr>
          <p:nvPr/>
        </p:nvSpPr>
        <p:spPr bwMode="auto">
          <a:xfrm>
            <a:off x="292100" y="646113"/>
            <a:ext cx="7223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04</a:t>
            </a:r>
          </a:p>
        </p:txBody>
      </p:sp>
      <p:sp>
        <p:nvSpPr>
          <p:cNvPr id="1068077" name="Text Box 45"/>
          <p:cNvSpPr txBox="1">
            <a:spLocks noChangeArrowheads="1"/>
          </p:cNvSpPr>
          <p:nvPr/>
        </p:nvSpPr>
        <p:spPr bwMode="auto">
          <a:xfrm>
            <a:off x="1628775" y="663575"/>
            <a:ext cx="6588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06</a:t>
            </a:r>
          </a:p>
        </p:txBody>
      </p:sp>
      <p:sp>
        <p:nvSpPr>
          <p:cNvPr id="1068078" name="Text Box 46"/>
          <p:cNvSpPr txBox="1">
            <a:spLocks noChangeArrowheads="1"/>
          </p:cNvSpPr>
          <p:nvPr/>
        </p:nvSpPr>
        <p:spPr bwMode="auto">
          <a:xfrm>
            <a:off x="3055938" y="650875"/>
            <a:ext cx="6588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08</a:t>
            </a:r>
          </a:p>
        </p:txBody>
      </p:sp>
      <p:sp>
        <p:nvSpPr>
          <p:cNvPr id="1068079" name="Text Box 47"/>
          <p:cNvSpPr txBox="1">
            <a:spLocks noChangeArrowheads="1"/>
          </p:cNvSpPr>
          <p:nvPr/>
        </p:nvSpPr>
        <p:spPr bwMode="auto">
          <a:xfrm>
            <a:off x="5897563" y="650875"/>
            <a:ext cx="7445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12</a:t>
            </a:r>
          </a:p>
        </p:txBody>
      </p:sp>
      <p:sp>
        <p:nvSpPr>
          <p:cNvPr id="1068080" name="Text Box 48"/>
          <p:cNvSpPr txBox="1">
            <a:spLocks noChangeArrowheads="1"/>
          </p:cNvSpPr>
          <p:nvPr/>
        </p:nvSpPr>
        <p:spPr bwMode="auto">
          <a:xfrm>
            <a:off x="7354888" y="647700"/>
            <a:ext cx="7572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14</a:t>
            </a:r>
          </a:p>
        </p:txBody>
      </p:sp>
      <p:sp>
        <p:nvSpPr>
          <p:cNvPr id="1068081" name="Text Box 49"/>
          <p:cNvSpPr txBox="1">
            <a:spLocks noChangeArrowheads="1"/>
          </p:cNvSpPr>
          <p:nvPr/>
        </p:nvSpPr>
        <p:spPr bwMode="auto">
          <a:xfrm>
            <a:off x="4516438" y="657225"/>
            <a:ext cx="6588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10</a:t>
            </a:r>
          </a:p>
        </p:txBody>
      </p:sp>
      <p:sp>
        <p:nvSpPr>
          <p:cNvPr id="1068082" name="AutoShape 50"/>
          <p:cNvSpPr>
            <a:spLocks noChangeArrowheads="1"/>
          </p:cNvSpPr>
          <p:nvPr/>
        </p:nvSpPr>
        <p:spPr bwMode="auto">
          <a:xfrm>
            <a:off x="2333625" y="4645025"/>
            <a:ext cx="903288" cy="1714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8083" name="AutoShape 51"/>
          <p:cNvSpPr>
            <a:spLocks noChangeArrowheads="1"/>
          </p:cNvSpPr>
          <p:nvPr/>
        </p:nvSpPr>
        <p:spPr bwMode="auto">
          <a:xfrm>
            <a:off x="3243263" y="4646613"/>
            <a:ext cx="2105025" cy="1698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33CC33">
                  <a:gamma/>
                  <a:shade val="46275"/>
                  <a:invGamma/>
                </a:srgbClr>
              </a:gs>
              <a:gs pos="50000">
                <a:srgbClr val="33CC33"/>
              </a:gs>
              <a:gs pos="100000">
                <a:srgbClr val="33CC33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8084" name="Text Box 52"/>
          <p:cNvSpPr txBox="1">
            <a:spLocks noChangeArrowheads="1"/>
          </p:cNvSpPr>
          <p:nvPr/>
        </p:nvSpPr>
        <p:spPr bwMode="auto">
          <a:xfrm>
            <a:off x="2279650" y="4605338"/>
            <a:ext cx="95726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STUDY</a:t>
            </a:r>
          </a:p>
        </p:txBody>
      </p:sp>
      <p:sp>
        <p:nvSpPr>
          <p:cNvPr id="1068085" name="Text Box 53"/>
          <p:cNvSpPr txBox="1">
            <a:spLocks noChangeArrowheads="1"/>
          </p:cNvSpPr>
          <p:nvPr/>
        </p:nvSpPr>
        <p:spPr bwMode="auto">
          <a:xfrm>
            <a:off x="3663950" y="4605338"/>
            <a:ext cx="95726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bg1"/>
                </a:solidFill>
                <a:latin typeface="Arial"/>
              </a:rPr>
              <a:t>DESIGN</a:t>
            </a:r>
          </a:p>
        </p:txBody>
      </p:sp>
      <p:grpSp>
        <p:nvGrpSpPr>
          <p:cNvPr id="1068086" name="Group 54"/>
          <p:cNvGrpSpPr>
            <a:grpSpLocks/>
          </p:cNvGrpSpPr>
          <p:nvPr/>
        </p:nvGrpSpPr>
        <p:grpSpPr bwMode="auto">
          <a:xfrm>
            <a:off x="3273425" y="4922838"/>
            <a:ext cx="966788" cy="244475"/>
            <a:chOff x="1470" y="3477"/>
            <a:chExt cx="609" cy="154"/>
          </a:xfrm>
        </p:grpSpPr>
        <p:sp>
          <p:nvSpPr>
            <p:cNvPr id="1068087" name="AutoShape 55"/>
            <p:cNvSpPr>
              <a:spLocks noChangeArrowheads="1"/>
            </p:cNvSpPr>
            <p:nvPr/>
          </p:nvSpPr>
          <p:spPr bwMode="auto">
            <a:xfrm>
              <a:off x="1470" y="35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088" name="Text Box 56"/>
            <p:cNvSpPr txBox="1">
              <a:spLocks noChangeArrowheads="1"/>
            </p:cNvSpPr>
            <p:nvPr/>
          </p:nvSpPr>
          <p:spPr bwMode="auto">
            <a:xfrm>
              <a:off x="1476" y="3477"/>
              <a:ext cx="6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STUDY</a:t>
              </a:r>
            </a:p>
          </p:txBody>
        </p:sp>
      </p:grpSp>
      <p:grpSp>
        <p:nvGrpSpPr>
          <p:cNvPr id="1068089" name="Group 57"/>
          <p:cNvGrpSpPr>
            <a:grpSpLocks/>
          </p:cNvGrpSpPr>
          <p:nvPr/>
        </p:nvGrpSpPr>
        <p:grpSpPr bwMode="auto">
          <a:xfrm>
            <a:off x="3286125" y="5240338"/>
            <a:ext cx="966788" cy="244475"/>
            <a:chOff x="1470" y="3477"/>
            <a:chExt cx="609" cy="154"/>
          </a:xfrm>
        </p:grpSpPr>
        <p:sp>
          <p:nvSpPr>
            <p:cNvPr id="1068090" name="AutoShape 58"/>
            <p:cNvSpPr>
              <a:spLocks noChangeArrowheads="1"/>
            </p:cNvSpPr>
            <p:nvPr/>
          </p:nvSpPr>
          <p:spPr bwMode="auto">
            <a:xfrm>
              <a:off x="1470" y="35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091" name="Text Box 59"/>
            <p:cNvSpPr txBox="1">
              <a:spLocks noChangeArrowheads="1"/>
            </p:cNvSpPr>
            <p:nvPr/>
          </p:nvSpPr>
          <p:spPr bwMode="auto">
            <a:xfrm>
              <a:off x="1476" y="3477"/>
              <a:ext cx="6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STUDY</a:t>
              </a:r>
            </a:p>
          </p:txBody>
        </p:sp>
      </p:grpSp>
      <p:grpSp>
        <p:nvGrpSpPr>
          <p:cNvPr id="1068092" name="Group 60"/>
          <p:cNvGrpSpPr>
            <a:grpSpLocks/>
          </p:cNvGrpSpPr>
          <p:nvPr/>
        </p:nvGrpSpPr>
        <p:grpSpPr bwMode="auto">
          <a:xfrm>
            <a:off x="4183063" y="4922838"/>
            <a:ext cx="1981200" cy="561975"/>
            <a:chOff x="2635" y="3477"/>
            <a:chExt cx="1334" cy="354"/>
          </a:xfrm>
        </p:grpSpPr>
        <p:grpSp>
          <p:nvGrpSpPr>
            <p:cNvPr id="1068093" name="Group 61"/>
            <p:cNvGrpSpPr>
              <a:grpSpLocks/>
            </p:cNvGrpSpPr>
            <p:nvPr/>
          </p:nvGrpSpPr>
          <p:grpSpPr bwMode="auto">
            <a:xfrm>
              <a:off x="2635" y="3477"/>
              <a:ext cx="1326" cy="154"/>
              <a:chOff x="2035" y="3477"/>
              <a:chExt cx="1326" cy="154"/>
            </a:xfrm>
          </p:grpSpPr>
          <p:sp>
            <p:nvSpPr>
              <p:cNvPr id="1068094" name="AutoShape 62"/>
              <p:cNvSpPr>
                <a:spLocks noChangeArrowheads="1"/>
              </p:cNvSpPr>
              <p:nvPr/>
            </p:nvSpPr>
            <p:spPr bwMode="auto">
              <a:xfrm>
                <a:off x="2035" y="3503"/>
                <a:ext cx="1326" cy="10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CC33">
                      <a:gamma/>
                      <a:shade val="46275"/>
                      <a:invGamma/>
                    </a:srgbClr>
                  </a:gs>
                  <a:gs pos="50000">
                    <a:srgbClr val="33CC33"/>
                  </a:gs>
                  <a:gs pos="100000">
                    <a:srgbClr val="33CC33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68095" name="Text Box 63"/>
              <p:cNvSpPr txBox="1">
                <a:spLocks noChangeArrowheads="1"/>
              </p:cNvSpPr>
              <p:nvPr/>
            </p:nvSpPr>
            <p:spPr bwMode="auto">
              <a:xfrm>
                <a:off x="2300" y="3477"/>
                <a:ext cx="603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0" i="0" b="true">
                    <a:solidFill>
                      <a:schemeClr val="bg1"/>
                    </a:solidFill>
                    <a:latin typeface="Arial"/>
                  </a:rPr>
                  <a:t>DESIGN</a:t>
                </a:r>
              </a:p>
            </p:txBody>
          </p:sp>
        </p:grpSp>
        <p:grpSp>
          <p:nvGrpSpPr>
            <p:cNvPr id="1068096" name="Group 64"/>
            <p:cNvGrpSpPr>
              <a:grpSpLocks/>
            </p:cNvGrpSpPr>
            <p:nvPr/>
          </p:nvGrpSpPr>
          <p:grpSpPr bwMode="auto">
            <a:xfrm>
              <a:off x="2643" y="3677"/>
              <a:ext cx="1326" cy="154"/>
              <a:chOff x="2035" y="3477"/>
              <a:chExt cx="1326" cy="154"/>
            </a:xfrm>
          </p:grpSpPr>
          <p:sp>
            <p:nvSpPr>
              <p:cNvPr id="1068097" name="AutoShape 65"/>
              <p:cNvSpPr>
                <a:spLocks noChangeArrowheads="1"/>
              </p:cNvSpPr>
              <p:nvPr/>
            </p:nvSpPr>
            <p:spPr bwMode="auto">
              <a:xfrm>
                <a:off x="2035" y="3503"/>
                <a:ext cx="1326" cy="10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CC33">
                      <a:gamma/>
                      <a:shade val="46275"/>
                      <a:invGamma/>
                    </a:srgbClr>
                  </a:gs>
                  <a:gs pos="50000">
                    <a:srgbClr val="33CC33"/>
                  </a:gs>
                  <a:gs pos="100000">
                    <a:srgbClr val="33CC33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68098" name="Text Box 66"/>
              <p:cNvSpPr txBox="1">
                <a:spLocks noChangeArrowheads="1"/>
              </p:cNvSpPr>
              <p:nvPr/>
            </p:nvSpPr>
            <p:spPr bwMode="auto">
              <a:xfrm>
                <a:off x="2300" y="3477"/>
                <a:ext cx="603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0" i="0" b="true">
                    <a:solidFill>
                      <a:schemeClr val="bg1"/>
                    </a:solidFill>
                    <a:latin typeface="Arial"/>
                  </a:rPr>
                  <a:t>DESIGN</a:t>
                </a:r>
              </a:p>
            </p:txBody>
          </p:sp>
        </p:grpSp>
      </p:grpSp>
      <p:grpSp>
        <p:nvGrpSpPr>
          <p:cNvPr id="1068101" name="Group 69"/>
          <p:cNvGrpSpPr>
            <a:grpSpLocks/>
          </p:cNvGrpSpPr>
          <p:nvPr/>
        </p:nvGrpSpPr>
        <p:grpSpPr bwMode="auto">
          <a:xfrm>
            <a:off x="1377950" y="4605338"/>
            <a:ext cx="957263" cy="244475"/>
            <a:chOff x="792" y="3277"/>
            <a:chExt cx="603" cy="154"/>
          </a:xfrm>
        </p:grpSpPr>
        <p:sp>
          <p:nvSpPr>
            <p:cNvPr id="1068102" name="AutoShape 70"/>
            <p:cNvSpPr>
              <a:spLocks noChangeArrowheads="1"/>
            </p:cNvSpPr>
            <p:nvPr/>
          </p:nvSpPr>
          <p:spPr bwMode="auto">
            <a:xfrm>
              <a:off x="826" y="33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5050">
                    <a:gamma/>
                    <a:shade val="46275"/>
                    <a:invGamma/>
                  </a:srgbClr>
                </a:gs>
                <a:gs pos="50000">
                  <a:srgbClr val="FF5050"/>
                </a:gs>
                <a:gs pos="100000">
                  <a:srgbClr val="FF505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03" name="Text Box 71"/>
            <p:cNvSpPr txBox="1">
              <a:spLocks noChangeArrowheads="1"/>
            </p:cNvSpPr>
            <p:nvPr/>
          </p:nvSpPr>
          <p:spPr bwMode="auto">
            <a:xfrm>
              <a:off x="792" y="3277"/>
              <a:ext cx="6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BAA</a:t>
              </a:r>
            </a:p>
          </p:txBody>
        </p:sp>
      </p:grpSp>
      <p:grpSp>
        <p:nvGrpSpPr>
          <p:cNvPr id="1068105" name="Group 73"/>
          <p:cNvGrpSpPr>
            <a:grpSpLocks/>
          </p:cNvGrpSpPr>
          <p:nvPr/>
        </p:nvGrpSpPr>
        <p:grpSpPr bwMode="auto">
          <a:xfrm>
            <a:off x="227013" y="4622800"/>
            <a:ext cx="723900" cy="244475"/>
            <a:chOff x="391" y="3288"/>
            <a:chExt cx="456" cy="154"/>
          </a:xfrm>
        </p:grpSpPr>
        <p:sp>
          <p:nvSpPr>
            <p:cNvPr id="1068106" name="Rectangle 74"/>
            <p:cNvSpPr>
              <a:spLocks noChangeArrowheads="1"/>
            </p:cNvSpPr>
            <p:nvPr/>
          </p:nvSpPr>
          <p:spPr bwMode="auto">
            <a:xfrm>
              <a:off x="460" y="3308"/>
              <a:ext cx="340" cy="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068107" name="Text Box 75"/>
            <p:cNvSpPr txBox="1">
              <a:spLocks noChangeArrowheads="1"/>
            </p:cNvSpPr>
            <p:nvPr/>
          </p:nvSpPr>
          <p:spPr bwMode="auto">
            <a:xfrm>
              <a:off x="391" y="3288"/>
              <a:ext cx="45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b="0" i="0">
                  <a:solidFill>
                    <a:schemeClr val="tx1"/>
                  </a:solidFill>
                  <a:latin typeface="Arial"/>
                </a:rPr>
                <a:t>CEV LV</a:t>
              </a:r>
            </a:p>
          </p:txBody>
        </p:sp>
      </p:grpSp>
      <p:sp>
        <p:nvSpPr>
          <p:cNvPr id="1068108" name="Text Box 76"/>
          <p:cNvSpPr txBox="1">
            <a:spLocks noChangeArrowheads="1"/>
          </p:cNvSpPr>
          <p:nvPr/>
        </p:nvSpPr>
        <p:spPr bwMode="auto">
          <a:xfrm>
            <a:off x="227013" y="4941888"/>
            <a:ext cx="152876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b="0" i="0">
                <a:solidFill>
                  <a:schemeClr val="tx1"/>
                </a:solidFill>
                <a:latin typeface="Arial"/>
              </a:rPr>
              <a:t>GROUND SYSTEM</a:t>
            </a:r>
          </a:p>
        </p:txBody>
      </p:sp>
      <p:grpSp>
        <p:nvGrpSpPr>
          <p:cNvPr id="1068109" name="Group 77"/>
          <p:cNvGrpSpPr>
            <a:grpSpLocks/>
          </p:cNvGrpSpPr>
          <p:nvPr/>
        </p:nvGrpSpPr>
        <p:grpSpPr bwMode="auto">
          <a:xfrm>
            <a:off x="227013" y="5259388"/>
            <a:ext cx="1528762" cy="244475"/>
            <a:chOff x="177" y="3665"/>
            <a:chExt cx="963" cy="154"/>
          </a:xfrm>
        </p:grpSpPr>
        <p:sp>
          <p:nvSpPr>
            <p:cNvPr id="1068110" name="Rectangle 78"/>
            <p:cNvSpPr>
              <a:spLocks noChangeArrowheads="1"/>
            </p:cNvSpPr>
            <p:nvPr/>
          </p:nvSpPr>
          <p:spPr bwMode="auto">
            <a:xfrm>
              <a:off x="344" y="3688"/>
              <a:ext cx="492" cy="1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11" name="Text Box 79"/>
            <p:cNvSpPr txBox="1">
              <a:spLocks noChangeArrowheads="1"/>
            </p:cNvSpPr>
            <p:nvPr/>
          </p:nvSpPr>
          <p:spPr bwMode="auto">
            <a:xfrm>
              <a:off x="177" y="3665"/>
              <a:ext cx="96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b="0" i="0">
                  <a:solidFill>
                    <a:schemeClr val="tx1"/>
                  </a:solidFill>
                  <a:latin typeface="Arial"/>
                </a:rPr>
                <a:t>IN-SPACE SYSTEMS</a:t>
              </a:r>
            </a:p>
          </p:txBody>
        </p:sp>
      </p:grpSp>
      <p:sp>
        <p:nvSpPr>
          <p:cNvPr id="1068112" name="Line 80"/>
          <p:cNvSpPr>
            <a:spLocks noChangeShapeType="1"/>
          </p:cNvSpPr>
          <p:nvPr/>
        </p:nvSpPr>
        <p:spPr bwMode="auto">
          <a:xfrm flipH="1" flipV="1">
            <a:off x="7343775" y="4719638"/>
            <a:ext cx="533400" cy="63500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8113" name="Line 81"/>
          <p:cNvSpPr>
            <a:spLocks noChangeShapeType="1"/>
          </p:cNvSpPr>
          <p:nvPr/>
        </p:nvSpPr>
        <p:spPr bwMode="auto">
          <a:xfrm flipH="1">
            <a:off x="7312025" y="4787900"/>
            <a:ext cx="520700" cy="282575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8114" name="Line 82"/>
          <p:cNvSpPr>
            <a:spLocks noChangeShapeType="1"/>
          </p:cNvSpPr>
          <p:nvPr/>
        </p:nvSpPr>
        <p:spPr bwMode="auto">
          <a:xfrm flipH="1">
            <a:off x="7340600" y="4768850"/>
            <a:ext cx="508000" cy="603250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1068115" name="Group 83"/>
          <p:cNvGrpSpPr>
            <a:grpSpLocks/>
          </p:cNvGrpSpPr>
          <p:nvPr/>
        </p:nvGrpSpPr>
        <p:grpSpPr bwMode="auto">
          <a:xfrm>
            <a:off x="5353050" y="4605338"/>
            <a:ext cx="2073275" cy="244475"/>
            <a:chOff x="3372" y="3277"/>
            <a:chExt cx="1506" cy="154"/>
          </a:xfrm>
        </p:grpSpPr>
        <p:sp>
          <p:nvSpPr>
            <p:cNvPr id="1068116" name="AutoShape 84"/>
            <p:cNvSpPr>
              <a:spLocks noChangeArrowheads="1"/>
            </p:cNvSpPr>
            <p:nvPr/>
          </p:nvSpPr>
          <p:spPr bwMode="auto">
            <a:xfrm>
              <a:off x="3372" y="32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17" name="Text Box 85"/>
            <p:cNvSpPr txBox="1">
              <a:spLocks noChangeArrowheads="1"/>
            </p:cNvSpPr>
            <p:nvPr/>
          </p:nvSpPr>
          <p:spPr bwMode="auto">
            <a:xfrm>
              <a:off x="3377" y="3277"/>
              <a:ext cx="143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TEST, LAUNCH</a:t>
              </a:r>
            </a:p>
          </p:txBody>
        </p:sp>
      </p:grpSp>
      <p:grpSp>
        <p:nvGrpSpPr>
          <p:cNvPr id="1068118" name="Group 86"/>
          <p:cNvGrpSpPr>
            <a:grpSpLocks/>
          </p:cNvGrpSpPr>
          <p:nvPr/>
        </p:nvGrpSpPr>
        <p:grpSpPr bwMode="auto">
          <a:xfrm>
            <a:off x="6167438" y="4935538"/>
            <a:ext cx="1247775" cy="244475"/>
            <a:chOff x="3364" y="3477"/>
            <a:chExt cx="1506" cy="162"/>
          </a:xfrm>
        </p:grpSpPr>
        <p:sp>
          <p:nvSpPr>
            <p:cNvPr id="1068119" name="AutoShape 87"/>
            <p:cNvSpPr>
              <a:spLocks noChangeArrowheads="1"/>
            </p:cNvSpPr>
            <p:nvPr/>
          </p:nvSpPr>
          <p:spPr bwMode="auto">
            <a:xfrm>
              <a:off x="3364" y="34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20" name="Text Box 88"/>
            <p:cNvSpPr txBox="1">
              <a:spLocks noChangeArrowheads="1"/>
            </p:cNvSpPr>
            <p:nvPr/>
          </p:nvSpPr>
          <p:spPr bwMode="auto">
            <a:xfrm>
              <a:off x="3370" y="3477"/>
              <a:ext cx="1437" cy="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</a:t>
              </a:r>
            </a:p>
          </p:txBody>
        </p:sp>
      </p:grpSp>
      <p:grpSp>
        <p:nvGrpSpPr>
          <p:cNvPr id="1068121" name="Group 89"/>
          <p:cNvGrpSpPr>
            <a:grpSpLocks/>
          </p:cNvGrpSpPr>
          <p:nvPr/>
        </p:nvGrpSpPr>
        <p:grpSpPr bwMode="auto">
          <a:xfrm>
            <a:off x="6178550" y="5253038"/>
            <a:ext cx="1247775" cy="244475"/>
            <a:chOff x="3364" y="3477"/>
            <a:chExt cx="1506" cy="162"/>
          </a:xfrm>
        </p:grpSpPr>
        <p:sp>
          <p:nvSpPr>
            <p:cNvPr id="1068122" name="AutoShape 90"/>
            <p:cNvSpPr>
              <a:spLocks noChangeArrowheads="1"/>
            </p:cNvSpPr>
            <p:nvPr/>
          </p:nvSpPr>
          <p:spPr bwMode="auto">
            <a:xfrm>
              <a:off x="3364" y="34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23" name="Text Box 91"/>
            <p:cNvSpPr txBox="1">
              <a:spLocks noChangeArrowheads="1"/>
            </p:cNvSpPr>
            <p:nvPr/>
          </p:nvSpPr>
          <p:spPr bwMode="auto">
            <a:xfrm>
              <a:off x="3370" y="3477"/>
              <a:ext cx="1437" cy="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</a:t>
              </a:r>
            </a:p>
          </p:txBody>
        </p:sp>
      </p:grpSp>
      <p:sp>
        <p:nvSpPr>
          <p:cNvPr id="1068124" name="AutoShape 92"/>
          <p:cNvSpPr>
            <a:spLocks noChangeArrowheads="1"/>
          </p:cNvSpPr>
          <p:nvPr/>
        </p:nvSpPr>
        <p:spPr bwMode="auto">
          <a:xfrm>
            <a:off x="1589088" y="3132138"/>
            <a:ext cx="749300" cy="1714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8125" name="AutoShape 93"/>
          <p:cNvSpPr>
            <a:spLocks noChangeArrowheads="1"/>
          </p:cNvSpPr>
          <p:nvPr/>
        </p:nvSpPr>
        <p:spPr bwMode="auto">
          <a:xfrm>
            <a:off x="1589088" y="3883025"/>
            <a:ext cx="749300" cy="1714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8126" name="Text Box 94"/>
          <p:cNvSpPr txBox="1">
            <a:spLocks noChangeArrowheads="1"/>
          </p:cNvSpPr>
          <p:nvPr/>
        </p:nvSpPr>
        <p:spPr bwMode="auto">
          <a:xfrm>
            <a:off x="1573213" y="3094038"/>
            <a:ext cx="7937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STUDY</a:t>
            </a:r>
          </a:p>
        </p:txBody>
      </p:sp>
      <p:sp>
        <p:nvSpPr>
          <p:cNvPr id="1068127" name="Text Box 95"/>
          <p:cNvSpPr txBox="1">
            <a:spLocks noChangeArrowheads="1"/>
          </p:cNvSpPr>
          <p:nvPr/>
        </p:nvSpPr>
        <p:spPr bwMode="auto">
          <a:xfrm>
            <a:off x="1573213" y="3856038"/>
            <a:ext cx="7937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STUDY</a:t>
            </a:r>
          </a:p>
        </p:txBody>
      </p:sp>
      <p:sp>
        <p:nvSpPr>
          <p:cNvPr id="1068128" name="Text Box 96"/>
          <p:cNvSpPr txBox="1">
            <a:spLocks noChangeArrowheads="1"/>
          </p:cNvSpPr>
          <p:nvPr/>
        </p:nvSpPr>
        <p:spPr bwMode="auto">
          <a:xfrm>
            <a:off x="238125" y="3556000"/>
            <a:ext cx="7810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b="0" i="0">
                <a:solidFill>
                  <a:schemeClr val="tx1"/>
                </a:solidFill>
                <a:latin typeface="Arial"/>
              </a:rPr>
              <a:t>CEV</a:t>
            </a:r>
          </a:p>
        </p:txBody>
      </p:sp>
      <p:grpSp>
        <p:nvGrpSpPr>
          <p:cNvPr id="1068129" name="Group 97"/>
          <p:cNvGrpSpPr>
            <a:grpSpLocks/>
          </p:cNvGrpSpPr>
          <p:nvPr/>
        </p:nvGrpSpPr>
        <p:grpSpPr bwMode="auto">
          <a:xfrm>
            <a:off x="4606925" y="3546475"/>
            <a:ext cx="2827338" cy="244475"/>
            <a:chOff x="3444" y="2941"/>
            <a:chExt cx="1449" cy="155"/>
          </a:xfrm>
        </p:grpSpPr>
        <p:sp>
          <p:nvSpPr>
            <p:cNvPr id="1068130" name="AutoShape 98"/>
            <p:cNvSpPr>
              <a:spLocks noChangeArrowheads="1"/>
            </p:cNvSpPr>
            <p:nvPr/>
          </p:nvSpPr>
          <p:spPr bwMode="auto">
            <a:xfrm>
              <a:off x="3444" y="2961"/>
              <a:ext cx="1429" cy="11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31" name="Text Box 99"/>
            <p:cNvSpPr txBox="1">
              <a:spLocks noChangeArrowheads="1"/>
            </p:cNvSpPr>
            <p:nvPr/>
          </p:nvSpPr>
          <p:spPr bwMode="auto">
            <a:xfrm>
              <a:off x="3457" y="2941"/>
              <a:ext cx="1436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TEST, LAUNCH</a:t>
              </a:r>
            </a:p>
          </p:txBody>
        </p:sp>
      </p:grpSp>
      <p:sp>
        <p:nvSpPr>
          <p:cNvPr id="1068134" name="AutoShape 102"/>
          <p:cNvSpPr>
            <a:spLocks noChangeArrowheads="1"/>
          </p:cNvSpPr>
          <p:nvPr/>
        </p:nvSpPr>
        <p:spPr bwMode="auto">
          <a:xfrm>
            <a:off x="1247775" y="3168650"/>
            <a:ext cx="328613" cy="10890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5050">
                  <a:gamma/>
                  <a:shade val="46275"/>
                  <a:invGamma/>
                </a:srgbClr>
              </a:gs>
              <a:gs pos="50000">
                <a:srgbClr val="FF5050"/>
              </a:gs>
              <a:gs pos="100000">
                <a:srgbClr val="FF505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8135" name="Text Box 103"/>
          <p:cNvSpPr txBox="1">
            <a:spLocks noChangeArrowheads="1"/>
          </p:cNvSpPr>
          <p:nvPr/>
        </p:nvSpPr>
        <p:spPr bwMode="auto">
          <a:xfrm rot="-5400000">
            <a:off x="782638" y="3543300"/>
            <a:ext cx="118586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200" i="0" b="true">
                <a:solidFill>
                  <a:schemeClr val="bg1"/>
                </a:solidFill>
                <a:latin typeface="Arial"/>
              </a:rPr>
              <a:t>RFP</a:t>
            </a:r>
          </a:p>
        </p:txBody>
      </p:sp>
      <p:sp>
        <p:nvSpPr>
          <p:cNvPr id="1068143" name="AutoShape 111"/>
          <p:cNvSpPr>
            <a:spLocks noChangeArrowheads="1"/>
          </p:cNvSpPr>
          <p:nvPr/>
        </p:nvSpPr>
        <p:spPr bwMode="auto">
          <a:xfrm>
            <a:off x="1589088" y="4076700"/>
            <a:ext cx="2012950" cy="1587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1000" b="0" i="0">
                <a:solidFill>
                  <a:schemeClr val="tx1"/>
                </a:solidFill>
                <a:latin typeface="Arial"/>
              </a:rPr>
              <a:t>Risk Reduction 2008 Demo</a:t>
            </a:r>
          </a:p>
        </p:txBody>
      </p:sp>
      <p:sp>
        <p:nvSpPr>
          <p:cNvPr id="1068146" name="Line 114"/>
          <p:cNvSpPr>
            <a:spLocks noChangeShapeType="1"/>
          </p:cNvSpPr>
          <p:nvPr/>
        </p:nvSpPr>
        <p:spPr bwMode="auto">
          <a:xfrm flipV="1">
            <a:off x="3563938" y="3759200"/>
            <a:ext cx="133350" cy="247650"/>
          </a:xfrm>
          <a:prstGeom prst="line">
            <a:avLst/>
          </a:prstGeom>
          <a:noFill/>
          <a:ln w="15557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8147" name="Line 115"/>
          <p:cNvSpPr>
            <a:spLocks noChangeShapeType="1"/>
          </p:cNvSpPr>
          <p:nvPr/>
        </p:nvSpPr>
        <p:spPr bwMode="auto">
          <a:xfrm>
            <a:off x="3530600" y="3244850"/>
            <a:ext cx="203200" cy="450850"/>
          </a:xfrm>
          <a:prstGeom prst="line">
            <a:avLst/>
          </a:prstGeom>
          <a:noFill/>
          <a:ln w="1524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8148" name="Line 116"/>
          <p:cNvSpPr>
            <a:spLocks noChangeShapeType="1"/>
          </p:cNvSpPr>
          <p:nvPr/>
        </p:nvSpPr>
        <p:spPr bwMode="auto">
          <a:xfrm flipH="1" flipV="1">
            <a:off x="7404100" y="3635375"/>
            <a:ext cx="382588" cy="1154113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1068149" name="Group 117"/>
          <p:cNvGrpSpPr>
            <a:grpSpLocks/>
          </p:cNvGrpSpPr>
          <p:nvPr/>
        </p:nvGrpSpPr>
        <p:grpSpPr bwMode="auto">
          <a:xfrm>
            <a:off x="7740650" y="4581525"/>
            <a:ext cx="1089025" cy="396875"/>
            <a:chOff x="3364" y="3477"/>
            <a:chExt cx="1506" cy="138"/>
          </a:xfrm>
        </p:grpSpPr>
        <p:sp>
          <p:nvSpPr>
            <p:cNvPr id="1068150" name="AutoShape 118"/>
            <p:cNvSpPr>
              <a:spLocks noChangeArrowheads="1"/>
            </p:cNvSpPr>
            <p:nvPr/>
          </p:nvSpPr>
          <p:spPr bwMode="auto">
            <a:xfrm>
              <a:off x="3364" y="34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51" name="Text Box 119"/>
            <p:cNvSpPr txBox="1">
              <a:spLocks noChangeArrowheads="1"/>
            </p:cNvSpPr>
            <p:nvPr/>
          </p:nvSpPr>
          <p:spPr bwMode="auto">
            <a:xfrm>
              <a:off x="3370" y="3477"/>
              <a:ext cx="1437" cy="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OPERATE</a:t>
              </a:r>
            </a:p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(SOMD)</a:t>
              </a:r>
            </a:p>
          </p:txBody>
        </p:sp>
      </p:grpSp>
      <p:grpSp>
        <p:nvGrpSpPr>
          <p:cNvPr id="1068152" name="Group 120"/>
          <p:cNvGrpSpPr>
            <a:grpSpLocks/>
          </p:cNvGrpSpPr>
          <p:nvPr/>
        </p:nvGrpSpPr>
        <p:grpSpPr bwMode="auto">
          <a:xfrm>
            <a:off x="3597275" y="3525838"/>
            <a:ext cx="1017588" cy="244475"/>
            <a:chOff x="1476" y="2997"/>
            <a:chExt cx="775" cy="134"/>
          </a:xfrm>
        </p:grpSpPr>
        <p:sp>
          <p:nvSpPr>
            <p:cNvPr id="1068153" name="AutoShape 121"/>
            <p:cNvSpPr>
              <a:spLocks noChangeArrowheads="1"/>
            </p:cNvSpPr>
            <p:nvPr/>
          </p:nvSpPr>
          <p:spPr bwMode="auto">
            <a:xfrm>
              <a:off x="1476" y="3023"/>
              <a:ext cx="775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54" name="Text Box 122"/>
            <p:cNvSpPr txBox="1">
              <a:spLocks noChangeArrowheads="1"/>
            </p:cNvSpPr>
            <p:nvPr/>
          </p:nvSpPr>
          <p:spPr bwMode="auto">
            <a:xfrm>
              <a:off x="1578" y="2997"/>
              <a:ext cx="592" cy="1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68156" name="AutoShape 124"/>
          <p:cNvSpPr>
            <a:spLocks noChangeArrowheads="1"/>
          </p:cNvSpPr>
          <p:nvPr/>
        </p:nvSpPr>
        <p:spPr bwMode="auto">
          <a:xfrm>
            <a:off x="1589088" y="3335338"/>
            <a:ext cx="2012950" cy="1587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1000" b="0" i="0">
                <a:solidFill>
                  <a:schemeClr val="tx1"/>
                </a:solidFill>
                <a:latin typeface="Arial"/>
              </a:rPr>
              <a:t>Risk Reduction 2008 Demo</a:t>
            </a:r>
          </a:p>
        </p:txBody>
      </p:sp>
      <p:grpSp>
        <p:nvGrpSpPr>
          <p:cNvPr id="1068157" name="Group 125"/>
          <p:cNvGrpSpPr>
            <a:grpSpLocks/>
          </p:cNvGrpSpPr>
          <p:nvPr/>
        </p:nvGrpSpPr>
        <p:grpSpPr bwMode="auto">
          <a:xfrm>
            <a:off x="2357438" y="3848100"/>
            <a:ext cx="1244600" cy="244475"/>
            <a:chOff x="1474" y="2845"/>
            <a:chExt cx="784" cy="154"/>
          </a:xfrm>
        </p:grpSpPr>
        <p:sp>
          <p:nvSpPr>
            <p:cNvPr id="1068158" name="AutoShape 126"/>
            <p:cNvSpPr>
              <a:spLocks noChangeArrowheads="1"/>
            </p:cNvSpPr>
            <p:nvPr/>
          </p:nvSpPr>
          <p:spPr bwMode="auto">
            <a:xfrm>
              <a:off x="1474" y="2870"/>
              <a:ext cx="784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59" name="Text Box 127"/>
            <p:cNvSpPr txBox="1">
              <a:spLocks noChangeArrowheads="1"/>
            </p:cNvSpPr>
            <p:nvPr/>
          </p:nvSpPr>
          <p:spPr bwMode="auto">
            <a:xfrm>
              <a:off x="1581" y="2845"/>
              <a:ext cx="59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68162" name="AutoShape 130"/>
          <p:cNvSpPr>
            <a:spLocks noChangeArrowheads="1"/>
          </p:cNvSpPr>
          <p:nvPr/>
        </p:nvSpPr>
        <p:spPr bwMode="auto">
          <a:xfrm>
            <a:off x="968375" y="2597150"/>
            <a:ext cx="2587625" cy="2508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CCFF">
                  <a:gamma/>
                  <a:shade val="46275"/>
                  <a:invGamma/>
                </a:srgbClr>
              </a:gs>
              <a:gs pos="50000">
                <a:srgbClr val="CCCCFF"/>
              </a:gs>
              <a:gs pos="100000">
                <a:srgbClr val="CCCCFF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8163" name="Text Box 131"/>
          <p:cNvSpPr txBox="1">
            <a:spLocks noChangeArrowheads="1"/>
          </p:cNvSpPr>
          <p:nvPr/>
        </p:nvSpPr>
        <p:spPr bwMode="auto">
          <a:xfrm>
            <a:off x="1071563" y="2601913"/>
            <a:ext cx="243046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Non Traditional Approach</a:t>
            </a:r>
          </a:p>
        </p:txBody>
      </p:sp>
      <p:sp>
        <p:nvSpPr>
          <p:cNvPr id="1068164" name="Text Box 132"/>
          <p:cNvSpPr txBox="1">
            <a:spLocks noChangeArrowheads="1"/>
          </p:cNvSpPr>
          <p:nvPr/>
        </p:nvSpPr>
        <p:spPr bwMode="auto">
          <a:xfrm>
            <a:off x="255588" y="2574925"/>
            <a:ext cx="4508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b="0" i="0">
                <a:solidFill>
                  <a:schemeClr val="tx1"/>
                </a:solidFill>
                <a:latin typeface="Arial"/>
              </a:rPr>
              <a:t>ETO</a:t>
            </a:r>
          </a:p>
        </p:txBody>
      </p:sp>
      <p:grpSp>
        <p:nvGrpSpPr>
          <p:cNvPr id="1068165" name="Group 133"/>
          <p:cNvGrpSpPr>
            <a:grpSpLocks/>
          </p:cNvGrpSpPr>
          <p:nvPr/>
        </p:nvGrpSpPr>
        <p:grpSpPr bwMode="auto">
          <a:xfrm>
            <a:off x="3579813" y="2568575"/>
            <a:ext cx="5219700" cy="244475"/>
            <a:chOff x="2255" y="1826"/>
            <a:chExt cx="3288" cy="133"/>
          </a:xfrm>
        </p:grpSpPr>
        <p:sp>
          <p:nvSpPr>
            <p:cNvPr id="1068166" name="AutoShape 134"/>
            <p:cNvSpPr>
              <a:spLocks noChangeArrowheads="1"/>
            </p:cNvSpPr>
            <p:nvPr/>
          </p:nvSpPr>
          <p:spPr bwMode="auto">
            <a:xfrm>
              <a:off x="2255" y="1849"/>
              <a:ext cx="3288" cy="99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bg1"/>
                </a:gs>
                <a:gs pos="50000">
                  <a:srgbClr val="CCCCFF"/>
                </a:gs>
                <a:gs pos="100000">
                  <a:schemeClr val="bg1"/>
                </a:gs>
              </a:gsLst>
              <a:lin ang="5400000" scaled="1"/>
            </a:gradFill>
            <a:ln w="9525" algn="ctr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67" name="Text Box 135"/>
            <p:cNvSpPr txBox="1">
              <a:spLocks noChangeArrowheads="1"/>
            </p:cNvSpPr>
            <p:nvPr/>
          </p:nvSpPr>
          <p:spPr bwMode="auto">
            <a:xfrm>
              <a:off x="2386" y="1826"/>
              <a:ext cx="3089" cy="1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prstDash val="lg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POTENTIAL COMMERCIAL SERVICE</a:t>
              </a:r>
            </a:p>
          </p:txBody>
        </p:sp>
      </p:grpSp>
      <p:sp>
        <p:nvSpPr>
          <p:cNvPr id="1068168" name="Rectangle 136"/>
          <p:cNvSpPr>
            <a:spLocks noGrp="1" noChangeArrowheads="1"/>
          </p:cNvSpPr>
          <p:nvPr>
            <p:ph type="body" idx="1"/>
          </p:nvPr>
        </p:nvSpPr>
        <p:spPr>
          <a:xfrm>
            <a:off x="327025" y="1042988"/>
            <a:ext cx="5741988" cy="1470025"/>
          </a:xfrm>
          <a:solidFill>
            <a:srgbClr val="FFFFFF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CEV: Two Designs to PDR Followed by Downselect</a:t>
            </a: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ETO: Alternate Approach Incorporating Commercial Solution</a:t>
            </a: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CEV Launch Vehicle: Human Rated Lift</a:t>
            </a: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Ground System: Processing, Communications, Command &amp; Control</a:t>
            </a: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In-Space Systems: Primarily Communications</a:t>
            </a:r>
          </a:p>
        </p:txBody>
      </p:sp>
      <p:grpSp>
        <p:nvGrpSpPr>
          <p:cNvPr id="1068169" name="Group 137"/>
          <p:cNvGrpSpPr>
            <a:grpSpLocks/>
          </p:cNvGrpSpPr>
          <p:nvPr/>
        </p:nvGrpSpPr>
        <p:grpSpPr bwMode="auto">
          <a:xfrm>
            <a:off x="6507163" y="965200"/>
            <a:ext cx="2228850" cy="1554163"/>
            <a:chOff x="4147" y="720"/>
            <a:chExt cx="1404" cy="979"/>
          </a:xfrm>
        </p:grpSpPr>
        <p:sp>
          <p:nvSpPr>
            <p:cNvPr id="1068170" name="Rectangle 138"/>
            <p:cNvSpPr>
              <a:spLocks noChangeArrowheads="1"/>
            </p:cNvSpPr>
            <p:nvPr/>
          </p:nvSpPr>
          <p:spPr bwMode="auto">
            <a:xfrm>
              <a:off x="4147" y="720"/>
              <a:ext cx="1383" cy="979"/>
            </a:xfrm>
            <a:prstGeom prst="rect">
              <a:avLst/>
            </a:prstGeom>
            <a:solidFill>
              <a:srgbClr val="CC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8171" name="Text Box 139"/>
            <p:cNvSpPr txBox="1">
              <a:spLocks noChangeArrowheads="1"/>
            </p:cNvSpPr>
            <p:nvPr/>
          </p:nvSpPr>
          <p:spPr bwMode="auto">
            <a:xfrm>
              <a:off x="4550" y="987"/>
              <a:ext cx="49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PHASE A: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STUDY</a:t>
              </a:r>
            </a:p>
          </p:txBody>
        </p:sp>
        <p:sp>
          <p:nvSpPr>
            <p:cNvPr id="1068172" name="Text Box 140"/>
            <p:cNvSpPr txBox="1">
              <a:spLocks noChangeArrowheads="1"/>
            </p:cNvSpPr>
            <p:nvPr/>
          </p:nvSpPr>
          <p:spPr bwMode="auto">
            <a:xfrm>
              <a:off x="4550" y="1258"/>
              <a:ext cx="49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PHASE B: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DESIGN</a:t>
              </a:r>
            </a:p>
          </p:txBody>
        </p:sp>
        <p:sp>
          <p:nvSpPr>
            <p:cNvPr id="1068173" name="Text Box 141"/>
            <p:cNvSpPr txBox="1">
              <a:spLocks noChangeArrowheads="1"/>
            </p:cNvSpPr>
            <p:nvPr/>
          </p:nvSpPr>
          <p:spPr bwMode="auto">
            <a:xfrm>
              <a:off x="4550" y="744"/>
              <a:ext cx="6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PRE-SPIRAL ACTIVITIES</a:t>
              </a:r>
            </a:p>
          </p:txBody>
        </p:sp>
        <p:sp>
          <p:nvSpPr>
            <p:cNvPr id="1068174" name="Text Box 142"/>
            <p:cNvSpPr txBox="1">
              <a:spLocks noChangeArrowheads="1"/>
            </p:cNvSpPr>
            <p:nvPr/>
          </p:nvSpPr>
          <p:spPr bwMode="auto">
            <a:xfrm>
              <a:off x="4550" y="1464"/>
              <a:ext cx="1001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PHASE C: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BUILD, TEST, LAUNCH</a:t>
              </a:r>
            </a:p>
          </p:txBody>
        </p:sp>
        <p:sp>
          <p:nvSpPr>
            <p:cNvPr id="1068175" name="AutoShape 143"/>
            <p:cNvSpPr>
              <a:spLocks noChangeArrowheads="1"/>
            </p:cNvSpPr>
            <p:nvPr/>
          </p:nvSpPr>
          <p:spPr bwMode="auto">
            <a:xfrm>
              <a:off x="4320" y="835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5050">
                    <a:gamma/>
                    <a:shade val="46275"/>
                    <a:invGamma/>
                  </a:srgbClr>
                </a:gs>
                <a:gs pos="50000">
                  <a:srgbClr val="FF5050"/>
                </a:gs>
                <a:gs pos="100000">
                  <a:srgbClr val="FF505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76" name="AutoShape 144"/>
            <p:cNvSpPr>
              <a:spLocks noChangeArrowheads="1"/>
            </p:cNvSpPr>
            <p:nvPr/>
          </p:nvSpPr>
          <p:spPr bwMode="auto">
            <a:xfrm>
              <a:off x="4320" y="1066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77" name="AutoShape 145"/>
            <p:cNvSpPr>
              <a:spLocks noChangeArrowheads="1"/>
            </p:cNvSpPr>
            <p:nvPr/>
          </p:nvSpPr>
          <p:spPr bwMode="auto">
            <a:xfrm>
              <a:off x="4320" y="1296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78" name="AutoShape 146"/>
            <p:cNvSpPr>
              <a:spLocks noChangeArrowheads="1"/>
            </p:cNvSpPr>
            <p:nvPr/>
          </p:nvSpPr>
          <p:spPr bwMode="auto">
            <a:xfrm>
              <a:off x="4320" y="1527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068180" name="Rectangle 148"/>
          <p:cNvSpPr>
            <a:spLocks noChangeArrowheads="1"/>
          </p:cNvSpPr>
          <p:nvPr/>
        </p:nvSpPr>
        <p:spPr bwMode="auto">
          <a:xfrm>
            <a:off x="887413" y="146050"/>
            <a:ext cx="72977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1" hangingPunct="1"/>
            <a:r>
              <a:rPr lang="en-US" sz="2000" b="true" i="true">
                <a:solidFill>
                  <a:srgbClr val="000000"/>
                </a:solidFill>
                <a:latin typeface="Arial"/>
              </a:rPr>
              <a:t>Spiral I Systems: Five Potential Acquisitions</a:t>
            </a:r>
          </a:p>
        </p:txBody>
      </p:sp>
      <p:grpSp>
        <p:nvGrpSpPr>
          <p:cNvPr id="1068136" name="Group 104"/>
          <p:cNvGrpSpPr>
            <a:grpSpLocks/>
          </p:cNvGrpSpPr>
          <p:nvPr/>
        </p:nvGrpSpPr>
        <p:grpSpPr bwMode="auto">
          <a:xfrm>
            <a:off x="2339975" y="3094038"/>
            <a:ext cx="1244600" cy="244475"/>
            <a:chOff x="1474" y="2845"/>
            <a:chExt cx="784" cy="154"/>
          </a:xfrm>
        </p:grpSpPr>
        <p:sp>
          <p:nvSpPr>
            <p:cNvPr id="1068137" name="AutoShape 105"/>
            <p:cNvSpPr>
              <a:spLocks noChangeArrowheads="1"/>
            </p:cNvSpPr>
            <p:nvPr/>
          </p:nvSpPr>
          <p:spPr bwMode="auto">
            <a:xfrm>
              <a:off x="1474" y="2870"/>
              <a:ext cx="784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38" name="Text Box 106"/>
            <p:cNvSpPr txBox="1">
              <a:spLocks noChangeArrowheads="1"/>
            </p:cNvSpPr>
            <p:nvPr/>
          </p:nvSpPr>
          <p:spPr bwMode="auto">
            <a:xfrm>
              <a:off x="1581" y="2845"/>
              <a:ext cx="59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C52E7574-29FA-4FEB-8F2A-21FA14C22996}" type="slidenum">
              <a:rPr lang="en-US"/>
              <a:pPr/>
              <a:t>12</a:t>
            </a:fld>
            <a:endParaRPr lang="en-US"/>
          </a:p>
        </p:txBody>
      </p:sp>
      <p:grpSp>
        <p:nvGrpSpPr>
          <p:cNvPr id="1069058" name="Group 2"/>
          <p:cNvGrpSpPr>
            <a:grpSpLocks/>
          </p:cNvGrpSpPr>
          <p:nvPr/>
        </p:nvGrpSpPr>
        <p:grpSpPr bwMode="auto">
          <a:xfrm>
            <a:off x="2357438" y="3848100"/>
            <a:ext cx="1244600" cy="244475"/>
            <a:chOff x="1474" y="2845"/>
            <a:chExt cx="784" cy="154"/>
          </a:xfrm>
        </p:grpSpPr>
        <p:sp>
          <p:nvSpPr>
            <p:cNvPr id="1069059" name="AutoShape 3"/>
            <p:cNvSpPr>
              <a:spLocks noChangeArrowheads="1"/>
            </p:cNvSpPr>
            <p:nvPr/>
          </p:nvSpPr>
          <p:spPr bwMode="auto">
            <a:xfrm>
              <a:off x="1474" y="2870"/>
              <a:ext cx="784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060" name="Text Box 4"/>
            <p:cNvSpPr txBox="1">
              <a:spLocks noChangeArrowheads="1"/>
            </p:cNvSpPr>
            <p:nvPr/>
          </p:nvSpPr>
          <p:spPr bwMode="auto">
            <a:xfrm>
              <a:off x="1581" y="2845"/>
              <a:ext cx="59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69061" name="Rectangle 5"/>
          <p:cNvSpPr>
            <a:spLocks noChangeArrowheads="1"/>
          </p:cNvSpPr>
          <p:nvPr/>
        </p:nvSpPr>
        <p:spPr bwMode="auto">
          <a:xfrm>
            <a:off x="279400" y="930275"/>
            <a:ext cx="871538" cy="5499100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062" name="Rectangle 6"/>
          <p:cNvSpPr>
            <a:spLocks noChangeArrowheads="1"/>
          </p:cNvSpPr>
          <p:nvPr/>
        </p:nvSpPr>
        <p:spPr bwMode="auto">
          <a:xfrm>
            <a:off x="2259013" y="950913"/>
            <a:ext cx="2328862" cy="54991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063" name="Rectangle 7"/>
          <p:cNvSpPr>
            <a:spLocks noChangeArrowheads="1"/>
          </p:cNvSpPr>
          <p:nvPr/>
        </p:nvSpPr>
        <p:spPr bwMode="auto">
          <a:xfrm>
            <a:off x="1100138" y="950913"/>
            <a:ext cx="1189037" cy="54991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064" name="Rectangle 8"/>
          <p:cNvSpPr>
            <a:spLocks noChangeArrowheads="1"/>
          </p:cNvSpPr>
          <p:nvPr/>
        </p:nvSpPr>
        <p:spPr bwMode="auto">
          <a:xfrm>
            <a:off x="4533900" y="925513"/>
            <a:ext cx="4259263" cy="5522912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1069065" name="Group 9"/>
          <p:cNvGrpSpPr>
            <a:grpSpLocks/>
          </p:cNvGrpSpPr>
          <p:nvPr/>
        </p:nvGrpSpPr>
        <p:grpSpPr bwMode="auto">
          <a:xfrm>
            <a:off x="266700" y="714375"/>
            <a:ext cx="8553450" cy="5764213"/>
            <a:chOff x="168" y="506"/>
            <a:chExt cx="5388" cy="3423"/>
          </a:xfrm>
        </p:grpSpPr>
        <p:sp>
          <p:nvSpPr>
            <p:cNvPr id="1069066" name="Line 10"/>
            <p:cNvSpPr>
              <a:spLocks noChangeShapeType="1"/>
            </p:cNvSpPr>
            <p:nvPr/>
          </p:nvSpPr>
          <p:spPr bwMode="auto">
            <a:xfrm>
              <a:off x="168" y="3912"/>
              <a:ext cx="5376" cy="7"/>
            </a:xfrm>
            <a:prstGeom prst="line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cxnSp>
          <p:nvCxnSpPr>
            <p:cNvPr id="1069067" name="AutoShape 11"/>
            <p:cNvCxnSpPr>
              <a:cxnSpLocks noChangeShapeType="1"/>
            </p:cNvCxnSpPr>
            <p:nvPr/>
          </p:nvCxnSpPr>
          <p:spPr bwMode="auto">
            <a:xfrm>
              <a:off x="5556" y="520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9068" name="AutoShape 12"/>
            <p:cNvCxnSpPr>
              <a:cxnSpLocks noChangeShapeType="1"/>
            </p:cNvCxnSpPr>
            <p:nvPr/>
          </p:nvCxnSpPr>
          <p:spPr bwMode="auto">
            <a:xfrm>
              <a:off x="4671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9069" name="AutoShape 13"/>
            <p:cNvCxnSpPr>
              <a:cxnSpLocks noChangeShapeType="1"/>
            </p:cNvCxnSpPr>
            <p:nvPr/>
          </p:nvCxnSpPr>
          <p:spPr bwMode="auto">
            <a:xfrm>
              <a:off x="3739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9070" name="AutoShape 14"/>
            <p:cNvCxnSpPr>
              <a:cxnSpLocks noChangeShapeType="1"/>
            </p:cNvCxnSpPr>
            <p:nvPr/>
          </p:nvCxnSpPr>
          <p:spPr bwMode="auto">
            <a:xfrm>
              <a:off x="2847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9071" name="AutoShape 15"/>
            <p:cNvCxnSpPr>
              <a:cxnSpLocks noChangeShapeType="1"/>
            </p:cNvCxnSpPr>
            <p:nvPr/>
          </p:nvCxnSpPr>
          <p:spPr bwMode="auto">
            <a:xfrm>
              <a:off x="1925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9072" name="AutoShape 16"/>
            <p:cNvCxnSpPr>
              <a:cxnSpLocks noChangeShapeType="1"/>
            </p:cNvCxnSpPr>
            <p:nvPr/>
          </p:nvCxnSpPr>
          <p:spPr bwMode="auto">
            <a:xfrm>
              <a:off x="1043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069073" name="Group 17"/>
            <p:cNvGrpSpPr>
              <a:grpSpLocks/>
            </p:cNvGrpSpPr>
            <p:nvPr/>
          </p:nvGrpSpPr>
          <p:grpSpPr bwMode="auto">
            <a:xfrm>
              <a:off x="1273" y="521"/>
              <a:ext cx="407" cy="3400"/>
              <a:chOff x="502" y="450"/>
              <a:chExt cx="344" cy="3400"/>
            </a:xfrm>
          </p:grpSpPr>
          <p:cxnSp>
            <p:nvCxnSpPr>
              <p:cNvPr id="1069074" name="AutoShape 18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75" name="AutoShape 19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76" name="AutoShape 20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69077" name="Group 21"/>
            <p:cNvGrpSpPr>
              <a:grpSpLocks/>
            </p:cNvGrpSpPr>
            <p:nvPr/>
          </p:nvGrpSpPr>
          <p:grpSpPr bwMode="auto">
            <a:xfrm>
              <a:off x="2163" y="521"/>
              <a:ext cx="407" cy="3400"/>
              <a:chOff x="502" y="450"/>
              <a:chExt cx="344" cy="3400"/>
            </a:xfrm>
          </p:grpSpPr>
          <p:cxnSp>
            <p:nvCxnSpPr>
              <p:cNvPr id="1069078" name="AutoShape 22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79" name="AutoShape 23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80" name="AutoShape 24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69081" name="Group 25"/>
            <p:cNvGrpSpPr>
              <a:grpSpLocks/>
            </p:cNvGrpSpPr>
            <p:nvPr/>
          </p:nvGrpSpPr>
          <p:grpSpPr bwMode="auto">
            <a:xfrm>
              <a:off x="3062" y="529"/>
              <a:ext cx="406" cy="3400"/>
              <a:chOff x="502" y="450"/>
              <a:chExt cx="344" cy="3400"/>
            </a:xfrm>
          </p:grpSpPr>
          <p:cxnSp>
            <p:nvCxnSpPr>
              <p:cNvPr id="1069082" name="AutoShape 26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83" name="AutoShape 27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84" name="AutoShape 28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69085" name="Group 29"/>
            <p:cNvGrpSpPr>
              <a:grpSpLocks/>
            </p:cNvGrpSpPr>
            <p:nvPr/>
          </p:nvGrpSpPr>
          <p:grpSpPr bwMode="auto">
            <a:xfrm>
              <a:off x="3989" y="521"/>
              <a:ext cx="407" cy="3400"/>
              <a:chOff x="502" y="450"/>
              <a:chExt cx="344" cy="3400"/>
            </a:xfrm>
          </p:grpSpPr>
          <p:cxnSp>
            <p:nvCxnSpPr>
              <p:cNvPr id="1069086" name="AutoShape 30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87" name="AutoShape 31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88" name="AutoShape 32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69089" name="Group 33"/>
            <p:cNvGrpSpPr>
              <a:grpSpLocks/>
            </p:cNvGrpSpPr>
            <p:nvPr/>
          </p:nvGrpSpPr>
          <p:grpSpPr bwMode="auto">
            <a:xfrm>
              <a:off x="4888" y="521"/>
              <a:ext cx="406" cy="3400"/>
              <a:chOff x="502" y="450"/>
              <a:chExt cx="344" cy="3400"/>
            </a:xfrm>
          </p:grpSpPr>
          <p:cxnSp>
            <p:nvCxnSpPr>
              <p:cNvPr id="1069090" name="AutoShape 34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91" name="AutoShape 35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92" name="AutoShape 36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1069093" name="AutoShape 37"/>
            <p:cNvCxnSpPr>
              <a:cxnSpLocks noChangeShapeType="1"/>
            </p:cNvCxnSpPr>
            <p:nvPr/>
          </p:nvCxnSpPr>
          <p:spPr bwMode="auto">
            <a:xfrm>
              <a:off x="173" y="506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069094" name="Group 38"/>
            <p:cNvGrpSpPr>
              <a:grpSpLocks/>
            </p:cNvGrpSpPr>
            <p:nvPr/>
          </p:nvGrpSpPr>
          <p:grpSpPr bwMode="auto">
            <a:xfrm>
              <a:off x="403" y="513"/>
              <a:ext cx="407" cy="3400"/>
              <a:chOff x="502" y="450"/>
              <a:chExt cx="344" cy="3400"/>
            </a:xfrm>
          </p:grpSpPr>
          <p:cxnSp>
            <p:nvCxnSpPr>
              <p:cNvPr id="1069095" name="AutoShape 39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96" name="AutoShape 40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97" name="AutoShape 41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1069098" name="Line 42"/>
          <p:cNvSpPr>
            <a:spLocks noChangeShapeType="1"/>
          </p:cNvSpPr>
          <p:nvPr/>
        </p:nvSpPr>
        <p:spPr bwMode="auto">
          <a:xfrm>
            <a:off x="268288" y="1754188"/>
            <a:ext cx="8534400" cy="0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9099" name="Rectangle 43"/>
          <p:cNvSpPr>
            <a:spLocks noChangeArrowheads="1"/>
          </p:cNvSpPr>
          <p:nvPr/>
        </p:nvSpPr>
        <p:spPr bwMode="auto">
          <a:xfrm>
            <a:off x="288925" y="685800"/>
            <a:ext cx="8518525" cy="244475"/>
          </a:xfrm>
          <a:prstGeom prst="rect">
            <a:avLst/>
          </a:prstGeom>
          <a:solidFill>
            <a:srgbClr val="3333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endParaRPr lang="en-US" sz="1000" i="0">
              <a:solidFill>
                <a:schemeClr val="tx1"/>
              </a:solidFill>
            </a:endParaRPr>
          </a:p>
        </p:txBody>
      </p:sp>
      <p:sp>
        <p:nvSpPr>
          <p:cNvPr id="1069100" name="Text Box 44"/>
          <p:cNvSpPr txBox="1">
            <a:spLocks noChangeArrowheads="1"/>
          </p:cNvSpPr>
          <p:nvPr/>
        </p:nvSpPr>
        <p:spPr bwMode="auto">
          <a:xfrm>
            <a:off x="292100" y="646113"/>
            <a:ext cx="7223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04</a:t>
            </a:r>
          </a:p>
        </p:txBody>
      </p:sp>
      <p:sp>
        <p:nvSpPr>
          <p:cNvPr id="1069101" name="Text Box 45"/>
          <p:cNvSpPr txBox="1">
            <a:spLocks noChangeArrowheads="1"/>
          </p:cNvSpPr>
          <p:nvPr/>
        </p:nvSpPr>
        <p:spPr bwMode="auto">
          <a:xfrm>
            <a:off x="1628775" y="663575"/>
            <a:ext cx="6588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06</a:t>
            </a:r>
          </a:p>
        </p:txBody>
      </p:sp>
      <p:sp>
        <p:nvSpPr>
          <p:cNvPr id="1069102" name="Text Box 46"/>
          <p:cNvSpPr txBox="1">
            <a:spLocks noChangeArrowheads="1"/>
          </p:cNvSpPr>
          <p:nvPr/>
        </p:nvSpPr>
        <p:spPr bwMode="auto">
          <a:xfrm>
            <a:off x="3055938" y="650875"/>
            <a:ext cx="6588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08</a:t>
            </a:r>
          </a:p>
        </p:txBody>
      </p:sp>
      <p:sp>
        <p:nvSpPr>
          <p:cNvPr id="1069103" name="Text Box 47"/>
          <p:cNvSpPr txBox="1">
            <a:spLocks noChangeArrowheads="1"/>
          </p:cNvSpPr>
          <p:nvPr/>
        </p:nvSpPr>
        <p:spPr bwMode="auto">
          <a:xfrm>
            <a:off x="5897563" y="650875"/>
            <a:ext cx="7445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12</a:t>
            </a:r>
          </a:p>
        </p:txBody>
      </p:sp>
      <p:sp>
        <p:nvSpPr>
          <p:cNvPr id="1069104" name="Text Box 48"/>
          <p:cNvSpPr txBox="1">
            <a:spLocks noChangeArrowheads="1"/>
          </p:cNvSpPr>
          <p:nvPr/>
        </p:nvSpPr>
        <p:spPr bwMode="auto">
          <a:xfrm>
            <a:off x="7354888" y="647700"/>
            <a:ext cx="7572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14</a:t>
            </a:r>
          </a:p>
        </p:txBody>
      </p:sp>
      <p:sp>
        <p:nvSpPr>
          <p:cNvPr id="1069105" name="Text Box 49"/>
          <p:cNvSpPr txBox="1">
            <a:spLocks noChangeArrowheads="1"/>
          </p:cNvSpPr>
          <p:nvPr/>
        </p:nvSpPr>
        <p:spPr bwMode="auto">
          <a:xfrm>
            <a:off x="4516438" y="657225"/>
            <a:ext cx="6588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10</a:t>
            </a:r>
          </a:p>
        </p:txBody>
      </p:sp>
      <p:sp>
        <p:nvSpPr>
          <p:cNvPr id="1069106" name="AutoShape 50"/>
          <p:cNvSpPr>
            <a:spLocks noChangeArrowheads="1"/>
          </p:cNvSpPr>
          <p:nvPr/>
        </p:nvSpPr>
        <p:spPr bwMode="auto">
          <a:xfrm>
            <a:off x="2333625" y="4645025"/>
            <a:ext cx="903288" cy="1714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107" name="AutoShape 51"/>
          <p:cNvSpPr>
            <a:spLocks noChangeArrowheads="1"/>
          </p:cNvSpPr>
          <p:nvPr/>
        </p:nvSpPr>
        <p:spPr bwMode="auto">
          <a:xfrm>
            <a:off x="3243263" y="4646613"/>
            <a:ext cx="2105025" cy="1698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33CC33">
                  <a:gamma/>
                  <a:shade val="46275"/>
                  <a:invGamma/>
                </a:srgbClr>
              </a:gs>
              <a:gs pos="50000">
                <a:srgbClr val="33CC33"/>
              </a:gs>
              <a:gs pos="100000">
                <a:srgbClr val="33CC33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108" name="Text Box 52"/>
          <p:cNvSpPr txBox="1">
            <a:spLocks noChangeArrowheads="1"/>
          </p:cNvSpPr>
          <p:nvPr/>
        </p:nvSpPr>
        <p:spPr bwMode="auto">
          <a:xfrm>
            <a:off x="2279650" y="4605338"/>
            <a:ext cx="95726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STUDY</a:t>
            </a:r>
          </a:p>
        </p:txBody>
      </p:sp>
      <p:sp>
        <p:nvSpPr>
          <p:cNvPr id="1069109" name="Text Box 53"/>
          <p:cNvSpPr txBox="1">
            <a:spLocks noChangeArrowheads="1"/>
          </p:cNvSpPr>
          <p:nvPr/>
        </p:nvSpPr>
        <p:spPr bwMode="auto">
          <a:xfrm>
            <a:off x="3663950" y="4605338"/>
            <a:ext cx="95726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bg1"/>
                </a:solidFill>
                <a:latin typeface="Arial"/>
              </a:rPr>
              <a:t>DESIGN</a:t>
            </a:r>
          </a:p>
        </p:txBody>
      </p:sp>
      <p:grpSp>
        <p:nvGrpSpPr>
          <p:cNvPr id="1069110" name="Group 54"/>
          <p:cNvGrpSpPr>
            <a:grpSpLocks/>
          </p:cNvGrpSpPr>
          <p:nvPr/>
        </p:nvGrpSpPr>
        <p:grpSpPr bwMode="auto">
          <a:xfrm>
            <a:off x="3273425" y="4922838"/>
            <a:ext cx="966788" cy="244475"/>
            <a:chOff x="1470" y="3477"/>
            <a:chExt cx="609" cy="154"/>
          </a:xfrm>
        </p:grpSpPr>
        <p:sp>
          <p:nvSpPr>
            <p:cNvPr id="1069111" name="AutoShape 55"/>
            <p:cNvSpPr>
              <a:spLocks noChangeArrowheads="1"/>
            </p:cNvSpPr>
            <p:nvPr/>
          </p:nvSpPr>
          <p:spPr bwMode="auto">
            <a:xfrm>
              <a:off x="1470" y="35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12" name="Text Box 56"/>
            <p:cNvSpPr txBox="1">
              <a:spLocks noChangeArrowheads="1"/>
            </p:cNvSpPr>
            <p:nvPr/>
          </p:nvSpPr>
          <p:spPr bwMode="auto">
            <a:xfrm>
              <a:off x="1476" y="3477"/>
              <a:ext cx="6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STUDY</a:t>
              </a:r>
            </a:p>
          </p:txBody>
        </p:sp>
      </p:grpSp>
      <p:grpSp>
        <p:nvGrpSpPr>
          <p:cNvPr id="1069113" name="Group 57"/>
          <p:cNvGrpSpPr>
            <a:grpSpLocks/>
          </p:cNvGrpSpPr>
          <p:nvPr/>
        </p:nvGrpSpPr>
        <p:grpSpPr bwMode="auto">
          <a:xfrm>
            <a:off x="3286125" y="5240338"/>
            <a:ext cx="966788" cy="244475"/>
            <a:chOff x="1470" y="3477"/>
            <a:chExt cx="609" cy="154"/>
          </a:xfrm>
        </p:grpSpPr>
        <p:sp>
          <p:nvSpPr>
            <p:cNvPr id="1069114" name="AutoShape 58"/>
            <p:cNvSpPr>
              <a:spLocks noChangeArrowheads="1"/>
            </p:cNvSpPr>
            <p:nvPr/>
          </p:nvSpPr>
          <p:spPr bwMode="auto">
            <a:xfrm>
              <a:off x="1470" y="35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15" name="Text Box 59"/>
            <p:cNvSpPr txBox="1">
              <a:spLocks noChangeArrowheads="1"/>
            </p:cNvSpPr>
            <p:nvPr/>
          </p:nvSpPr>
          <p:spPr bwMode="auto">
            <a:xfrm>
              <a:off x="1476" y="3477"/>
              <a:ext cx="6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STUDY</a:t>
              </a:r>
            </a:p>
          </p:txBody>
        </p:sp>
      </p:grpSp>
      <p:grpSp>
        <p:nvGrpSpPr>
          <p:cNvPr id="1069116" name="Group 60"/>
          <p:cNvGrpSpPr>
            <a:grpSpLocks/>
          </p:cNvGrpSpPr>
          <p:nvPr/>
        </p:nvGrpSpPr>
        <p:grpSpPr bwMode="auto">
          <a:xfrm>
            <a:off x="4183063" y="4922838"/>
            <a:ext cx="1981200" cy="561975"/>
            <a:chOff x="2635" y="3477"/>
            <a:chExt cx="1334" cy="354"/>
          </a:xfrm>
        </p:grpSpPr>
        <p:grpSp>
          <p:nvGrpSpPr>
            <p:cNvPr id="1069117" name="Group 61"/>
            <p:cNvGrpSpPr>
              <a:grpSpLocks/>
            </p:cNvGrpSpPr>
            <p:nvPr/>
          </p:nvGrpSpPr>
          <p:grpSpPr bwMode="auto">
            <a:xfrm>
              <a:off x="2635" y="3477"/>
              <a:ext cx="1326" cy="154"/>
              <a:chOff x="2035" y="3477"/>
              <a:chExt cx="1326" cy="154"/>
            </a:xfrm>
          </p:grpSpPr>
          <p:sp>
            <p:nvSpPr>
              <p:cNvPr id="1069118" name="AutoShape 62"/>
              <p:cNvSpPr>
                <a:spLocks noChangeArrowheads="1"/>
              </p:cNvSpPr>
              <p:nvPr/>
            </p:nvSpPr>
            <p:spPr bwMode="auto">
              <a:xfrm>
                <a:off x="2035" y="3503"/>
                <a:ext cx="1326" cy="10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CC33">
                      <a:gamma/>
                      <a:shade val="46275"/>
                      <a:invGamma/>
                    </a:srgbClr>
                  </a:gs>
                  <a:gs pos="50000">
                    <a:srgbClr val="33CC33"/>
                  </a:gs>
                  <a:gs pos="100000">
                    <a:srgbClr val="33CC33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69119" name="Text Box 63"/>
              <p:cNvSpPr txBox="1">
                <a:spLocks noChangeArrowheads="1"/>
              </p:cNvSpPr>
              <p:nvPr/>
            </p:nvSpPr>
            <p:spPr bwMode="auto">
              <a:xfrm>
                <a:off x="2300" y="3477"/>
                <a:ext cx="603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0" i="0" b="true">
                    <a:solidFill>
                      <a:schemeClr val="bg1"/>
                    </a:solidFill>
                    <a:latin typeface="Arial"/>
                  </a:rPr>
                  <a:t>DESIGN</a:t>
                </a:r>
              </a:p>
            </p:txBody>
          </p:sp>
        </p:grpSp>
        <p:grpSp>
          <p:nvGrpSpPr>
            <p:cNvPr id="1069120" name="Group 64"/>
            <p:cNvGrpSpPr>
              <a:grpSpLocks/>
            </p:cNvGrpSpPr>
            <p:nvPr/>
          </p:nvGrpSpPr>
          <p:grpSpPr bwMode="auto">
            <a:xfrm>
              <a:off x="2643" y="3677"/>
              <a:ext cx="1326" cy="154"/>
              <a:chOff x="2035" y="3477"/>
              <a:chExt cx="1326" cy="154"/>
            </a:xfrm>
          </p:grpSpPr>
          <p:sp>
            <p:nvSpPr>
              <p:cNvPr id="1069121" name="AutoShape 65"/>
              <p:cNvSpPr>
                <a:spLocks noChangeArrowheads="1"/>
              </p:cNvSpPr>
              <p:nvPr/>
            </p:nvSpPr>
            <p:spPr bwMode="auto">
              <a:xfrm>
                <a:off x="2035" y="3503"/>
                <a:ext cx="1326" cy="10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CC33">
                      <a:gamma/>
                      <a:shade val="46275"/>
                      <a:invGamma/>
                    </a:srgbClr>
                  </a:gs>
                  <a:gs pos="50000">
                    <a:srgbClr val="33CC33"/>
                  </a:gs>
                  <a:gs pos="100000">
                    <a:srgbClr val="33CC33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69122" name="Text Box 66"/>
              <p:cNvSpPr txBox="1">
                <a:spLocks noChangeArrowheads="1"/>
              </p:cNvSpPr>
              <p:nvPr/>
            </p:nvSpPr>
            <p:spPr bwMode="auto">
              <a:xfrm>
                <a:off x="2300" y="3477"/>
                <a:ext cx="603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0" i="0" b="true">
                    <a:solidFill>
                      <a:schemeClr val="bg1"/>
                    </a:solidFill>
                    <a:latin typeface="Arial"/>
                  </a:rPr>
                  <a:t>DESIGN</a:t>
                </a:r>
              </a:p>
            </p:txBody>
          </p:sp>
        </p:grpSp>
      </p:grpSp>
      <p:cxnSp>
        <p:nvCxnSpPr>
          <p:cNvPr id="1069123" name="AutoShape 67"/>
          <p:cNvCxnSpPr>
            <a:cxnSpLocks noChangeShapeType="1"/>
            <a:stCxn id="1069164" idx="3"/>
            <a:endCxn id="1069111" idx="1"/>
          </p:cNvCxnSpPr>
          <p:nvPr/>
        </p:nvCxnSpPr>
        <p:spPr bwMode="auto">
          <a:xfrm rot="16200000" flipH="1">
            <a:off x="1754188" y="3529012"/>
            <a:ext cx="2006600" cy="1031875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69124" name="AutoShape 68"/>
          <p:cNvCxnSpPr>
            <a:cxnSpLocks noChangeShapeType="1"/>
            <a:stCxn id="1069164" idx="3"/>
            <a:endCxn id="1069114" idx="1"/>
          </p:cNvCxnSpPr>
          <p:nvPr/>
        </p:nvCxnSpPr>
        <p:spPr bwMode="auto">
          <a:xfrm rot="16200000" flipH="1">
            <a:off x="1601788" y="3681412"/>
            <a:ext cx="2324100" cy="1044575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069125" name="Group 69"/>
          <p:cNvGrpSpPr>
            <a:grpSpLocks/>
          </p:cNvGrpSpPr>
          <p:nvPr/>
        </p:nvGrpSpPr>
        <p:grpSpPr bwMode="auto">
          <a:xfrm>
            <a:off x="1377950" y="4605338"/>
            <a:ext cx="957263" cy="244475"/>
            <a:chOff x="792" y="3277"/>
            <a:chExt cx="603" cy="154"/>
          </a:xfrm>
        </p:grpSpPr>
        <p:sp>
          <p:nvSpPr>
            <p:cNvPr id="1069126" name="AutoShape 70"/>
            <p:cNvSpPr>
              <a:spLocks noChangeArrowheads="1"/>
            </p:cNvSpPr>
            <p:nvPr/>
          </p:nvSpPr>
          <p:spPr bwMode="auto">
            <a:xfrm>
              <a:off x="826" y="33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5050">
                    <a:gamma/>
                    <a:shade val="46275"/>
                    <a:invGamma/>
                  </a:srgbClr>
                </a:gs>
                <a:gs pos="50000">
                  <a:srgbClr val="FF5050"/>
                </a:gs>
                <a:gs pos="100000">
                  <a:srgbClr val="FF505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27" name="Text Box 71"/>
            <p:cNvSpPr txBox="1">
              <a:spLocks noChangeArrowheads="1"/>
            </p:cNvSpPr>
            <p:nvPr/>
          </p:nvSpPr>
          <p:spPr bwMode="auto">
            <a:xfrm>
              <a:off x="792" y="3277"/>
              <a:ext cx="6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BAA</a:t>
              </a:r>
            </a:p>
          </p:txBody>
        </p:sp>
      </p:grpSp>
      <p:cxnSp>
        <p:nvCxnSpPr>
          <p:cNvPr id="1069128" name="AutoShape 72"/>
          <p:cNvCxnSpPr>
            <a:cxnSpLocks noChangeShapeType="1"/>
            <a:stCxn id="1069164" idx="3"/>
            <a:endCxn id="1069106" idx="1"/>
          </p:cNvCxnSpPr>
          <p:nvPr/>
        </p:nvCxnSpPr>
        <p:spPr bwMode="auto">
          <a:xfrm rot="16200000" flipH="1">
            <a:off x="1443038" y="3840162"/>
            <a:ext cx="1689100" cy="92075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069129" name="Group 73"/>
          <p:cNvGrpSpPr>
            <a:grpSpLocks/>
          </p:cNvGrpSpPr>
          <p:nvPr/>
        </p:nvGrpSpPr>
        <p:grpSpPr bwMode="auto">
          <a:xfrm>
            <a:off x="227013" y="4622800"/>
            <a:ext cx="723900" cy="244475"/>
            <a:chOff x="391" y="3288"/>
            <a:chExt cx="456" cy="154"/>
          </a:xfrm>
        </p:grpSpPr>
        <p:sp>
          <p:nvSpPr>
            <p:cNvPr id="1069130" name="Rectangle 74"/>
            <p:cNvSpPr>
              <a:spLocks noChangeArrowheads="1"/>
            </p:cNvSpPr>
            <p:nvPr/>
          </p:nvSpPr>
          <p:spPr bwMode="auto">
            <a:xfrm>
              <a:off x="460" y="3308"/>
              <a:ext cx="340" cy="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069131" name="Text Box 75"/>
            <p:cNvSpPr txBox="1">
              <a:spLocks noChangeArrowheads="1"/>
            </p:cNvSpPr>
            <p:nvPr/>
          </p:nvSpPr>
          <p:spPr bwMode="auto">
            <a:xfrm>
              <a:off x="391" y="3288"/>
              <a:ext cx="45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CEV LV</a:t>
              </a:r>
            </a:p>
          </p:txBody>
        </p:sp>
      </p:grpSp>
      <p:sp>
        <p:nvSpPr>
          <p:cNvPr id="1069132" name="Text Box 76"/>
          <p:cNvSpPr txBox="1">
            <a:spLocks noChangeArrowheads="1"/>
          </p:cNvSpPr>
          <p:nvPr/>
        </p:nvSpPr>
        <p:spPr bwMode="auto">
          <a:xfrm>
            <a:off x="227013" y="4941888"/>
            <a:ext cx="152876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GROUND SYSTEM</a:t>
            </a:r>
          </a:p>
        </p:txBody>
      </p:sp>
      <p:grpSp>
        <p:nvGrpSpPr>
          <p:cNvPr id="1069133" name="Group 77"/>
          <p:cNvGrpSpPr>
            <a:grpSpLocks/>
          </p:cNvGrpSpPr>
          <p:nvPr/>
        </p:nvGrpSpPr>
        <p:grpSpPr bwMode="auto">
          <a:xfrm>
            <a:off x="227013" y="5259388"/>
            <a:ext cx="1528762" cy="244475"/>
            <a:chOff x="177" y="3665"/>
            <a:chExt cx="963" cy="154"/>
          </a:xfrm>
        </p:grpSpPr>
        <p:sp>
          <p:nvSpPr>
            <p:cNvPr id="1069134" name="Rectangle 78"/>
            <p:cNvSpPr>
              <a:spLocks noChangeArrowheads="1"/>
            </p:cNvSpPr>
            <p:nvPr/>
          </p:nvSpPr>
          <p:spPr bwMode="auto">
            <a:xfrm>
              <a:off x="344" y="3688"/>
              <a:ext cx="492" cy="1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35" name="Text Box 79"/>
            <p:cNvSpPr txBox="1">
              <a:spLocks noChangeArrowheads="1"/>
            </p:cNvSpPr>
            <p:nvPr/>
          </p:nvSpPr>
          <p:spPr bwMode="auto">
            <a:xfrm>
              <a:off x="177" y="3665"/>
              <a:ext cx="96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IN-SPACE SYSTEMS</a:t>
              </a:r>
            </a:p>
          </p:txBody>
        </p:sp>
      </p:grpSp>
      <p:sp>
        <p:nvSpPr>
          <p:cNvPr id="1069136" name="Line 80"/>
          <p:cNvSpPr>
            <a:spLocks noChangeShapeType="1"/>
          </p:cNvSpPr>
          <p:nvPr/>
        </p:nvSpPr>
        <p:spPr bwMode="auto">
          <a:xfrm flipH="1" flipV="1">
            <a:off x="7343775" y="4719638"/>
            <a:ext cx="533400" cy="63500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9137" name="Line 81"/>
          <p:cNvSpPr>
            <a:spLocks noChangeShapeType="1"/>
          </p:cNvSpPr>
          <p:nvPr/>
        </p:nvSpPr>
        <p:spPr bwMode="auto">
          <a:xfrm flipH="1">
            <a:off x="7312025" y="4787900"/>
            <a:ext cx="520700" cy="282575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9138" name="Line 82"/>
          <p:cNvSpPr>
            <a:spLocks noChangeShapeType="1"/>
          </p:cNvSpPr>
          <p:nvPr/>
        </p:nvSpPr>
        <p:spPr bwMode="auto">
          <a:xfrm flipH="1">
            <a:off x="7340600" y="4768850"/>
            <a:ext cx="508000" cy="603250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1069139" name="Group 83"/>
          <p:cNvGrpSpPr>
            <a:grpSpLocks/>
          </p:cNvGrpSpPr>
          <p:nvPr/>
        </p:nvGrpSpPr>
        <p:grpSpPr bwMode="auto">
          <a:xfrm>
            <a:off x="5353050" y="4605338"/>
            <a:ext cx="2073275" cy="244475"/>
            <a:chOff x="3372" y="3277"/>
            <a:chExt cx="1506" cy="154"/>
          </a:xfrm>
        </p:grpSpPr>
        <p:sp>
          <p:nvSpPr>
            <p:cNvPr id="1069140" name="AutoShape 84"/>
            <p:cNvSpPr>
              <a:spLocks noChangeArrowheads="1"/>
            </p:cNvSpPr>
            <p:nvPr/>
          </p:nvSpPr>
          <p:spPr bwMode="auto">
            <a:xfrm>
              <a:off x="3372" y="32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41" name="Text Box 85"/>
            <p:cNvSpPr txBox="1">
              <a:spLocks noChangeArrowheads="1"/>
            </p:cNvSpPr>
            <p:nvPr/>
          </p:nvSpPr>
          <p:spPr bwMode="auto">
            <a:xfrm>
              <a:off x="3377" y="3277"/>
              <a:ext cx="143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TEST, LAUNCH</a:t>
              </a:r>
            </a:p>
          </p:txBody>
        </p:sp>
      </p:grpSp>
      <p:grpSp>
        <p:nvGrpSpPr>
          <p:cNvPr id="1069142" name="Group 86"/>
          <p:cNvGrpSpPr>
            <a:grpSpLocks/>
          </p:cNvGrpSpPr>
          <p:nvPr/>
        </p:nvGrpSpPr>
        <p:grpSpPr bwMode="auto">
          <a:xfrm>
            <a:off x="6167438" y="4935538"/>
            <a:ext cx="1247775" cy="244475"/>
            <a:chOff x="3364" y="3477"/>
            <a:chExt cx="1506" cy="162"/>
          </a:xfrm>
        </p:grpSpPr>
        <p:sp>
          <p:nvSpPr>
            <p:cNvPr id="1069143" name="AutoShape 87"/>
            <p:cNvSpPr>
              <a:spLocks noChangeArrowheads="1"/>
            </p:cNvSpPr>
            <p:nvPr/>
          </p:nvSpPr>
          <p:spPr bwMode="auto">
            <a:xfrm>
              <a:off x="3364" y="34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44" name="Text Box 88"/>
            <p:cNvSpPr txBox="1">
              <a:spLocks noChangeArrowheads="1"/>
            </p:cNvSpPr>
            <p:nvPr/>
          </p:nvSpPr>
          <p:spPr bwMode="auto">
            <a:xfrm>
              <a:off x="3370" y="3477"/>
              <a:ext cx="1437" cy="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</a:t>
              </a:r>
            </a:p>
          </p:txBody>
        </p:sp>
      </p:grpSp>
      <p:grpSp>
        <p:nvGrpSpPr>
          <p:cNvPr id="1069145" name="Group 89"/>
          <p:cNvGrpSpPr>
            <a:grpSpLocks/>
          </p:cNvGrpSpPr>
          <p:nvPr/>
        </p:nvGrpSpPr>
        <p:grpSpPr bwMode="auto">
          <a:xfrm>
            <a:off x="6178550" y="5253038"/>
            <a:ext cx="1247775" cy="244475"/>
            <a:chOff x="3364" y="3477"/>
            <a:chExt cx="1506" cy="162"/>
          </a:xfrm>
        </p:grpSpPr>
        <p:sp>
          <p:nvSpPr>
            <p:cNvPr id="1069146" name="AutoShape 90"/>
            <p:cNvSpPr>
              <a:spLocks noChangeArrowheads="1"/>
            </p:cNvSpPr>
            <p:nvPr/>
          </p:nvSpPr>
          <p:spPr bwMode="auto">
            <a:xfrm>
              <a:off x="3364" y="34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47" name="Text Box 91"/>
            <p:cNvSpPr txBox="1">
              <a:spLocks noChangeArrowheads="1"/>
            </p:cNvSpPr>
            <p:nvPr/>
          </p:nvSpPr>
          <p:spPr bwMode="auto">
            <a:xfrm>
              <a:off x="3370" y="3477"/>
              <a:ext cx="1437" cy="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</a:t>
              </a:r>
            </a:p>
          </p:txBody>
        </p:sp>
      </p:grpSp>
      <p:sp>
        <p:nvSpPr>
          <p:cNvPr id="1069148" name="AutoShape 92"/>
          <p:cNvSpPr>
            <a:spLocks noChangeArrowheads="1"/>
          </p:cNvSpPr>
          <p:nvPr/>
        </p:nvSpPr>
        <p:spPr bwMode="auto">
          <a:xfrm>
            <a:off x="1589088" y="3132138"/>
            <a:ext cx="749300" cy="1714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149" name="AutoShape 93"/>
          <p:cNvSpPr>
            <a:spLocks noChangeArrowheads="1"/>
          </p:cNvSpPr>
          <p:nvPr/>
        </p:nvSpPr>
        <p:spPr bwMode="auto">
          <a:xfrm>
            <a:off x="1589088" y="3883025"/>
            <a:ext cx="749300" cy="1714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150" name="Text Box 94"/>
          <p:cNvSpPr txBox="1">
            <a:spLocks noChangeArrowheads="1"/>
          </p:cNvSpPr>
          <p:nvPr/>
        </p:nvSpPr>
        <p:spPr bwMode="auto">
          <a:xfrm>
            <a:off x="1573213" y="3094038"/>
            <a:ext cx="7937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STUDY</a:t>
            </a:r>
          </a:p>
        </p:txBody>
      </p:sp>
      <p:sp>
        <p:nvSpPr>
          <p:cNvPr id="1069151" name="Text Box 95"/>
          <p:cNvSpPr txBox="1">
            <a:spLocks noChangeArrowheads="1"/>
          </p:cNvSpPr>
          <p:nvPr/>
        </p:nvSpPr>
        <p:spPr bwMode="auto">
          <a:xfrm>
            <a:off x="1573213" y="3856038"/>
            <a:ext cx="7937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STUDY</a:t>
            </a:r>
          </a:p>
        </p:txBody>
      </p:sp>
      <p:sp>
        <p:nvSpPr>
          <p:cNvPr id="1069152" name="Text Box 96"/>
          <p:cNvSpPr txBox="1">
            <a:spLocks noChangeArrowheads="1"/>
          </p:cNvSpPr>
          <p:nvPr/>
        </p:nvSpPr>
        <p:spPr bwMode="auto">
          <a:xfrm>
            <a:off x="238125" y="3556000"/>
            <a:ext cx="7810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CEV</a:t>
            </a:r>
          </a:p>
        </p:txBody>
      </p:sp>
      <p:grpSp>
        <p:nvGrpSpPr>
          <p:cNvPr id="1069153" name="Group 97"/>
          <p:cNvGrpSpPr>
            <a:grpSpLocks/>
          </p:cNvGrpSpPr>
          <p:nvPr/>
        </p:nvGrpSpPr>
        <p:grpSpPr bwMode="auto">
          <a:xfrm>
            <a:off x="4606925" y="3546475"/>
            <a:ext cx="2827338" cy="244475"/>
            <a:chOff x="3444" y="2941"/>
            <a:chExt cx="1449" cy="155"/>
          </a:xfrm>
        </p:grpSpPr>
        <p:sp>
          <p:nvSpPr>
            <p:cNvPr id="1069154" name="AutoShape 98"/>
            <p:cNvSpPr>
              <a:spLocks noChangeArrowheads="1"/>
            </p:cNvSpPr>
            <p:nvPr/>
          </p:nvSpPr>
          <p:spPr bwMode="auto">
            <a:xfrm>
              <a:off x="3444" y="2961"/>
              <a:ext cx="1429" cy="11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55" name="Text Box 99"/>
            <p:cNvSpPr txBox="1">
              <a:spLocks noChangeArrowheads="1"/>
            </p:cNvSpPr>
            <p:nvPr/>
          </p:nvSpPr>
          <p:spPr bwMode="auto">
            <a:xfrm>
              <a:off x="3457" y="2941"/>
              <a:ext cx="1436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TEST, LAUNCH</a:t>
              </a:r>
            </a:p>
          </p:txBody>
        </p:sp>
      </p:grpSp>
      <p:sp>
        <p:nvSpPr>
          <p:cNvPr id="1069156" name="AutoShape 100"/>
          <p:cNvSpPr>
            <a:spLocks noChangeArrowheads="1"/>
          </p:cNvSpPr>
          <p:nvPr/>
        </p:nvSpPr>
        <p:spPr bwMode="auto">
          <a:xfrm>
            <a:off x="4578350" y="3397250"/>
            <a:ext cx="180975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157" name="Text Box 101"/>
          <p:cNvSpPr txBox="1">
            <a:spLocks noChangeArrowheads="1"/>
          </p:cNvSpPr>
          <p:nvPr/>
        </p:nvSpPr>
        <p:spPr bwMode="auto">
          <a:xfrm>
            <a:off x="4440238" y="3197225"/>
            <a:ext cx="4603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CDR</a:t>
            </a:r>
          </a:p>
        </p:txBody>
      </p:sp>
      <p:sp>
        <p:nvSpPr>
          <p:cNvPr id="1069158" name="AutoShape 102"/>
          <p:cNvSpPr>
            <a:spLocks noChangeArrowheads="1"/>
          </p:cNvSpPr>
          <p:nvPr/>
        </p:nvSpPr>
        <p:spPr bwMode="auto">
          <a:xfrm>
            <a:off x="1247775" y="3168650"/>
            <a:ext cx="328613" cy="10890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5050">
                  <a:gamma/>
                  <a:shade val="46275"/>
                  <a:invGamma/>
                </a:srgbClr>
              </a:gs>
              <a:gs pos="50000">
                <a:srgbClr val="FF5050"/>
              </a:gs>
              <a:gs pos="100000">
                <a:srgbClr val="FF505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159" name="Text Box 103"/>
          <p:cNvSpPr txBox="1">
            <a:spLocks noChangeArrowheads="1"/>
          </p:cNvSpPr>
          <p:nvPr/>
        </p:nvSpPr>
        <p:spPr bwMode="auto">
          <a:xfrm rot="-5400000">
            <a:off x="782638" y="3543300"/>
            <a:ext cx="118586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200" i="0" b="true">
                <a:solidFill>
                  <a:schemeClr val="bg1"/>
                </a:solidFill>
                <a:latin typeface="Arial"/>
              </a:rPr>
              <a:t>RFP</a:t>
            </a:r>
          </a:p>
        </p:txBody>
      </p:sp>
      <p:grpSp>
        <p:nvGrpSpPr>
          <p:cNvPr id="1069160" name="Group 104"/>
          <p:cNvGrpSpPr>
            <a:grpSpLocks/>
          </p:cNvGrpSpPr>
          <p:nvPr/>
        </p:nvGrpSpPr>
        <p:grpSpPr bwMode="auto">
          <a:xfrm>
            <a:off x="2339975" y="3094038"/>
            <a:ext cx="1244600" cy="244475"/>
            <a:chOff x="1474" y="2845"/>
            <a:chExt cx="784" cy="154"/>
          </a:xfrm>
        </p:grpSpPr>
        <p:sp>
          <p:nvSpPr>
            <p:cNvPr id="1069161" name="AutoShape 105"/>
            <p:cNvSpPr>
              <a:spLocks noChangeArrowheads="1"/>
            </p:cNvSpPr>
            <p:nvPr/>
          </p:nvSpPr>
          <p:spPr bwMode="auto">
            <a:xfrm>
              <a:off x="1474" y="2870"/>
              <a:ext cx="784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62" name="Text Box 106"/>
            <p:cNvSpPr txBox="1">
              <a:spLocks noChangeArrowheads="1"/>
            </p:cNvSpPr>
            <p:nvPr/>
          </p:nvSpPr>
          <p:spPr bwMode="auto">
            <a:xfrm>
              <a:off x="1581" y="2845"/>
              <a:ext cx="59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69163" name="Text Box 107"/>
          <p:cNvSpPr txBox="1">
            <a:spLocks noChangeArrowheads="1"/>
          </p:cNvSpPr>
          <p:nvPr/>
        </p:nvSpPr>
        <p:spPr bwMode="auto">
          <a:xfrm>
            <a:off x="1752600" y="2808288"/>
            <a:ext cx="452438" cy="24447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SRR</a:t>
            </a:r>
          </a:p>
        </p:txBody>
      </p:sp>
      <p:sp>
        <p:nvSpPr>
          <p:cNvPr id="1069164" name="AutoShape 108"/>
          <p:cNvSpPr>
            <a:spLocks noChangeArrowheads="1"/>
          </p:cNvSpPr>
          <p:nvPr/>
        </p:nvSpPr>
        <p:spPr bwMode="auto">
          <a:xfrm>
            <a:off x="2151063" y="2870200"/>
            <a:ext cx="180975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165" name="Text Box 109"/>
          <p:cNvSpPr txBox="1">
            <a:spLocks noChangeArrowheads="1"/>
          </p:cNvSpPr>
          <p:nvPr/>
        </p:nvSpPr>
        <p:spPr bwMode="auto">
          <a:xfrm>
            <a:off x="3149600" y="2909888"/>
            <a:ext cx="45243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PDR</a:t>
            </a:r>
          </a:p>
        </p:txBody>
      </p:sp>
      <p:sp>
        <p:nvSpPr>
          <p:cNvPr id="1069166" name="Text Box 110"/>
          <p:cNvSpPr txBox="1">
            <a:spLocks noChangeArrowheads="1"/>
          </p:cNvSpPr>
          <p:nvPr/>
        </p:nvSpPr>
        <p:spPr bwMode="auto">
          <a:xfrm>
            <a:off x="3173413" y="3689350"/>
            <a:ext cx="45243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PDR</a:t>
            </a:r>
          </a:p>
        </p:txBody>
      </p:sp>
      <p:sp>
        <p:nvSpPr>
          <p:cNvPr id="1069167" name="AutoShape 111"/>
          <p:cNvSpPr>
            <a:spLocks noChangeArrowheads="1"/>
          </p:cNvSpPr>
          <p:nvPr/>
        </p:nvSpPr>
        <p:spPr bwMode="auto">
          <a:xfrm>
            <a:off x="1589088" y="4076700"/>
            <a:ext cx="2012950" cy="1587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1000" b="0" i="0">
                <a:solidFill>
                  <a:schemeClr val="tx1"/>
                </a:solidFill>
                <a:latin typeface="Arial"/>
              </a:rPr>
              <a:t>Risk Reduction 2008 Demo</a:t>
            </a:r>
          </a:p>
        </p:txBody>
      </p:sp>
      <p:sp>
        <p:nvSpPr>
          <p:cNvPr id="1069168" name="AutoShape 112"/>
          <p:cNvSpPr>
            <a:spLocks noChangeArrowheads="1"/>
          </p:cNvSpPr>
          <p:nvPr/>
        </p:nvSpPr>
        <p:spPr bwMode="auto">
          <a:xfrm>
            <a:off x="5497513" y="3389313"/>
            <a:ext cx="180975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169" name="Text Box 113"/>
          <p:cNvSpPr txBox="1">
            <a:spLocks noChangeArrowheads="1"/>
          </p:cNvSpPr>
          <p:nvPr/>
        </p:nvSpPr>
        <p:spPr bwMode="auto">
          <a:xfrm>
            <a:off x="5059363" y="3036888"/>
            <a:ext cx="11128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CEV un-crewed</a:t>
            </a:r>
          </a:p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Flight</a:t>
            </a:r>
          </a:p>
        </p:txBody>
      </p:sp>
      <p:sp>
        <p:nvSpPr>
          <p:cNvPr id="1069170" name="Line 114"/>
          <p:cNvSpPr>
            <a:spLocks noChangeShapeType="1"/>
          </p:cNvSpPr>
          <p:nvPr/>
        </p:nvSpPr>
        <p:spPr bwMode="auto">
          <a:xfrm flipV="1">
            <a:off x="3563938" y="3759200"/>
            <a:ext cx="133350" cy="247650"/>
          </a:xfrm>
          <a:prstGeom prst="line">
            <a:avLst/>
          </a:prstGeom>
          <a:noFill/>
          <a:ln w="15557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9171" name="Line 115"/>
          <p:cNvSpPr>
            <a:spLocks noChangeShapeType="1"/>
          </p:cNvSpPr>
          <p:nvPr/>
        </p:nvSpPr>
        <p:spPr bwMode="auto">
          <a:xfrm>
            <a:off x="3530600" y="3244850"/>
            <a:ext cx="203200" cy="450850"/>
          </a:xfrm>
          <a:prstGeom prst="line">
            <a:avLst/>
          </a:prstGeom>
          <a:noFill/>
          <a:ln w="1524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9172" name="Line 116"/>
          <p:cNvSpPr>
            <a:spLocks noChangeShapeType="1"/>
          </p:cNvSpPr>
          <p:nvPr/>
        </p:nvSpPr>
        <p:spPr bwMode="auto">
          <a:xfrm flipH="1" flipV="1">
            <a:off x="7404100" y="3635375"/>
            <a:ext cx="382588" cy="1154113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1069173" name="Group 117"/>
          <p:cNvGrpSpPr>
            <a:grpSpLocks/>
          </p:cNvGrpSpPr>
          <p:nvPr/>
        </p:nvGrpSpPr>
        <p:grpSpPr bwMode="auto">
          <a:xfrm>
            <a:off x="7740650" y="4581525"/>
            <a:ext cx="1089025" cy="396875"/>
            <a:chOff x="3364" y="3477"/>
            <a:chExt cx="1506" cy="138"/>
          </a:xfrm>
        </p:grpSpPr>
        <p:sp>
          <p:nvSpPr>
            <p:cNvPr id="1069174" name="AutoShape 118"/>
            <p:cNvSpPr>
              <a:spLocks noChangeArrowheads="1"/>
            </p:cNvSpPr>
            <p:nvPr/>
          </p:nvSpPr>
          <p:spPr bwMode="auto">
            <a:xfrm>
              <a:off x="3364" y="34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75" name="Text Box 119"/>
            <p:cNvSpPr txBox="1">
              <a:spLocks noChangeArrowheads="1"/>
            </p:cNvSpPr>
            <p:nvPr/>
          </p:nvSpPr>
          <p:spPr bwMode="auto">
            <a:xfrm>
              <a:off x="3370" y="3477"/>
              <a:ext cx="1437" cy="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OPERATE</a:t>
              </a:r>
            </a:p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(SOMD)</a:t>
              </a:r>
            </a:p>
          </p:txBody>
        </p:sp>
      </p:grpSp>
      <p:grpSp>
        <p:nvGrpSpPr>
          <p:cNvPr id="1069176" name="Group 120"/>
          <p:cNvGrpSpPr>
            <a:grpSpLocks/>
          </p:cNvGrpSpPr>
          <p:nvPr/>
        </p:nvGrpSpPr>
        <p:grpSpPr bwMode="auto">
          <a:xfrm>
            <a:off x="3597275" y="3525838"/>
            <a:ext cx="1017588" cy="244475"/>
            <a:chOff x="1476" y="2997"/>
            <a:chExt cx="775" cy="134"/>
          </a:xfrm>
        </p:grpSpPr>
        <p:sp>
          <p:nvSpPr>
            <p:cNvPr id="1069177" name="AutoShape 121"/>
            <p:cNvSpPr>
              <a:spLocks noChangeArrowheads="1"/>
            </p:cNvSpPr>
            <p:nvPr/>
          </p:nvSpPr>
          <p:spPr bwMode="auto">
            <a:xfrm>
              <a:off x="1476" y="3023"/>
              <a:ext cx="775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78" name="Text Box 122"/>
            <p:cNvSpPr txBox="1">
              <a:spLocks noChangeArrowheads="1"/>
            </p:cNvSpPr>
            <p:nvPr/>
          </p:nvSpPr>
          <p:spPr bwMode="auto">
            <a:xfrm>
              <a:off x="1578" y="2997"/>
              <a:ext cx="592" cy="1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69179" name="AutoShape 123"/>
          <p:cNvSpPr>
            <a:spLocks noChangeArrowheads="1"/>
          </p:cNvSpPr>
          <p:nvPr/>
        </p:nvSpPr>
        <p:spPr bwMode="auto">
          <a:xfrm>
            <a:off x="3452813" y="3111500"/>
            <a:ext cx="182562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180" name="AutoShape 124"/>
          <p:cNvSpPr>
            <a:spLocks noChangeArrowheads="1"/>
          </p:cNvSpPr>
          <p:nvPr/>
        </p:nvSpPr>
        <p:spPr bwMode="auto">
          <a:xfrm>
            <a:off x="1589088" y="3335338"/>
            <a:ext cx="2012950" cy="1587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1000" b="0" i="0">
                <a:solidFill>
                  <a:schemeClr val="tx1"/>
                </a:solidFill>
                <a:latin typeface="Arial"/>
              </a:rPr>
              <a:t>Risk Reduction 2008 Demo</a:t>
            </a:r>
          </a:p>
        </p:txBody>
      </p:sp>
      <p:grpSp>
        <p:nvGrpSpPr>
          <p:cNvPr id="1069181" name="Group 125"/>
          <p:cNvGrpSpPr>
            <a:grpSpLocks/>
          </p:cNvGrpSpPr>
          <p:nvPr/>
        </p:nvGrpSpPr>
        <p:grpSpPr bwMode="auto">
          <a:xfrm>
            <a:off x="2357438" y="3848100"/>
            <a:ext cx="1244600" cy="244475"/>
            <a:chOff x="1474" y="2845"/>
            <a:chExt cx="784" cy="154"/>
          </a:xfrm>
        </p:grpSpPr>
        <p:sp>
          <p:nvSpPr>
            <p:cNvPr id="1069182" name="AutoShape 126"/>
            <p:cNvSpPr>
              <a:spLocks noChangeArrowheads="1"/>
            </p:cNvSpPr>
            <p:nvPr/>
          </p:nvSpPr>
          <p:spPr bwMode="auto">
            <a:xfrm>
              <a:off x="1474" y="2870"/>
              <a:ext cx="784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83" name="Text Box 127"/>
            <p:cNvSpPr txBox="1">
              <a:spLocks noChangeArrowheads="1"/>
            </p:cNvSpPr>
            <p:nvPr/>
          </p:nvSpPr>
          <p:spPr bwMode="auto">
            <a:xfrm>
              <a:off x="1581" y="2845"/>
              <a:ext cx="59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69184" name="AutoShape 128"/>
          <p:cNvSpPr>
            <a:spLocks noChangeArrowheads="1"/>
          </p:cNvSpPr>
          <p:nvPr/>
        </p:nvSpPr>
        <p:spPr bwMode="auto">
          <a:xfrm>
            <a:off x="3444875" y="3890963"/>
            <a:ext cx="182563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188" name="Text Box 132"/>
          <p:cNvSpPr txBox="1">
            <a:spLocks noChangeArrowheads="1"/>
          </p:cNvSpPr>
          <p:nvPr/>
        </p:nvSpPr>
        <p:spPr bwMode="auto">
          <a:xfrm>
            <a:off x="242888" y="2574925"/>
            <a:ext cx="4508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ETO</a:t>
            </a:r>
          </a:p>
        </p:txBody>
      </p:sp>
      <p:grpSp>
        <p:nvGrpSpPr>
          <p:cNvPr id="1069189" name="Group 133"/>
          <p:cNvGrpSpPr>
            <a:grpSpLocks/>
          </p:cNvGrpSpPr>
          <p:nvPr/>
        </p:nvGrpSpPr>
        <p:grpSpPr bwMode="auto">
          <a:xfrm>
            <a:off x="3579813" y="2568575"/>
            <a:ext cx="5219700" cy="244475"/>
            <a:chOff x="2255" y="1826"/>
            <a:chExt cx="3288" cy="133"/>
          </a:xfrm>
        </p:grpSpPr>
        <p:sp>
          <p:nvSpPr>
            <p:cNvPr id="1069190" name="AutoShape 134"/>
            <p:cNvSpPr>
              <a:spLocks noChangeArrowheads="1"/>
            </p:cNvSpPr>
            <p:nvPr/>
          </p:nvSpPr>
          <p:spPr bwMode="auto">
            <a:xfrm>
              <a:off x="2255" y="1849"/>
              <a:ext cx="3288" cy="99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bg1"/>
                </a:gs>
                <a:gs pos="50000">
                  <a:srgbClr val="CCCCFF"/>
                </a:gs>
                <a:gs pos="100000">
                  <a:schemeClr val="bg1"/>
                </a:gs>
              </a:gsLst>
              <a:lin ang="5400000" scaled="1"/>
            </a:gradFill>
            <a:ln w="9525" algn="ctr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91" name="Text Box 135"/>
            <p:cNvSpPr txBox="1">
              <a:spLocks noChangeArrowheads="1"/>
            </p:cNvSpPr>
            <p:nvPr/>
          </p:nvSpPr>
          <p:spPr bwMode="auto">
            <a:xfrm>
              <a:off x="2386" y="1826"/>
              <a:ext cx="3089" cy="1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prstDash val="lg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POTENTIAL COMMERCIAL SERVICE</a:t>
              </a:r>
            </a:p>
          </p:txBody>
        </p:sp>
      </p:grpSp>
      <p:grpSp>
        <p:nvGrpSpPr>
          <p:cNvPr id="1069192" name="Group 136"/>
          <p:cNvGrpSpPr>
            <a:grpSpLocks/>
          </p:cNvGrpSpPr>
          <p:nvPr/>
        </p:nvGrpSpPr>
        <p:grpSpPr bwMode="auto">
          <a:xfrm>
            <a:off x="6507163" y="965200"/>
            <a:ext cx="2228850" cy="1554163"/>
            <a:chOff x="4147" y="720"/>
            <a:chExt cx="1404" cy="979"/>
          </a:xfrm>
        </p:grpSpPr>
        <p:sp>
          <p:nvSpPr>
            <p:cNvPr id="1069193" name="Rectangle 137"/>
            <p:cNvSpPr>
              <a:spLocks noChangeArrowheads="1"/>
            </p:cNvSpPr>
            <p:nvPr/>
          </p:nvSpPr>
          <p:spPr bwMode="auto">
            <a:xfrm>
              <a:off x="4147" y="720"/>
              <a:ext cx="1383" cy="979"/>
            </a:xfrm>
            <a:prstGeom prst="rect">
              <a:avLst/>
            </a:prstGeom>
            <a:solidFill>
              <a:srgbClr val="CC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9194" name="Text Box 138"/>
            <p:cNvSpPr txBox="1">
              <a:spLocks noChangeArrowheads="1"/>
            </p:cNvSpPr>
            <p:nvPr/>
          </p:nvSpPr>
          <p:spPr bwMode="auto">
            <a:xfrm>
              <a:off x="4550" y="987"/>
              <a:ext cx="49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PHASE A: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STUDY</a:t>
              </a:r>
            </a:p>
          </p:txBody>
        </p:sp>
        <p:sp>
          <p:nvSpPr>
            <p:cNvPr id="1069195" name="Text Box 139"/>
            <p:cNvSpPr txBox="1">
              <a:spLocks noChangeArrowheads="1"/>
            </p:cNvSpPr>
            <p:nvPr/>
          </p:nvSpPr>
          <p:spPr bwMode="auto">
            <a:xfrm>
              <a:off x="4550" y="1258"/>
              <a:ext cx="49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PHASE B: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DESIGN</a:t>
              </a:r>
            </a:p>
          </p:txBody>
        </p:sp>
        <p:sp>
          <p:nvSpPr>
            <p:cNvPr id="1069196" name="Text Box 140"/>
            <p:cNvSpPr txBox="1">
              <a:spLocks noChangeArrowheads="1"/>
            </p:cNvSpPr>
            <p:nvPr/>
          </p:nvSpPr>
          <p:spPr bwMode="auto">
            <a:xfrm>
              <a:off x="4550" y="744"/>
              <a:ext cx="6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PRE-SPIRAL ACTIVITIES</a:t>
              </a:r>
            </a:p>
          </p:txBody>
        </p:sp>
        <p:sp>
          <p:nvSpPr>
            <p:cNvPr id="1069197" name="Text Box 141"/>
            <p:cNvSpPr txBox="1">
              <a:spLocks noChangeArrowheads="1"/>
            </p:cNvSpPr>
            <p:nvPr/>
          </p:nvSpPr>
          <p:spPr bwMode="auto">
            <a:xfrm>
              <a:off x="4550" y="1464"/>
              <a:ext cx="1001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PHASE C: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BUILD, TEST, LAUNCH</a:t>
              </a:r>
            </a:p>
          </p:txBody>
        </p:sp>
        <p:sp>
          <p:nvSpPr>
            <p:cNvPr id="1069198" name="AutoShape 142"/>
            <p:cNvSpPr>
              <a:spLocks noChangeArrowheads="1"/>
            </p:cNvSpPr>
            <p:nvPr/>
          </p:nvSpPr>
          <p:spPr bwMode="auto">
            <a:xfrm>
              <a:off x="4320" y="835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5050">
                    <a:gamma/>
                    <a:shade val="46275"/>
                    <a:invGamma/>
                  </a:srgbClr>
                </a:gs>
                <a:gs pos="50000">
                  <a:srgbClr val="FF5050"/>
                </a:gs>
                <a:gs pos="100000">
                  <a:srgbClr val="FF505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99" name="AutoShape 143"/>
            <p:cNvSpPr>
              <a:spLocks noChangeArrowheads="1"/>
            </p:cNvSpPr>
            <p:nvPr/>
          </p:nvSpPr>
          <p:spPr bwMode="auto">
            <a:xfrm>
              <a:off x="4320" y="1066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200" name="AutoShape 144"/>
            <p:cNvSpPr>
              <a:spLocks noChangeArrowheads="1"/>
            </p:cNvSpPr>
            <p:nvPr/>
          </p:nvSpPr>
          <p:spPr bwMode="auto">
            <a:xfrm>
              <a:off x="4320" y="1296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201" name="AutoShape 145"/>
            <p:cNvSpPr>
              <a:spLocks noChangeArrowheads="1"/>
            </p:cNvSpPr>
            <p:nvPr/>
          </p:nvSpPr>
          <p:spPr bwMode="auto">
            <a:xfrm>
              <a:off x="4320" y="1527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069202" name="Rectangle 146"/>
          <p:cNvSpPr>
            <a:spLocks noChangeArrowheads="1"/>
          </p:cNvSpPr>
          <p:nvPr/>
        </p:nvSpPr>
        <p:spPr bwMode="auto">
          <a:xfrm>
            <a:off x="887413" y="146050"/>
            <a:ext cx="72977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1" hangingPunct="1"/>
            <a:endParaRPr lang="en-US" sz="2000">
              <a:solidFill>
                <a:schemeClr val="tx2"/>
              </a:solidFill>
            </a:endParaRPr>
          </a:p>
        </p:txBody>
      </p:sp>
      <p:sp>
        <p:nvSpPr>
          <p:cNvPr id="1069203" name="Rectangle 147"/>
          <p:cNvSpPr>
            <a:spLocks noGrp="1" noChangeArrowheads="1"/>
          </p:cNvSpPr>
          <p:nvPr>
            <p:ph type="title"/>
          </p:nvPr>
        </p:nvSpPr>
        <p:spPr>
          <a:xfrm>
            <a:off x="958850" y="115888"/>
            <a:ext cx="7297738" cy="457200"/>
          </a:xfrm>
          <a:noFill/>
          <a:ln/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Spiral I Study Phase</a:t>
            </a:r>
          </a:p>
        </p:txBody>
      </p:sp>
      <p:sp>
        <p:nvSpPr>
          <p:cNvPr id="1069204" name="Rectangle 148"/>
          <p:cNvSpPr>
            <a:spLocks noGrp="1" noChangeArrowheads="1"/>
          </p:cNvSpPr>
          <p:nvPr>
            <p:ph type="body" idx="1"/>
          </p:nvPr>
        </p:nvSpPr>
        <p:spPr>
          <a:xfrm>
            <a:off x="415925" y="954088"/>
            <a:ext cx="6026150" cy="1571625"/>
          </a:xfrm>
          <a:solidFill>
            <a:srgbClr val="FFFFFF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Spiral I is in Study Phase, 2005-2006</a:t>
            </a: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Continue Definition of Requirements</a:t>
            </a: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Culminates in System Requirements Review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Allocation of Spiral Requirements to Individual Elements Complete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Spiral Requirements Set in Capability Development Document (CDD)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Evaluate Whether or Not to Continue Non-Traditional ETO Approach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Design Phase Begins</a:t>
            </a:r>
          </a:p>
        </p:txBody>
      </p:sp>
      <p:grpSp>
        <p:nvGrpSpPr>
          <p:cNvPr id="1069205" name="Group 149"/>
          <p:cNvGrpSpPr>
            <a:grpSpLocks/>
          </p:cNvGrpSpPr>
          <p:nvPr/>
        </p:nvGrpSpPr>
        <p:grpSpPr bwMode="auto">
          <a:xfrm>
            <a:off x="968375" y="2525713"/>
            <a:ext cx="2587625" cy="309562"/>
            <a:chOff x="618" y="2566"/>
            <a:chExt cx="2704" cy="138"/>
          </a:xfrm>
        </p:grpSpPr>
        <p:sp>
          <p:nvSpPr>
            <p:cNvPr id="1069206" name="AutoShape 150"/>
            <p:cNvSpPr>
              <a:spLocks noChangeArrowheads="1"/>
            </p:cNvSpPr>
            <p:nvPr/>
          </p:nvSpPr>
          <p:spPr bwMode="auto">
            <a:xfrm>
              <a:off x="618" y="2592"/>
              <a:ext cx="2704" cy="11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CCCCFF">
                    <a:gamma/>
                    <a:shade val="46275"/>
                    <a:invGamma/>
                  </a:srgbClr>
                </a:gs>
                <a:gs pos="50000">
                  <a:srgbClr val="CCCCFF"/>
                </a:gs>
                <a:gs pos="100000">
                  <a:srgbClr val="CCCC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207" name="Text Box 151"/>
            <p:cNvSpPr txBox="1">
              <a:spLocks noChangeArrowheads="1"/>
            </p:cNvSpPr>
            <p:nvPr/>
          </p:nvSpPr>
          <p:spPr bwMode="auto">
            <a:xfrm>
              <a:off x="726" y="2566"/>
              <a:ext cx="2540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endParaRPr lang="en-US" sz="900" i="0">
                <a:solidFill>
                  <a:schemeClr val="tx1"/>
                </a:solidFill>
              </a:endParaRPr>
            </a:p>
          </p:txBody>
        </p:sp>
      </p:grpSp>
      <p:sp>
        <p:nvSpPr>
          <p:cNvPr id="1069210" name="Text Box 154"/>
          <p:cNvSpPr txBox="1">
            <a:spLocks noChangeArrowheads="1"/>
          </p:cNvSpPr>
          <p:nvPr/>
        </p:nvSpPr>
        <p:spPr bwMode="auto">
          <a:xfrm>
            <a:off x="1071563" y="2601913"/>
            <a:ext cx="243046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Non Traditional Approach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2E0B4C19-E3D5-4772-B79B-B1E17F398C05}" type="slidenum">
              <a:rPr lang="en-US"/>
              <a:pPr/>
              <a:t>13</a:t>
            </a:fld>
            <a:endParaRPr lang="en-US"/>
          </a:p>
        </p:txBody>
      </p:sp>
      <p:grpSp>
        <p:nvGrpSpPr>
          <p:cNvPr id="1070082" name="Group 2"/>
          <p:cNvGrpSpPr>
            <a:grpSpLocks/>
          </p:cNvGrpSpPr>
          <p:nvPr/>
        </p:nvGrpSpPr>
        <p:grpSpPr bwMode="auto">
          <a:xfrm>
            <a:off x="2357438" y="3848100"/>
            <a:ext cx="1244600" cy="244475"/>
            <a:chOff x="1474" y="2845"/>
            <a:chExt cx="784" cy="154"/>
          </a:xfrm>
        </p:grpSpPr>
        <p:sp>
          <p:nvSpPr>
            <p:cNvPr id="1070083" name="AutoShape 3"/>
            <p:cNvSpPr>
              <a:spLocks noChangeArrowheads="1"/>
            </p:cNvSpPr>
            <p:nvPr/>
          </p:nvSpPr>
          <p:spPr bwMode="auto">
            <a:xfrm>
              <a:off x="1474" y="2870"/>
              <a:ext cx="784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084" name="Text Box 4"/>
            <p:cNvSpPr txBox="1">
              <a:spLocks noChangeArrowheads="1"/>
            </p:cNvSpPr>
            <p:nvPr/>
          </p:nvSpPr>
          <p:spPr bwMode="auto">
            <a:xfrm>
              <a:off x="1581" y="2845"/>
              <a:ext cx="59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70085" name="Rectangle 5"/>
          <p:cNvSpPr>
            <a:spLocks noChangeArrowheads="1"/>
          </p:cNvSpPr>
          <p:nvPr/>
        </p:nvSpPr>
        <p:spPr bwMode="auto">
          <a:xfrm>
            <a:off x="279400" y="930275"/>
            <a:ext cx="871538" cy="5499100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086" name="Rectangle 6"/>
          <p:cNvSpPr>
            <a:spLocks noChangeArrowheads="1"/>
          </p:cNvSpPr>
          <p:nvPr/>
        </p:nvSpPr>
        <p:spPr bwMode="auto">
          <a:xfrm>
            <a:off x="2259013" y="950913"/>
            <a:ext cx="2328862" cy="54991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087" name="Rectangle 7"/>
          <p:cNvSpPr>
            <a:spLocks noChangeArrowheads="1"/>
          </p:cNvSpPr>
          <p:nvPr/>
        </p:nvSpPr>
        <p:spPr bwMode="auto">
          <a:xfrm>
            <a:off x="1100138" y="950913"/>
            <a:ext cx="1189037" cy="54991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088" name="Rectangle 8"/>
          <p:cNvSpPr>
            <a:spLocks noChangeArrowheads="1"/>
          </p:cNvSpPr>
          <p:nvPr/>
        </p:nvSpPr>
        <p:spPr bwMode="auto">
          <a:xfrm>
            <a:off x="4533900" y="925513"/>
            <a:ext cx="4259263" cy="5522912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1070089" name="Group 9"/>
          <p:cNvGrpSpPr>
            <a:grpSpLocks/>
          </p:cNvGrpSpPr>
          <p:nvPr/>
        </p:nvGrpSpPr>
        <p:grpSpPr bwMode="auto">
          <a:xfrm>
            <a:off x="266700" y="714375"/>
            <a:ext cx="8553450" cy="5764213"/>
            <a:chOff x="168" y="506"/>
            <a:chExt cx="5388" cy="3423"/>
          </a:xfrm>
        </p:grpSpPr>
        <p:sp>
          <p:nvSpPr>
            <p:cNvPr id="1070090" name="Line 10"/>
            <p:cNvSpPr>
              <a:spLocks noChangeShapeType="1"/>
            </p:cNvSpPr>
            <p:nvPr/>
          </p:nvSpPr>
          <p:spPr bwMode="auto">
            <a:xfrm>
              <a:off x="168" y="3912"/>
              <a:ext cx="5376" cy="7"/>
            </a:xfrm>
            <a:prstGeom prst="line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cxnSp>
          <p:nvCxnSpPr>
            <p:cNvPr id="1070091" name="AutoShape 11"/>
            <p:cNvCxnSpPr>
              <a:cxnSpLocks noChangeShapeType="1"/>
            </p:cNvCxnSpPr>
            <p:nvPr/>
          </p:nvCxnSpPr>
          <p:spPr bwMode="auto">
            <a:xfrm>
              <a:off x="5556" y="520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70092" name="AutoShape 12"/>
            <p:cNvCxnSpPr>
              <a:cxnSpLocks noChangeShapeType="1"/>
            </p:cNvCxnSpPr>
            <p:nvPr/>
          </p:nvCxnSpPr>
          <p:spPr bwMode="auto">
            <a:xfrm>
              <a:off x="4671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70093" name="AutoShape 13"/>
            <p:cNvCxnSpPr>
              <a:cxnSpLocks noChangeShapeType="1"/>
            </p:cNvCxnSpPr>
            <p:nvPr/>
          </p:nvCxnSpPr>
          <p:spPr bwMode="auto">
            <a:xfrm>
              <a:off x="3739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70094" name="AutoShape 14"/>
            <p:cNvCxnSpPr>
              <a:cxnSpLocks noChangeShapeType="1"/>
            </p:cNvCxnSpPr>
            <p:nvPr/>
          </p:nvCxnSpPr>
          <p:spPr bwMode="auto">
            <a:xfrm>
              <a:off x="2847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70095" name="AutoShape 15"/>
            <p:cNvCxnSpPr>
              <a:cxnSpLocks noChangeShapeType="1"/>
            </p:cNvCxnSpPr>
            <p:nvPr/>
          </p:nvCxnSpPr>
          <p:spPr bwMode="auto">
            <a:xfrm>
              <a:off x="1925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70096" name="AutoShape 16"/>
            <p:cNvCxnSpPr>
              <a:cxnSpLocks noChangeShapeType="1"/>
            </p:cNvCxnSpPr>
            <p:nvPr/>
          </p:nvCxnSpPr>
          <p:spPr bwMode="auto">
            <a:xfrm>
              <a:off x="1043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070097" name="Group 17"/>
            <p:cNvGrpSpPr>
              <a:grpSpLocks/>
            </p:cNvGrpSpPr>
            <p:nvPr/>
          </p:nvGrpSpPr>
          <p:grpSpPr bwMode="auto">
            <a:xfrm>
              <a:off x="1273" y="521"/>
              <a:ext cx="407" cy="3400"/>
              <a:chOff x="502" y="450"/>
              <a:chExt cx="344" cy="3400"/>
            </a:xfrm>
          </p:grpSpPr>
          <p:cxnSp>
            <p:nvCxnSpPr>
              <p:cNvPr id="1070098" name="AutoShape 18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099" name="AutoShape 19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00" name="AutoShape 20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70101" name="Group 21"/>
            <p:cNvGrpSpPr>
              <a:grpSpLocks/>
            </p:cNvGrpSpPr>
            <p:nvPr/>
          </p:nvGrpSpPr>
          <p:grpSpPr bwMode="auto">
            <a:xfrm>
              <a:off x="2163" y="521"/>
              <a:ext cx="407" cy="3400"/>
              <a:chOff x="502" y="450"/>
              <a:chExt cx="344" cy="3400"/>
            </a:xfrm>
          </p:grpSpPr>
          <p:cxnSp>
            <p:nvCxnSpPr>
              <p:cNvPr id="1070102" name="AutoShape 22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03" name="AutoShape 23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04" name="AutoShape 24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70105" name="Group 25"/>
            <p:cNvGrpSpPr>
              <a:grpSpLocks/>
            </p:cNvGrpSpPr>
            <p:nvPr/>
          </p:nvGrpSpPr>
          <p:grpSpPr bwMode="auto">
            <a:xfrm>
              <a:off x="3062" y="529"/>
              <a:ext cx="406" cy="3400"/>
              <a:chOff x="502" y="450"/>
              <a:chExt cx="344" cy="3400"/>
            </a:xfrm>
          </p:grpSpPr>
          <p:cxnSp>
            <p:nvCxnSpPr>
              <p:cNvPr id="1070106" name="AutoShape 26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07" name="AutoShape 27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08" name="AutoShape 28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70109" name="Group 29"/>
            <p:cNvGrpSpPr>
              <a:grpSpLocks/>
            </p:cNvGrpSpPr>
            <p:nvPr/>
          </p:nvGrpSpPr>
          <p:grpSpPr bwMode="auto">
            <a:xfrm>
              <a:off x="3989" y="521"/>
              <a:ext cx="407" cy="3400"/>
              <a:chOff x="502" y="450"/>
              <a:chExt cx="344" cy="3400"/>
            </a:xfrm>
          </p:grpSpPr>
          <p:cxnSp>
            <p:nvCxnSpPr>
              <p:cNvPr id="1070110" name="AutoShape 30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11" name="AutoShape 31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12" name="AutoShape 32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70113" name="Group 33"/>
            <p:cNvGrpSpPr>
              <a:grpSpLocks/>
            </p:cNvGrpSpPr>
            <p:nvPr/>
          </p:nvGrpSpPr>
          <p:grpSpPr bwMode="auto">
            <a:xfrm>
              <a:off x="4888" y="521"/>
              <a:ext cx="406" cy="3400"/>
              <a:chOff x="502" y="450"/>
              <a:chExt cx="344" cy="3400"/>
            </a:xfrm>
          </p:grpSpPr>
          <p:cxnSp>
            <p:nvCxnSpPr>
              <p:cNvPr id="1070114" name="AutoShape 34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15" name="AutoShape 35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16" name="AutoShape 36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1070117" name="AutoShape 37"/>
            <p:cNvCxnSpPr>
              <a:cxnSpLocks noChangeShapeType="1"/>
            </p:cNvCxnSpPr>
            <p:nvPr/>
          </p:nvCxnSpPr>
          <p:spPr bwMode="auto">
            <a:xfrm>
              <a:off x="173" y="506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070118" name="Group 38"/>
            <p:cNvGrpSpPr>
              <a:grpSpLocks/>
            </p:cNvGrpSpPr>
            <p:nvPr/>
          </p:nvGrpSpPr>
          <p:grpSpPr bwMode="auto">
            <a:xfrm>
              <a:off x="403" y="513"/>
              <a:ext cx="407" cy="3400"/>
              <a:chOff x="502" y="450"/>
              <a:chExt cx="344" cy="3400"/>
            </a:xfrm>
          </p:grpSpPr>
          <p:cxnSp>
            <p:nvCxnSpPr>
              <p:cNvPr id="1070119" name="AutoShape 39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20" name="AutoShape 40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21" name="AutoShape 41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1070122" name="Line 42"/>
          <p:cNvSpPr>
            <a:spLocks noChangeShapeType="1"/>
          </p:cNvSpPr>
          <p:nvPr/>
        </p:nvSpPr>
        <p:spPr bwMode="auto">
          <a:xfrm>
            <a:off x="268288" y="1754188"/>
            <a:ext cx="8534400" cy="0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70123" name="Rectangle 43"/>
          <p:cNvSpPr>
            <a:spLocks noChangeArrowheads="1"/>
          </p:cNvSpPr>
          <p:nvPr/>
        </p:nvSpPr>
        <p:spPr bwMode="auto">
          <a:xfrm>
            <a:off x="288925" y="685800"/>
            <a:ext cx="8518525" cy="244475"/>
          </a:xfrm>
          <a:prstGeom prst="rect">
            <a:avLst/>
          </a:prstGeom>
          <a:solidFill>
            <a:srgbClr val="3333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endParaRPr lang="en-US" sz="1000" i="0">
              <a:solidFill>
                <a:schemeClr val="tx1"/>
              </a:solidFill>
            </a:endParaRPr>
          </a:p>
        </p:txBody>
      </p:sp>
      <p:sp>
        <p:nvSpPr>
          <p:cNvPr id="1070124" name="Text Box 44"/>
          <p:cNvSpPr txBox="1">
            <a:spLocks noChangeArrowheads="1"/>
          </p:cNvSpPr>
          <p:nvPr/>
        </p:nvSpPr>
        <p:spPr bwMode="auto">
          <a:xfrm>
            <a:off x="292100" y="646113"/>
            <a:ext cx="7223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04</a:t>
            </a:r>
          </a:p>
        </p:txBody>
      </p:sp>
      <p:sp>
        <p:nvSpPr>
          <p:cNvPr id="1070125" name="Text Box 45"/>
          <p:cNvSpPr txBox="1">
            <a:spLocks noChangeArrowheads="1"/>
          </p:cNvSpPr>
          <p:nvPr/>
        </p:nvSpPr>
        <p:spPr bwMode="auto">
          <a:xfrm>
            <a:off x="1628775" y="663575"/>
            <a:ext cx="6588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06</a:t>
            </a:r>
          </a:p>
        </p:txBody>
      </p:sp>
      <p:sp>
        <p:nvSpPr>
          <p:cNvPr id="1070126" name="Text Box 46"/>
          <p:cNvSpPr txBox="1">
            <a:spLocks noChangeArrowheads="1"/>
          </p:cNvSpPr>
          <p:nvPr/>
        </p:nvSpPr>
        <p:spPr bwMode="auto">
          <a:xfrm>
            <a:off x="3055938" y="650875"/>
            <a:ext cx="6588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08</a:t>
            </a:r>
          </a:p>
        </p:txBody>
      </p:sp>
      <p:sp>
        <p:nvSpPr>
          <p:cNvPr id="1070127" name="Text Box 47"/>
          <p:cNvSpPr txBox="1">
            <a:spLocks noChangeArrowheads="1"/>
          </p:cNvSpPr>
          <p:nvPr/>
        </p:nvSpPr>
        <p:spPr bwMode="auto">
          <a:xfrm>
            <a:off x="5897563" y="650875"/>
            <a:ext cx="7445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12</a:t>
            </a:r>
          </a:p>
        </p:txBody>
      </p:sp>
      <p:sp>
        <p:nvSpPr>
          <p:cNvPr id="1070128" name="Text Box 48"/>
          <p:cNvSpPr txBox="1">
            <a:spLocks noChangeArrowheads="1"/>
          </p:cNvSpPr>
          <p:nvPr/>
        </p:nvSpPr>
        <p:spPr bwMode="auto">
          <a:xfrm>
            <a:off x="7354888" y="647700"/>
            <a:ext cx="7572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14</a:t>
            </a:r>
          </a:p>
        </p:txBody>
      </p:sp>
      <p:sp>
        <p:nvSpPr>
          <p:cNvPr id="1070129" name="Text Box 49"/>
          <p:cNvSpPr txBox="1">
            <a:spLocks noChangeArrowheads="1"/>
          </p:cNvSpPr>
          <p:nvPr/>
        </p:nvSpPr>
        <p:spPr bwMode="auto">
          <a:xfrm>
            <a:off x="4516438" y="657225"/>
            <a:ext cx="6588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10</a:t>
            </a:r>
          </a:p>
        </p:txBody>
      </p:sp>
      <p:sp>
        <p:nvSpPr>
          <p:cNvPr id="1070130" name="AutoShape 50"/>
          <p:cNvSpPr>
            <a:spLocks noChangeArrowheads="1"/>
          </p:cNvSpPr>
          <p:nvPr/>
        </p:nvSpPr>
        <p:spPr bwMode="auto">
          <a:xfrm>
            <a:off x="2333625" y="4645025"/>
            <a:ext cx="903288" cy="1714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131" name="AutoShape 51"/>
          <p:cNvSpPr>
            <a:spLocks noChangeArrowheads="1"/>
          </p:cNvSpPr>
          <p:nvPr/>
        </p:nvSpPr>
        <p:spPr bwMode="auto">
          <a:xfrm>
            <a:off x="3243263" y="4646613"/>
            <a:ext cx="2105025" cy="1698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33CC33">
                  <a:gamma/>
                  <a:shade val="46275"/>
                  <a:invGamma/>
                </a:srgbClr>
              </a:gs>
              <a:gs pos="50000">
                <a:srgbClr val="33CC33"/>
              </a:gs>
              <a:gs pos="100000">
                <a:srgbClr val="33CC33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132" name="Text Box 52"/>
          <p:cNvSpPr txBox="1">
            <a:spLocks noChangeArrowheads="1"/>
          </p:cNvSpPr>
          <p:nvPr/>
        </p:nvSpPr>
        <p:spPr bwMode="auto">
          <a:xfrm>
            <a:off x="2279650" y="4605338"/>
            <a:ext cx="95726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STUDY</a:t>
            </a:r>
          </a:p>
        </p:txBody>
      </p:sp>
      <p:sp>
        <p:nvSpPr>
          <p:cNvPr id="1070133" name="Text Box 53"/>
          <p:cNvSpPr txBox="1">
            <a:spLocks noChangeArrowheads="1"/>
          </p:cNvSpPr>
          <p:nvPr/>
        </p:nvSpPr>
        <p:spPr bwMode="auto">
          <a:xfrm>
            <a:off x="3663950" y="4605338"/>
            <a:ext cx="95726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bg1"/>
                </a:solidFill>
                <a:latin typeface="Arial"/>
              </a:rPr>
              <a:t>DESIGN</a:t>
            </a:r>
          </a:p>
        </p:txBody>
      </p:sp>
      <p:grpSp>
        <p:nvGrpSpPr>
          <p:cNvPr id="1070134" name="Group 54"/>
          <p:cNvGrpSpPr>
            <a:grpSpLocks/>
          </p:cNvGrpSpPr>
          <p:nvPr/>
        </p:nvGrpSpPr>
        <p:grpSpPr bwMode="auto">
          <a:xfrm>
            <a:off x="3273425" y="4922838"/>
            <a:ext cx="966788" cy="244475"/>
            <a:chOff x="1470" y="3477"/>
            <a:chExt cx="609" cy="154"/>
          </a:xfrm>
        </p:grpSpPr>
        <p:sp>
          <p:nvSpPr>
            <p:cNvPr id="1070135" name="AutoShape 55"/>
            <p:cNvSpPr>
              <a:spLocks noChangeArrowheads="1"/>
            </p:cNvSpPr>
            <p:nvPr/>
          </p:nvSpPr>
          <p:spPr bwMode="auto">
            <a:xfrm>
              <a:off x="1470" y="35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136" name="Text Box 56"/>
            <p:cNvSpPr txBox="1">
              <a:spLocks noChangeArrowheads="1"/>
            </p:cNvSpPr>
            <p:nvPr/>
          </p:nvSpPr>
          <p:spPr bwMode="auto">
            <a:xfrm>
              <a:off x="1476" y="3477"/>
              <a:ext cx="6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STUDY</a:t>
              </a:r>
            </a:p>
          </p:txBody>
        </p:sp>
      </p:grpSp>
      <p:grpSp>
        <p:nvGrpSpPr>
          <p:cNvPr id="1070137" name="Group 57"/>
          <p:cNvGrpSpPr>
            <a:grpSpLocks/>
          </p:cNvGrpSpPr>
          <p:nvPr/>
        </p:nvGrpSpPr>
        <p:grpSpPr bwMode="auto">
          <a:xfrm>
            <a:off x="3286125" y="5240338"/>
            <a:ext cx="966788" cy="244475"/>
            <a:chOff x="1470" y="3477"/>
            <a:chExt cx="609" cy="154"/>
          </a:xfrm>
        </p:grpSpPr>
        <p:sp>
          <p:nvSpPr>
            <p:cNvPr id="1070138" name="AutoShape 58"/>
            <p:cNvSpPr>
              <a:spLocks noChangeArrowheads="1"/>
            </p:cNvSpPr>
            <p:nvPr/>
          </p:nvSpPr>
          <p:spPr bwMode="auto">
            <a:xfrm>
              <a:off x="1470" y="35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139" name="Text Box 59"/>
            <p:cNvSpPr txBox="1">
              <a:spLocks noChangeArrowheads="1"/>
            </p:cNvSpPr>
            <p:nvPr/>
          </p:nvSpPr>
          <p:spPr bwMode="auto">
            <a:xfrm>
              <a:off x="1476" y="3477"/>
              <a:ext cx="6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STUDY</a:t>
              </a:r>
            </a:p>
          </p:txBody>
        </p:sp>
      </p:grpSp>
      <p:grpSp>
        <p:nvGrpSpPr>
          <p:cNvPr id="1070140" name="Group 60"/>
          <p:cNvGrpSpPr>
            <a:grpSpLocks/>
          </p:cNvGrpSpPr>
          <p:nvPr/>
        </p:nvGrpSpPr>
        <p:grpSpPr bwMode="auto">
          <a:xfrm>
            <a:off x="4183063" y="4922838"/>
            <a:ext cx="1981200" cy="561975"/>
            <a:chOff x="2635" y="3477"/>
            <a:chExt cx="1334" cy="354"/>
          </a:xfrm>
        </p:grpSpPr>
        <p:grpSp>
          <p:nvGrpSpPr>
            <p:cNvPr id="1070141" name="Group 61"/>
            <p:cNvGrpSpPr>
              <a:grpSpLocks/>
            </p:cNvGrpSpPr>
            <p:nvPr/>
          </p:nvGrpSpPr>
          <p:grpSpPr bwMode="auto">
            <a:xfrm>
              <a:off x="2635" y="3477"/>
              <a:ext cx="1326" cy="154"/>
              <a:chOff x="2035" y="3477"/>
              <a:chExt cx="1326" cy="154"/>
            </a:xfrm>
          </p:grpSpPr>
          <p:sp>
            <p:nvSpPr>
              <p:cNvPr id="1070142" name="AutoShape 62"/>
              <p:cNvSpPr>
                <a:spLocks noChangeArrowheads="1"/>
              </p:cNvSpPr>
              <p:nvPr/>
            </p:nvSpPr>
            <p:spPr bwMode="auto">
              <a:xfrm>
                <a:off x="2035" y="3503"/>
                <a:ext cx="1326" cy="10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CC33">
                      <a:gamma/>
                      <a:shade val="46275"/>
                      <a:invGamma/>
                    </a:srgbClr>
                  </a:gs>
                  <a:gs pos="50000">
                    <a:srgbClr val="33CC33"/>
                  </a:gs>
                  <a:gs pos="100000">
                    <a:srgbClr val="33CC33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70143" name="Text Box 63"/>
              <p:cNvSpPr txBox="1">
                <a:spLocks noChangeArrowheads="1"/>
              </p:cNvSpPr>
              <p:nvPr/>
            </p:nvSpPr>
            <p:spPr bwMode="auto">
              <a:xfrm>
                <a:off x="2300" y="3477"/>
                <a:ext cx="603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0" i="0" b="true">
                    <a:solidFill>
                      <a:schemeClr val="bg1"/>
                    </a:solidFill>
                    <a:latin typeface="Arial"/>
                  </a:rPr>
                  <a:t>DESIGN</a:t>
                </a:r>
              </a:p>
            </p:txBody>
          </p:sp>
        </p:grpSp>
        <p:grpSp>
          <p:nvGrpSpPr>
            <p:cNvPr id="1070144" name="Group 64"/>
            <p:cNvGrpSpPr>
              <a:grpSpLocks/>
            </p:cNvGrpSpPr>
            <p:nvPr/>
          </p:nvGrpSpPr>
          <p:grpSpPr bwMode="auto">
            <a:xfrm>
              <a:off x="2643" y="3677"/>
              <a:ext cx="1326" cy="154"/>
              <a:chOff x="2035" y="3477"/>
              <a:chExt cx="1326" cy="154"/>
            </a:xfrm>
          </p:grpSpPr>
          <p:sp>
            <p:nvSpPr>
              <p:cNvPr id="1070145" name="AutoShape 65"/>
              <p:cNvSpPr>
                <a:spLocks noChangeArrowheads="1"/>
              </p:cNvSpPr>
              <p:nvPr/>
            </p:nvSpPr>
            <p:spPr bwMode="auto">
              <a:xfrm>
                <a:off x="2035" y="3503"/>
                <a:ext cx="1326" cy="10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CC33">
                      <a:gamma/>
                      <a:shade val="46275"/>
                      <a:invGamma/>
                    </a:srgbClr>
                  </a:gs>
                  <a:gs pos="50000">
                    <a:srgbClr val="33CC33"/>
                  </a:gs>
                  <a:gs pos="100000">
                    <a:srgbClr val="33CC33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70146" name="Text Box 66"/>
              <p:cNvSpPr txBox="1">
                <a:spLocks noChangeArrowheads="1"/>
              </p:cNvSpPr>
              <p:nvPr/>
            </p:nvSpPr>
            <p:spPr bwMode="auto">
              <a:xfrm>
                <a:off x="2300" y="3477"/>
                <a:ext cx="603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0" i="0" b="true">
                    <a:solidFill>
                      <a:schemeClr val="bg1"/>
                    </a:solidFill>
                    <a:latin typeface="Arial"/>
                  </a:rPr>
                  <a:t>DESIGN</a:t>
                </a:r>
              </a:p>
            </p:txBody>
          </p:sp>
        </p:grpSp>
      </p:grpSp>
      <p:cxnSp>
        <p:nvCxnSpPr>
          <p:cNvPr id="1070147" name="AutoShape 67"/>
          <p:cNvCxnSpPr>
            <a:cxnSpLocks noChangeShapeType="1"/>
            <a:stCxn id="1070188" idx="3"/>
            <a:endCxn id="1070135" idx="1"/>
          </p:cNvCxnSpPr>
          <p:nvPr/>
        </p:nvCxnSpPr>
        <p:spPr bwMode="auto">
          <a:xfrm rot="16200000" flipH="1">
            <a:off x="1754188" y="3529012"/>
            <a:ext cx="2006600" cy="1031875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70148" name="AutoShape 68"/>
          <p:cNvCxnSpPr>
            <a:cxnSpLocks noChangeShapeType="1"/>
            <a:stCxn id="1070188" idx="3"/>
            <a:endCxn id="1070138" idx="1"/>
          </p:cNvCxnSpPr>
          <p:nvPr/>
        </p:nvCxnSpPr>
        <p:spPr bwMode="auto">
          <a:xfrm rot="16200000" flipH="1">
            <a:off x="1601788" y="3681412"/>
            <a:ext cx="2324100" cy="1044575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070149" name="Group 69"/>
          <p:cNvGrpSpPr>
            <a:grpSpLocks/>
          </p:cNvGrpSpPr>
          <p:nvPr/>
        </p:nvGrpSpPr>
        <p:grpSpPr bwMode="auto">
          <a:xfrm>
            <a:off x="1377950" y="4605338"/>
            <a:ext cx="957263" cy="244475"/>
            <a:chOff x="792" y="3277"/>
            <a:chExt cx="603" cy="154"/>
          </a:xfrm>
        </p:grpSpPr>
        <p:sp>
          <p:nvSpPr>
            <p:cNvPr id="1070150" name="AutoShape 70"/>
            <p:cNvSpPr>
              <a:spLocks noChangeArrowheads="1"/>
            </p:cNvSpPr>
            <p:nvPr/>
          </p:nvSpPr>
          <p:spPr bwMode="auto">
            <a:xfrm>
              <a:off x="826" y="33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5050">
                    <a:gamma/>
                    <a:shade val="46275"/>
                    <a:invGamma/>
                  </a:srgbClr>
                </a:gs>
                <a:gs pos="50000">
                  <a:srgbClr val="FF5050"/>
                </a:gs>
                <a:gs pos="100000">
                  <a:srgbClr val="FF505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151" name="Text Box 71"/>
            <p:cNvSpPr txBox="1">
              <a:spLocks noChangeArrowheads="1"/>
            </p:cNvSpPr>
            <p:nvPr/>
          </p:nvSpPr>
          <p:spPr bwMode="auto">
            <a:xfrm>
              <a:off x="792" y="3277"/>
              <a:ext cx="6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BAA</a:t>
              </a:r>
            </a:p>
          </p:txBody>
        </p:sp>
      </p:grpSp>
      <p:cxnSp>
        <p:nvCxnSpPr>
          <p:cNvPr id="1070152" name="AutoShape 72"/>
          <p:cNvCxnSpPr>
            <a:cxnSpLocks noChangeShapeType="1"/>
            <a:stCxn id="1070188" idx="3"/>
            <a:endCxn id="1070130" idx="1"/>
          </p:cNvCxnSpPr>
          <p:nvPr/>
        </p:nvCxnSpPr>
        <p:spPr bwMode="auto">
          <a:xfrm rot="16200000" flipH="1">
            <a:off x="1443038" y="3840162"/>
            <a:ext cx="1689100" cy="92075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070153" name="Group 73"/>
          <p:cNvGrpSpPr>
            <a:grpSpLocks/>
          </p:cNvGrpSpPr>
          <p:nvPr/>
        </p:nvGrpSpPr>
        <p:grpSpPr bwMode="auto">
          <a:xfrm>
            <a:off x="227013" y="4622800"/>
            <a:ext cx="723900" cy="244475"/>
            <a:chOff x="391" y="3288"/>
            <a:chExt cx="456" cy="154"/>
          </a:xfrm>
        </p:grpSpPr>
        <p:sp>
          <p:nvSpPr>
            <p:cNvPr id="1070154" name="Rectangle 74"/>
            <p:cNvSpPr>
              <a:spLocks noChangeArrowheads="1"/>
            </p:cNvSpPr>
            <p:nvPr/>
          </p:nvSpPr>
          <p:spPr bwMode="auto">
            <a:xfrm>
              <a:off x="460" y="3308"/>
              <a:ext cx="340" cy="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070155" name="Text Box 75"/>
            <p:cNvSpPr txBox="1">
              <a:spLocks noChangeArrowheads="1"/>
            </p:cNvSpPr>
            <p:nvPr/>
          </p:nvSpPr>
          <p:spPr bwMode="auto">
            <a:xfrm>
              <a:off x="391" y="3288"/>
              <a:ext cx="45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b="0" i="0">
                  <a:solidFill>
                    <a:schemeClr val="tx1"/>
                  </a:solidFill>
                  <a:latin typeface="Arial"/>
                </a:rPr>
                <a:t>CEV LV</a:t>
              </a:r>
            </a:p>
          </p:txBody>
        </p:sp>
      </p:grpSp>
      <p:sp>
        <p:nvSpPr>
          <p:cNvPr id="1070156" name="Text Box 76"/>
          <p:cNvSpPr txBox="1">
            <a:spLocks noChangeArrowheads="1"/>
          </p:cNvSpPr>
          <p:nvPr/>
        </p:nvSpPr>
        <p:spPr bwMode="auto">
          <a:xfrm>
            <a:off x="227013" y="4941888"/>
            <a:ext cx="152876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b="0" i="0">
                <a:solidFill>
                  <a:schemeClr val="tx1"/>
                </a:solidFill>
                <a:latin typeface="Arial"/>
              </a:rPr>
              <a:t>GROUND SYSTEM</a:t>
            </a:r>
          </a:p>
        </p:txBody>
      </p:sp>
      <p:grpSp>
        <p:nvGrpSpPr>
          <p:cNvPr id="1070157" name="Group 77"/>
          <p:cNvGrpSpPr>
            <a:grpSpLocks/>
          </p:cNvGrpSpPr>
          <p:nvPr/>
        </p:nvGrpSpPr>
        <p:grpSpPr bwMode="auto">
          <a:xfrm>
            <a:off x="227013" y="5259388"/>
            <a:ext cx="1528762" cy="244475"/>
            <a:chOff x="177" y="3665"/>
            <a:chExt cx="963" cy="154"/>
          </a:xfrm>
        </p:grpSpPr>
        <p:sp>
          <p:nvSpPr>
            <p:cNvPr id="1070158" name="Rectangle 78"/>
            <p:cNvSpPr>
              <a:spLocks noChangeArrowheads="1"/>
            </p:cNvSpPr>
            <p:nvPr/>
          </p:nvSpPr>
          <p:spPr bwMode="auto">
            <a:xfrm>
              <a:off x="344" y="3688"/>
              <a:ext cx="492" cy="1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159" name="Text Box 79"/>
            <p:cNvSpPr txBox="1">
              <a:spLocks noChangeArrowheads="1"/>
            </p:cNvSpPr>
            <p:nvPr/>
          </p:nvSpPr>
          <p:spPr bwMode="auto">
            <a:xfrm>
              <a:off x="177" y="3665"/>
              <a:ext cx="96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b="0" i="0">
                  <a:solidFill>
                    <a:schemeClr val="tx1"/>
                  </a:solidFill>
                  <a:latin typeface="Arial"/>
                </a:rPr>
                <a:t>IN-SPACE SYSTEMS</a:t>
              </a:r>
            </a:p>
          </p:txBody>
        </p:sp>
      </p:grpSp>
      <p:sp>
        <p:nvSpPr>
          <p:cNvPr id="1070160" name="Line 80"/>
          <p:cNvSpPr>
            <a:spLocks noChangeShapeType="1"/>
          </p:cNvSpPr>
          <p:nvPr/>
        </p:nvSpPr>
        <p:spPr bwMode="auto">
          <a:xfrm flipH="1" flipV="1">
            <a:off x="7343775" y="4719638"/>
            <a:ext cx="533400" cy="63500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70161" name="Line 81"/>
          <p:cNvSpPr>
            <a:spLocks noChangeShapeType="1"/>
          </p:cNvSpPr>
          <p:nvPr/>
        </p:nvSpPr>
        <p:spPr bwMode="auto">
          <a:xfrm flipH="1">
            <a:off x="7312025" y="4787900"/>
            <a:ext cx="520700" cy="282575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70162" name="Line 82"/>
          <p:cNvSpPr>
            <a:spLocks noChangeShapeType="1"/>
          </p:cNvSpPr>
          <p:nvPr/>
        </p:nvSpPr>
        <p:spPr bwMode="auto">
          <a:xfrm flipH="1">
            <a:off x="7340600" y="4768850"/>
            <a:ext cx="508000" cy="603250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1070163" name="Group 83"/>
          <p:cNvGrpSpPr>
            <a:grpSpLocks/>
          </p:cNvGrpSpPr>
          <p:nvPr/>
        </p:nvGrpSpPr>
        <p:grpSpPr bwMode="auto">
          <a:xfrm>
            <a:off x="5353050" y="4605338"/>
            <a:ext cx="2073275" cy="244475"/>
            <a:chOff x="3372" y="3277"/>
            <a:chExt cx="1506" cy="154"/>
          </a:xfrm>
        </p:grpSpPr>
        <p:sp>
          <p:nvSpPr>
            <p:cNvPr id="1070164" name="AutoShape 84"/>
            <p:cNvSpPr>
              <a:spLocks noChangeArrowheads="1"/>
            </p:cNvSpPr>
            <p:nvPr/>
          </p:nvSpPr>
          <p:spPr bwMode="auto">
            <a:xfrm>
              <a:off x="3372" y="32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165" name="Text Box 85"/>
            <p:cNvSpPr txBox="1">
              <a:spLocks noChangeArrowheads="1"/>
            </p:cNvSpPr>
            <p:nvPr/>
          </p:nvSpPr>
          <p:spPr bwMode="auto">
            <a:xfrm>
              <a:off x="3377" y="3277"/>
              <a:ext cx="143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TEST, LAUNCH</a:t>
              </a:r>
            </a:p>
          </p:txBody>
        </p:sp>
      </p:grpSp>
      <p:grpSp>
        <p:nvGrpSpPr>
          <p:cNvPr id="1070166" name="Group 86"/>
          <p:cNvGrpSpPr>
            <a:grpSpLocks/>
          </p:cNvGrpSpPr>
          <p:nvPr/>
        </p:nvGrpSpPr>
        <p:grpSpPr bwMode="auto">
          <a:xfrm>
            <a:off x="6167438" y="4935538"/>
            <a:ext cx="1247775" cy="244475"/>
            <a:chOff x="3364" y="3477"/>
            <a:chExt cx="1506" cy="162"/>
          </a:xfrm>
        </p:grpSpPr>
        <p:sp>
          <p:nvSpPr>
            <p:cNvPr id="1070167" name="AutoShape 87"/>
            <p:cNvSpPr>
              <a:spLocks noChangeArrowheads="1"/>
            </p:cNvSpPr>
            <p:nvPr/>
          </p:nvSpPr>
          <p:spPr bwMode="auto">
            <a:xfrm>
              <a:off x="3364" y="34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168" name="Text Box 88"/>
            <p:cNvSpPr txBox="1">
              <a:spLocks noChangeArrowheads="1"/>
            </p:cNvSpPr>
            <p:nvPr/>
          </p:nvSpPr>
          <p:spPr bwMode="auto">
            <a:xfrm>
              <a:off x="3370" y="3477"/>
              <a:ext cx="1437" cy="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</a:t>
              </a:r>
            </a:p>
          </p:txBody>
        </p:sp>
      </p:grpSp>
      <p:grpSp>
        <p:nvGrpSpPr>
          <p:cNvPr id="1070169" name="Group 89"/>
          <p:cNvGrpSpPr>
            <a:grpSpLocks/>
          </p:cNvGrpSpPr>
          <p:nvPr/>
        </p:nvGrpSpPr>
        <p:grpSpPr bwMode="auto">
          <a:xfrm>
            <a:off x="6178550" y="5253038"/>
            <a:ext cx="1247775" cy="244475"/>
            <a:chOff x="3364" y="3477"/>
            <a:chExt cx="1506" cy="162"/>
          </a:xfrm>
        </p:grpSpPr>
        <p:sp>
          <p:nvSpPr>
            <p:cNvPr id="1070170" name="AutoShape 90"/>
            <p:cNvSpPr>
              <a:spLocks noChangeArrowheads="1"/>
            </p:cNvSpPr>
            <p:nvPr/>
          </p:nvSpPr>
          <p:spPr bwMode="auto">
            <a:xfrm>
              <a:off x="3364" y="34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171" name="Text Box 91"/>
            <p:cNvSpPr txBox="1">
              <a:spLocks noChangeArrowheads="1"/>
            </p:cNvSpPr>
            <p:nvPr/>
          </p:nvSpPr>
          <p:spPr bwMode="auto">
            <a:xfrm>
              <a:off x="3370" y="3477"/>
              <a:ext cx="1437" cy="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</a:t>
              </a:r>
            </a:p>
          </p:txBody>
        </p:sp>
      </p:grpSp>
      <p:sp>
        <p:nvSpPr>
          <p:cNvPr id="1070172" name="AutoShape 92"/>
          <p:cNvSpPr>
            <a:spLocks noChangeArrowheads="1"/>
          </p:cNvSpPr>
          <p:nvPr/>
        </p:nvSpPr>
        <p:spPr bwMode="auto">
          <a:xfrm>
            <a:off x="1589088" y="3132138"/>
            <a:ext cx="749300" cy="1714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173" name="AutoShape 93"/>
          <p:cNvSpPr>
            <a:spLocks noChangeArrowheads="1"/>
          </p:cNvSpPr>
          <p:nvPr/>
        </p:nvSpPr>
        <p:spPr bwMode="auto">
          <a:xfrm>
            <a:off x="1589088" y="3883025"/>
            <a:ext cx="749300" cy="1714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174" name="Text Box 94"/>
          <p:cNvSpPr txBox="1">
            <a:spLocks noChangeArrowheads="1"/>
          </p:cNvSpPr>
          <p:nvPr/>
        </p:nvSpPr>
        <p:spPr bwMode="auto">
          <a:xfrm>
            <a:off x="1573213" y="3094038"/>
            <a:ext cx="7937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STUDY</a:t>
            </a:r>
          </a:p>
        </p:txBody>
      </p:sp>
      <p:sp>
        <p:nvSpPr>
          <p:cNvPr id="1070175" name="Text Box 95"/>
          <p:cNvSpPr txBox="1">
            <a:spLocks noChangeArrowheads="1"/>
          </p:cNvSpPr>
          <p:nvPr/>
        </p:nvSpPr>
        <p:spPr bwMode="auto">
          <a:xfrm>
            <a:off x="1573213" y="3856038"/>
            <a:ext cx="7937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STUDY</a:t>
            </a:r>
          </a:p>
        </p:txBody>
      </p:sp>
      <p:sp>
        <p:nvSpPr>
          <p:cNvPr id="1070176" name="Text Box 96"/>
          <p:cNvSpPr txBox="1">
            <a:spLocks noChangeArrowheads="1"/>
          </p:cNvSpPr>
          <p:nvPr/>
        </p:nvSpPr>
        <p:spPr bwMode="auto">
          <a:xfrm>
            <a:off x="238125" y="3556000"/>
            <a:ext cx="7810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b="0" i="0">
                <a:solidFill>
                  <a:schemeClr val="tx1"/>
                </a:solidFill>
                <a:latin typeface="Arial"/>
              </a:rPr>
              <a:t>CEV</a:t>
            </a:r>
          </a:p>
        </p:txBody>
      </p:sp>
      <p:grpSp>
        <p:nvGrpSpPr>
          <p:cNvPr id="1070177" name="Group 97"/>
          <p:cNvGrpSpPr>
            <a:grpSpLocks/>
          </p:cNvGrpSpPr>
          <p:nvPr/>
        </p:nvGrpSpPr>
        <p:grpSpPr bwMode="auto">
          <a:xfrm>
            <a:off x="4606925" y="3546475"/>
            <a:ext cx="2827338" cy="244475"/>
            <a:chOff x="3444" y="2941"/>
            <a:chExt cx="1449" cy="155"/>
          </a:xfrm>
        </p:grpSpPr>
        <p:sp>
          <p:nvSpPr>
            <p:cNvPr id="1070178" name="AutoShape 98"/>
            <p:cNvSpPr>
              <a:spLocks noChangeArrowheads="1"/>
            </p:cNvSpPr>
            <p:nvPr/>
          </p:nvSpPr>
          <p:spPr bwMode="auto">
            <a:xfrm>
              <a:off x="3444" y="2961"/>
              <a:ext cx="1429" cy="11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179" name="Text Box 99"/>
            <p:cNvSpPr txBox="1">
              <a:spLocks noChangeArrowheads="1"/>
            </p:cNvSpPr>
            <p:nvPr/>
          </p:nvSpPr>
          <p:spPr bwMode="auto">
            <a:xfrm>
              <a:off x="3457" y="2941"/>
              <a:ext cx="1436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TEST, LAUNCH</a:t>
              </a:r>
            </a:p>
          </p:txBody>
        </p:sp>
      </p:grpSp>
      <p:sp>
        <p:nvSpPr>
          <p:cNvPr id="1070180" name="AutoShape 100"/>
          <p:cNvSpPr>
            <a:spLocks noChangeArrowheads="1"/>
          </p:cNvSpPr>
          <p:nvPr/>
        </p:nvSpPr>
        <p:spPr bwMode="auto">
          <a:xfrm>
            <a:off x="4578350" y="3397250"/>
            <a:ext cx="180975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181" name="Text Box 101"/>
          <p:cNvSpPr txBox="1">
            <a:spLocks noChangeArrowheads="1"/>
          </p:cNvSpPr>
          <p:nvPr/>
        </p:nvSpPr>
        <p:spPr bwMode="auto">
          <a:xfrm>
            <a:off x="4440238" y="3197225"/>
            <a:ext cx="4603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CDR</a:t>
            </a:r>
          </a:p>
        </p:txBody>
      </p:sp>
      <p:sp>
        <p:nvSpPr>
          <p:cNvPr id="1070182" name="AutoShape 102"/>
          <p:cNvSpPr>
            <a:spLocks noChangeArrowheads="1"/>
          </p:cNvSpPr>
          <p:nvPr/>
        </p:nvSpPr>
        <p:spPr bwMode="auto">
          <a:xfrm>
            <a:off x="1247775" y="3168650"/>
            <a:ext cx="328613" cy="10890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5050">
                  <a:gamma/>
                  <a:shade val="46275"/>
                  <a:invGamma/>
                </a:srgbClr>
              </a:gs>
              <a:gs pos="50000">
                <a:srgbClr val="FF5050"/>
              </a:gs>
              <a:gs pos="100000">
                <a:srgbClr val="FF505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183" name="Text Box 103"/>
          <p:cNvSpPr txBox="1">
            <a:spLocks noChangeArrowheads="1"/>
          </p:cNvSpPr>
          <p:nvPr/>
        </p:nvSpPr>
        <p:spPr bwMode="auto">
          <a:xfrm rot="-5400000">
            <a:off x="782638" y="3543300"/>
            <a:ext cx="118586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200" i="0" b="true">
                <a:solidFill>
                  <a:schemeClr val="bg1"/>
                </a:solidFill>
                <a:latin typeface="Arial"/>
              </a:rPr>
              <a:t>RFP</a:t>
            </a:r>
          </a:p>
        </p:txBody>
      </p:sp>
      <p:grpSp>
        <p:nvGrpSpPr>
          <p:cNvPr id="1070184" name="Group 104"/>
          <p:cNvGrpSpPr>
            <a:grpSpLocks/>
          </p:cNvGrpSpPr>
          <p:nvPr/>
        </p:nvGrpSpPr>
        <p:grpSpPr bwMode="auto">
          <a:xfrm>
            <a:off x="2339975" y="3094038"/>
            <a:ext cx="1244600" cy="244475"/>
            <a:chOff x="1474" y="2845"/>
            <a:chExt cx="784" cy="154"/>
          </a:xfrm>
        </p:grpSpPr>
        <p:sp>
          <p:nvSpPr>
            <p:cNvPr id="1070185" name="AutoShape 105"/>
            <p:cNvSpPr>
              <a:spLocks noChangeArrowheads="1"/>
            </p:cNvSpPr>
            <p:nvPr/>
          </p:nvSpPr>
          <p:spPr bwMode="auto">
            <a:xfrm>
              <a:off x="1474" y="2870"/>
              <a:ext cx="784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186" name="Text Box 106"/>
            <p:cNvSpPr txBox="1">
              <a:spLocks noChangeArrowheads="1"/>
            </p:cNvSpPr>
            <p:nvPr/>
          </p:nvSpPr>
          <p:spPr bwMode="auto">
            <a:xfrm>
              <a:off x="1581" y="2845"/>
              <a:ext cx="59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70187" name="Text Box 107"/>
          <p:cNvSpPr txBox="1">
            <a:spLocks noChangeArrowheads="1"/>
          </p:cNvSpPr>
          <p:nvPr/>
        </p:nvSpPr>
        <p:spPr bwMode="auto">
          <a:xfrm>
            <a:off x="1752600" y="2808288"/>
            <a:ext cx="452438" cy="24447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SRR</a:t>
            </a:r>
          </a:p>
        </p:txBody>
      </p:sp>
      <p:sp>
        <p:nvSpPr>
          <p:cNvPr id="1070188" name="AutoShape 108"/>
          <p:cNvSpPr>
            <a:spLocks noChangeArrowheads="1"/>
          </p:cNvSpPr>
          <p:nvPr/>
        </p:nvSpPr>
        <p:spPr bwMode="auto">
          <a:xfrm>
            <a:off x="2151063" y="2870200"/>
            <a:ext cx="180975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189" name="Text Box 109"/>
          <p:cNvSpPr txBox="1">
            <a:spLocks noChangeArrowheads="1"/>
          </p:cNvSpPr>
          <p:nvPr/>
        </p:nvSpPr>
        <p:spPr bwMode="auto">
          <a:xfrm>
            <a:off x="3149600" y="2909888"/>
            <a:ext cx="45243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PDR</a:t>
            </a:r>
          </a:p>
        </p:txBody>
      </p:sp>
      <p:sp>
        <p:nvSpPr>
          <p:cNvPr id="1070190" name="Text Box 110"/>
          <p:cNvSpPr txBox="1">
            <a:spLocks noChangeArrowheads="1"/>
          </p:cNvSpPr>
          <p:nvPr/>
        </p:nvSpPr>
        <p:spPr bwMode="auto">
          <a:xfrm>
            <a:off x="3173413" y="3689350"/>
            <a:ext cx="45243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PDR</a:t>
            </a:r>
          </a:p>
        </p:txBody>
      </p:sp>
      <p:sp>
        <p:nvSpPr>
          <p:cNvPr id="1070191" name="AutoShape 111"/>
          <p:cNvSpPr>
            <a:spLocks noChangeArrowheads="1"/>
          </p:cNvSpPr>
          <p:nvPr/>
        </p:nvSpPr>
        <p:spPr bwMode="auto">
          <a:xfrm>
            <a:off x="1589088" y="4076700"/>
            <a:ext cx="2012950" cy="1587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1000" b="0" i="0">
                <a:solidFill>
                  <a:schemeClr val="tx1"/>
                </a:solidFill>
                <a:latin typeface="Arial"/>
              </a:rPr>
              <a:t>Risk Reduction 2008 Demo</a:t>
            </a:r>
          </a:p>
        </p:txBody>
      </p:sp>
      <p:sp>
        <p:nvSpPr>
          <p:cNvPr id="1070192" name="AutoShape 112"/>
          <p:cNvSpPr>
            <a:spLocks noChangeArrowheads="1"/>
          </p:cNvSpPr>
          <p:nvPr/>
        </p:nvSpPr>
        <p:spPr bwMode="auto">
          <a:xfrm>
            <a:off x="5497513" y="3389313"/>
            <a:ext cx="180975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193" name="Text Box 113"/>
          <p:cNvSpPr txBox="1">
            <a:spLocks noChangeArrowheads="1"/>
          </p:cNvSpPr>
          <p:nvPr/>
        </p:nvSpPr>
        <p:spPr bwMode="auto">
          <a:xfrm>
            <a:off x="5059363" y="3036888"/>
            <a:ext cx="11128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CEV un-crewed</a:t>
            </a:r>
          </a:p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Flight</a:t>
            </a:r>
          </a:p>
        </p:txBody>
      </p:sp>
      <p:sp>
        <p:nvSpPr>
          <p:cNvPr id="1070194" name="Line 114"/>
          <p:cNvSpPr>
            <a:spLocks noChangeShapeType="1"/>
          </p:cNvSpPr>
          <p:nvPr/>
        </p:nvSpPr>
        <p:spPr bwMode="auto">
          <a:xfrm flipV="1">
            <a:off x="3563938" y="3759200"/>
            <a:ext cx="133350" cy="247650"/>
          </a:xfrm>
          <a:prstGeom prst="line">
            <a:avLst/>
          </a:prstGeom>
          <a:noFill/>
          <a:ln w="15557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70195" name="Line 115"/>
          <p:cNvSpPr>
            <a:spLocks noChangeShapeType="1"/>
          </p:cNvSpPr>
          <p:nvPr/>
        </p:nvSpPr>
        <p:spPr bwMode="auto">
          <a:xfrm>
            <a:off x="3530600" y="3244850"/>
            <a:ext cx="203200" cy="450850"/>
          </a:xfrm>
          <a:prstGeom prst="line">
            <a:avLst/>
          </a:prstGeom>
          <a:noFill/>
          <a:ln w="1524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70196" name="Line 116"/>
          <p:cNvSpPr>
            <a:spLocks noChangeShapeType="1"/>
          </p:cNvSpPr>
          <p:nvPr/>
        </p:nvSpPr>
        <p:spPr bwMode="auto">
          <a:xfrm flipH="1" flipV="1">
            <a:off x="7404100" y="3635375"/>
            <a:ext cx="382588" cy="1154113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1070197" name="Group 117"/>
          <p:cNvGrpSpPr>
            <a:grpSpLocks/>
          </p:cNvGrpSpPr>
          <p:nvPr/>
        </p:nvGrpSpPr>
        <p:grpSpPr bwMode="auto">
          <a:xfrm>
            <a:off x="7740650" y="4581525"/>
            <a:ext cx="1089025" cy="396875"/>
            <a:chOff x="3364" y="3477"/>
            <a:chExt cx="1506" cy="138"/>
          </a:xfrm>
        </p:grpSpPr>
        <p:sp>
          <p:nvSpPr>
            <p:cNvPr id="1070198" name="AutoShape 118"/>
            <p:cNvSpPr>
              <a:spLocks noChangeArrowheads="1"/>
            </p:cNvSpPr>
            <p:nvPr/>
          </p:nvSpPr>
          <p:spPr bwMode="auto">
            <a:xfrm>
              <a:off x="3364" y="34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199" name="Text Box 119"/>
            <p:cNvSpPr txBox="1">
              <a:spLocks noChangeArrowheads="1"/>
            </p:cNvSpPr>
            <p:nvPr/>
          </p:nvSpPr>
          <p:spPr bwMode="auto">
            <a:xfrm>
              <a:off x="3370" y="3477"/>
              <a:ext cx="1437" cy="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OPERATE</a:t>
              </a:r>
            </a:p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(SOMD)</a:t>
              </a:r>
            </a:p>
          </p:txBody>
        </p:sp>
      </p:grpSp>
      <p:grpSp>
        <p:nvGrpSpPr>
          <p:cNvPr id="1070200" name="Group 120"/>
          <p:cNvGrpSpPr>
            <a:grpSpLocks/>
          </p:cNvGrpSpPr>
          <p:nvPr/>
        </p:nvGrpSpPr>
        <p:grpSpPr bwMode="auto">
          <a:xfrm>
            <a:off x="3597275" y="3525838"/>
            <a:ext cx="1017588" cy="244475"/>
            <a:chOff x="1476" y="2997"/>
            <a:chExt cx="775" cy="134"/>
          </a:xfrm>
        </p:grpSpPr>
        <p:sp>
          <p:nvSpPr>
            <p:cNvPr id="1070201" name="AutoShape 121"/>
            <p:cNvSpPr>
              <a:spLocks noChangeArrowheads="1"/>
            </p:cNvSpPr>
            <p:nvPr/>
          </p:nvSpPr>
          <p:spPr bwMode="auto">
            <a:xfrm>
              <a:off x="1476" y="3023"/>
              <a:ext cx="775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02" name="Text Box 122"/>
            <p:cNvSpPr txBox="1">
              <a:spLocks noChangeArrowheads="1"/>
            </p:cNvSpPr>
            <p:nvPr/>
          </p:nvSpPr>
          <p:spPr bwMode="auto">
            <a:xfrm>
              <a:off x="1578" y="2997"/>
              <a:ext cx="592" cy="1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70203" name="AutoShape 123"/>
          <p:cNvSpPr>
            <a:spLocks noChangeArrowheads="1"/>
          </p:cNvSpPr>
          <p:nvPr/>
        </p:nvSpPr>
        <p:spPr bwMode="auto">
          <a:xfrm>
            <a:off x="3452813" y="3111500"/>
            <a:ext cx="182562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204" name="AutoShape 124"/>
          <p:cNvSpPr>
            <a:spLocks noChangeArrowheads="1"/>
          </p:cNvSpPr>
          <p:nvPr/>
        </p:nvSpPr>
        <p:spPr bwMode="auto">
          <a:xfrm>
            <a:off x="1589088" y="3335338"/>
            <a:ext cx="2012950" cy="1587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1000" b="0" i="0">
                <a:solidFill>
                  <a:schemeClr val="tx1"/>
                </a:solidFill>
                <a:latin typeface="Arial"/>
              </a:rPr>
              <a:t>Risk Reduction 2008 Demo</a:t>
            </a:r>
          </a:p>
        </p:txBody>
      </p:sp>
      <p:grpSp>
        <p:nvGrpSpPr>
          <p:cNvPr id="1070205" name="Group 125"/>
          <p:cNvGrpSpPr>
            <a:grpSpLocks/>
          </p:cNvGrpSpPr>
          <p:nvPr/>
        </p:nvGrpSpPr>
        <p:grpSpPr bwMode="auto">
          <a:xfrm>
            <a:off x="2357438" y="3848100"/>
            <a:ext cx="1244600" cy="244475"/>
            <a:chOff x="1474" y="2845"/>
            <a:chExt cx="784" cy="154"/>
          </a:xfrm>
        </p:grpSpPr>
        <p:sp>
          <p:nvSpPr>
            <p:cNvPr id="1070206" name="AutoShape 126"/>
            <p:cNvSpPr>
              <a:spLocks noChangeArrowheads="1"/>
            </p:cNvSpPr>
            <p:nvPr/>
          </p:nvSpPr>
          <p:spPr bwMode="auto">
            <a:xfrm>
              <a:off x="1474" y="2870"/>
              <a:ext cx="784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07" name="Text Box 127"/>
            <p:cNvSpPr txBox="1">
              <a:spLocks noChangeArrowheads="1"/>
            </p:cNvSpPr>
            <p:nvPr/>
          </p:nvSpPr>
          <p:spPr bwMode="auto">
            <a:xfrm>
              <a:off x="1581" y="2845"/>
              <a:ext cx="59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70208" name="AutoShape 128"/>
          <p:cNvSpPr>
            <a:spLocks noChangeArrowheads="1"/>
          </p:cNvSpPr>
          <p:nvPr/>
        </p:nvSpPr>
        <p:spPr bwMode="auto">
          <a:xfrm>
            <a:off x="3444875" y="3890963"/>
            <a:ext cx="182563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1070209" name="Group 129"/>
          <p:cNvGrpSpPr>
            <a:grpSpLocks/>
          </p:cNvGrpSpPr>
          <p:nvPr/>
        </p:nvGrpSpPr>
        <p:grpSpPr bwMode="auto">
          <a:xfrm>
            <a:off x="968375" y="2562225"/>
            <a:ext cx="2587625" cy="244475"/>
            <a:chOff x="618" y="2566"/>
            <a:chExt cx="2704" cy="149"/>
          </a:xfrm>
        </p:grpSpPr>
        <p:sp>
          <p:nvSpPr>
            <p:cNvPr id="1070210" name="AutoShape 130"/>
            <p:cNvSpPr>
              <a:spLocks noChangeArrowheads="1"/>
            </p:cNvSpPr>
            <p:nvPr/>
          </p:nvSpPr>
          <p:spPr bwMode="auto">
            <a:xfrm>
              <a:off x="618" y="2592"/>
              <a:ext cx="2704" cy="11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CCCCFF">
                    <a:gamma/>
                    <a:shade val="46275"/>
                    <a:invGamma/>
                  </a:srgbClr>
                </a:gs>
                <a:gs pos="50000">
                  <a:srgbClr val="CCCCFF"/>
                </a:gs>
                <a:gs pos="100000">
                  <a:srgbClr val="CCCC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11" name="Text Box 131"/>
            <p:cNvSpPr txBox="1">
              <a:spLocks noChangeArrowheads="1"/>
            </p:cNvSpPr>
            <p:nvPr/>
          </p:nvSpPr>
          <p:spPr bwMode="auto">
            <a:xfrm>
              <a:off x="726" y="2566"/>
              <a:ext cx="2540" cy="1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Non Traditional Approach</a:t>
              </a:r>
            </a:p>
          </p:txBody>
        </p:sp>
      </p:grpSp>
      <p:sp>
        <p:nvSpPr>
          <p:cNvPr id="1070212" name="Text Box 132"/>
          <p:cNvSpPr txBox="1">
            <a:spLocks noChangeArrowheads="1"/>
          </p:cNvSpPr>
          <p:nvPr/>
        </p:nvSpPr>
        <p:spPr bwMode="auto">
          <a:xfrm>
            <a:off x="306388" y="2574925"/>
            <a:ext cx="4508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ETO</a:t>
            </a:r>
          </a:p>
        </p:txBody>
      </p:sp>
      <p:grpSp>
        <p:nvGrpSpPr>
          <p:cNvPr id="1070213" name="Group 133"/>
          <p:cNvGrpSpPr>
            <a:grpSpLocks/>
          </p:cNvGrpSpPr>
          <p:nvPr/>
        </p:nvGrpSpPr>
        <p:grpSpPr bwMode="auto">
          <a:xfrm>
            <a:off x="3579813" y="2568575"/>
            <a:ext cx="5219700" cy="244475"/>
            <a:chOff x="2255" y="1826"/>
            <a:chExt cx="3288" cy="133"/>
          </a:xfrm>
        </p:grpSpPr>
        <p:sp>
          <p:nvSpPr>
            <p:cNvPr id="1070214" name="AutoShape 134"/>
            <p:cNvSpPr>
              <a:spLocks noChangeArrowheads="1"/>
            </p:cNvSpPr>
            <p:nvPr/>
          </p:nvSpPr>
          <p:spPr bwMode="auto">
            <a:xfrm>
              <a:off x="2255" y="1849"/>
              <a:ext cx="3288" cy="99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bg1"/>
                </a:gs>
                <a:gs pos="50000">
                  <a:srgbClr val="CCCCFF"/>
                </a:gs>
                <a:gs pos="100000">
                  <a:schemeClr val="bg1"/>
                </a:gs>
              </a:gsLst>
              <a:lin ang="5400000" scaled="1"/>
            </a:gradFill>
            <a:ln w="9525" algn="ctr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15" name="Text Box 135"/>
            <p:cNvSpPr txBox="1">
              <a:spLocks noChangeArrowheads="1"/>
            </p:cNvSpPr>
            <p:nvPr/>
          </p:nvSpPr>
          <p:spPr bwMode="auto">
            <a:xfrm>
              <a:off x="2386" y="1826"/>
              <a:ext cx="3089" cy="1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prstDash val="lg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POTENTIAL COMMERCIAL SERVICE</a:t>
              </a:r>
            </a:p>
          </p:txBody>
        </p:sp>
      </p:grpSp>
      <p:grpSp>
        <p:nvGrpSpPr>
          <p:cNvPr id="1070216" name="Group 136"/>
          <p:cNvGrpSpPr>
            <a:grpSpLocks/>
          </p:cNvGrpSpPr>
          <p:nvPr/>
        </p:nvGrpSpPr>
        <p:grpSpPr bwMode="auto">
          <a:xfrm>
            <a:off x="6507163" y="965200"/>
            <a:ext cx="2228850" cy="1554163"/>
            <a:chOff x="4147" y="720"/>
            <a:chExt cx="1404" cy="979"/>
          </a:xfrm>
        </p:grpSpPr>
        <p:sp>
          <p:nvSpPr>
            <p:cNvPr id="1070217" name="Rectangle 137"/>
            <p:cNvSpPr>
              <a:spLocks noChangeArrowheads="1"/>
            </p:cNvSpPr>
            <p:nvPr/>
          </p:nvSpPr>
          <p:spPr bwMode="auto">
            <a:xfrm>
              <a:off x="4147" y="720"/>
              <a:ext cx="1383" cy="979"/>
            </a:xfrm>
            <a:prstGeom prst="rect">
              <a:avLst/>
            </a:prstGeom>
            <a:solidFill>
              <a:srgbClr val="CC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0218" name="Text Box 138"/>
            <p:cNvSpPr txBox="1">
              <a:spLocks noChangeArrowheads="1"/>
            </p:cNvSpPr>
            <p:nvPr/>
          </p:nvSpPr>
          <p:spPr bwMode="auto">
            <a:xfrm>
              <a:off x="4550" y="987"/>
              <a:ext cx="49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PHASE A: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STUDY</a:t>
              </a:r>
            </a:p>
          </p:txBody>
        </p:sp>
        <p:sp>
          <p:nvSpPr>
            <p:cNvPr id="1070219" name="Text Box 139"/>
            <p:cNvSpPr txBox="1">
              <a:spLocks noChangeArrowheads="1"/>
            </p:cNvSpPr>
            <p:nvPr/>
          </p:nvSpPr>
          <p:spPr bwMode="auto">
            <a:xfrm>
              <a:off x="4550" y="1258"/>
              <a:ext cx="49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PHASE B: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DESIGN</a:t>
              </a:r>
            </a:p>
          </p:txBody>
        </p:sp>
        <p:sp>
          <p:nvSpPr>
            <p:cNvPr id="1070220" name="Text Box 140"/>
            <p:cNvSpPr txBox="1">
              <a:spLocks noChangeArrowheads="1"/>
            </p:cNvSpPr>
            <p:nvPr/>
          </p:nvSpPr>
          <p:spPr bwMode="auto">
            <a:xfrm>
              <a:off x="4550" y="744"/>
              <a:ext cx="6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PRE-SPIRAL ACTIVITIES</a:t>
              </a:r>
            </a:p>
          </p:txBody>
        </p:sp>
        <p:sp>
          <p:nvSpPr>
            <p:cNvPr id="1070221" name="Text Box 141"/>
            <p:cNvSpPr txBox="1">
              <a:spLocks noChangeArrowheads="1"/>
            </p:cNvSpPr>
            <p:nvPr/>
          </p:nvSpPr>
          <p:spPr bwMode="auto">
            <a:xfrm>
              <a:off x="4550" y="1464"/>
              <a:ext cx="1001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PHASE C: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BUILD, TEST, LAUNCH</a:t>
              </a:r>
            </a:p>
          </p:txBody>
        </p:sp>
        <p:sp>
          <p:nvSpPr>
            <p:cNvPr id="1070222" name="AutoShape 142"/>
            <p:cNvSpPr>
              <a:spLocks noChangeArrowheads="1"/>
            </p:cNvSpPr>
            <p:nvPr/>
          </p:nvSpPr>
          <p:spPr bwMode="auto">
            <a:xfrm>
              <a:off x="4320" y="835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5050">
                    <a:gamma/>
                    <a:shade val="46275"/>
                    <a:invGamma/>
                  </a:srgbClr>
                </a:gs>
                <a:gs pos="50000">
                  <a:srgbClr val="FF5050"/>
                </a:gs>
                <a:gs pos="100000">
                  <a:srgbClr val="FF505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23" name="AutoShape 143"/>
            <p:cNvSpPr>
              <a:spLocks noChangeArrowheads="1"/>
            </p:cNvSpPr>
            <p:nvPr/>
          </p:nvSpPr>
          <p:spPr bwMode="auto">
            <a:xfrm>
              <a:off x="4320" y="1066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24" name="AutoShape 144"/>
            <p:cNvSpPr>
              <a:spLocks noChangeArrowheads="1"/>
            </p:cNvSpPr>
            <p:nvPr/>
          </p:nvSpPr>
          <p:spPr bwMode="auto">
            <a:xfrm>
              <a:off x="4320" y="1296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25" name="AutoShape 145"/>
            <p:cNvSpPr>
              <a:spLocks noChangeArrowheads="1"/>
            </p:cNvSpPr>
            <p:nvPr/>
          </p:nvSpPr>
          <p:spPr bwMode="auto">
            <a:xfrm>
              <a:off x="4320" y="1527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070226" name="Rectangle 146"/>
          <p:cNvSpPr>
            <a:spLocks noChangeArrowheads="1"/>
          </p:cNvSpPr>
          <p:nvPr/>
        </p:nvSpPr>
        <p:spPr bwMode="auto">
          <a:xfrm>
            <a:off x="887413" y="146050"/>
            <a:ext cx="72977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1" hangingPunct="1"/>
            <a:endParaRPr lang="en-US" sz="2000">
              <a:solidFill>
                <a:schemeClr val="tx2"/>
              </a:solidFill>
            </a:endParaRPr>
          </a:p>
        </p:txBody>
      </p:sp>
      <p:sp>
        <p:nvSpPr>
          <p:cNvPr id="1070227" name="Rectangle 147"/>
          <p:cNvSpPr>
            <a:spLocks noGrp="1" noChangeArrowheads="1"/>
          </p:cNvSpPr>
          <p:nvPr>
            <p:ph type="title"/>
          </p:nvPr>
        </p:nvSpPr>
        <p:spPr>
          <a:xfrm>
            <a:off x="958850" y="115888"/>
            <a:ext cx="7297738" cy="457200"/>
          </a:xfrm>
          <a:noFill/>
          <a:ln/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Pre-Acquisition Activities in Support of Spiral I</a:t>
            </a:r>
          </a:p>
        </p:txBody>
      </p:sp>
      <p:sp>
        <p:nvSpPr>
          <p:cNvPr id="1070228" name="Rectangle 148"/>
          <p:cNvSpPr>
            <a:spLocks noGrp="1" noChangeArrowheads="1"/>
          </p:cNvSpPr>
          <p:nvPr>
            <p:ph type="body" idx="1"/>
          </p:nvPr>
        </p:nvSpPr>
        <p:spPr>
          <a:xfrm>
            <a:off x="301625" y="962025"/>
            <a:ext cx="6026150" cy="2176463"/>
          </a:xfrm>
          <a:solidFill>
            <a:srgbClr val="FFFFFF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Spiral I Technology Infusion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Content Determined by Gap Analysis of Capabilities Against Requirements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Technologies Targeted for Transition at CEV PDR</a:t>
            </a: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Safety Net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Final Adjustment in Portfolio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Fill Technology Areas Left Uncovered by Previous Competitions</a:t>
            </a: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System Integrator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Strategy Still in Development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Planning for RFP in Late FY05</a:t>
            </a:r>
          </a:p>
        </p:txBody>
      </p:sp>
      <p:grpSp>
        <p:nvGrpSpPr>
          <p:cNvPr id="1070229" name="Group 149"/>
          <p:cNvGrpSpPr>
            <a:grpSpLocks/>
          </p:cNvGrpSpPr>
          <p:nvPr/>
        </p:nvGrpSpPr>
        <p:grpSpPr bwMode="auto">
          <a:xfrm>
            <a:off x="1743075" y="5561013"/>
            <a:ext cx="1711325" cy="244475"/>
            <a:chOff x="618" y="2566"/>
            <a:chExt cx="2704" cy="158"/>
          </a:xfrm>
        </p:grpSpPr>
        <p:sp>
          <p:nvSpPr>
            <p:cNvPr id="1070230" name="AutoShape 150"/>
            <p:cNvSpPr>
              <a:spLocks noChangeArrowheads="1"/>
            </p:cNvSpPr>
            <p:nvPr/>
          </p:nvSpPr>
          <p:spPr bwMode="auto">
            <a:xfrm>
              <a:off x="618" y="2592"/>
              <a:ext cx="2704" cy="11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CCCCFF">
                    <a:gamma/>
                    <a:shade val="46275"/>
                    <a:invGamma/>
                  </a:srgbClr>
                </a:gs>
                <a:gs pos="50000">
                  <a:srgbClr val="CCCCFF"/>
                </a:gs>
                <a:gs pos="100000">
                  <a:srgbClr val="CCCC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31" name="Text Box 151"/>
            <p:cNvSpPr txBox="1">
              <a:spLocks noChangeArrowheads="1"/>
            </p:cNvSpPr>
            <p:nvPr/>
          </p:nvSpPr>
          <p:spPr bwMode="auto">
            <a:xfrm>
              <a:off x="726" y="2566"/>
              <a:ext cx="2541" cy="1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ESRT/HSRT EFFORTS</a:t>
              </a:r>
            </a:p>
          </p:txBody>
        </p:sp>
      </p:grpSp>
      <p:sp>
        <p:nvSpPr>
          <p:cNvPr id="1070232" name="Text Box 152"/>
          <p:cNvSpPr txBox="1">
            <a:spLocks noChangeArrowheads="1"/>
          </p:cNvSpPr>
          <p:nvPr/>
        </p:nvSpPr>
        <p:spPr bwMode="auto">
          <a:xfrm>
            <a:off x="227013" y="5470525"/>
            <a:ext cx="10302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b="0" i="0">
                <a:solidFill>
                  <a:schemeClr val="tx1"/>
                </a:solidFill>
                <a:latin typeface="Arial"/>
              </a:rPr>
              <a:t>Technology Infusion BAA</a:t>
            </a:r>
          </a:p>
        </p:txBody>
      </p:sp>
      <p:grpSp>
        <p:nvGrpSpPr>
          <p:cNvPr id="1070233" name="Group 153"/>
          <p:cNvGrpSpPr>
            <a:grpSpLocks/>
          </p:cNvGrpSpPr>
          <p:nvPr/>
        </p:nvGrpSpPr>
        <p:grpSpPr bwMode="auto">
          <a:xfrm>
            <a:off x="1225550" y="5570538"/>
            <a:ext cx="525463" cy="244475"/>
            <a:chOff x="792" y="3277"/>
            <a:chExt cx="603" cy="154"/>
          </a:xfrm>
        </p:grpSpPr>
        <p:sp>
          <p:nvSpPr>
            <p:cNvPr id="1070234" name="AutoShape 154"/>
            <p:cNvSpPr>
              <a:spLocks noChangeArrowheads="1"/>
            </p:cNvSpPr>
            <p:nvPr/>
          </p:nvSpPr>
          <p:spPr bwMode="auto">
            <a:xfrm>
              <a:off x="826" y="33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5050">
                    <a:gamma/>
                    <a:shade val="46275"/>
                    <a:invGamma/>
                  </a:srgbClr>
                </a:gs>
                <a:gs pos="50000">
                  <a:srgbClr val="FF5050"/>
                </a:gs>
                <a:gs pos="100000">
                  <a:srgbClr val="FF505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35" name="Text Box 155"/>
            <p:cNvSpPr txBox="1">
              <a:spLocks noChangeArrowheads="1"/>
            </p:cNvSpPr>
            <p:nvPr/>
          </p:nvSpPr>
          <p:spPr bwMode="auto">
            <a:xfrm>
              <a:off x="792" y="3277"/>
              <a:ext cx="6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BAA</a:t>
              </a:r>
            </a:p>
          </p:txBody>
        </p:sp>
      </p:grpSp>
      <p:grpSp>
        <p:nvGrpSpPr>
          <p:cNvPr id="1070236" name="Group 156"/>
          <p:cNvGrpSpPr>
            <a:grpSpLocks/>
          </p:cNvGrpSpPr>
          <p:nvPr/>
        </p:nvGrpSpPr>
        <p:grpSpPr bwMode="auto">
          <a:xfrm>
            <a:off x="1793875" y="6208713"/>
            <a:ext cx="7000875" cy="244475"/>
            <a:chOff x="618" y="2566"/>
            <a:chExt cx="2704" cy="151"/>
          </a:xfrm>
        </p:grpSpPr>
        <p:sp>
          <p:nvSpPr>
            <p:cNvPr id="1070237" name="AutoShape 157"/>
            <p:cNvSpPr>
              <a:spLocks noChangeArrowheads="1"/>
            </p:cNvSpPr>
            <p:nvPr/>
          </p:nvSpPr>
          <p:spPr bwMode="auto">
            <a:xfrm>
              <a:off x="618" y="2592"/>
              <a:ext cx="2704" cy="11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CCCCFF">
                    <a:gamma/>
                    <a:shade val="46275"/>
                    <a:invGamma/>
                  </a:srgbClr>
                </a:gs>
                <a:gs pos="50000">
                  <a:srgbClr val="CCCCFF"/>
                </a:gs>
                <a:gs pos="100000">
                  <a:srgbClr val="CCCC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38" name="Text Box 158"/>
            <p:cNvSpPr txBox="1">
              <a:spLocks noChangeArrowheads="1"/>
            </p:cNvSpPr>
            <p:nvPr/>
          </p:nvSpPr>
          <p:spPr bwMode="auto">
            <a:xfrm>
              <a:off x="726" y="2566"/>
              <a:ext cx="2541" cy="1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SYSTEM ENGINEERING AND INTEGRATION</a:t>
              </a:r>
            </a:p>
          </p:txBody>
        </p:sp>
      </p:grpSp>
      <p:sp>
        <p:nvSpPr>
          <p:cNvPr id="1070239" name="Text Box 159"/>
          <p:cNvSpPr txBox="1">
            <a:spLocks noChangeArrowheads="1"/>
          </p:cNvSpPr>
          <p:nvPr/>
        </p:nvSpPr>
        <p:spPr bwMode="auto">
          <a:xfrm>
            <a:off x="227013" y="6219825"/>
            <a:ext cx="103028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b="0" i="0">
                <a:solidFill>
                  <a:schemeClr val="tx1"/>
                </a:solidFill>
                <a:latin typeface="Arial"/>
              </a:rPr>
              <a:t>S. Integrator</a:t>
            </a:r>
          </a:p>
        </p:txBody>
      </p:sp>
      <p:grpSp>
        <p:nvGrpSpPr>
          <p:cNvPr id="1070240" name="Group 160"/>
          <p:cNvGrpSpPr>
            <a:grpSpLocks/>
          </p:cNvGrpSpPr>
          <p:nvPr/>
        </p:nvGrpSpPr>
        <p:grpSpPr bwMode="auto">
          <a:xfrm>
            <a:off x="1336675" y="6218238"/>
            <a:ext cx="449263" cy="244475"/>
            <a:chOff x="792" y="3277"/>
            <a:chExt cx="603" cy="163"/>
          </a:xfrm>
        </p:grpSpPr>
        <p:sp>
          <p:nvSpPr>
            <p:cNvPr id="1070241" name="AutoShape 161"/>
            <p:cNvSpPr>
              <a:spLocks noChangeArrowheads="1"/>
            </p:cNvSpPr>
            <p:nvPr/>
          </p:nvSpPr>
          <p:spPr bwMode="auto">
            <a:xfrm>
              <a:off x="826" y="33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5050">
                    <a:gamma/>
                    <a:shade val="46275"/>
                    <a:invGamma/>
                  </a:srgbClr>
                </a:gs>
                <a:gs pos="50000">
                  <a:srgbClr val="FF5050"/>
                </a:gs>
                <a:gs pos="100000">
                  <a:srgbClr val="FF505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42" name="Text Box 162"/>
            <p:cNvSpPr txBox="1">
              <a:spLocks noChangeArrowheads="1"/>
            </p:cNvSpPr>
            <p:nvPr/>
          </p:nvSpPr>
          <p:spPr bwMode="auto">
            <a:xfrm>
              <a:off x="792" y="3277"/>
              <a:ext cx="603" cy="1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RFP</a:t>
              </a:r>
            </a:p>
          </p:txBody>
        </p:sp>
      </p:grpSp>
      <p:grpSp>
        <p:nvGrpSpPr>
          <p:cNvPr id="1070243" name="Group 163"/>
          <p:cNvGrpSpPr>
            <a:grpSpLocks/>
          </p:cNvGrpSpPr>
          <p:nvPr/>
        </p:nvGrpSpPr>
        <p:grpSpPr bwMode="auto">
          <a:xfrm>
            <a:off x="1717675" y="5927725"/>
            <a:ext cx="2117725" cy="244475"/>
            <a:chOff x="618" y="2566"/>
            <a:chExt cx="2704" cy="166"/>
          </a:xfrm>
        </p:grpSpPr>
        <p:sp>
          <p:nvSpPr>
            <p:cNvPr id="1070244" name="AutoShape 164"/>
            <p:cNvSpPr>
              <a:spLocks noChangeArrowheads="1"/>
            </p:cNvSpPr>
            <p:nvPr/>
          </p:nvSpPr>
          <p:spPr bwMode="auto">
            <a:xfrm>
              <a:off x="618" y="2592"/>
              <a:ext cx="2704" cy="11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CCCCFF">
                    <a:gamma/>
                    <a:shade val="46275"/>
                    <a:invGamma/>
                  </a:srgbClr>
                </a:gs>
                <a:gs pos="50000">
                  <a:srgbClr val="CCCCFF"/>
                </a:gs>
                <a:gs pos="100000">
                  <a:srgbClr val="CCCC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45" name="Text Box 165"/>
            <p:cNvSpPr txBox="1">
              <a:spLocks noChangeArrowheads="1"/>
            </p:cNvSpPr>
            <p:nvPr/>
          </p:nvSpPr>
          <p:spPr bwMode="auto">
            <a:xfrm>
              <a:off x="725" y="2566"/>
              <a:ext cx="2542" cy="1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ESRT/HSRT RESEARCH</a:t>
              </a:r>
            </a:p>
          </p:txBody>
        </p:sp>
      </p:grpSp>
      <p:sp>
        <p:nvSpPr>
          <p:cNvPr id="1070246" name="Text Box 166"/>
          <p:cNvSpPr txBox="1">
            <a:spLocks noChangeArrowheads="1"/>
          </p:cNvSpPr>
          <p:nvPr/>
        </p:nvSpPr>
        <p:spPr bwMode="auto">
          <a:xfrm>
            <a:off x="241300" y="5813425"/>
            <a:ext cx="9556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b="0" i="0">
                <a:solidFill>
                  <a:schemeClr val="tx1"/>
                </a:solidFill>
                <a:latin typeface="Arial"/>
              </a:rPr>
              <a:t>Safety Net ICP</a:t>
            </a:r>
          </a:p>
        </p:txBody>
      </p:sp>
      <p:grpSp>
        <p:nvGrpSpPr>
          <p:cNvPr id="1070247" name="Group 167"/>
          <p:cNvGrpSpPr>
            <a:grpSpLocks/>
          </p:cNvGrpSpPr>
          <p:nvPr/>
        </p:nvGrpSpPr>
        <p:grpSpPr bwMode="auto">
          <a:xfrm>
            <a:off x="1239838" y="5913438"/>
            <a:ext cx="474662" cy="244475"/>
            <a:chOff x="792" y="3277"/>
            <a:chExt cx="603" cy="147"/>
          </a:xfrm>
        </p:grpSpPr>
        <p:sp>
          <p:nvSpPr>
            <p:cNvPr id="1070248" name="AutoShape 168"/>
            <p:cNvSpPr>
              <a:spLocks noChangeArrowheads="1"/>
            </p:cNvSpPr>
            <p:nvPr/>
          </p:nvSpPr>
          <p:spPr bwMode="auto">
            <a:xfrm>
              <a:off x="826" y="33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5050">
                    <a:gamma/>
                    <a:shade val="46275"/>
                    <a:invGamma/>
                  </a:srgbClr>
                </a:gs>
                <a:gs pos="50000">
                  <a:srgbClr val="FF5050"/>
                </a:gs>
                <a:gs pos="100000">
                  <a:srgbClr val="FF505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49" name="Text Box 169"/>
            <p:cNvSpPr txBox="1">
              <a:spLocks noChangeArrowheads="1"/>
            </p:cNvSpPr>
            <p:nvPr/>
          </p:nvSpPr>
          <p:spPr bwMode="auto">
            <a:xfrm>
              <a:off x="792" y="3277"/>
              <a:ext cx="603" cy="1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ICP</a:t>
              </a:r>
            </a:p>
          </p:txBody>
        </p:sp>
      </p:grpSp>
      <p:sp>
        <p:nvSpPr>
          <p:cNvPr id="1070250" name="Line 170"/>
          <p:cNvSpPr>
            <a:spLocks noChangeShapeType="1"/>
          </p:cNvSpPr>
          <p:nvPr/>
        </p:nvSpPr>
        <p:spPr bwMode="auto">
          <a:xfrm>
            <a:off x="255588" y="5500688"/>
            <a:ext cx="8534400" cy="0"/>
          </a:xfrm>
          <a:prstGeom prst="line">
            <a:avLst/>
          </a:prstGeom>
          <a:noFill/>
          <a:ln w="9525">
            <a:solidFill>
              <a:srgbClr val="33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14EBBBF8-6A3A-4DBE-A143-4C111909C650}" type="slidenum">
              <a:rPr lang="en-US"/>
              <a:pPr/>
              <a:t>14</a:t>
            </a:fld>
            <a:endParaRPr lang="en-US"/>
          </a:p>
        </p:txBody>
      </p:sp>
      <p:sp>
        <p:nvSpPr>
          <p:cNvPr id="1073154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Agenda</a:t>
            </a:r>
          </a:p>
        </p:txBody>
      </p:sp>
      <p:sp>
        <p:nvSpPr>
          <p:cNvPr id="10731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71563" y="1130300"/>
            <a:ext cx="7585075" cy="4891088"/>
          </a:xfrm>
        </p:spPr>
        <p:txBody>
          <a:bodyPr/>
          <a:lstStyle/>
          <a:p>
            <a:pPr>
              <a:spcBef>
                <a:spcPct val="30000"/>
              </a:spcBef>
            </a:pPr>
            <a:r>
              <a:rPr lang="en-US" sz="1600" b="true">
                <a:solidFill>
                  <a:srgbClr val="808080"/>
                </a:solidFill>
                <a:latin typeface="Arial"/>
              </a:rPr>
              <a:t>Exploration Systems’ Objectives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Nation’s Vision for Exploration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Definition of Spirals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Program Life Cycle Management and NSSAP 03-01</a:t>
            </a:r>
          </a:p>
          <a:p>
            <a:pPr lvl="1">
              <a:spcBef>
                <a:spcPct val="30000"/>
              </a:spcBef>
            </a:pPr>
            <a:endParaRPr lang="en-US" sz="600" b="1">
              <a:solidFill>
                <a:schemeClr val="bg2"/>
              </a:solidFill>
            </a:endParaRPr>
          </a:p>
          <a:p>
            <a:pPr>
              <a:spcBef>
                <a:spcPct val="30000"/>
              </a:spcBef>
            </a:pPr>
            <a:r>
              <a:rPr lang="en-US" sz="1600" b="true">
                <a:solidFill>
                  <a:srgbClr val="808080"/>
                </a:solidFill>
                <a:latin typeface="Arial"/>
              </a:rPr>
              <a:t>Spiral I Objectives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Requirements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Acquisitions within Spiral I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Pre-Acquisition Activities Supporting Spiral I</a:t>
            </a:r>
          </a:p>
          <a:p>
            <a:pPr lvl="1">
              <a:spcBef>
                <a:spcPct val="30000"/>
              </a:spcBef>
            </a:pPr>
            <a:endParaRPr lang="en-US" sz="600" b="1">
              <a:solidFill>
                <a:schemeClr val="bg2"/>
              </a:solidFill>
            </a:endParaRPr>
          </a:p>
          <a:p>
            <a:pPr>
              <a:spcBef>
                <a:spcPct val="30000"/>
              </a:spcBef>
            </a:pPr>
            <a:r>
              <a:rPr lang="en-US" sz="1600" b="true">
                <a:latin typeface="Arial"/>
              </a:rPr>
              <a:t>FY05 Acquisitions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000066"/>
                </a:solidFill>
                <a:latin typeface="Arial"/>
              </a:rPr>
              <a:t>CEV RFP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000066"/>
                </a:solidFill>
                <a:latin typeface="Arial"/>
              </a:rPr>
              <a:t>Commercial Earth to Orbit</a:t>
            </a:r>
          </a:p>
          <a:p>
            <a:pPr lvl="1">
              <a:spcBef>
                <a:spcPct val="30000"/>
              </a:spcBef>
            </a:pPr>
            <a:endParaRPr lang="en-US" sz="1400" b="1">
              <a:solidFill>
                <a:srgbClr val="000066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295AACEB-C782-4C1F-B701-19CD7C5DD92C}" type="slidenum">
              <a:rPr lang="en-US"/>
              <a:pPr/>
              <a:t>15</a:t>
            </a:fld>
            <a:endParaRPr lang="en-US"/>
          </a:p>
        </p:txBody>
      </p:sp>
      <p:sp>
        <p:nvSpPr>
          <p:cNvPr id="1048578" name="Rectangle 2"/>
          <p:cNvSpPr>
            <a:spLocks noChangeArrowheads="1"/>
          </p:cNvSpPr>
          <p:nvPr/>
        </p:nvSpPr>
        <p:spPr bwMode="auto">
          <a:xfrm>
            <a:off x="7158038" y="1014413"/>
            <a:ext cx="1671637" cy="5522912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579" name="Rectangle 3"/>
          <p:cNvSpPr>
            <a:spLocks noChangeArrowheads="1"/>
          </p:cNvSpPr>
          <p:nvPr/>
        </p:nvSpPr>
        <p:spPr bwMode="auto">
          <a:xfrm>
            <a:off x="4281488" y="1023938"/>
            <a:ext cx="2854325" cy="5511800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1048580" name="Rectangle 4"/>
          <p:cNvSpPr>
            <a:spLocks noChangeArrowheads="1"/>
          </p:cNvSpPr>
          <p:nvPr/>
        </p:nvSpPr>
        <p:spPr bwMode="auto">
          <a:xfrm>
            <a:off x="2122488" y="1023938"/>
            <a:ext cx="2108200" cy="5499100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581" name="Rectangle 5"/>
          <p:cNvSpPr>
            <a:spLocks noChangeArrowheads="1"/>
          </p:cNvSpPr>
          <p:nvPr/>
        </p:nvSpPr>
        <p:spPr bwMode="auto">
          <a:xfrm>
            <a:off x="268288" y="1023938"/>
            <a:ext cx="1816100" cy="54991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endParaRPr lang="en-US" b="0" i="0">
              <a:solidFill>
                <a:schemeClr val="tx1"/>
              </a:solidFill>
            </a:endParaRPr>
          </a:p>
        </p:txBody>
      </p:sp>
      <p:sp>
        <p:nvSpPr>
          <p:cNvPr id="1048582" name="Rectangle 6"/>
          <p:cNvSpPr>
            <a:spLocks noGrp="1" noChangeArrowheads="1"/>
          </p:cNvSpPr>
          <p:nvPr>
            <p:ph type="title"/>
          </p:nvPr>
        </p:nvSpPr>
        <p:spPr>
          <a:xfrm>
            <a:off x="958850" y="115888"/>
            <a:ext cx="7297738" cy="457200"/>
          </a:xfrm>
          <a:noFill/>
          <a:ln/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CEV Development Plan</a:t>
            </a:r>
          </a:p>
        </p:txBody>
      </p:sp>
      <p:grpSp>
        <p:nvGrpSpPr>
          <p:cNvPr id="1048583" name="Group 7"/>
          <p:cNvGrpSpPr>
            <a:grpSpLocks/>
          </p:cNvGrpSpPr>
          <p:nvPr/>
        </p:nvGrpSpPr>
        <p:grpSpPr bwMode="auto">
          <a:xfrm>
            <a:off x="266700" y="803275"/>
            <a:ext cx="8553450" cy="5764213"/>
            <a:chOff x="168" y="506"/>
            <a:chExt cx="5388" cy="3423"/>
          </a:xfrm>
        </p:grpSpPr>
        <p:sp>
          <p:nvSpPr>
            <p:cNvPr id="1048584" name="Line 8"/>
            <p:cNvSpPr>
              <a:spLocks noChangeShapeType="1"/>
            </p:cNvSpPr>
            <p:nvPr/>
          </p:nvSpPr>
          <p:spPr bwMode="auto">
            <a:xfrm>
              <a:off x="168" y="3912"/>
              <a:ext cx="5376" cy="7"/>
            </a:xfrm>
            <a:prstGeom prst="line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cxnSp>
          <p:nvCxnSpPr>
            <p:cNvPr id="1048585" name="AutoShape 9"/>
            <p:cNvCxnSpPr>
              <a:cxnSpLocks noChangeShapeType="1"/>
            </p:cNvCxnSpPr>
            <p:nvPr/>
          </p:nvCxnSpPr>
          <p:spPr bwMode="auto">
            <a:xfrm>
              <a:off x="5556" y="520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48586" name="AutoShape 10"/>
            <p:cNvCxnSpPr>
              <a:cxnSpLocks noChangeShapeType="1"/>
            </p:cNvCxnSpPr>
            <p:nvPr/>
          </p:nvCxnSpPr>
          <p:spPr bwMode="auto">
            <a:xfrm>
              <a:off x="4671" y="514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48587" name="AutoShape 11"/>
            <p:cNvCxnSpPr>
              <a:cxnSpLocks noChangeShapeType="1"/>
            </p:cNvCxnSpPr>
            <p:nvPr/>
          </p:nvCxnSpPr>
          <p:spPr bwMode="auto">
            <a:xfrm>
              <a:off x="3739" y="514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48588" name="AutoShape 12"/>
            <p:cNvCxnSpPr>
              <a:cxnSpLocks noChangeShapeType="1"/>
            </p:cNvCxnSpPr>
            <p:nvPr/>
          </p:nvCxnSpPr>
          <p:spPr bwMode="auto">
            <a:xfrm>
              <a:off x="2847" y="514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48589" name="AutoShape 13"/>
            <p:cNvCxnSpPr>
              <a:cxnSpLocks noChangeShapeType="1"/>
            </p:cNvCxnSpPr>
            <p:nvPr/>
          </p:nvCxnSpPr>
          <p:spPr bwMode="auto">
            <a:xfrm>
              <a:off x="1925" y="514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48590" name="AutoShape 14"/>
            <p:cNvCxnSpPr>
              <a:cxnSpLocks noChangeShapeType="1"/>
            </p:cNvCxnSpPr>
            <p:nvPr/>
          </p:nvCxnSpPr>
          <p:spPr bwMode="auto">
            <a:xfrm>
              <a:off x="1043" y="514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048591" name="Group 15"/>
            <p:cNvGrpSpPr>
              <a:grpSpLocks/>
            </p:cNvGrpSpPr>
            <p:nvPr/>
          </p:nvGrpSpPr>
          <p:grpSpPr bwMode="auto">
            <a:xfrm>
              <a:off x="1273" y="521"/>
              <a:ext cx="407" cy="3400"/>
              <a:chOff x="502" y="450"/>
              <a:chExt cx="344" cy="3400"/>
            </a:xfrm>
          </p:grpSpPr>
          <p:cxnSp>
            <p:nvCxnSpPr>
              <p:cNvPr id="1048592" name="AutoShape 16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593" name="AutoShape 17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594" name="AutoShape 18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48595" name="Group 19"/>
            <p:cNvGrpSpPr>
              <a:grpSpLocks/>
            </p:cNvGrpSpPr>
            <p:nvPr/>
          </p:nvGrpSpPr>
          <p:grpSpPr bwMode="auto">
            <a:xfrm>
              <a:off x="2163" y="521"/>
              <a:ext cx="407" cy="3400"/>
              <a:chOff x="502" y="450"/>
              <a:chExt cx="344" cy="3400"/>
            </a:xfrm>
          </p:grpSpPr>
          <p:cxnSp>
            <p:nvCxnSpPr>
              <p:cNvPr id="1048596" name="AutoShape 20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597" name="AutoShape 21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598" name="AutoShape 22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48599" name="Group 23"/>
            <p:cNvGrpSpPr>
              <a:grpSpLocks/>
            </p:cNvGrpSpPr>
            <p:nvPr/>
          </p:nvGrpSpPr>
          <p:grpSpPr bwMode="auto">
            <a:xfrm>
              <a:off x="3062" y="529"/>
              <a:ext cx="406" cy="3400"/>
              <a:chOff x="502" y="450"/>
              <a:chExt cx="344" cy="3400"/>
            </a:xfrm>
          </p:grpSpPr>
          <p:cxnSp>
            <p:nvCxnSpPr>
              <p:cNvPr id="1048600" name="AutoShape 24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601" name="AutoShape 25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602" name="AutoShape 26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48603" name="Group 27"/>
            <p:cNvGrpSpPr>
              <a:grpSpLocks/>
            </p:cNvGrpSpPr>
            <p:nvPr/>
          </p:nvGrpSpPr>
          <p:grpSpPr bwMode="auto">
            <a:xfrm>
              <a:off x="3989" y="521"/>
              <a:ext cx="407" cy="3400"/>
              <a:chOff x="502" y="450"/>
              <a:chExt cx="344" cy="3400"/>
            </a:xfrm>
          </p:grpSpPr>
          <p:cxnSp>
            <p:nvCxnSpPr>
              <p:cNvPr id="1048604" name="AutoShape 28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605" name="AutoShape 29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606" name="AutoShape 30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48607" name="Group 31"/>
            <p:cNvGrpSpPr>
              <a:grpSpLocks/>
            </p:cNvGrpSpPr>
            <p:nvPr/>
          </p:nvGrpSpPr>
          <p:grpSpPr bwMode="auto">
            <a:xfrm>
              <a:off x="4888" y="521"/>
              <a:ext cx="406" cy="3400"/>
              <a:chOff x="502" y="450"/>
              <a:chExt cx="344" cy="3400"/>
            </a:xfrm>
          </p:grpSpPr>
          <p:cxnSp>
            <p:nvCxnSpPr>
              <p:cNvPr id="1048608" name="AutoShape 32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609" name="AutoShape 33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610" name="AutoShape 34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1048611" name="AutoShape 35"/>
            <p:cNvCxnSpPr>
              <a:cxnSpLocks noChangeShapeType="1"/>
            </p:cNvCxnSpPr>
            <p:nvPr/>
          </p:nvCxnSpPr>
          <p:spPr bwMode="auto">
            <a:xfrm>
              <a:off x="173" y="506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048612" name="Group 36"/>
            <p:cNvGrpSpPr>
              <a:grpSpLocks/>
            </p:cNvGrpSpPr>
            <p:nvPr/>
          </p:nvGrpSpPr>
          <p:grpSpPr bwMode="auto">
            <a:xfrm>
              <a:off x="403" y="513"/>
              <a:ext cx="407" cy="3400"/>
              <a:chOff x="502" y="450"/>
              <a:chExt cx="344" cy="3400"/>
            </a:xfrm>
          </p:grpSpPr>
          <p:cxnSp>
            <p:nvCxnSpPr>
              <p:cNvPr id="1048613" name="AutoShape 37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614" name="AutoShape 38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615" name="AutoShape 39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1048616" name="Rectangle 40"/>
          <p:cNvSpPr>
            <a:spLocks noChangeArrowheads="1"/>
          </p:cNvSpPr>
          <p:nvPr/>
        </p:nvSpPr>
        <p:spPr bwMode="auto">
          <a:xfrm>
            <a:off x="2863850" y="3387725"/>
            <a:ext cx="4159250" cy="1768475"/>
          </a:xfrm>
          <a:prstGeom prst="rect">
            <a:avLst/>
          </a:prstGeom>
          <a:solidFill>
            <a:srgbClr val="DDDDDD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17" name="AutoShape 41"/>
          <p:cNvSpPr>
            <a:spLocks noChangeArrowheads="1"/>
          </p:cNvSpPr>
          <p:nvPr/>
        </p:nvSpPr>
        <p:spPr bwMode="auto">
          <a:xfrm>
            <a:off x="7259638" y="5381625"/>
            <a:ext cx="1555750" cy="24288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folHlink">
                  <a:gamma/>
                  <a:shade val="66275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66275"/>
                  <a:invGamma/>
                </a:scheme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18" name="AutoShape 42"/>
          <p:cNvSpPr>
            <a:spLocks noChangeArrowheads="1"/>
          </p:cNvSpPr>
          <p:nvPr/>
        </p:nvSpPr>
        <p:spPr bwMode="auto">
          <a:xfrm>
            <a:off x="4506913" y="5676900"/>
            <a:ext cx="4302125" cy="22066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folHlink">
                  <a:gamma/>
                  <a:shade val="66275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66275"/>
                  <a:invGamma/>
                </a:scheme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19" name="AutoShape 43"/>
          <p:cNvSpPr>
            <a:spLocks noChangeArrowheads="1"/>
          </p:cNvSpPr>
          <p:nvPr/>
        </p:nvSpPr>
        <p:spPr bwMode="auto">
          <a:xfrm>
            <a:off x="4519613" y="5956300"/>
            <a:ext cx="4302125" cy="22066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folHlink">
                  <a:gamma/>
                  <a:shade val="66275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66275"/>
                  <a:invGamma/>
                </a:scheme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20" name="AutoShape 44"/>
          <p:cNvSpPr>
            <a:spLocks noChangeArrowheads="1"/>
          </p:cNvSpPr>
          <p:nvPr/>
        </p:nvSpPr>
        <p:spPr bwMode="auto">
          <a:xfrm>
            <a:off x="4519613" y="6235700"/>
            <a:ext cx="4302125" cy="22066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folHlink">
                  <a:gamma/>
                  <a:shade val="66275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66275"/>
                  <a:invGamma/>
                </a:scheme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21" name="Rectangle 45"/>
          <p:cNvSpPr>
            <a:spLocks noChangeArrowheads="1"/>
          </p:cNvSpPr>
          <p:nvPr/>
        </p:nvSpPr>
        <p:spPr bwMode="auto">
          <a:xfrm>
            <a:off x="2149475" y="3387725"/>
            <a:ext cx="681038" cy="1768475"/>
          </a:xfrm>
          <a:prstGeom prst="rect">
            <a:avLst/>
          </a:prstGeom>
          <a:solidFill>
            <a:srgbClr val="DDDDDD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22" name="AutoShape 46"/>
          <p:cNvSpPr>
            <a:spLocks noChangeArrowheads="1"/>
          </p:cNvSpPr>
          <p:nvPr/>
        </p:nvSpPr>
        <p:spPr bwMode="auto">
          <a:xfrm>
            <a:off x="950913" y="2239963"/>
            <a:ext cx="658812" cy="2190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B2B2B2"/>
              </a:gs>
              <a:gs pos="100000">
                <a:srgbClr val="B2B2B2">
                  <a:gamma/>
                  <a:shade val="56078"/>
                  <a:invGamma/>
                </a:srgbClr>
              </a:gs>
            </a:gsLst>
            <a:lin ang="2700000" scaled="1"/>
          </a:gradFill>
          <a:ln w="9525" algn="ctr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1048623" name="Group 47"/>
          <p:cNvGrpSpPr>
            <a:grpSpLocks/>
          </p:cNvGrpSpPr>
          <p:nvPr/>
        </p:nvGrpSpPr>
        <p:grpSpPr bwMode="auto">
          <a:xfrm rot="18922194" flipV="1">
            <a:off x="1401763" y="2800350"/>
            <a:ext cx="455612" cy="312738"/>
            <a:chOff x="1298" y="2400"/>
            <a:chExt cx="432" cy="250"/>
          </a:xfrm>
        </p:grpSpPr>
        <p:sp>
          <p:nvSpPr>
            <p:cNvPr id="1048624" name="Freeform 48"/>
            <p:cNvSpPr>
              <a:spLocks/>
            </p:cNvSpPr>
            <p:nvPr/>
          </p:nvSpPr>
          <p:spPr bwMode="auto">
            <a:xfrm>
              <a:off x="1298" y="2400"/>
              <a:ext cx="432" cy="250"/>
            </a:xfrm>
            <a:custGeom>
              <a:avLst/>
              <a:gdLst>
                <a:gd name="T0" fmla="*/ 849 w 864"/>
                <a:gd name="T1" fmla="*/ 174 h 500"/>
                <a:gd name="T2" fmla="*/ 833 w 864"/>
                <a:gd name="T3" fmla="*/ 104 h 500"/>
                <a:gd name="T4" fmla="*/ 812 w 864"/>
                <a:gd name="T5" fmla="*/ 46 h 500"/>
                <a:gd name="T6" fmla="*/ 780 w 864"/>
                <a:gd name="T7" fmla="*/ 16 h 500"/>
                <a:gd name="T8" fmla="*/ 739 w 864"/>
                <a:gd name="T9" fmla="*/ 15 h 500"/>
                <a:gd name="T10" fmla="*/ 716 w 864"/>
                <a:gd name="T11" fmla="*/ 56 h 500"/>
                <a:gd name="T12" fmla="*/ 718 w 864"/>
                <a:gd name="T13" fmla="*/ 121 h 500"/>
                <a:gd name="T14" fmla="*/ 683 w 864"/>
                <a:gd name="T15" fmla="*/ 86 h 500"/>
                <a:gd name="T16" fmla="*/ 649 w 864"/>
                <a:gd name="T17" fmla="*/ 60 h 500"/>
                <a:gd name="T18" fmla="*/ 616 w 864"/>
                <a:gd name="T19" fmla="*/ 40 h 500"/>
                <a:gd name="T20" fmla="*/ 563 w 864"/>
                <a:gd name="T21" fmla="*/ 18 h 500"/>
                <a:gd name="T22" fmla="*/ 508 w 864"/>
                <a:gd name="T23" fmla="*/ 4 h 500"/>
                <a:gd name="T24" fmla="*/ 452 w 864"/>
                <a:gd name="T25" fmla="*/ 0 h 500"/>
                <a:gd name="T26" fmla="*/ 395 w 864"/>
                <a:gd name="T27" fmla="*/ 4 h 500"/>
                <a:gd name="T28" fmla="*/ 336 w 864"/>
                <a:gd name="T29" fmla="*/ 18 h 500"/>
                <a:gd name="T30" fmla="*/ 289 w 864"/>
                <a:gd name="T31" fmla="*/ 35 h 500"/>
                <a:gd name="T32" fmla="*/ 243 w 864"/>
                <a:gd name="T33" fmla="*/ 58 h 500"/>
                <a:gd name="T34" fmla="*/ 199 w 864"/>
                <a:gd name="T35" fmla="*/ 85 h 500"/>
                <a:gd name="T36" fmla="*/ 157 w 864"/>
                <a:gd name="T37" fmla="*/ 116 h 500"/>
                <a:gd name="T38" fmla="*/ 118 w 864"/>
                <a:gd name="T39" fmla="*/ 149 h 500"/>
                <a:gd name="T40" fmla="*/ 76 w 864"/>
                <a:gd name="T41" fmla="*/ 197 h 500"/>
                <a:gd name="T42" fmla="*/ 38 w 864"/>
                <a:gd name="T43" fmla="*/ 254 h 500"/>
                <a:gd name="T44" fmla="*/ 10 w 864"/>
                <a:gd name="T45" fmla="*/ 319 h 500"/>
                <a:gd name="T46" fmla="*/ 0 w 864"/>
                <a:gd name="T47" fmla="*/ 388 h 500"/>
                <a:gd name="T48" fmla="*/ 14 w 864"/>
                <a:gd name="T49" fmla="*/ 465 h 500"/>
                <a:gd name="T50" fmla="*/ 69 w 864"/>
                <a:gd name="T51" fmla="*/ 500 h 500"/>
                <a:gd name="T52" fmla="*/ 108 w 864"/>
                <a:gd name="T53" fmla="*/ 456 h 500"/>
                <a:gd name="T54" fmla="*/ 119 w 864"/>
                <a:gd name="T55" fmla="*/ 387 h 500"/>
                <a:gd name="T56" fmla="*/ 138 w 864"/>
                <a:gd name="T57" fmla="*/ 324 h 500"/>
                <a:gd name="T58" fmla="*/ 178 w 864"/>
                <a:gd name="T59" fmla="*/ 262 h 500"/>
                <a:gd name="T60" fmla="*/ 231 w 864"/>
                <a:gd name="T61" fmla="*/ 204 h 500"/>
                <a:gd name="T62" fmla="*/ 287 w 864"/>
                <a:gd name="T63" fmla="*/ 161 h 500"/>
                <a:gd name="T64" fmla="*/ 349 w 864"/>
                <a:gd name="T65" fmla="*/ 137 h 500"/>
                <a:gd name="T66" fmla="*/ 411 w 864"/>
                <a:gd name="T67" fmla="*/ 124 h 500"/>
                <a:gd name="T68" fmla="*/ 451 w 864"/>
                <a:gd name="T69" fmla="*/ 121 h 500"/>
                <a:gd name="T70" fmla="*/ 492 w 864"/>
                <a:gd name="T71" fmla="*/ 124 h 500"/>
                <a:gd name="T72" fmla="*/ 532 w 864"/>
                <a:gd name="T73" fmla="*/ 132 h 500"/>
                <a:gd name="T74" fmla="*/ 570 w 864"/>
                <a:gd name="T75" fmla="*/ 145 h 500"/>
                <a:gd name="T76" fmla="*/ 607 w 864"/>
                <a:gd name="T77" fmla="*/ 162 h 500"/>
                <a:gd name="T78" fmla="*/ 626 w 864"/>
                <a:gd name="T79" fmla="*/ 174 h 500"/>
                <a:gd name="T80" fmla="*/ 621 w 864"/>
                <a:gd name="T81" fmla="*/ 178 h 500"/>
                <a:gd name="T82" fmla="*/ 586 w 864"/>
                <a:gd name="T83" fmla="*/ 184 h 500"/>
                <a:gd name="T84" fmla="*/ 565 w 864"/>
                <a:gd name="T85" fmla="*/ 214 h 500"/>
                <a:gd name="T86" fmla="*/ 579 w 864"/>
                <a:gd name="T87" fmla="*/ 254 h 500"/>
                <a:gd name="T88" fmla="*/ 601 w 864"/>
                <a:gd name="T89" fmla="*/ 280 h 500"/>
                <a:gd name="T90" fmla="*/ 629 w 864"/>
                <a:gd name="T91" fmla="*/ 294 h 500"/>
                <a:gd name="T92" fmla="*/ 657 w 864"/>
                <a:gd name="T93" fmla="*/ 305 h 500"/>
                <a:gd name="T94" fmla="*/ 692 w 864"/>
                <a:gd name="T95" fmla="*/ 314 h 500"/>
                <a:gd name="T96" fmla="*/ 731 w 864"/>
                <a:gd name="T97" fmla="*/ 321 h 500"/>
                <a:gd name="T98" fmla="*/ 770 w 864"/>
                <a:gd name="T99" fmla="*/ 327 h 500"/>
                <a:gd name="T100" fmla="*/ 811 w 864"/>
                <a:gd name="T101" fmla="*/ 329 h 500"/>
                <a:gd name="T102" fmla="*/ 841 w 864"/>
                <a:gd name="T103" fmla="*/ 327 h 500"/>
                <a:gd name="T104" fmla="*/ 864 w 864"/>
                <a:gd name="T105" fmla="*/ 275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64" h="500">
                  <a:moveTo>
                    <a:pt x="857" y="215"/>
                  </a:moveTo>
                  <a:lnTo>
                    <a:pt x="853" y="195"/>
                  </a:lnTo>
                  <a:lnTo>
                    <a:pt x="849" y="174"/>
                  </a:lnTo>
                  <a:lnTo>
                    <a:pt x="844" y="151"/>
                  </a:lnTo>
                  <a:lnTo>
                    <a:pt x="839" y="127"/>
                  </a:lnTo>
                  <a:lnTo>
                    <a:pt x="833" y="104"/>
                  </a:lnTo>
                  <a:lnTo>
                    <a:pt x="827" y="83"/>
                  </a:lnTo>
                  <a:lnTo>
                    <a:pt x="820" y="63"/>
                  </a:lnTo>
                  <a:lnTo>
                    <a:pt x="812" y="46"/>
                  </a:lnTo>
                  <a:lnTo>
                    <a:pt x="804" y="34"/>
                  </a:lnTo>
                  <a:lnTo>
                    <a:pt x="793" y="24"/>
                  </a:lnTo>
                  <a:lnTo>
                    <a:pt x="780" y="16"/>
                  </a:lnTo>
                  <a:lnTo>
                    <a:pt x="766" y="11"/>
                  </a:lnTo>
                  <a:lnTo>
                    <a:pt x="752" y="10"/>
                  </a:lnTo>
                  <a:lnTo>
                    <a:pt x="739" y="15"/>
                  </a:lnTo>
                  <a:lnTo>
                    <a:pt x="728" y="24"/>
                  </a:lnTo>
                  <a:lnTo>
                    <a:pt x="720" y="39"/>
                  </a:lnTo>
                  <a:lnTo>
                    <a:pt x="716" y="56"/>
                  </a:lnTo>
                  <a:lnTo>
                    <a:pt x="715" y="76"/>
                  </a:lnTo>
                  <a:lnTo>
                    <a:pt x="716" y="98"/>
                  </a:lnTo>
                  <a:lnTo>
                    <a:pt x="718" y="121"/>
                  </a:lnTo>
                  <a:lnTo>
                    <a:pt x="707" y="109"/>
                  </a:lnTo>
                  <a:lnTo>
                    <a:pt x="695" y="98"/>
                  </a:lnTo>
                  <a:lnTo>
                    <a:pt x="683" y="86"/>
                  </a:lnTo>
                  <a:lnTo>
                    <a:pt x="671" y="76"/>
                  </a:lnTo>
                  <a:lnTo>
                    <a:pt x="660" y="68"/>
                  </a:lnTo>
                  <a:lnTo>
                    <a:pt x="649" y="60"/>
                  </a:lnTo>
                  <a:lnTo>
                    <a:pt x="640" y="54"/>
                  </a:lnTo>
                  <a:lnTo>
                    <a:pt x="633" y="49"/>
                  </a:lnTo>
                  <a:lnTo>
                    <a:pt x="616" y="40"/>
                  </a:lnTo>
                  <a:lnTo>
                    <a:pt x="599" y="32"/>
                  </a:lnTo>
                  <a:lnTo>
                    <a:pt x="580" y="24"/>
                  </a:lnTo>
                  <a:lnTo>
                    <a:pt x="563" y="18"/>
                  </a:lnTo>
                  <a:lnTo>
                    <a:pt x="545" y="12"/>
                  </a:lnTo>
                  <a:lnTo>
                    <a:pt x="526" y="8"/>
                  </a:lnTo>
                  <a:lnTo>
                    <a:pt x="508" y="4"/>
                  </a:lnTo>
                  <a:lnTo>
                    <a:pt x="489" y="2"/>
                  </a:lnTo>
                  <a:lnTo>
                    <a:pt x="471" y="0"/>
                  </a:lnTo>
                  <a:lnTo>
                    <a:pt x="452" y="0"/>
                  </a:lnTo>
                  <a:lnTo>
                    <a:pt x="433" y="0"/>
                  </a:lnTo>
                  <a:lnTo>
                    <a:pt x="413" y="2"/>
                  </a:lnTo>
                  <a:lnTo>
                    <a:pt x="395" y="4"/>
                  </a:lnTo>
                  <a:lnTo>
                    <a:pt x="375" y="8"/>
                  </a:lnTo>
                  <a:lnTo>
                    <a:pt x="356" y="12"/>
                  </a:lnTo>
                  <a:lnTo>
                    <a:pt x="336" y="18"/>
                  </a:lnTo>
                  <a:lnTo>
                    <a:pt x="320" y="24"/>
                  </a:lnTo>
                  <a:lnTo>
                    <a:pt x="305" y="30"/>
                  </a:lnTo>
                  <a:lnTo>
                    <a:pt x="289" y="35"/>
                  </a:lnTo>
                  <a:lnTo>
                    <a:pt x="274" y="42"/>
                  </a:lnTo>
                  <a:lnTo>
                    <a:pt x="258" y="50"/>
                  </a:lnTo>
                  <a:lnTo>
                    <a:pt x="243" y="58"/>
                  </a:lnTo>
                  <a:lnTo>
                    <a:pt x="228" y="66"/>
                  </a:lnTo>
                  <a:lnTo>
                    <a:pt x="213" y="76"/>
                  </a:lnTo>
                  <a:lnTo>
                    <a:pt x="199" y="85"/>
                  </a:lnTo>
                  <a:lnTo>
                    <a:pt x="184" y="95"/>
                  </a:lnTo>
                  <a:lnTo>
                    <a:pt x="170" y="106"/>
                  </a:lnTo>
                  <a:lnTo>
                    <a:pt x="157" y="116"/>
                  </a:lnTo>
                  <a:lnTo>
                    <a:pt x="144" y="126"/>
                  </a:lnTo>
                  <a:lnTo>
                    <a:pt x="131" y="138"/>
                  </a:lnTo>
                  <a:lnTo>
                    <a:pt x="118" y="149"/>
                  </a:lnTo>
                  <a:lnTo>
                    <a:pt x="107" y="161"/>
                  </a:lnTo>
                  <a:lnTo>
                    <a:pt x="91" y="178"/>
                  </a:lnTo>
                  <a:lnTo>
                    <a:pt x="76" y="197"/>
                  </a:lnTo>
                  <a:lnTo>
                    <a:pt x="62" y="215"/>
                  </a:lnTo>
                  <a:lnTo>
                    <a:pt x="50" y="235"/>
                  </a:lnTo>
                  <a:lnTo>
                    <a:pt x="38" y="254"/>
                  </a:lnTo>
                  <a:lnTo>
                    <a:pt x="27" y="275"/>
                  </a:lnTo>
                  <a:lnTo>
                    <a:pt x="18" y="297"/>
                  </a:lnTo>
                  <a:lnTo>
                    <a:pt x="10" y="319"/>
                  </a:lnTo>
                  <a:lnTo>
                    <a:pt x="5" y="337"/>
                  </a:lnTo>
                  <a:lnTo>
                    <a:pt x="2" y="361"/>
                  </a:lnTo>
                  <a:lnTo>
                    <a:pt x="0" y="388"/>
                  </a:lnTo>
                  <a:lnTo>
                    <a:pt x="1" y="414"/>
                  </a:lnTo>
                  <a:lnTo>
                    <a:pt x="5" y="441"/>
                  </a:lnTo>
                  <a:lnTo>
                    <a:pt x="14" y="465"/>
                  </a:lnTo>
                  <a:lnTo>
                    <a:pt x="26" y="483"/>
                  </a:lnTo>
                  <a:lnTo>
                    <a:pt x="45" y="496"/>
                  </a:lnTo>
                  <a:lnTo>
                    <a:pt x="69" y="500"/>
                  </a:lnTo>
                  <a:lnTo>
                    <a:pt x="86" y="493"/>
                  </a:lnTo>
                  <a:lnTo>
                    <a:pt x="99" y="478"/>
                  </a:lnTo>
                  <a:lnTo>
                    <a:pt x="108" y="456"/>
                  </a:lnTo>
                  <a:lnTo>
                    <a:pt x="114" y="433"/>
                  </a:lnTo>
                  <a:lnTo>
                    <a:pt x="117" y="409"/>
                  </a:lnTo>
                  <a:lnTo>
                    <a:pt x="119" y="387"/>
                  </a:lnTo>
                  <a:lnTo>
                    <a:pt x="122" y="371"/>
                  </a:lnTo>
                  <a:lnTo>
                    <a:pt x="129" y="347"/>
                  </a:lnTo>
                  <a:lnTo>
                    <a:pt x="138" y="324"/>
                  </a:lnTo>
                  <a:lnTo>
                    <a:pt x="149" y="304"/>
                  </a:lnTo>
                  <a:lnTo>
                    <a:pt x="163" y="283"/>
                  </a:lnTo>
                  <a:lnTo>
                    <a:pt x="178" y="262"/>
                  </a:lnTo>
                  <a:lnTo>
                    <a:pt x="194" y="243"/>
                  </a:lnTo>
                  <a:lnTo>
                    <a:pt x="213" y="223"/>
                  </a:lnTo>
                  <a:lnTo>
                    <a:pt x="231" y="204"/>
                  </a:lnTo>
                  <a:lnTo>
                    <a:pt x="250" y="186"/>
                  </a:lnTo>
                  <a:lnTo>
                    <a:pt x="268" y="172"/>
                  </a:lnTo>
                  <a:lnTo>
                    <a:pt x="287" y="161"/>
                  </a:lnTo>
                  <a:lnTo>
                    <a:pt x="306" y="151"/>
                  </a:lnTo>
                  <a:lnTo>
                    <a:pt x="327" y="144"/>
                  </a:lnTo>
                  <a:lnTo>
                    <a:pt x="349" y="137"/>
                  </a:lnTo>
                  <a:lnTo>
                    <a:pt x="372" y="132"/>
                  </a:lnTo>
                  <a:lnTo>
                    <a:pt x="397" y="126"/>
                  </a:lnTo>
                  <a:lnTo>
                    <a:pt x="411" y="124"/>
                  </a:lnTo>
                  <a:lnTo>
                    <a:pt x="424" y="122"/>
                  </a:lnTo>
                  <a:lnTo>
                    <a:pt x="437" y="122"/>
                  </a:lnTo>
                  <a:lnTo>
                    <a:pt x="451" y="121"/>
                  </a:lnTo>
                  <a:lnTo>
                    <a:pt x="465" y="122"/>
                  </a:lnTo>
                  <a:lnTo>
                    <a:pt x="479" y="122"/>
                  </a:lnTo>
                  <a:lnTo>
                    <a:pt x="492" y="124"/>
                  </a:lnTo>
                  <a:lnTo>
                    <a:pt x="505" y="126"/>
                  </a:lnTo>
                  <a:lnTo>
                    <a:pt x="519" y="129"/>
                  </a:lnTo>
                  <a:lnTo>
                    <a:pt x="532" y="132"/>
                  </a:lnTo>
                  <a:lnTo>
                    <a:pt x="545" y="136"/>
                  </a:lnTo>
                  <a:lnTo>
                    <a:pt x="558" y="140"/>
                  </a:lnTo>
                  <a:lnTo>
                    <a:pt x="570" y="145"/>
                  </a:lnTo>
                  <a:lnTo>
                    <a:pt x="583" y="151"/>
                  </a:lnTo>
                  <a:lnTo>
                    <a:pt x="595" y="156"/>
                  </a:lnTo>
                  <a:lnTo>
                    <a:pt x="607" y="162"/>
                  </a:lnTo>
                  <a:lnTo>
                    <a:pt x="611" y="165"/>
                  </a:lnTo>
                  <a:lnTo>
                    <a:pt x="618" y="169"/>
                  </a:lnTo>
                  <a:lnTo>
                    <a:pt x="626" y="174"/>
                  </a:lnTo>
                  <a:lnTo>
                    <a:pt x="636" y="178"/>
                  </a:lnTo>
                  <a:lnTo>
                    <a:pt x="629" y="178"/>
                  </a:lnTo>
                  <a:lnTo>
                    <a:pt x="621" y="178"/>
                  </a:lnTo>
                  <a:lnTo>
                    <a:pt x="614" y="178"/>
                  </a:lnTo>
                  <a:lnTo>
                    <a:pt x="606" y="179"/>
                  </a:lnTo>
                  <a:lnTo>
                    <a:pt x="586" y="184"/>
                  </a:lnTo>
                  <a:lnTo>
                    <a:pt x="573" y="192"/>
                  </a:lnTo>
                  <a:lnTo>
                    <a:pt x="568" y="202"/>
                  </a:lnTo>
                  <a:lnTo>
                    <a:pt x="565" y="214"/>
                  </a:lnTo>
                  <a:lnTo>
                    <a:pt x="568" y="227"/>
                  </a:lnTo>
                  <a:lnTo>
                    <a:pt x="572" y="240"/>
                  </a:lnTo>
                  <a:lnTo>
                    <a:pt x="579" y="254"/>
                  </a:lnTo>
                  <a:lnTo>
                    <a:pt x="586" y="268"/>
                  </a:lnTo>
                  <a:lnTo>
                    <a:pt x="593" y="274"/>
                  </a:lnTo>
                  <a:lnTo>
                    <a:pt x="601" y="280"/>
                  </a:lnTo>
                  <a:lnTo>
                    <a:pt x="610" y="284"/>
                  </a:lnTo>
                  <a:lnTo>
                    <a:pt x="619" y="290"/>
                  </a:lnTo>
                  <a:lnTo>
                    <a:pt x="629" y="294"/>
                  </a:lnTo>
                  <a:lnTo>
                    <a:pt x="639" y="298"/>
                  </a:lnTo>
                  <a:lnTo>
                    <a:pt x="648" y="301"/>
                  </a:lnTo>
                  <a:lnTo>
                    <a:pt x="657" y="305"/>
                  </a:lnTo>
                  <a:lnTo>
                    <a:pt x="668" y="308"/>
                  </a:lnTo>
                  <a:lnTo>
                    <a:pt x="679" y="311"/>
                  </a:lnTo>
                  <a:lnTo>
                    <a:pt x="692" y="314"/>
                  </a:lnTo>
                  <a:lnTo>
                    <a:pt x="705" y="316"/>
                  </a:lnTo>
                  <a:lnTo>
                    <a:pt x="718" y="319"/>
                  </a:lnTo>
                  <a:lnTo>
                    <a:pt x="731" y="321"/>
                  </a:lnTo>
                  <a:lnTo>
                    <a:pt x="744" y="323"/>
                  </a:lnTo>
                  <a:lnTo>
                    <a:pt x="754" y="324"/>
                  </a:lnTo>
                  <a:lnTo>
                    <a:pt x="770" y="327"/>
                  </a:lnTo>
                  <a:lnTo>
                    <a:pt x="785" y="328"/>
                  </a:lnTo>
                  <a:lnTo>
                    <a:pt x="799" y="329"/>
                  </a:lnTo>
                  <a:lnTo>
                    <a:pt x="811" y="329"/>
                  </a:lnTo>
                  <a:lnTo>
                    <a:pt x="821" y="329"/>
                  </a:lnTo>
                  <a:lnTo>
                    <a:pt x="831" y="328"/>
                  </a:lnTo>
                  <a:lnTo>
                    <a:pt x="841" y="327"/>
                  </a:lnTo>
                  <a:lnTo>
                    <a:pt x="850" y="326"/>
                  </a:lnTo>
                  <a:lnTo>
                    <a:pt x="861" y="305"/>
                  </a:lnTo>
                  <a:lnTo>
                    <a:pt x="864" y="275"/>
                  </a:lnTo>
                  <a:lnTo>
                    <a:pt x="860" y="242"/>
                  </a:lnTo>
                  <a:lnTo>
                    <a:pt x="857" y="215"/>
                  </a:lnTo>
                  <a:close/>
                </a:path>
              </a:pathLst>
            </a:custGeom>
            <a:solidFill>
              <a:srgbClr val="5EB7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8625" name="Freeform 49"/>
            <p:cNvSpPr>
              <a:spLocks/>
            </p:cNvSpPr>
            <p:nvPr/>
          </p:nvSpPr>
          <p:spPr bwMode="auto">
            <a:xfrm>
              <a:off x="1603" y="2428"/>
              <a:ext cx="107" cy="110"/>
            </a:xfrm>
            <a:custGeom>
              <a:avLst/>
              <a:gdLst>
                <a:gd name="T0" fmla="*/ 148 w 214"/>
                <a:gd name="T1" fmla="*/ 3 h 220"/>
                <a:gd name="T2" fmla="*/ 144 w 214"/>
                <a:gd name="T3" fmla="*/ 9 h 220"/>
                <a:gd name="T4" fmla="*/ 143 w 214"/>
                <a:gd name="T5" fmla="*/ 14 h 220"/>
                <a:gd name="T6" fmla="*/ 143 w 214"/>
                <a:gd name="T7" fmla="*/ 15 h 220"/>
                <a:gd name="T8" fmla="*/ 151 w 214"/>
                <a:gd name="T9" fmla="*/ 39 h 220"/>
                <a:gd name="T10" fmla="*/ 164 w 214"/>
                <a:gd name="T11" fmla="*/ 83 h 220"/>
                <a:gd name="T12" fmla="*/ 174 w 214"/>
                <a:gd name="T13" fmla="*/ 127 h 220"/>
                <a:gd name="T14" fmla="*/ 183 w 214"/>
                <a:gd name="T15" fmla="*/ 170 h 220"/>
                <a:gd name="T16" fmla="*/ 180 w 214"/>
                <a:gd name="T17" fmla="*/ 195 h 220"/>
                <a:gd name="T18" fmla="*/ 167 w 214"/>
                <a:gd name="T19" fmla="*/ 195 h 220"/>
                <a:gd name="T20" fmla="*/ 145 w 214"/>
                <a:gd name="T21" fmla="*/ 193 h 220"/>
                <a:gd name="T22" fmla="*/ 107 w 214"/>
                <a:gd name="T23" fmla="*/ 191 h 220"/>
                <a:gd name="T24" fmla="*/ 72 w 214"/>
                <a:gd name="T25" fmla="*/ 187 h 220"/>
                <a:gd name="T26" fmla="*/ 36 w 214"/>
                <a:gd name="T27" fmla="*/ 180 h 220"/>
                <a:gd name="T28" fmla="*/ 12 w 214"/>
                <a:gd name="T29" fmla="*/ 173 h 220"/>
                <a:gd name="T30" fmla="*/ 4 w 214"/>
                <a:gd name="T31" fmla="*/ 177 h 220"/>
                <a:gd name="T32" fmla="*/ 0 w 214"/>
                <a:gd name="T33" fmla="*/ 187 h 220"/>
                <a:gd name="T34" fmla="*/ 5 w 214"/>
                <a:gd name="T35" fmla="*/ 195 h 220"/>
                <a:gd name="T36" fmla="*/ 29 w 214"/>
                <a:gd name="T37" fmla="*/ 203 h 220"/>
                <a:gd name="T38" fmla="*/ 67 w 214"/>
                <a:gd name="T39" fmla="*/ 211 h 220"/>
                <a:gd name="T40" fmla="*/ 104 w 214"/>
                <a:gd name="T41" fmla="*/ 214 h 220"/>
                <a:gd name="T42" fmla="*/ 143 w 214"/>
                <a:gd name="T43" fmla="*/ 216 h 220"/>
                <a:gd name="T44" fmla="*/ 202 w 214"/>
                <a:gd name="T45" fmla="*/ 220 h 220"/>
                <a:gd name="T46" fmla="*/ 206 w 214"/>
                <a:gd name="T47" fmla="*/ 219 h 220"/>
                <a:gd name="T48" fmla="*/ 211 w 214"/>
                <a:gd name="T49" fmla="*/ 215 h 220"/>
                <a:gd name="T50" fmla="*/ 213 w 214"/>
                <a:gd name="T51" fmla="*/ 211 h 220"/>
                <a:gd name="T52" fmla="*/ 214 w 214"/>
                <a:gd name="T53" fmla="*/ 206 h 220"/>
                <a:gd name="T54" fmla="*/ 206 w 214"/>
                <a:gd name="T55" fmla="*/ 159 h 220"/>
                <a:gd name="T56" fmla="*/ 196 w 214"/>
                <a:gd name="T57" fmla="*/ 112 h 220"/>
                <a:gd name="T58" fmla="*/ 183 w 214"/>
                <a:gd name="T59" fmla="*/ 62 h 220"/>
                <a:gd name="T60" fmla="*/ 166 w 214"/>
                <a:gd name="T61" fmla="*/ 9 h 220"/>
                <a:gd name="T62" fmla="*/ 160 w 214"/>
                <a:gd name="T63" fmla="*/ 1 h 220"/>
                <a:gd name="T64" fmla="*/ 151 w 214"/>
                <a:gd name="T65" fmla="*/ 1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14" h="220">
                  <a:moveTo>
                    <a:pt x="151" y="1"/>
                  </a:moveTo>
                  <a:lnTo>
                    <a:pt x="148" y="3"/>
                  </a:lnTo>
                  <a:lnTo>
                    <a:pt x="145" y="6"/>
                  </a:lnTo>
                  <a:lnTo>
                    <a:pt x="144" y="9"/>
                  </a:lnTo>
                  <a:lnTo>
                    <a:pt x="143" y="13"/>
                  </a:lnTo>
                  <a:lnTo>
                    <a:pt x="143" y="14"/>
                  </a:lnTo>
                  <a:lnTo>
                    <a:pt x="143" y="14"/>
                  </a:lnTo>
                  <a:lnTo>
                    <a:pt x="143" y="15"/>
                  </a:lnTo>
                  <a:lnTo>
                    <a:pt x="144" y="16"/>
                  </a:lnTo>
                  <a:lnTo>
                    <a:pt x="151" y="39"/>
                  </a:lnTo>
                  <a:lnTo>
                    <a:pt x="158" y="61"/>
                  </a:lnTo>
                  <a:lnTo>
                    <a:pt x="164" y="83"/>
                  </a:lnTo>
                  <a:lnTo>
                    <a:pt x="170" y="105"/>
                  </a:lnTo>
                  <a:lnTo>
                    <a:pt x="174" y="127"/>
                  </a:lnTo>
                  <a:lnTo>
                    <a:pt x="179" y="149"/>
                  </a:lnTo>
                  <a:lnTo>
                    <a:pt x="183" y="170"/>
                  </a:lnTo>
                  <a:lnTo>
                    <a:pt x="188" y="195"/>
                  </a:lnTo>
                  <a:lnTo>
                    <a:pt x="180" y="195"/>
                  </a:lnTo>
                  <a:lnTo>
                    <a:pt x="172" y="195"/>
                  </a:lnTo>
                  <a:lnTo>
                    <a:pt x="167" y="195"/>
                  </a:lnTo>
                  <a:lnTo>
                    <a:pt x="165" y="195"/>
                  </a:lnTo>
                  <a:lnTo>
                    <a:pt x="145" y="193"/>
                  </a:lnTo>
                  <a:lnTo>
                    <a:pt x="126" y="192"/>
                  </a:lnTo>
                  <a:lnTo>
                    <a:pt x="107" y="191"/>
                  </a:lnTo>
                  <a:lnTo>
                    <a:pt x="90" y="189"/>
                  </a:lnTo>
                  <a:lnTo>
                    <a:pt x="72" y="187"/>
                  </a:lnTo>
                  <a:lnTo>
                    <a:pt x="54" y="183"/>
                  </a:lnTo>
                  <a:lnTo>
                    <a:pt x="36" y="180"/>
                  </a:lnTo>
                  <a:lnTo>
                    <a:pt x="16" y="174"/>
                  </a:lnTo>
                  <a:lnTo>
                    <a:pt x="12" y="173"/>
                  </a:lnTo>
                  <a:lnTo>
                    <a:pt x="7" y="174"/>
                  </a:lnTo>
                  <a:lnTo>
                    <a:pt x="4" y="177"/>
                  </a:lnTo>
                  <a:lnTo>
                    <a:pt x="1" y="182"/>
                  </a:lnTo>
                  <a:lnTo>
                    <a:pt x="0" y="187"/>
                  </a:lnTo>
                  <a:lnTo>
                    <a:pt x="1" y="191"/>
                  </a:lnTo>
                  <a:lnTo>
                    <a:pt x="5" y="195"/>
                  </a:lnTo>
                  <a:lnTo>
                    <a:pt x="8" y="197"/>
                  </a:lnTo>
                  <a:lnTo>
                    <a:pt x="29" y="203"/>
                  </a:lnTo>
                  <a:lnTo>
                    <a:pt x="47" y="207"/>
                  </a:lnTo>
                  <a:lnTo>
                    <a:pt x="67" y="211"/>
                  </a:lnTo>
                  <a:lnTo>
                    <a:pt x="85" y="213"/>
                  </a:lnTo>
                  <a:lnTo>
                    <a:pt x="104" y="214"/>
                  </a:lnTo>
                  <a:lnTo>
                    <a:pt x="123" y="215"/>
                  </a:lnTo>
                  <a:lnTo>
                    <a:pt x="143" y="216"/>
                  </a:lnTo>
                  <a:lnTo>
                    <a:pt x="164" y="218"/>
                  </a:lnTo>
                  <a:lnTo>
                    <a:pt x="202" y="220"/>
                  </a:lnTo>
                  <a:lnTo>
                    <a:pt x="204" y="220"/>
                  </a:lnTo>
                  <a:lnTo>
                    <a:pt x="206" y="219"/>
                  </a:lnTo>
                  <a:lnTo>
                    <a:pt x="209" y="218"/>
                  </a:lnTo>
                  <a:lnTo>
                    <a:pt x="211" y="215"/>
                  </a:lnTo>
                  <a:lnTo>
                    <a:pt x="212" y="213"/>
                  </a:lnTo>
                  <a:lnTo>
                    <a:pt x="213" y="211"/>
                  </a:lnTo>
                  <a:lnTo>
                    <a:pt x="214" y="208"/>
                  </a:lnTo>
                  <a:lnTo>
                    <a:pt x="214" y="206"/>
                  </a:lnTo>
                  <a:lnTo>
                    <a:pt x="211" y="183"/>
                  </a:lnTo>
                  <a:lnTo>
                    <a:pt x="206" y="159"/>
                  </a:lnTo>
                  <a:lnTo>
                    <a:pt x="202" y="136"/>
                  </a:lnTo>
                  <a:lnTo>
                    <a:pt x="196" y="112"/>
                  </a:lnTo>
                  <a:lnTo>
                    <a:pt x="190" y="87"/>
                  </a:lnTo>
                  <a:lnTo>
                    <a:pt x="183" y="62"/>
                  </a:lnTo>
                  <a:lnTo>
                    <a:pt x="175" y="37"/>
                  </a:lnTo>
                  <a:lnTo>
                    <a:pt x="166" y="9"/>
                  </a:lnTo>
                  <a:lnTo>
                    <a:pt x="164" y="5"/>
                  </a:lnTo>
                  <a:lnTo>
                    <a:pt x="160" y="1"/>
                  </a:lnTo>
                  <a:lnTo>
                    <a:pt x="156" y="0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8626" name="Freeform 50"/>
            <p:cNvSpPr>
              <a:spLocks/>
            </p:cNvSpPr>
            <p:nvPr/>
          </p:nvSpPr>
          <p:spPr bwMode="auto">
            <a:xfrm>
              <a:off x="1323" y="2425"/>
              <a:ext cx="338" cy="205"/>
            </a:xfrm>
            <a:custGeom>
              <a:avLst/>
              <a:gdLst>
                <a:gd name="T0" fmla="*/ 248 w 677"/>
                <a:gd name="T1" fmla="*/ 30 h 410"/>
                <a:gd name="T2" fmla="*/ 223 w 677"/>
                <a:gd name="T3" fmla="*/ 42 h 410"/>
                <a:gd name="T4" fmla="*/ 195 w 677"/>
                <a:gd name="T5" fmla="*/ 55 h 410"/>
                <a:gd name="T6" fmla="*/ 166 w 677"/>
                <a:gd name="T7" fmla="*/ 74 h 410"/>
                <a:gd name="T8" fmla="*/ 137 w 677"/>
                <a:gd name="T9" fmla="*/ 93 h 410"/>
                <a:gd name="T10" fmla="*/ 109 w 677"/>
                <a:gd name="T11" fmla="*/ 116 h 410"/>
                <a:gd name="T12" fmla="*/ 81 w 677"/>
                <a:gd name="T13" fmla="*/ 143 h 410"/>
                <a:gd name="T14" fmla="*/ 58 w 677"/>
                <a:gd name="T15" fmla="*/ 173 h 410"/>
                <a:gd name="T16" fmla="*/ 33 w 677"/>
                <a:gd name="T17" fmla="*/ 218 h 410"/>
                <a:gd name="T18" fmla="*/ 12 w 677"/>
                <a:gd name="T19" fmla="*/ 275 h 410"/>
                <a:gd name="T20" fmla="*/ 3 w 677"/>
                <a:gd name="T21" fmla="*/ 328 h 410"/>
                <a:gd name="T22" fmla="*/ 0 w 677"/>
                <a:gd name="T23" fmla="*/ 377 h 410"/>
                <a:gd name="T24" fmla="*/ 2 w 677"/>
                <a:gd name="T25" fmla="*/ 402 h 410"/>
                <a:gd name="T26" fmla="*/ 8 w 677"/>
                <a:gd name="T27" fmla="*/ 409 h 410"/>
                <a:gd name="T28" fmla="*/ 18 w 677"/>
                <a:gd name="T29" fmla="*/ 409 h 410"/>
                <a:gd name="T30" fmla="*/ 23 w 677"/>
                <a:gd name="T31" fmla="*/ 402 h 410"/>
                <a:gd name="T32" fmla="*/ 25 w 677"/>
                <a:gd name="T33" fmla="*/ 378 h 410"/>
                <a:gd name="T34" fmla="*/ 27 w 677"/>
                <a:gd name="T35" fmla="*/ 332 h 410"/>
                <a:gd name="T36" fmla="*/ 35 w 677"/>
                <a:gd name="T37" fmla="*/ 281 h 410"/>
                <a:gd name="T38" fmla="*/ 55 w 677"/>
                <a:gd name="T39" fmla="*/ 228 h 410"/>
                <a:gd name="T40" fmla="*/ 78 w 677"/>
                <a:gd name="T41" fmla="*/ 187 h 410"/>
                <a:gd name="T42" fmla="*/ 101 w 677"/>
                <a:gd name="T43" fmla="*/ 159 h 410"/>
                <a:gd name="T44" fmla="*/ 125 w 677"/>
                <a:gd name="T45" fmla="*/ 134 h 410"/>
                <a:gd name="T46" fmla="*/ 152 w 677"/>
                <a:gd name="T47" fmla="*/ 112 h 410"/>
                <a:gd name="T48" fmla="*/ 180 w 677"/>
                <a:gd name="T49" fmla="*/ 93 h 410"/>
                <a:gd name="T50" fmla="*/ 208 w 677"/>
                <a:gd name="T51" fmla="*/ 77 h 410"/>
                <a:gd name="T52" fmla="*/ 234 w 677"/>
                <a:gd name="T53" fmla="*/ 64 h 410"/>
                <a:gd name="T54" fmla="*/ 257 w 677"/>
                <a:gd name="T55" fmla="*/ 52 h 410"/>
                <a:gd name="T56" fmla="*/ 279 w 677"/>
                <a:gd name="T57" fmla="*/ 43 h 410"/>
                <a:gd name="T58" fmla="*/ 303 w 677"/>
                <a:gd name="T59" fmla="*/ 36 h 410"/>
                <a:gd name="T60" fmla="*/ 330 w 677"/>
                <a:gd name="T61" fmla="*/ 30 h 410"/>
                <a:gd name="T62" fmla="*/ 359 w 677"/>
                <a:gd name="T63" fmla="*/ 27 h 410"/>
                <a:gd name="T64" fmla="*/ 389 w 677"/>
                <a:gd name="T65" fmla="*/ 25 h 410"/>
                <a:gd name="T66" fmla="*/ 419 w 677"/>
                <a:gd name="T67" fmla="*/ 25 h 410"/>
                <a:gd name="T68" fmla="*/ 451 w 677"/>
                <a:gd name="T69" fmla="*/ 27 h 410"/>
                <a:gd name="T70" fmla="*/ 483 w 677"/>
                <a:gd name="T71" fmla="*/ 31 h 410"/>
                <a:gd name="T72" fmla="*/ 523 w 677"/>
                <a:gd name="T73" fmla="*/ 39 h 410"/>
                <a:gd name="T74" fmla="*/ 565 w 677"/>
                <a:gd name="T75" fmla="*/ 58 h 410"/>
                <a:gd name="T76" fmla="*/ 601 w 677"/>
                <a:gd name="T77" fmla="*/ 83 h 410"/>
                <a:gd name="T78" fmla="*/ 635 w 677"/>
                <a:gd name="T79" fmla="*/ 115 h 410"/>
                <a:gd name="T80" fmla="*/ 656 w 677"/>
                <a:gd name="T81" fmla="*/ 136 h 410"/>
                <a:gd name="T82" fmla="*/ 664 w 677"/>
                <a:gd name="T83" fmla="*/ 140 h 410"/>
                <a:gd name="T84" fmla="*/ 672 w 677"/>
                <a:gd name="T85" fmla="*/ 136 h 410"/>
                <a:gd name="T86" fmla="*/ 677 w 677"/>
                <a:gd name="T87" fmla="*/ 128 h 410"/>
                <a:gd name="T88" fmla="*/ 673 w 677"/>
                <a:gd name="T89" fmla="*/ 120 h 410"/>
                <a:gd name="T90" fmla="*/ 651 w 677"/>
                <a:gd name="T91" fmla="*/ 98 h 410"/>
                <a:gd name="T92" fmla="*/ 615 w 677"/>
                <a:gd name="T93" fmla="*/ 64 h 410"/>
                <a:gd name="T94" fmla="*/ 576 w 677"/>
                <a:gd name="T95" fmla="*/ 36 h 410"/>
                <a:gd name="T96" fmla="*/ 530 w 677"/>
                <a:gd name="T97" fmla="*/ 16 h 410"/>
                <a:gd name="T98" fmla="*/ 485 w 677"/>
                <a:gd name="T99" fmla="*/ 7 h 410"/>
                <a:gd name="T100" fmla="*/ 452 w 677"/>
                <a:gd name="T101" fmla="*/ 2 h 410"/>
                <a:gd name="T102" fmla="*/ 419 w 677"/>
                <a:gd name="T103" fmla="*/ 1 h 410"/>
                <a:gd name="T104" fmla="*/ 386 w 677"/>
                <a:gd name="T105" fmla="*/ 1 h 410"/>
                <a:gd name="T106" fmla="*/ 354 w 677"/>
                <a:gd name="T107" fmla="*/ 4 h 410"/>
                <a:gd name="T108" fmla="*/ 324 w 677"/>
                <a:gd name="T109" fmla="*/ 7 h 410"/>
                <a:gd name="T110" fmla="*/ 296 w 677"/>
                <a:gd name="T111" fmla="*/ 13 h 410"/>
                <a:gd name="T112" fmla="*/ 270 w 677"/>
                <a:gd name="T113" fmla="*/ 21 h 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77" h="410">
                  <a:moveTo>
                    <a:pt x="258" y="25"/>
                  </a:moveTo>
                  <a:lnTo>
                    <a:pt x="248" y="30"/>
                  </a:lnTo>
                  <a:lnTo>
                    <a:pt x="235" y="36"/>
                  </a:lnTo>
                  <a:lnTo>
                    <a:pt x="223" y="42"/>
                  </a:lnTo>
                  <a:lnTo>
                    <a:pt x="209" y="49"/>
                  </a:lnTo>
                  <a:lnTo>
                    <a:pt x="195" y="55"/>
                  </a:lnTo>
                  <a:lnTo>
                    <a:pt x="181" y="65"/>
                  </a:lnTo>
                  <a:lnTo>
                    <a:pt x="166" y="74"/>
                  </a:lnTo>
                  <a:lnTo>
                    <a:pt x="151" y="83"/>
                  </a:lnTo>
                  <a:lnTo>
                    <a:pt x="137" y="93"/>
                  </a:lnTo>
                  <a:lnTo>
                    <a:pt x="122" y="105"/>
                  </a:lnTo>
                  <a:lnTo>
                    <a:pt x="109" y="116"/>
                  </a:lnTo>
                  <a:lnTo>
                    <a:pt x="95" y="130"/>
                  </a:lnTo>
                  <a:lnTo>
                    <a:pt x="81" y="143"/>
                  </a:lnTo>
                  <a:lnTo>
                    <a:pt x="69" y="158"/>
                  </a:lnTo>
                  <a:lnTo>
                    <a:pt x="58" y="173"/>
                  </a:lnTo>
                  <a:lnTo>
                    <a:pt x="48" y="189"/>
                  </a:lnTo>
                  <a:lnTo>
                    <a:pt x="33" y="218"/>
                  </a:lnTo>
                  <a:lnTo>
                    <a:pt x="21" y="247"/>
                  </a:lnTo>
                  <a:lnTo>
                    <a:pt x="12" y="275"/>
                  </a:lnTo>
                  <a:lnTo>
                    <a:pt x="6" y="302"/>
                  </a:lnTo>
                  <a:lnTo>
                    <a:pt x="3" y="328"/>
                  </a:lnTo>
                  <a:lnTo>
                    <a:pt x="0" y="354"/>
                  </a:lnTo>
                  <a:lnTo>
                    <a:pt x="0" y="377"/>
                  </a:lnTo>
                  <a:lnTo>
                    <a:pt x="0" y="398"/>
                  </a:lnTo>
                  <a:lnTo>
                    <a:pt x="2" y="402"/>
                  </a:lnTo>
                  <a:lnTo>
                    <a:pt x="5" y="407"/>
                  </a:lnTo>
                  <a:lnTo>
                    <a:pt x="8" y="409"/>
                  </a:lnTo>
                  <a:lnTo>
                    <a:pt x="13" y="410"/>
                  </a:lnTo>
                  <a:lnTo>
                    <a:pt x="18" y="409"/>
                  </a:lnTo>
                  <a:lnTo>
                    <a:pt x="21" y="406"/>
                  </a:lnTo>
                  <a:lnTo>
                    <a:pt x="23" y="402"/>
                  </a:lnTo>
                  <a:lnTo>
                    <a:pt x="25" y="398"/>
                  </a:lnTo>
                  <a:lnTo>
                    <a:pt x="25" y="378"/>
                  </a:lnTo>
                  <a:lnTo>
                    <a:pt x="25" y="355"/>
                  </a:lnTo>
                  <a:lnTo>
                    <a:pt x="27" y="332"/>
                  </a:lnTo>
                  <a:lnTo>
                    <a:pt x="30" y="307"/>
                  </a:lnTo>
                  <a:lnTo>
                    <a:pt x="35" y="281"/>
                  </a:lnTo>
                  <a:lnTo>
                    <a:pt x="43" y="255"/>
                  </a:lnTo>
                  <a:lnTo>
                    <a:pt x="55" y="228"/>
                  </a:lnTo>
                  <a:lnTo>
                    <a:pt x="68" y="202"/>
                  </a:lnTo>
                  <a:lnTo>
                    <a:pt x="78" y="187"/>
                  </a:lnTo>
                  <a:lnTo>
                    <a:pt x="89" y="173"/>
                  </a:lnTo>
                  <a:lnTo>
                    <a:pt x="101" y="159"/>
                  </a:lnTo>
                  <a:lnTo>
                    <a:pt x="112" y="146"/>
                  </a:lnTo>
                  <a:lnTo>
                    <a:pt x="125" y="134"/>
                  </a:lnTo>
                  <a:lnTo>
                    <a:pt x="139" y="123"/>
                  </a:lnTo>
                  <a:lnTo>
                    <a:pt x="152" y="112"/>
                  </a:lnTo>
                  <a:lnTo>
                    <a:pt x="166" y="103"/>
                  </a:lnTo>
                  <a:lnTo>
                    <a:pt x="180" y="93"/>
                  </a:lnTo>
                  <a:lnTo>
                    <a:pt x="194" y="84"/>
                  </a:lnTo>
                  <a:lnTo>
                    <a:pt x="208" y="77"/>
                  </a:lnTo>
                  <a:lnTo>
                    <a:pt x="220" y="69"/>
                  </a:lnTo>
                  <a:lnTo>
                    <a:pt x="234" y="64"/>
                  </a:lnTo>
                  <a:lnTo>
                    <a:pt x="246" y="58"/>
                  </a:lnTo>
                  <a:lnTo>
                    <a:pt x="257" y="52"/>
                  </a:lnTo>
                  <a:lnTo>
                    <a:pt x="268" y="47"/>
                  </a:lnTo>
                  <a:lnTo>
                    <a:pt x="279" y="43"/>
                  </a:lnTo>
                  <a:lnTo>
                    <a:pt x="291" y="39"/>
                  </a:lnTo>
                  <a:lnTo>
                    <a:pt x="303" y="36"/>
                  </a:lnTo>
                  <a:lnTo>
                    <a:pt x="316" y="32"/>
                  </a:lnTo>
                  <a:lnTo>
                    <a:pt x="330" y="30"/>
                  </a:lnTo>
                  <a:lnTo>
                    <a:pt x="344" y="29"/>
                  </a:lnTo>
                  <a:lnTo>
                    <a:pt x="359" y="27"/>
                  </a:lnTo>
                  <a:lnTo>
                    <a:pt x="374" y="25"/>
                  </a:lnTo>
                  <a:lnTo>
                    <a:pt x="389" y="25"/>
                  </a:lnTo>
                  <a:lnTo>
                    <a:pt x="404" y="25"/>
                  </a:lnTo>
                  <a:lnTo>
                    <a:pt x="419" y="25"/>
                  </a:lnTo>
                  <a:lnTo>
                    <a:pt x="435" y="25"/>
                  </a:lnTo>
                  <a:lnTo>
                    <a:pt x="451" y="27"/>
                  </a:lnTo>
                  <a:lnTo>
                    <a:pt x="467" y="29"/>
                  </a:lnTo>
                  <a:lnTo>
                    <a:pt x="483" y="31"/>
                  </a:lnTo>
                  <a:lnTo>
                    <a:pt x="499" y="34"/>
                  </a:lnTo>
                  <a:lnTo>
                    <a:pt x="523" y="39"/>
                  </a:lnTo>
                  <a:lnTo>
                    <a:pt x="545" y="47"/>
                  </a:lnTo>
                  <a:lnTo>
                    <a:pt x="565" y="58"/>
                  </a:lnTo>
                  <a:lnTo>
                    <a:pt x="583" y="69"/>
                  </a:lnTo>
                  <a:lnTo>
                    <a:pt x="601" y="83"/>
                  </a:lnTo>
                  <a:lnTo>
                    <a:pt x="618" y="98"/>
                  </a:lnTo>
                  <a:lnTo>
                    <a:pt x="635" y="115"/>
                  </a:lnTo>
                  <a:lnTo>
                    <a:pt x="652" y="133"/>
                  </a:lnTo>
                  <a:lnTo>
                    <a:pt x="656" y="136"/>
                  </a:lnTo>
                  <a:lnTo>
                    <a:pt x="659" y="138"/>
                  </a:lnTo>
                  <a:lnTo>
                    <a:pt x="664" y="140"/>
                  </a:lnTo>
                  <a:lnTo>
                    <a:pt x="668" y="138"/>
                  </a:lnTo>
                  <a:lnTo>
                    <a:pt x="672" y="136"/>
                  </a:lnTo>
                  <a:lnTo>
                    <a:pt x="674" y="133"/>
                  </a:lnTo>
                  <a:lnTo>
                    <a:pt x="677" y="128"/>
                  </a:lnTo>
                  <a:lnTo>
                    <a:pt x="675" y="123"/>
                  </a:lnTo>
                  <a:lnTo>
                    <a:pt x="673" y="120"/>
                  </a:lnTo>
                  <a:lnTo>
                    <a:pt x="670" y="116"/>
                  </a:lnTo>
                  <a:lnTo>
                    <a:pt x="651" y="98"/>
                  </a:lnTo>
                  <a:lnTo>
                    <a:pt x="634" y="81"/>
                  </a:lnTo>
                  <a:lnTo>
                    <a:pt x="615" y="64"/>
                  </a:lnTo>
                  <a:lnTo>
                    <a:pt x="597" y="49"/>
                  </a:lnTo>
                  <a:lnTo>
                    <a:pt x="576" y="36"/>
                  </a:lnTo>
                  <a:lnTo>
                    <a:pt x="554" y="24"/>
                  </a:lnTo>
                  <a:lnTo>
                    <a:pt x="530" y="16"/>
                  </a:lnTo>
                  <a:lnTo>
                    <a:pt x="503" y="9"/>
                  </a:lnTo>
                  <a:lnTo>
                    <a:pt x="485" y="7"/>
                  </a:lnTo>
                  <a:lnTo>
                    <a:pt x="469" y="5"/>
                  </a:lnTo>
                  <a:lnTo>
                    <a:pt x="452" y="2"/>
                  </a:lnTo>
                  <a:lnTo>
                    <a:pt x="436" y="1"/>
                  </a:lnTo>
                  <a:lnTo>
                    <a:pt x="419" y="1"/>
                  </a:lnTo>
                  <a:lnTo>
                    <a:pt x="402" y="0"/>
                  </a:lnTo>
                  <a:lnTo>
                    <a:pt x="386" y="1"/>
                  </a:lnTo>
                  <a:lnTo>
                    <a:pt x="370" y="1"/>
                  </a:lnTo>
                  <a:lnTo>
                    <a:pt x="354" y="4"/>
                  </a:lnTo>
                  <a:lnTo>
                    <a:pt x="339" y="5"/>
                  </a:lnTo>
                  <a:lnTo>
                    <a:pt x="324" y="7"/>
                  </a:lnTo>
                  <a:lnTo>
                    <a:pt x="310" y="11"/>
                  </a:lnTo>
                  <a:lnTo>
                    <a:pt x="296" y="13"/>
                  </a:lnTo>
                  <a:lnTo>
                    <a:pt x="283" y="17"/>
                  </a:lnTo>
                  <a:lnTo>
                    <a:pt x="270" y="21"/>
                  </a:lnTo>
                  <a:lnTo>
                    <a:pt x="258" y="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48627" name="Text Box 51"/>
          <p:cNvSpPr txBox="1">
            <a:spLocks noChangeArrowheads="1"/>
          </p:cNvSpPr>
          <p:nvPr/>
        </p:nvSpPr>
        <p:spPr bwMode="auto">
          <a:xfrm>
            <a:off x="819150" y="2960688"/>
            <a:ext cx="833438" cy="39687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INDUSTRY</a:t>
            </a:r>
          </a:p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INPUTS</a:t>
            </a:r>
          </a:p>
        </p:txBody>
      </p:sp>
      <p:sp>
        <p:nvSpPr>
          <p:cNvPr id="1048628" name="Line 52"/>
          <p:cNvSpPr>
            <a:spLocks noChangeShapeType="1"/>
          </p:cNvSpPr>
          <p:nvPr/>
        </p:nvSpPr>
        <p:spPr bwMode="auto">
          <a:xfrm>
            <a:off x="268288" y="3316288"/>
            <a:ext cx="8534400" cy="0"/>
          </a:xfrm>
          <a:prstGeom prst="line">
            <a:avLst/>
          </a:prstGeom>
          <a:noFill/>
          <a:ln w="9525">
            <a:solidFill>
              <a:srgbClr val="33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48629" name="AutoShape 53"/>
          <p:cNvSpPr>
            <a:spLocks noChangeArrowheads="1"/>
          </p:cNvSpPr>
          <p:nvPr/>
        </p:nvSpPr>
        <p:spPr bwMode="auto">
          <a:xfrm>
            <a:off x="2173288" y="2986088"/>
            <a:ext cx="1782762" cy="2063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B2B2B2"/>
              </a:gs>
              <a:gs pos="100000">
                <a:srgbClr val="B2B2B2">
                  <a:gamma/>
                  <a:shade val="56078"/>
                  <a:invGamma/>
                </a:srgbClr>
              </a:gs>
            </a:gsLst>
            <a:lin ang="2700000" scaled="1"/>
          </a:gradFill>
          <a:ln w="9525" algn="ctr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30" name="Line 54"/>
          <p:cNvSpPr>
            <a:spLocks noChangeShapeType="1"/>
          </p:cNvSpPr>
          <p:nvPr/>
        </p:nvSpPr>
        <p:spPr bwMode="auto">
          <a:xfrm>
            <a:off x="268288" y="2160588"/>
            <a:ext cx="8534400" cy="0"/>
          </a:xfrm>
          <a:prstGeom prst="line">
            <a:avLst/>
          </a:prstGeom>
          <a:noFill/>
          <a:ln w="9525">
            <a:solidFill>
              <a:srgbClr val="33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48631" name="Rectangle 55"/>
          <p:cNvSpPr>
            <a:spLocks noChangeArrowheads="1"/>
          </p:cNvSpPr>
          <p:nvPr/>
        </p:nvSpPr>
        <p:spPr bwMode="auto">
          <a:xfrm>
            <a:off x="271463" y="782638"/>
            <a:ext cx="8774112" cy="244475"/>
          </a:xfrm>
          <a:prstGeom prst="rect">
            <a:avLst/>
          </a:prstGeom>
          <a:solidFill>
            <a:srgbClr val="3333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endParaRPr lang="en-US" sz="1000" i="0">
              <a:solidFill>
                <a:schemeClr val="tx1"/>
              </a:solidFill>
            </a:endParaRPr>
          </a:p>
        </p:txBody>
      </p:sp>
      <p:sp>
        <p:nvSpPr>
          <p:cNvPr id="1048632" name="Text Box 56"/>
          <p:cNvSpPr txBox="1">
            <a:spLocks noChangeArrowheads="1"/>
          </p:cNvSpPr>
          <p:nvPr/>
        </p:nvSpPr>
        <p:spPr bwMode="auto">
          <a:xfrm>
            <a:off x="1870075" y="739775"/>
            <a:ext cx="8572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2005</a:t>
            </a:r>
          </a:p>
        </p:txBody>
      </p:sp>
      <p:sp>
        <p:nvSpPr>
          <p:cNvPr id="1048633" name="Text Box 57"/>
          <p:cNvSpPr txBox="1">
            <a:spLocks noChangeArrowheads="1"/>
          </p:cNvSpPr>
          <p:nvPr/>
        </p:nvSpPr>
        <p:spPr bwMode="auto">
          <a:xfrm>
            <a:off x="3284538" y="739775"/>
            <a:ext cx="8715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2006</a:t>
            </a:r>
          </a:p>
        </p:txBody>
      </p:sp>
      <p:sp>
        <p:nvSpPr>
          <p:cNvPr id="1048634" name="Text Box 58"/>
          <p:cNvSpPr txBox="1">
            <a:spLocks noChangeArrowheads="1"/>
          </p:cNvSpPr>
          <p:nvPr/>
        </p:nvSpPr>
        <p:spPr bwMode="auto">
          <a:xfrm>
            <a:off x="6151563" y="739775"/>
            <a:ext cx="8810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2008</a:t>
            </a:r>
          </a:p>
        </p:txBody>
      </p:sp>
      <p:sp>
        <p:nvSpPr>
          <p:cNvPr id="1048635" name="Text Box 59"/>
          <p:cNvSpPr txBox="1">
            <a:spLocks noChangeArrowheads="1"/>
          </p:cNvSpPr>
          <p:nvPr/>
        </p:nvSpPr>
        <p:spPr bwMode="auto">
          <a:xfrm>
            <a:off x="7381875" y="736600"/>
            <a:ext cx="895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2009</a:t>
            </a:r>
          </a:p>
        </p:txBody>
      </p:sp>
      <p:sp>
        <p:nvSpPr>
          <p:cNvPr id="1048636" name="Text Box 60"/>
          <p:cNvSpPr txBox="1">
            <a:spLocks noChangeArrowheads="1"/>
          </p:cNvSpPr>
          <p:nvPr/>
        </p:nvSpPr>
        <p:spPr bwMode="auto">
          <a:xfrm>
            <a:off x="4745038" y="746125"/>
            <a:ext cx="9239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2007</a:t>
            </a:r>
          </a:p>
        </p:txBody>
      </p:sp>
      <p:sp>
        <p:nvSpPr>
          <p:cNvPr id="1048637" name="Text Box 61"/>
          <p:cNvSpPr txBox="1">
            <a:spLocks noChangeArrowheads="1"/>
          </p:cNvSpPr>
          <p:nvPr/>
        </p:nvSpPr>
        <p:spPr bwMode="auto">
          <a:xfrm>
            <a:off x="571500" y="735013"/>
            <a:ext cx="8699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2004</a:t>
            </a:r>
          </a:p>
        </p:txBody>
      </p:sp>
      <p:sp>
        <p:nvSpPr>
          <p:cNvPr id="1048638" name="Rectangle 62"/>
          <p:cNvSpPr>
            <a:spLocks noChangeArrowheads="1"/>
          </p:cNvSpPr>
          <p:nvPr/>
        </p:nvSpPr>
        <p:spPr bwMode="auto">
          <a:xfrm>
            <a:off x="949325" y="3395663"/>
            <a:ext cx="1181100" cy="1757362"/>
          </a:xfrm>
          <a:prstGeom prst="rect">
            <a:avLst/>
          </a:prstGeom>
          <a:solidFill>
            <a:srgbClr val="DDDDDD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39" name="Text Box 63"/>
          <p:cNvSpPr txBox="1">
            <a:spLocks noChangeArrowheads="1"/>
          </p:cNvSpPr>
          <p:nvPr/>
        </p:nvSpPr>
        <p:spPr bwMode="auto">
          <a:xfrm>
            <a:off x="8451850" y="742950"/>
            <a:ext cx="6985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2014</a:t>
            </a:r>
          </a:p>
        </p:txBody>
      </p:sp>
      <p:grpSp>
        <p:nvGrpSpPr>
          <p:cNvPr id="1048640" name="Group 64"/>
          <p:cNvGrpSpPr>
            <a:grpSpLocks/>
          </p:cNvGrpSpPr>
          <p:nvPr/>
        </p:nvGrpSpPr>
        <p:grpSpPr bwMode="auto">
          <a:xfrm>
            <a:off x="8205788" y="792163"/>
            <a:ext cx="168275" cy="5753100"/>
            <a:chOff x="5113" y="598"/>
            <a:chExt cx="122" cy="3525"/>
          </a:xfrm>
        </p:grpSpPr>
        <p:sp>
          <p:nvSpPr>
            <p:cNvPr id="1048641" name="Freeform 65"/>
            <p:cNvSpPr>
              <a:spLocks/>
            </p:cNvSpPr>
            <p:nvPr/>
          </p:nvSpPr>
          <p:spPr bwMode="auto">
            <a:xfrm>
              <a:off x="5113" y="3409"/>
              <a:ext cx="84" cy="714"/>
            </a:xfrm>
            <a:custGeom>
              <a:avLst/>
              <a:gdLst>
                <a:gd name="T0" fmla="*/ 30 w 44"/>
                <a:gd name="T1" fmla="*/ 0 h 222"/>
                <a:gd name="T2" fmla="*/ 0 w 44"/>
                <a:gd name="T3" fmla="*/ 82 h 222"/>
                <a:gd name="T4" fmla="*/ 44 w 44"/>
                <a:gd name="T5" fmla="*/ 141 h 222"/>
                <a:gd name="T6" fmla="*/ 15 w 44"/>
                <a:gd name="T7" fmla="*/ 22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222">
                  <a:moveTo>
                    <a:pt x="30" y="0"/>
                  </a:moveTo>
                  <a:lnTo>
                    <a:pt x="0" y="82"/>
                  </a:lnTo>
                  <a:lnTo>
                    <a:pt x="44" y="141"/>
                  </a:lnTo>
                  <a:lnTo>
                    <a:pt x="15" y="222"/>
                  </a:lnTo>
                </a:path>
              </a:pathLst>
            </a:custGeom>
            <a:noFill/>
            <a:ln w="57150" cap="flat" cmpd="sng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48642" name="Freeform 66"/>
            <p:cNvSpPr>
              <a:spLocks/>
            </p:cNvSpPr>
            <p:nvPr/>
          </p:nvSpPr>
          <p:spPr bwMode="auto">
            <a:xfrm>
              <a:off x="5140" y="2706"/>
              <a:ext cx="84" cy="714"/>
            </a:xfrm>
            <a:custGeom>
              <a:avLst/>
              <a:gdLst>
                <a:gd name="T0" fmla="*/ 30 w 44"/>
                <a:gd name="T1" fmla="*/ 0 h 222"/>
                <a:gd name="T2" fmla="*/ 0 w 44"/>
                <a:gd name="T3" fmla="*/ 82 h 222"/>
                <a:gd name="T4" fmla="*/ 44 w 44"/>
                <a:gd name="T5" fmla="*/ 141 h 222"/>
                <a:gd name="T6" fmla="*/ 15 w 44"/>
                <a:gd name="T7" fmla="*/ 22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222">
                  <a:moveTo>
                    <a:pt x="30" y="0"/>
                  </a:moveTo>
                  <a:lnTo>
                    <a:pt x="0" y="82"/>
                  </a:lnTo>
                  <a:lnTo>
                    <a:pt x="44" y="141"/>
                  </a:lnTo>
                  <a:lnTo>
                    <a:pt x="15" y="222"/>
                  </a:lnTo>
                </a:path>
              </a:pathLst>
            </a:custGeom>
            <a:noFill/>
            <a:ln w="57150" cap="flat" cmpd="sng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48643" name="Freeform 67"/>
            <p:cNvSpPr>
              <a:spLocks/>
            </p:cNvSpPr>
            <p:nvPr/>
          </p:nvSpPr>
          <p:spPr bwMode="auto">
            <a:xfrm rot="-144715">
              <a:off x="5151" y="2003"/>
              <a:ext cx="84" cy="714"/>
            </a:xfrm>
            <a:custGeom>
              <a:avLst/>
              <a:gdLst>
                <a:gd name="T0" fmla="*/ 30 w 44"/>
                <a:gd name="T1" fmla="*/ 0 h 222"/>
                <a:gd name="T2" fmla="*/ 0 w 44"/>
                <a:gd name="T3" fmla="*/ 82 h 222"/>
                <a:gd name="T4" fmla="*/ 44 w 44"/>
                <a:gd name="T5" fmla="*/ 141 h 222"/>
                <a:gd name="T6" fmla="*/ 15 w 44"/>
                <a:gd name="T7" fmla="*/ 22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222">
                  <a:moveTo>
                    <a:pt x="30" y="0"/>
                  </a:moveTo>
                  <a:lnTo>
                    <a:pt x="0" y="82"/>
                  </a:lnTo>
                  <a:lnTo>
                    <a:pt x="44" y="141"/>
                  </a:lnTo>
                  <a:lnTo>
                    <a:pt x="15" y="222"/>
                  </a:lnTo>
                </a:path>
              </a:pathLst>
            </a:custGeom>
            <a:noFill/>
            <a:ln w="57150" cap="flat" cmpd="sng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48644" name="Freeform 68"/>
            <p:cNvSpPr>
              <a:spLocks/>
            </p:cNvSpPr>
            <p:nvPr/>
          </p:nvSpPr>
          <p:spPr bwMode="auto">
            <a:xfrm rot="-144715">
              <a:off x="5147" y="1300"/>
              <a:ext cx="84" cy="714"/>
            </a:xfrm>
            <a:custGeom>
              <a:avLst/>
              <a:gdLst>
                <a:gd name="T0" fmla="*/ 30 w 44"/>
                <a:gd name="T1" fmla="*/ 0 h 222"/>
                <a:gd name="T2" fmla="*/ 0 w 44"/>
                <a:gd name="T3" fmla="*/ 82 h 222"/>
                <a:gd name="T4" fmla="*/ 44 w 44"/>
                <a:gd name="T5" fmla="*/ 141 h 222"/>
                <a:gd name="T6" fmla="*/ 15 w 44"/>
                <a:gd name="T7" fmla="*/ 22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222">
                  <a:moveTo>
                    <a:pt x="30" y="0"/>
                  </a:moveTo>
                  <a:lnTo>
                    <a:pt x="0" y="82"/>
                  </a:lnTo>
                  <a:lnTo>
                    <a:pt x="44" y="141"/>
                  </a:lnTo>
                  <a:lnTo>
                    <a:pt x="15" y="222"/>
                  </a:lnTo>
                </a:path>
              </a:pathLst>
            </a:custGeom>
            <a:noFill/>
            <a:ln w="57150" cap="flat" cmpd="sng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48645" name="Freeform 69"/>
            <p:cNvSpPr>
              <a:spLocks/>
            </p:cNvSpPr>
            <p:nvPr/>
          </p:nvSpPr>
          <p:spPr bwMode="auto">
            <a:xfrm rot="-144715">
              <a:off x="5144" y="598"/>
              <a:ext cx="84" cy="714"/>
            </a:xfrm>
            <a:custGeom>
              <a:avLst/>
              <a:gdLst>
                <a:gd name="T0" fmla="*/ 30 w 44"/>
                <a:gd name="T1" fmla="*/ 0 h 222"/>
                <a:gd name="T2" fmla="*/ 0 w 44"/>
                <a:gd name="T3" fmla="*/ 82 h 222"/>
                <a:gd name="T4" fmla="*/ 44 w 44"/>
                <a:gd name="T5" fmla="*/ 141 h 222"/>
                <a:gd name="T6" fmla="*/ 15 w 44"/>
                <a:gd name="T7" fmla="*/ 22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222">
                  <a:moveTo>
                    <a:pt x="30" y="0"/>
                  </a:moveTo>
                  <a:lnTo>
                    <a:pt x="0" y="82"/>
                  </a:lnTo>
                  <a:lnTo>
                    <a:pt x="44" y="141"/>
                  </a:lnTo>
                  <a:lnTo>
                    <a:pt x="15" y="222"/>
                  </a:lnTo>
                </a:path>
              </a:pathLst>
            </a:custGeom>
            <a:noFill/>
            <a:ln w="57150" cap="flat" cmpd="sng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cxnSp>
        <p:nvCxnSpPr>
          <p:cNvPr id="1048646" name="AutoShape 70"/>
          <p:cNvCxnSpPr>
            <a:cxnSpLocks noChangeShapeType="1"/>
            <a:stCxn id="1048661" idx="3"/>
            <a:endCxn id="1048618" idx="1"/>
          </p:cNvCxnSpPr>
          <p:nvPr/>
        </p:nvCxnSpPr>
        <p:spPr bwMode="auto">
          <a:xfrm rot="16200000" flipH="1">
            <a:off x="3320257" y="4601368"/>
            <a:ext cx="1943100" cy="430213"/>
          </a:xfrm>
          <a:prstGeom prst="bentConnector2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48647" name="AutoShape 71"/>
          <p:cNvCxnSpPr>
            <a:cxnSpLocks noChangeShapeType="1"/>
            <a:stCxn id="1048661" idx="3"/>
            <a:endCxn id="1048619" idx="1"/>
          </p:cNvCxnSpPr>
          <p:nvPr/>
        </p:nvCxnSpPr>
        <p:spPr bwMode="auto">
          <a:xfrm rot="16200000" flipH="1">
            <a:off x="3186907" y="4734718"/>
            <a:ext cx="2222500" cy="442913"/>
          </a:xfrm>
          <a:prstGeom prst="bentConnector2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48648" name="AutoShape 72"/>
          <p:cNvCxnSpPr>
            <a:cxnSpLocks noChangeShapeType="1"/>
            <a:stCxn id="1048661" idx="3"/>
            <a:endCxn id="1048620" idx="1"/>
          </p:cNvCxnSpPr>
          <p:nvPr/>
        </p:nvCxnSpPr>
        <p:spPr bwMode="auto">
          <a:xfrm rot="16200000" flipH="1">
            <a:off x="3047207" y="4874418"/>
            <a:ext cx="2501900" cy="442913"/>
          </a:xfrm>
          <a:prstGeom prst="bentConnector2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48649" name="AutoShape 73"/>
          <p:cNvCxnSpPr>
            <a:cxnSpLocks noChangeShapeType="1"/>
            <a:stCxn id="1048661" idx="0"/>
            <a:endCxn id="1048683" idx="3"/>
          </p:cNvCxnSpPr>
          <p:nvPr/>
        </p:nvCxnSpPr>
        <p:spPr bwMode="auto">
          <a:xfrm rot="16200000">
            <a:off x="3394076" y="2801937"/>
            <a:ext cx="1554162" cy="188913"/>
          </a:xfrm>
          <a:prstGeom prst="bentConnector3">
            <a:avLst>
              <a:gd name="adj1" fmla="val 49949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48650" name="AutoShape 74"/>
          <p:cNvCxnSpPr>
            <a:cxnSpLocks noChangeShapeType="1"/>
          </p:cNvCxnSpPr>
          <p:nvPr/>
        </p:nvCxnSpPr>
        <p:spPr bwMode="auto">
          <a:xfrm flipV="1">
            <a:off x="1936750" y="2106613"/>
            <a:ext cx="87313" cy="728662"/>
          </a:xfrm>
          <a:prstGeom prst="bentConnector2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48651" name="AutoShape 75"/>
          <p:cNvCxnSpPr>
            <a:cxnSpLocks noChangeShapeType="1"/>
            <a:stCxn id="1048660" idx="0"/>
            <a:endCxn id="1048685" idx="3"/>
          </p:cNvCxnSpPr>
          <p:nvPr/>
        </p:nvCxnSpPr>
        <p:spPr bwMode="auto">
          <a:xfrm rot="16200000">
            <a:off x="5742781" y="3010694"/>
            <a:ext cx="2295525" cy="522288"/>
          </a:xfrm>
          <a:prstGeom prst="bentConnector3">
            <a:avLst>
              <a:gd name="adj1" fmla="val 50000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48652" name="Text Box 76"/>
          <p:cNvSpPr txBox="1">
            <a:spLocks noChangeArrowheads="1"/>
          </p:cNvSpPr>
          <p:nvPr/>
        </p:nvSpPr>
        <p:spPr bwMode="auto">
          <a:xfrm>
            <a:off x="995363" y="2228850"/>
            <a:ext cx="5715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bg1"/>
                </a:solidFill>
                <a:latin typeface="Arial"/>
              </a:rPr>
              <a:t>REV A</a:t>
            </a:r>
          </a:p>
        </p:txBody>
      </p:sp>
      <p:sp>
        <p:nvSpPr>
          <p:cNvPr id="1048653" name="Text Box 77"/>
          <p:cNvSpPr txBox="1">
            <a:spLocks noChangeArrowheads="1"/>
          </p:cNvSpPr>
          <p:nvPr/>
        </p:nvSpPr>
        <p:spPr bwMode="auto">
          <a:xfrm>
            <a:off x="2144713" y="2954338"/>
            <a:ext cx="184943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bg1"/>
                </a:solidFill>
                <a:latin typeface="Arial"/>
              </a:rPr>
              <a:t>CONTINUING REFINEMENT</a:t>
            </a:r>
          </a:p>
        </p:txBody>
      </p:sp>
      <p:grpSp>
        <p:nvGrpSpPr>
          <p:cNvPr id="1048654" name="Group 78"/>
          <p:cNvGrpSpPr>
            <a:grpSpLocks/>
          </p:cNvGrpSpPr>
          <p:nvPr/>
        </p:nvGrpSpPr>
        <p:grpSpPr bwMode="auto">
          <a:xfrm>
            <a:off x="2897188" y="4581525"/>
            <a:ext cx="3741737" cy="220663"/>
            <a:chOff x="1825" y="2286"/>
            <a:chExt cx="2357" cy="139"/>
          </a:xfrm>
        </p:grpSpPr>
        <p:sp>
          <p:nvSpPr>
            <p:cNvPr id="1048655" name="AutoShape 79"/>
            <p:cNvSpPr>
              <a:spLocks noChangeArrowheads="1"/>
            </p:cNvSpPr>
            <p:nvPr/>
          </p:nvSpPr>
          <p:spPr bwMode="auto">
            <a:xfrm>
              <a:off x="1825" y="2286"/>
              <a:ext cx="736" cy="139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99">
                    <a:gamma/>
                    <a:shade val="66275"/>
                    <a:invGamma/>
                  </a:srgbClr>
                </a:gs>
                <a:gs pos="50000">
                  <a:srgbClr val="333399"/>
                </a:gs>
                <a:gs pos="100000">
                  <a:srgbClr val="333399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48656" name="AutoShape 80"/>
            <p:cNvSpPr>
              <a:spLocks noChangeArrowheads="1"/>
            </p:cNvSpPr>
            <p:nvPr/>
          </p:nvSpPr>
          <p:spPr bwMode="auto">
            <a:xfrm>
              <a:off x="2562" y="2286"/>
              <a:ext cx="1620" cy="13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99">
                    <a:gamma/>
                    <a:shade val="66275"/>
                    <a:invGamma/>
                  </a:srgbClr>
                </a:gs>
                <a:gs pos="50000">
                  <a:srgbClr val="333399"/>
                </a:gs>
                <a:gs pos="100000">
                  <a:srgbClr val="333399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048657" name="AutoShape 81"/>
          <p:cNvSpPr>
            <a:spLocks noChangeArrowheads="1"/>
          </p:cNvSpPr>
          <p:nvPr/>
        </p:nvSpPr>
        <p:spPr bwMode="auto">
          <a:xfrm>
            <a:off x="3989388" y="4419600"/>
            <a:ext cx="184150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58" name="Text Box 82"/>
          <p:cNvSpPr txBox="1">
            <a:spLocks noChangeArrowheads="1"/>
          </p:cNvSpPr>
          <p:nvPr/>
        </p:nvSpPr>
        <p:spPr bwMode="auto">
          <a:xfrm>
            <a:off x="2933700" y="4575175"/>
            <a:ext cx="110013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bg1"/>
                </a:solidFill>
                <a:latin typeface="Arial"/>
              </a:rPr>
              <a:t>CONCEPT DEV</a:t>
            </a:r>
          </a:p>
        </p:txBody>
      </p:sp>
      <p:sp>
        <p:nvSpPr>
          <p:cNvPr id="1048659" name="Text Box 83"/>
          <p:cNvSpPr txBox="1">
            <a:spLocks noChangeArrowheads="1"/>
          </p:cNvSpPr>
          <p:nvPr/>
        </p:nvSpPr>
        <p:spPr bwMode="auto">
          <a:xfrm>
            <a:off x="4440238" y="4575175"/>
            <a:ext cx="16700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bg1"/>
                </a:solidFill>
                <a:latin typeface="Arial"/>
              </a:rPr>
              <a:t>DESIGN DEVELOPMENT</a:t>
            </a:r>
          </a:p>
        </p:txBody>
      </p:sp>
      <p:sp>
        <p:nvSpPr>
          <p:cNvPr id="1048660" name="AutoShape 84"/>
          <p:cNvSpPr>
            <a:spLocks noChangeArrowheads="1"/>
          </p:cNvSpPr>
          <p:nvPr/>
        </p:nvSpPr>
        <p:spPr bwMode="auto">
          <a:xfrm>
            <a:off x="6537325" y="4419600"/>
            <a:ext cx="182563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61" name="AutoShape 85"/>
          <p:cNvSpPr>
            <a:spLocks noChangeArrowheads="1"/>
          </p:cNvSpPr>
          <p:nvPr/>
        </p:nvSpPr>
        <p:spPr bwMode="auto">
          <a:xfrm>
            <a:off x="3984625" y="3673475"/>
            <a:ext cx="182563" cy="171450"/>
          </a:xfrm>
          <a:prstGeom prst="triangle">
            <a:avLst>
              <a:gd name="adj" fmla="val 50000"/>
            </a:avLst>
          </a:prstGeom>
          <a:solidFill>
            <a:srgbClr val="FF99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62" name="AutoShape 86"/>
          <p:cNvSpPr>
            <a:spLocks noChangeArrowheads="1"/>
          </p:cNvSpPr>
          <p:nvPr/>
        </p:nvSpPr>
        <p:spPr bwMode="auto">
          <a:xfrm>
            <a:off x="6530975" y="3673475"/>
            <a:ext cx="184150" cy="171450"/>
          </a:xfrm>
          <a:prstGeom prst="triangle">
            <a:avLst>
              <a:gd name="adj" fmla="val 50000"/>
            </a:avLst>
          </a:prstGeom>
          <a:solidFill>
            <a:srgbClr val="FF99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63" name="AutoShape 87"/>
          <p:cNvSpPr>
            <a:spLocks noChangeArrowheads="1"/>
          </p:cNvSpPr>
          <p:nvPr/>
        </p:nvSpPr>
        <p:spPr bwMode="auto">
          <a:xfrm>
            <a:off x="2897188" y="4137025"/>
            <a:ext cx="4071937" cy="2190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9900">
                  <a:gamma/>
                  <a:shade val="66275"/>
                  <a:invGamma/>
                </a:srgbClr>
              </a:gs>
              <a:gs pos="50000">
                <a:srgbClr val="FF9900"/>
              </a:gs>
              <a:gs pos="100000">
                <a:srgbClr val="FF9900">
                  <a:gamma/>
                  <a:shade val="6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1048664" name="Group 88"/>
          <p:cNvGrpSpPr>
            <a:grpSpLocks/>
          </p:cNvGrpSpPr>
          <p:nvPr/>
        </p:nvGrpSpPr>
        <p:grpSpPr bwMode="auto">
          <a:xfrm>
            <a:off x="2897188" y="3857625"/>
            <a:ext cx="3741737" cy="220663"/>
            <a:chOff x="1825" y="2286"/>
            <a:chExt cx="2357" cy="139"/>
          </a:xfrm>
        </p:grpSpPr>
        <p:sp>
          <p:nvSpPr>
            <p:cNvPr id="1048665" name="AutoShape 89"/>
            <p:cNvSpPr>
              <a:spLocks noChangeArrowheads="1"/>
            </p:cNvSpPr>
            <p:nvPr/>
          </p:nvSpPr>
          <p:spPr bwMode="auto">
            <a:xfrm>
              <a:off x="1825" y="2286"/>
              <a:ext cx="736" cy="139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9900">
                    <a:gamma/>
                    <a:shade val="6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48666" name="AutoShape 90"/>
            <p:cNvSpPr>
              <a:spLocks noChangeArrowheads="1"/>
            </p:cNvSpPr>
            <p:nvPr/>
          </p:nvSpPr>
          <p:spPr bwMode="auto">
            <a:xfrm>
              <a:off x="2562" y="2286"/>
              <a:ext cx="1620" cy="13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9900">
                    <a:gamma/>
                    <a:shade val="6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048667" name="Text Box 91"/>
          <p:cNvSpPr txBox="1">
            <a:spLocks noChangeArrowheads="1"/>
          </p:cNvSpPr>
          <p:nvPr/>
        </p:nvSpPr>
        <p:spPr bwMode="auto">
          <a:xfrm>
            <a:off x="3357563" y="4129088"/>
            <a:ext cx="299561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RISK REDUCTION VIA 2008 DEMONSTRATION</a:t>
            </a:r>
          </a:p>
        </p:txBody>
      </p:sp>
      <p:sp>
        <p:nvSpPr>
          <p:cNvPr id="1048668" name="Text Box 92"/>
          <p:cNvSpPr txBox="1">
            <a:spLocks noChangeArrowheads="1"/>
          </p:cNvSpPr>
          <p:nvPr/>
        </p:nvSpPr>
        <p:spPr bwMode="auto">
          <a:xfrm>
            <a:off x="2927350" y="3849688"/>
            <a:ext cx="110013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CONCEPT DEV</a:t>
            </a:r>
          </a:p>
        </p:txBody>
      </p:sp>
      <p:sp>
        <p:nvSpPr>
          <p:cNvPr id="1048669" name="Text Box 93"/>
          <p:cNvSpPr txBox="1">
            <a:spLocks noChangeArrowheads="1"/>
          </p:cNvSpPr>
          <p:nvPr/>
        </p:nvSpPr>
        <p:spPr bwMode="auto">
          <a:xfrm>
            <a:off x="4433888" y="3849688"/>
            <a:ext cx="16700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DESIGN DEVELOPMENT</a:t>
            </a:r>
          </a:p>
        </p:txBody>
      </p:sp>
      <p:sp>
        <p:nvSpPr>
          <p:cNvPr id="1048670" name="Text Box 94"/>
          <p:cNvSpPr txBox="1">
            <a:spLocks noChangeArrowheads="1"/>
          </p:cNvSpPr>
          <p:nvPr/>
        </p:nvSpPr>
        <p:spPr bwMode="auto">
          <a:xfrm>
            <a:off x="6943725" y="5057775"/>
            <a:ext cx="6842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lnSpc>
                <a:spcPct val="80000"/>
              </a:lnSpc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DOWN</a:t>
            </a:r>
          </a:p>
          <a:p>
            <a:pPr algn="ctr" eaLnBrk="1" hangingPunct="1">
              <a:lnSpc>
                <a:spcPct val="80000"/>
              </a:lnSpc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SELECT</a:t>
            </a:r>
          </a:p>
        </p:txBody>
      </p:sp>
      <p:sp>
        <p:nvSpPr>
          <p:cNvPr id="1048671" name="Text Box 95"/>
          <p:cNvSpPr txBox="1">
            <a:spLocks noChangeArrowheads="1"/>
          </p:cNvSpPr>
          <p:nvPr/>
        </p:nvSpPr>
        <p:spPr bwMode="auto">
          <a:xfrm>
            <a:off x="7429500" y="5348288"/>
            <a:ext cx="12922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lnSpc>
                <a:spcPct val="80000"/>
              </a:lnSpc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ACQUISTION AND</a:t>
            </a:r>
          </a:p>
          <a:p>
            <a:pPr algn="ctr" eaLnBrk="1" hangingPunct="1">
              <a:lnSpc>
                <a:spcPct val="80000"/>
              </a:lnSpc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OPERATION</a:t>
            </a:r>
          </a:p>
        </p:txBody>
      </p:sp>
      <p:sp>
        <p:nvSpPr>
          <p:cNvPr id="1048672" name="Text Box 96"/>
          <p:cNvSpPr txBox="1">
            <a:spLocks noChangeArrowheads="1"/>
          </p:cNvSpPr>
          <p:nvPr/>
        </p:nvSpPr>
        <p:spPr bwMode="auto">
          <a:xfrm>
            <a:off x="2687638" y="1044575"/>
            <a:ext cx="790575" cy="365125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PHASE A: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STUDY</a:t>
            </a:r>
          </a:p>
        </p:txBody>
      </p:sp>
      <p:sp>
        <p:nvSpPr>
          <p:cNvPr id="1048673" name="Text Box 97"/>
          <p:cNvSpPr txBox="1">
            <a:spLocks noChangeArrowheads="1"/>
          </p:cNvSpPr>
          <p:nvPr/>
        </p:nvSpPr>
        <p:spPr bwMode="auto">
          <a:xfrm>
            <a:off x="5291138" y="1042988"/>
            <a:ext cx="790575" cy="365125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PHASE B: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DESIGN</a:t>
            </a:r>
          </a:p>
        </p:txBody>
      </p:sp>
      <p:sp>
        <p:nvSpPr>
          <p:cNvPr id="1048674" name="Text Box 98"/>
          <p:cNvSpPr txBox="1">
            <a:spLocks noChangeArrowheads="1"/>
          </p:cNvSpPr>
          <p:nvPr/>
        </p:nvSpPr>
        <p:spPr bwMode="auto">
          <a:xfrm>
            <a:off x="684213" y="1031875"/>
            <a:ext cx="1133475" cy="39687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PRE-PHASE A ACTIVITIES</a:t>
            </a:r>
          </a:p>
        </p:txBody>
      </p:sp>
      <p:sp>
        <p:nvSpPr>
          <p:cNvPr id="1048675" name="Text Box 99"/>
          <p:cNvSpPr txBox="1">
            <a:spLocks noChangeArrowheads="1"/>
          </p:cNvSpPr>
          <p:nvPr/>
        </p:nvSpPr>
        <p:spPr bwMode="auto">
          <a:xfrm>
            <a:off x="7161213" y="1049338"/>
            <a:ext cx="1589087" cy="365125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PHASE C: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BUILD, TEST, LAUNCH</a:t>
            </a:r>
          </a:p>
        </p:txBody>
      </p:sp>
      <p:sp>
        <p:nvSpPr>
          <p:cNvPr id="1048676" name="Text Box 100"/>
          <p:cNvSpPr txBox="1">
            <a:spLocks noChangeArrowheads="1"/>
          </p:cNvSpPr>
          <p:nvPr/>
        </p:nvSpPr>
        <p:spPr bwMode="auto">
          <a:xfrm>
            <a:off x="4048125" y="3582988"/>
            <a:ext cx="45243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SRR</a:t>
            </a:r>
          </a:p>
        </p:txBody>
      </p:sp>
      <p:sp>
        <p:nvSpPr>
          <p:cNvPr id="1048677" name="Text Box 101"/>
          <p:cNvSpPr txBox="1">
            <a:spLocks noChangeArrowheads="1"/>
          </p:cNvSpPr>
          <p:nvPr/>
        </p:nvSpPr>
        <p:spPr bwMode="auto">
          <a:xfrm>
            <a:off x="6602413" y="3565525"/>
            <a:ext cx="45243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PDR</a:t>
            </a:r>
          </a:p>
        </p:txBody>
      </p:sp>
      <p:sp>
        <p:nvSpPr>
          <p:cNvPr id="1048678" name="Text Box 102"/>
          <p:cNvSpPr txBox="1">
            <a:spLocks noChangeArrowheads="1"/>
          </p:cNvSpPr>
          <p:nvPr/>
        </p:nvSpPr>
        <p:spPr bwMode="auto">
          <a:xfrm>
            <a:off x="4048125" y="4344988"/>
            <a:ext cx="45243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SRR</a:t>
            </a:r>
          </a:p>
        </p:txBody>
      </p:sp>
      <p:sp>
        <p:nvSpPr>
          <p:cNvPr id="1048679" name="Text Box 103"/>
          <p:cNvSpPr txBox="1">
            <a:spLocks noChangeArrowheads="1"/>
          </p:cNvSpPr>
          <p:nvPr/>
        </p:nvSpPr>
        <p:spPr bwMode="auto">
          <a:xfrm>
            <a:off x="6602413" y="4327525"/>
            <a:ext cx="45243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PDR</a:t>
            </a:r>
          </a:p>
        </p:txBody>
      </p:sp>
      <p:sp>
        <p:nvSpPr>
          <p:cNvPr id="1048680" name="Text Box 104"/>
          <p:cNvSpPr txBox="1">
            <a:spLocks noChangeArrowheads="1"/>
          </p:cNvSpPr>
          <p:nvPr/>
        </p:nvSpPr>
        <p:spPr bwMode="auto">
          <a:xfrm>
            <a:off x="2149475" y="1838325"/>
            <a:ext cx="565150" cy="274638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200" i="0" b="true">
                <a:solidFill>
                  <a:schemeClr val="tx1"/>
                </a:solidFill>
                <a:latin typeface="Arial"/>
              </a:rPr>
              <a:t>MS A</a:t>
            </a:r>
          </a:p>
        </p:txBody>
      </p:sp>
      <p:sp>
        <p:nvSpPr>
          <p:cNvPr id="1048681" name="AutoShape 105"/>
          <p:cNvSpPr>
            <a:spLocks noChangeArrowheads="1"/>
          </p:cNvSpPr>
          <p:nvPr/>
        </p:nvSpPr>
        <p:spPr bwMode="auto">
          <a:xfrm>
            <a:off x="1974850" y="1874838"/>
            <a:ext cx="250825" cy="231775"/>
          </a:xfrm>
          <a:prstGeom prst="triangle">
            <a:avLst>
              <a:gd name="adj" fmla="val 50000"/>
            </a:avLst>
          </a:prstGeom>
          <a:solidFill>
            <a:srgbClr val="A5002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48682" name="Text Box 106"/>
          <p:cNvSpPr txBox="1">
            <a:spLocks noChangeArrowheads="1"/>
          </p:cNvSpPr>
          <p:nvPr/>
        </p:nvSpPr>
        <p:spPr bwMode="auto">
          <a:xfrm>
            <a:off x="4302125" y="1857375"/>
            <a:ext cx="565150" cy="274638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200" i="0" b="true">
                <a:solidFill>
                  <a:schemeClr val="tx1"/>
                </a:solidFill>
                <a:latin typeface="Arial"/>
              </a:rPr>
              <a:t>MS B</a:t>
            </a:r>
          </a:p>
        </p:txBody>
      </p:sp>
      <p:sp>
        <p:nvSpPr>
          <p:cNvPr id="1048683" name="AutoShape 107"/>
          <p:cNvSpPr>
            <a:spLocks noChangeArrowheads="1"/>
          </p:cNvSpPr>
          <p:nvPr/>
        </p:nvSpPr>
        <p:spPr bwMode="auto">
          <a:xfrm>
            <a:off x="4140200" y="1887538"/>
            <a:ext cx="250825" cy="231775"/>
          </a:xfrm>
          <a:prstGeom prst="triangle">
            <a:avLst>
              <a:gd name="adj" fmla="val 50000"/>
            </a:avLst>
          </a:prstGeom>
          <a:solidFill>
            <a:srgbClr val="A5002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48684" name="Text Box 108"/>
          <p:cNvSpPr txBox="1">
            <a:spLocks noChangeArrowheads="1"/>
          </p:cNvSpPr>
          <p:nvPr/>
        </p:nvSpPr>
        <p:spPr bwMode="auto">
          <a:xfrm>
            <a:off x="7197725" y="1865313"/>
            <a:ext cx="565150" cy="274637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200" i="0" b="true">
                <a:solidFill>
                  <a:schemeClr val="tx1"/>
                </a:solidFill>
                <a:latin typeface="Arial"/>
              </a:rPr>
              <a:t>MS C</a:t>
            </a:r>
          </a:p>
        </p:txBody>
      </p:sp>
      <p:sp>
        <p:nvSpPr>
          <p:cNvPr id="1048685" name="AutoShape 109"/>
          <p:cNvSpPr>
            <a:spLocks noChangeArrowheads="1"/>
          </p:cNvSpPr>
          <p:nvPr/>
        </p:nvSpPr>
        <p:spPr bwMode="auto">
          <a:xfrm>
            <a:off x="7024688" y="1892300"/>
            <a:ext cx="252412" cy="231775"/>
          </a:xfrm>
          <a:prstGeom prst="triangle">
            <a:avLst>
              <a:gd name="adj" fmla="val 50000"/>
            </a:avLst>
          </a:prstGeom>
          <a:solidFill>
            <a:srgbClr val="A5002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48686" name="Text Box 110"/>
          <p:cNvSpPr txBox="1">
            <a:spLocks noChangeArrowheads="1"/>
          </p:cNvSpPr>
          <p:nvPr/>
        </p:nvSpPr>
        <p:spPr bwMode="auto">
          <a:xfrm rot="-5400000">
            <a:off x="1602581" y="4079082"/>
            <a:ext cx="1751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200" i="0" b="true">
                <a:solidFill>
                  <a:schemeClr val="tx1"/>
                </a:solidFill>
                <a:latin typeface="Arial"/>
              </a:rPr>
              <a:t>CEV RFP</a:t>
            </a:r>
          </a:p>
          <a:p>
            <a:pPr algn="ctr" eaLnBrk="1" hangingPunct="1"/>
            <a:r>
              <a:rPr lang="en-US" sz="1200" i="0" b="true">
                <a:solidFill>
                  <a:schemeClr val="tx1"/>
                </a:solidFill>
                <a:latin typeface="Arial"/>
              </a:rPr>
              <a:t>SOURCE SELECTION</a:t>
            </a:r>
          </a:p>
        </p:txBody>
      </p:sp>
      <p:sp>
        <p:nvSpPr>
          <p:cNvPr id="1048687" name="Text Box 111"/>
          <p:cNvSpPr txBox="1">
            <a:spLocks noChangeArrowheads="1"/>
          </p:cNvSpPr>
          <p:nvPr/>
        </p:nvSpPr>
        <p:spPr bwMode="auto">
          <a:xfrm>
            <a:off x="4176713" y="3379788"/>
            <a:ext cx="13938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200" i="0" b="true">
                <a:solidFill>
                  <a:schemeClr val="tx1"/>
                </a:solidFill>
                <a:latin typeface="Arial"/>
              </a:rPr>
              <a:t>CEV CONTRACT</a:t>
            </a:r>
          </a:p>
        </p:txBody>
      </p:sp>
      <p:sp>
        <p:nvSpPr>
          <p:cNvPr id="1048688" name="AutoShape 112"/>
          <p:cNvSpPr>
            <a:spLocks noChangeArrowheads="1"/>
          </p:cNvSpPr>
          <p:nvPr/>
        </p:nvSpPr>
        <p:spPr bwMode="auto">
          <a:xfrm>
            <a:off x="1639888" y="2503488"/>
            <a:ext cx="182562" cy="1936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B2B2B2"/>
              </a:gs>
              <a:gs pos="100000">
                <a:srgbClr val="B2B2B2">
                  <a:gamma/>
                  <a:shade val="56078"/>
                  <a:invGamma/>
                </a:srgbClr>
              </a:gs>
            </a:gsLst>
            <a:lin ang="2700000" scaled="1"/>
          </a:gradFill>
          <a:ln w="9525" algn="ctr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89" name="AutoShape 113"/>
          <p:cNvSpPr>
            <a:spLocks noChangeArrowheads="1"/>
          </p:cNvSpPr>
          <p:nvPr/>
        </p:nvSpPr>
        <p:spPr bwMode="auto">
          <a:xfrm>
            <a:off x="1817688" y="2732088"/>
            <a:ext cx="195262" cy="2063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B2B2B2"/>
              </a:gs>
              <a:gs pos="100000">
                <a:srgbClr val="B2B2B2">
                  <a:gamma/>
                  <a:shade val="56078"/>
                  <a:invGamma/>
                </a:srgbClr>
              </a:gs>
            </a:gsLst>
            <a:lin ang="2700000" scaled="1"/>
          </a:gradFill>
          <a:ln w="9525" algn="ctr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1048690" name="Group 114"/>
          <p:cNvGrpSpPr>
            <a:grpSpLocks/>
          </p:cNvGrpSpPr>
          <p:nvPr/>
        </p:nvGrpSpPr>
        <p:grpSpPr bwMode="auto">
          <a:xfrm rot="18922194" flipV="1">
            <a:off x="1179513" y="2562225"/>
            <a:ext cx="455612" cy="312738"/>
            <a:chOff x="1298" y="2400"/>
            <a:chExt cx="432" cy="250"/>
          </a:xfrm>
        </p:grpSpPr>
        <p:sp>
          <p:nvSpPr>
            <p:cNvPr id="1048691" name="Freeform 115"/>
            <p:cNvSpPr>
              <a:spLocks/>
            </p:cNvSpPr>
            <p:nvPr/>
          </p:nvSpPr>
          <p:spPr bwMode="auto">
            <a:xfrm>
              <a:off x="1298" y="2400"/>
              <a:ext cx="432" cy="250"/>
            </a:xfrm>
            <a:custGeom>
              <a:avLst/>
              <a:gdLst>
                <a:gd name="T0" fmla="*/ 849 w 864"/>
                <a:gd name="T1" fmla="*/ 174 h 500"/>
                <a:gd name="T2" fmla="*/ 833 w 864"/>
                <a:gd name="T3" fmla="*/ 104 h 500"/>
                <a:gd name="T4" fmla="*/ 812 w 864"/>
                <a:gd name="T5" fmla="*/ 46 h 500"/>
                <a:gd name="T6" fmla="*/ 780 w 864"/>
                <a:gd name="T7" fmla="*/ 16 h 500"/>
                <a:gd name="T8" fmla="*/ 739 w 864"/>
                <a:gd name="T9" fmla="*/ 15 h 500"/>
                <a:gd name="T10" fmla="*/ 716 w 864"/>
                <a:gd name="T11" fmla="*/ 56 h 500"/>
                <a:gd name="T12" fmla="*/ 718 w 864"/>
                <a:gd name="T13" fmla="*/ 121 h 500"/>
                <a:gd name="T14" fmla="*/ 683 w 864"/>
                <a:gd name="T15" fmla="*/ 86 h 500"/>
                <a:gd name="T16" fmla="*/ 649 w 864"/>
                <a:gd name="T17" fmla="*/ 60 h 500"/>
                <a:gd name="T18" fmla="*/ 616 w 864"/>
                <a:gd name="T19" fmla="*/ 40 h 500"/>
                <a:gd name="T20" fmla="*/ 563 w 864"/>
                <a:gd name="T21" fmla="*/ 18 h 500"/>
                <a:gd name="T22" fmla="*/ 508 w 864"/>
                <a:gd name="T23" fmla="*/ 4 h 500"/>
                <a:gd name="T24" fmla="*/ 452 w 864"/>
                <a:gd name="T25" fmla="*/ 0 h 500"/>
                <a:gd name="T26" fmla="*/ 395 w 864"/>
                <a:gd name="T27" fmla="*/ 4 h 500"/>
                <a:gd name="T28" fmla="*/ 336 w 864"/>
                <a:gd name="T29" fmla="*/ 18 h 500"/>
                <a:gd name="T30" fmla="*/ 289 w 864"/>
                <a:gd name="T31" fmla="*/ 35 h 500"/>
                <a:gd name="T32" fmla="*/ 243 w 864"/>
                <a:gd name="T33" fmla="*/ 58 h 500"/>
                <a:gd name="T34" fmla="*/ 199 w 864"/>
                <a:gd name="T35" fmla="*/ 85 h 500"/>
                <a:gd name="T36" fmla="*/ 157 w 864"/>
                <a:gd name="T37" fmla="*/ 116 h 500"/>
                <a:gd name="T38" fmla="*/ 118 w 864"/>
                <a:gd name="T39" fmla="*/ 149 h 500"/>
                <a:gd name="T40" fmla="*/ 76 w 864"/>
                <a:gd name="T41" fmla="*/ 197 h 500"/>
                <a:gd name="T42" fmla="*/ 38 w 864"/>
                <a:gd name="T43" fmla="*/ 254 h 500"/>
                <a:gd name="T44" fmla="*/ 10 w 864"/>
                <a:gd name="T45" fmla="*/ 319 h 500"/>
                <a:gd name="T46" fmla="*/ 0 w 864"/>
                <a:gd name="T47" fmla="*/ 388 h 500"/>
                <a:gd name="T48" fmla="*/ 14 w 864"/>
                <a:gd name="T49" fmla="*/ 465 h 500"/>
                <a:gd name="T50" fmla="*/ 69 w 864"/>
                <a:gd name="T51" fmla="*/ 500 h 500"/>
                <a:gd name="T52" fmla="*/ 108 w 864"/>
                <a:gd name="T53" fmla="*/ 456 h 500"/>
                <a:gd name="T54" fmla="*/ 119 w 864"/>
                <a:gd name="T55" fmla="*/ 387 h 500"/>
                <a:gd name="T56" fmla="*/ 138 w 864"/>
                <a:gd name="T57" fmla="*/ 324 h 500"/>
                <a:gd name="T58" fmla="*/ 178 w 864"/>
                <a:gd name="T59" fmla="*/ 262 h 500"/>
                <a:gd name="T60" fmla="*/ 231 w 864"/>
                <a:gd name="T61" fmla="*/ 204 h 500"/>
                <a:gd name="T62" fmla="*/ 287 w 864"/>
                <a:gd name="T63" fmla="*/ 161 h 500"/>
                <a:gd name="T64" fmla="*/ 349 w 864"/>
                <a:gd name="T65" fmla="*/ 137 h 500"/>
                <a:gd name="T66" fmla="*/ 411 w 864"/>
                <a:gd name="T67" fmla="*/ 124 h 500"/>
                <a:gd name="T68" fmla="*/ 451 w 864"/>
                <a:gd name="T69" fmla="*/ 121 h 500"/>
                <a:gd name="T70" fmla="*/ 492 w 864"/>
                <a:gd name="T71" fmla="*/ 124 h 500"/>
                <a:gd name="T72" fmla="*/ 532 w 864"/>
                <a:gd name="T73" fmla="*/ 132 h 500"/>
                <a:gd name="T74" fmla="*/ 570 w 864"/>
                <a:gd name="T75" fmla="*/ 145 h 500"/>
                <a:gd name="T76" fmla="*/ 607 w 864"/>
                <a:gd name="T77" fmla="*/ 162 h 500"/>
                <a:gd name="T78" fmla="*/ 626 w 864"/>
                <a:gd name="T79" fmla="*/ 174 h 500"/>
                <a:gd name="T80" fmla="*/ 621 w 864"/>
                <a:gd name="T81" fmla="*/ 178 h 500"/>
                <a:gd name="T82" fmla="*/ 586 w 864"/>
                <a:gd name="T83" fmla="*/ 184 h 500"/>
                <a:gd name="T84" fmla="*/ 565 w 864"/>
                <a:gd name="T85" fmla="*/ 214 h 500"/>
                <a:gd name="T86" fmla="*/ 579 w 864"/>
                <a:gd name="T87" fmla="*/ 254 h 500"/>
                <a:gd name="T88" fmla="*/ 601 w 864"/>
                <a:gd name="T89" fmla="*/ 280 h 500"/>
                <a:gd name="T90" fmla="*/ 629 w 864"/>
                <a:gd name="T91" fmla="*/ 294 h 500"/>
                <a:gd name="T92" fmla="*/ 657 w 864"/>
                <a:gd name="T93" fmla="*/ 305 h 500"/>
                <a:gd name="T94" fmla="*/ 692 w 864"/>
                <a:gd name="T95" fmla="*/ 314 h 500"/>
                <a:gd name="T96" fmla="*/ 731 w 864"/>
                <a:gd name="T97" fmla="*/ 321 h 500"/>
                <a:gd name="T98" fmla="*/ 770 w 864"/>
                <a:gd name="T99" fmla="*/ 327 h 500"/>
                <a:gd name="T100" fmla="*/ 811 w 864"/>
                <a:gd name="T101" fmla="*/ 329 h 500"/>
                <a:gd name="T102" fmla="*/ 841 w 864"/>
                <a:gd name="T103" fmla="*/ 327 h 500"/>
                <a:gd name="T104" fmla="*/ 864 w 864"/>
                <a:gd name="T105" fmla="*/ 275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64" h="500">
                  <a:moveTo>
                    <a:pt x="857" y="215"/>
                  </a:moveTo>
                  <a:lnTo>
                    <a:pt x="853" y="195"/>
                  </a:lnTo>
                  <a:lnTo>
                    <a:pt x="849" y="174"/>
                  </a:lnTo>
                  <a:lnTo>
                    <a:pt x="844" y="151"/>
                  </a:lnTo>
                  <a:lnTo>
                    <a:pt x="839" y="127"/>
                  </a:lnTo>
                  <a:lnTo>
                    <a:pt x="833" y="104"/>
                  </a:lnTo>
                  <a:lnTo>
                    <a:pt x="827" y="83"/>
                  </a:lnTo>
                  <a:lnTo>
                    <a:pt x="820" y="63"/>
                  </a:lnTo>
                  <a:lnTo>
                    <a:pt x="812" y="46"/>
                  </a:lnTo>
                  <a:lnTo>
                    <a:pt x="804" y="34"/>
                  </a:lnTo>
                  <a:lnTo>
                    <a:pt x="793" y="24"/>
                  </a:lnTo>
                  <a:lnTo>
                    <a:pt x="780" y="16"/>
                  </a:lnTo>
                  <a:lnTo>
                    <a:pt x="766" y="11"/>
                  </a:lnTo>
                  <a:lnTo>
                    <a:pt x="752" y="10"/>
                  </a:lnTo>
                  <a:lnTo>
                    <a:pt x="739" y="15"/>
                  </a:lnTo>
                  <a:lnTo>
                    <a:pt x="728" y="24"/>
                  </a:lnTo>
                  <a:lnTo>
                    <a:pt x="720" y="39"/>
                  </a:lnTo>
                  <a:lnTo>
                    <a:pt x="716" y="56"/>
                  </a:lnTo>
                  <a:lnTo>
                    <a:pt x="715" y="76"/>
                  </a:lnTo>
                  <a:lnTo>
                    <a:pt x="716" y="98"/>
                  </a:lnTo>
                  <a:lnTo>
                    <a:pt x="718" y="121"/>
                  </a:lnTo>
                  <a:lnTo>
                    <a:pt x="707" y="109"/>
                  </a:lnTo>
                  <a:lnTo>
                    <a:pt x="695" y="98"/>
                  </a:lnTo>
                  <a:lnTo>
                    <a:pt x="683" y="86"/>
                  </a:lnTo>
                  <a:lnTo>
                    <a:pt x="671" y="76"/>
                  </a:lnTo>
                  <a:lnTo>
                    <a:pt x="660" y="68"/>
                  </a:lnTo>
                  <a:lnTo>
                    <a:pt x="649" y="60"/>
                  </a:lnTo>
                  <a:lnTo>
                    <a:pt x="640" y="54"/>
                  </a:lnTo>
                  <a:lnTo>
                    <a:pt x="633" y="49"/>
                  </a:lnTo>
                  <a:lnTo>
                    <a:pt x="616" y="40"/>
                  </a:lnTo>
                  <a:lnTo>
                    <a:pt x="599" y="32"/>
                  </a:lnTo>
                  <a:lnTo>
                    <a:pt x="580" y="24"/>
                  </a:lnTo>
                  <a:lnTo>
                    <a:pt x="563" y="18"/>
                  </a:lnTo>
                  <a:lnTo>
                    <a:pt x="545" y="12"/>
                  </a:lnTo>
                  <a:lnTo>
                    <a:pt x="526" y="8"/>
                  </a:lnTo>
                  <a:lnTo>
                    <a:pt x="508" y="4"/>
                  </a:lnTo>
                  <a:lnTo>
                    <a:pt x="489" y="2"/>
                  </a:lnTo>
                  <a:lnTo>
                    <a:pt x="471" y="0"/>
                  </a:lnTo>
                  <a:lnTo>
                    <a:pt x="452" y="0"/>
                  </a:lnTo>
                  <a:lnTo>
                    <a:pt x="433" y="0"/>
                  </a:lnTo>
                  <a:lnTo>
                    <a:pt x="413" y="2"/>
                  </a:lnTo>
                  <a:lnTo>
                    <a:pt x="395" y="4"/>
                  </a:lnTo>
                  <a:lnTo>
                    <a:pt x="375" y="8"/>
                  </a:lnTo>
                  <a:lnTo>
                    <a:pt x="356" y="12"/>
                  </a:lnTo>
                  <a:lnTo>
                    <a:pt x="336" y="18"/>
                  </a:lnTo>
                  <a:lnTo>
                    <a:pt x="320" y="24"/>
                  </a:lnTo>
                  <a:lnTo>
                    <a:pt x="305" y="30"/>
                  </a:lnTo>
                  <a:lnTo>
                    <a:pt x="289" y="35"/>
                  </a:lnTo>
                  <a:lnTo>
                    <a:pt x="274" y="42"/>
                  </a:lnTo>
                  <a:lnTo>
                    <a:pt x="258" y="50"/>
                  </a:lnTo>
                  <a:lnTo>
                    <a:pt x="243" y="58"/>
                  </a:lnTo>
                  <a:lnTo>
                    <a:pt x="228" y="66"/>
                  </a:lnTo>
                  <a:lnTo>
                    <a:pt x="213" y="76"/>
                  </a:lnTo>
                  <a:lnTo>
                    <a:pt x="199" y="85"/>
                  </a:lnTo>
                  <a:lnTo>
                    <a:pt x="184" y="95"/>
                  </a:lnTo>
                  <a:lnTo>
                    <a:pt x="170" y="106"/>
                  </a:lnTo>
                  <a:lnTo>
                    <a:pt x="157" y="116"/>
                  </a:lnTo>
                  <a:lnTo>
                    <a:pt x="144" y="126"/>
                  </a:lnTo>
                  <a:lnTo>
                    <a:pt x="131" y="138"/>
                  </a:lnTo>
                  <a:lnTo>
                    <a:pt x="118" y="149"/>
                  </a:lnTo>
                  <a:lnTo>
                    <a:pt x="107" y="161"/>
                  </a:lnTo>
                  <a:lnTo>
                    <a:pt x="91" y="178"/>
                  </a:lnTo>
                  <a:lnTo>
                    <a:pt x="76" y="197"/>
                  </a:lnTo>
                  <a:lnTo>
                    <a:pt x="62" y="215"/>
                  </a:lnTo>
                  <a:lnTo>
                    <a:pt x="50" y="235"/>
                  </a:lnTo>
                  <a:lnTo>
                    <a:pt x="38" y="254"/>
                  </a:lnTo>
                  <a:lnTo>
                    <a:pt x="27" y="275"/>
                  </a:lnTo>
                  <a:lnTo>
                    <a:pt x="18" y="297"/>
                  </a:lnTo>
                  <a:lnTo>
                    <a:pt x="10" y="319"/>
                  </a:lnTo>
                  <a:lnTo>
                    <a:pt x="5" y="337"/>
                  </a:lnTo>
                  <a:lnTo>
                    <a:pt x="2" y="361"/>
                  </a:lnTo>
                  <a:lnTo>
                    <a:pt x="0" y="388"/>
                  </a:lnTo>
                  <a:lnTo>
                    <a:pt x="1" y="414"/>
                  </a:lnTo>
                  <a:lnTo>
                    <a:pt x="5" y="441"/>
                  </a:lnTo>
                  <a:lnTo>
                    <a:pt x="14" y="465"/>
                  </a:lnTo>
                  <a:lnTo>
                    <a:pt x="26" y="483"/>
                  </a:lnTo>
                  <a:lnTo>
                    <a:pt x="45" y="496"/>
                  </a:lnTo>
                  <a:lnTo>
                    <a:pt x="69" y="500"/>
                  </a:lnTo>
                  <a:lnTo>
                    <a:pt x="86" y="493"/>
                  </a:lnTo>
                  <a:lnTo>
                    <a:pt x="99" y="478"/>
                  </a:lnTo>
                  <a:lnTo>
                    <a:pt x="108" y="456"/>
                  </a:lnTo>
                  <a:lnTo>
                    <a:pt x="114" y="433"/>
                  </a:lnTo>
                  <a:lnTo>
                    <a:pt x="117" y="409"/>
                  </a:lnTo>
                  <a:lnTo>
                    <a:pt x="119" y="387"/>
                  </a:lnTo>
                  <a:lnTo>
                    <a:pt x="122" y="371"/>
                  </a:lnTo>
                  <a:lnTo>
                    <a:pt x="129" y="347"/>
                  </a:lnTo>
                  <a:lnTo>
                    <a:pt x="138" y="324"/>
                  </a:lnTo>
                  <a:lnTo>
                    <a:pt x="149" y="304"/>
                  </a:lnTo>
                  <a:lnTo>
                    <a:pt x="163" y="283"/>
                  </a:lnTo>
                  <a:lnTo>
                    <a:pt x="178" y="262"/>
                  </a:lnTo>
                  <a:lnTo>
                    <a:pt x="194" y="243"/>
                  </a:lnTo>
                  <a:lnTo>
                    <a:pt x="213" y="223"/>
                  </a:lnTo>
                  <a:lnTo>
                    <a:pt x="231" y="204"/>
                  </a:lnTo>
                  <a:lnTo>
                    <a:pt x="250" y="186"/>
                  </a:lnTo>
                  <a:lnTo>
                    <a:pt x="268" y="172"/>
                  </a:lnTo>
                  <a:lnTo>
                    <a:pt x="287" y="161"/>
                  </a:lnTo>
                  <a:lnTo>
                    <a:pt x="306" y="151"/>
                  </a:lnTo>
                  <a:lnTo>
                    <a:pt x="327" y="144"/>
                  </a:lnTo>
                  <a:lnTo>
                    <a:pt x="349" y="137"/>
                  </a:lnTo>
                  <a:lnTo>
                    <a:pt x="372" y="132"/>
                  </a:lnTo>
                  <a:lnTo>
                    <a:pt x="397" y="126"/>
                  </a:lnTo>
                  <a:lnTo>
                    <a:pt x="411" y="124"/>
                  </a:lnTo>
                  <a:lnTo>
                    <a:pt x="424" y="122"/>
                  </a:lnTo>
                  <a:lnTo>
                    <a:pt x="437" y="122"/>
                  </a:lnTo>
                  <a:lnTo>
                    <a:pt x="451" y="121"/>
                  </a:lnTo>
                  <a:lnTo>
                    <a:pt x="465" y="122"/>
                  </a:lnTo>
                  <a:lnTo>
                    <a:pt x="479" y="122"/>
                  </a:lnTo>
                  <a:lnTo>
                    <a:pt x="492" y="124"/>
                  </a:lnTo>
                  <a:lnTo>
                    <a:pt x="505" y="126"/>
                  </a:lnTo>
                  <a:lnTo>
                    <a:pt x="519" y="129"/>
                  </a:lnTo>
                  <a:lnTo>
                    <a:pt x="532" y="132"/>
                  </a:lnTo>
                  <a:lnTo>
                    <a:pt x="545" y="136"/>
                  </a:lnTo>
                  <a:lnTo>
                    <a:pt x="558" y="140"/>
                  </a:lnTo>
                  <a:lnTo>
                    <a:pt x="570" y="145"/>
                  </a:lnTo>
                  <a:lnTo>
                    <a:pt x="583" y="151"/>
                  </a:lnTo>
                  <a:lnTo>
                    <a:pt x="595" y="156"/>
                  </a:lnTo>
                  <a:lnTo>
                    <a:pt x="607" y="162"/>
                  </a:lnTo>
                  <a:lnTo>
                    <a:pt x="611" y="165"/>
                  </a:lnTo>
                  <a:lnTo>
                    <a:pt x="618" y="169"/>
                  </a:lnTo>
                  <a:lnTo>
                    <a:pt x="626" y="174"/>
                  </a:lnTo>
                  <a:lnTo>
                    <a:pt x="636" y="178"/>
                  </a:lnTo>
                  <a:lnTo>
                    <a:pt x="629" y="178"/>
                  </a:lnTo>
                  <a:lnTo>
                    <a:pt x="621" y="178"/>
                  </a:lnTo>
                  <a:lnTo>
                    <a:pt x="614" y="178"/>
                  </a:lnTo>
                  <a:lnTo>
                    <a:pt x="606" y="179"/>
                  </a:lnTo>
                  <a:lnTo>
                    <a:pt x="586" y="184"/>
                  </a:lnTo>
                  <a:lnTo>
                    <a:pt x="573" y="192"/>
                  </a:lnTo>
                  <a:lnTo>
                    <a:pt x="568" y="202"/>
                  </a:lnTo>
                  <a:lnTo>
                    <a:pt x="565" y="214"/>
                  </a:lnTo>
                  <a:lnTo>
                    <a:pt x="568" y="227"/>
                  </a:lnTo>
                  <a:lnTo>
                    <a:pt x="572" y="240"/>
                  </a:lnTo>
                  <a:lnTo>
                    <a:pt x="579" y="254"/>
                  </a:lnTo>
                  <a:lnTo>
                    <a:pt x="586" y="268"/>
                  </a:lnTo>
                  <a:lnTo>
                    <a:pt x="593" y="274"/>
                  </a:lnTo>
                  <a:lnTo>
                    <a:pt x="601" y="280"/>
                  </a:lnTo>
                  <a:lnTo>
                    <a:pt x="610" y="284"/>
                  </a:lnTo>
                  <a:lnTo>
                    <a:pt x="619" y="290"/>
                  </a:lnTo>
                  <a:lnTo>
                    <a:pt x="629" y="294"/>
                  </a:lnTo>
                  <a:lnTo>
                    <a:pt x="639" y="298"/>
                  </a:lnTo>
                  <a:lnTo>
                    <a:pt x="648" y="301"/>
                  </a:lnTo>
                  <a:lnTo>
                    <a:pt x="657" y="305"/>
                  </a:lnTo>
                  <a:lnTo>
                    <a:pt x="668" y="308"/>
                  </a:lnTo>
                  <a:lnTo>
                    <a:pt x="679" y="311"/>
                  </a:lnTo>
                  <a:lnTo>
                    <a:pt x="692" y="314"/>
                  </a:lnTo>
                  <a:lnTo>
                    <a:pt x="705" y="316"/>
                  </a:lnTo>
                  <a:lnTo>
                    <a:pt x="718" y="319"/>
                  </a:lnTo>
                  <a:lnTo>
                    <a:pt x="731" y="321"/>
                  </a:lnTo>
                  <a:lnTo>
                    <a:pt x="744" y="323"/>
                  </a:lnTo>
                  <a:lnTo>
                    <a:pt x="754" y="324"/>
                  </a:lnTo>
                  <a:lnTo>
                    <a:pt x="770" y="327"/>
                  </a:lnTo>
                  <a:lnTo>
                    <a:pt x="785" y="328"/>
                  </a:lnTo>
                  <a:lnTo>
                    <a:pt x="799" y="329"/>
                  </a:lnTo>
                  <a:lnTo>
                    <a:pt x="811" y="329"/>
                  </a:lnTo>
                  <a:lnTo>
                    <a:pt x="821" y="329"/>
                  </a:lnTo>
                  <a:lnTo>
                    <a:pt x="831" y="328"/>
                  </a:lnTo>
                  <a:lnTo>
                    <a:pt x="841" y="327"/>
                  </a:lnTo>
                  <a:lnTo>
                    <a:pt x="850" y="326"/>
                  </a:lnTo>
                  <a:lnTo>
                    <a:pt x="861" y="305"/>
                  </a:lnTo>
                  <a:lnTo>
                    <a:pt x="864" y="275"/>
                  </a:lnTo>
                  <a:lnTo>
                    <a:pt x="860" y="242"/>
                  </a:lnTo>
                  <a:lnTo>
                    <a:pt x="857" y="215"/>
                  </a:lnTo>
                  <a:close/>
                </a:path>
              </a:pathLst>
            </a:custGeom>
            <a:solidFill>
              <a:srgbClr val="5EB7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8692" name="Freeform 116"/>
            <p:cNvSpPr>
              <a:spLocks/>
            </p:cNvSpPr>
            <p:nvPr/>
          </p:nvSpPr>
          <p:spPr bwMode="auto">
            <a:xfrm>
              <a:off x="1603" y="2428"/>
              <a:ext cx="107" cy="110"/>
            </a:xfrm>
            <a:custGeom>
              <a:avLst/>
              <a:gdLst>
                <a:gd name="T0" fmla="*/ 148 w 214"/>
                <a:gd name="T1" fmla="*/ 3 h 220"/>
                <a:gd name="T2" fmla="*/ 144 w 214"/>
                <a:gd name="T3" fmla="*/ 9 h 220"/>
                <a:gd name="T4" fmla="*/ 143 w 214"/>
                <a:gd name="T5" fmla="*/ 14 h 220"/>
                <a:gd name="T6" fmla="*/ 143 w 214"/>
                <a:gd name="T7" fmla="*/ 15 h 220"/>
                <a:gd name="T8" fmla="*/ 151 w 214"/>
                <a:gd name="T9" fmla="*/ 39 h 220"/>
                <a:gd name="T10" fmla="*/ 164 w 214"/>
                <a:gd name="T11" fmla="*/ 83 h 220"/>
                <a:gd name="T12" fmla="*/ 174 w 214"/>
                <a:gd name="T13" fmla="*/ 127 h 220"/>
                <a:gd name="T14" fmla="*/ 183 w 214"/>
                <a:gd name="T15" fmla="*/ 170 h 220"/>
                <a:gd name="T16" fmla="*/ 180 w 214"/>
                <a:gd name="T17" fmla="*/ 195 h 220"/>
                <a:gd name="T18" fmla="*/ 167 w 214"/>
                <a:gd name="T19" fmla="*/ 195 h 220"/>
                <a:gd name="T20" fmla="*/ 145 w 214"/>
                <a:gd name="T21" fmla="*/ 193 h 220"/>
                <a:gd name="T22" fmla="*/ 107 w 214"/>
                <a:gd name="T23" fmla="*/ 191 h 220"/>
                <a:gd name="T24" fmla="*/ 72 w 214"/>
                <a:gd name="T25" fmla="*/ 187 h 220"/>
                <a:gd name="T26" fmla="*/ 36 w 214"/>
                <a:gd name="T27" fmla="*/ 180 h 220"/>
                <a:gd name="T28" fmla="*/ 12 w 214"/>
                <a:gd name="T29" fmla="*/ 173 h 220"/>
                <a:gd name="T30" fmla="*/ 4 w 214"/>
                <a:gd name="T31" fmla="*/ 177 h 220"/>
                <a:gd name="T32" fmla="*/ 0 w 214"/>
                <a:gd name="T33" fmla="*/ 187 h 220"/>
                <a:gd name="T34" fmla="*/ 5 w 214"/>
                <a:gd name="T35" fmla="*/ 195 h 220"/>
                <a:gd name="T36" fmla="*/ 29 w 214"/>
                <a:gd name="T37" fmla="*/ 203 h 220"/>
                <a:gd name="T38" fmla="*/ 67 w 214"/>
                <a:gd name="T39" fmla="*/ 211 h 220"/>
                <a:gd name="T40" fmla="*/ 104 w 214"/>
                <a:gd name="T41" fmla="*/ 214 h 220"/>
                <a:gd name="T42" fmla="*/ 143 w 214"/>
                <a:gd name="T43" fmla="*/ 216 h 220"/>
                <a:gd name="T44" fmla="*/ 202 w 214"/>
                <a:gd name="T45" fmla="*/ 220 h 220"/>
                <a:gd name="T46" fmla="*/ 206 w 214"/>
                <a:gd name="T47" fmla="*/ 219 h 220"/>
                <a:gd name="T48" fmla="*/ 211 w 214"/>
                <a:gd name="T49" fmla="*/ 215 h 220"/>
                <a:gd name="T50" fmla="*/ 213 w 214"/>
                <a:gd name="T51" fmla="*/ 211 h 220"/>
                <a:gd name="T52" fmla="*/ 214 w 214"/>
                <a:gd name="T53" fmla="*/ 206 h 220"/>
                <a:gd name="T54" fmla="*/ 206 w 214"/>
                <a:gd name="T55" fmla="*/ 159 h 220"/>
                <a:gd name="T56" fmla="*/ 196 w 214"/>
                <a:gd name="T57" fmla="*/ 112 h 220"/>
                <a:gd name="T58" fmla="*/ 183 w 214"/>
                <a:gd name="T59" fmla="*/ 62 h 220"/>
                <a:gd name="T60" fmla="*/ 166 w 214"/>
                <a:gd name="T61" fmla="*/ 9 h 220"/>
                <a:gd name="T62" fmla="*/ 160 w 214"/>
                <a:gd name="T63" fmla="*/ 1 h 220"/>
                <a:gd name="T64" fmla="*/ 151 w 214"/>
                <a:gd name="T65" fmla="*/ 1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14" h="220">
                  <a:moveTo>
                    <a:pt x="151" y="1"/>
                  </a:moveTo>
                  <a:lnTo>
                    <a:pt x="148" y="3"/>
                  </a:lnTo>
                  <a:lnTo>
                    <a:pt x="145" y="6"/>
                  </a:lnTo>
                  <a:lnTo>
                    <a:pt x="144" y="9"/>
                  </a:lnTo>
                  <a:lnTo>
                    <a:pt x="143" y="13"/>
                  </a:lnTo>
                  <a:lnTo>
                    <a:pt x="143" y="14"/>
                  </a:lnTo>
                  <a:lnTo>
                    <a:pt x="143" y="14"/>
                  </a:lnTo>
                  <a:lnTo>
                    <a:pt x="143" y="15"/>
                  </a:lnTo>
                  <a:lnTo>
                    <a:pt x="144" y="16"/>
                  </a:lnTo>
                  <a:lnTo>
                    <a:pt x="151" y="39"/>
                  </a:lnTo>
                  <a:lnTo>
                    <a:pt x="158" y="61"/>
                  </a:lnTo>
                  <a:lnTo>
                    <a:pt x="164" y="83"/>
                  </a:lnTo>
                  <a:lnTo>
                    <a:pt x="170" y="105"/>
                  </a:lnTo>
                  <a:lnTo>
                    <a:pt x="174" y="127"/>
                  </a:lnTo>
                  <a:lnTo>
                    <a:pt x="179" y="149"/>
                  </a:lnTo>
                  <a:lnTo>
                    <a:pt x="183" y="170"/>
                  </a:lnTo>
                  <a:lnTo>
                    <a:pt x="188" y="195"/>
                  </a:lnTo>
                  <a:lnTo>
                    <a:pt x="180" y="195"/>
                  </a:lnTo>
                  <a:lnTo>
                    <a:pt x="172" y="195"/>
                  </a:lnTo>
                  <a:lnTo>
                    <a:pt x="167" y="195"/>
                  </a:lnTo>
                  <a:lnTo>
                    <a:pt x="165" y="195"/>
                  </a:lnTo>
                  <a:lnTo>
                    <a:pt x="145" y="193"/>
                  </a:lnTo>
                  <a:lnTo>
                    <a:pt x="126" y="192"/>
                  </a:lnTo>
                  <a:lnTo>
                    <a:pt x="107" y="191"/>
                  </a:lnTo>
                  <a:lnTo>
                    <a:pt x="90" y="189"/>
                  </a:lnTo>
                  <a:lnTo>
                    <a:pt x="72" y="187"/>
                  </a:lnTo>
                  <a:lnTo>
                    <a:pt x="54" y="183"/>
                  </a:lnTo>
                  <a:lnTo>
                    <a:pt x="36" y="180"/>
                  </a:lnTo>
                  <a:lnTo>
                    <a:pt x="16" y="174"/>
                  </a:lnTo>
                  <a:lnTo>
                    <a:pt x="12" y="173"/>
                  </a:lnTo>
                  <a:lnTo>
                    <a:pt x="7" y="174"/>
                  </a:lnTo>
                  <a:lnTo>
                    <a:pt x="4" y="177"/>
                  </a:lnTo>
                  <a:lnTo>
                    <a:pt x="1" y="182"/>
                  </a:lnTo>
                  <a:lnTo>
                    <a:pt x="0" y="187"/>
                  </a:lnTo>
                  <a:lnTo>
                    <a:pt x="1" y="191"/>
                  </a:lnTo>
                  <a:lnTo>
                    <a:pt x="5" y="195"/>
                  </a:lnTo>
                  <a:lnTo>
                    <a:pt x="8" y="197"/>
                  </a:lnTo>
                  <a:lnTo>
                    <a:pt x="29" y="203"/>
                  </a:lnTo>
                  <a:lnTo>
                    <a:pt x="47" y="207"/>
                  </a:lnTo>
                  <a:lnTo>
                    <a:pt x="67" y="211"/>
                  </a:lnTo>
                  <a:lnTo>
                    <a:pt x="85" y="213"/>
                  </a:lnTo>
                  <a:lnTo>
                    <a:pt x="104" y="214"/>
                  </a:lnTo>
                  <a:lnTo>
                    <a:pt x="123" y="215"/>
                  </a:lnTo>
                  <a:lnTo>
                    <a:pt x="143" y="216"/>
                  </a:lnTo>
                  <a:lnTo>
                    <a:pt x="164" y="218"/>
                  </a:lnTo>
                  <a:lnTo>
                    <a:pt x="202" y="220"/>
                  </a:lnTo>
                  <a:lnTo>
                    <a:pt x="204" y="220"/>
                  </a:lnTo>
                  <a:lnTo>
                    <a:pt x="206" y="219"/>
                  </a:lnTo>
                  <a:lnTo>
                    <a:pt x="209" y="218"/>
                  </a:lnTo>
                  <a:lnTo>
                    <a:pt x="211" y="215"/>
                  </a:lnTo>
                  <a:lnTo>
                    <a:pt x="212" y="213"/>
                  </a:lnTo>
                  <a:lnTo>
                    <a:pt x="213" y="211"/>
                  </a:lnTo>
                  <a:lnTo>
                    <a:pt x="214" y="208"/>
                  </a:lnTo>
                  <a:lnTo>
                    <a:pt x="214" y="206"/>
                  </a:lnTo>
                  <a:lnTo>
                    <a:pt x="211" y="183"/>
                  </a:lnTo>
                  <a:lnTo>
                    <a:pt x="206" y="159"/>
                  </a:lnTo>
                  <a:lnTo>
                    <a:pt x="202" y="136"/>
                  </a:lnTo>
                  <a:lnTo>
                    <a:pt x="196" y="112"/>
                  </a:lnTo>
                  <a:lnTo>
                    <a:pt x="190" y="87"/>
                  </a:lnTo>
                  <a:lnTo>
                    <a:pt x="183" y="62"/>
                  </a:lnTo>
                  <a:lnTo>
                    <a:pt x="175" y="37"/>
                  </a:lnTo>
                  <a:lnTo>
                    <a:pt x="166" y="9"/>
                  </a:lnTo>
                  <a:lnTo>
                    <a:pt x="164" y="5"/>
                  </a:lnTo>
                  <a:lnTo>
                    <a:pt x="160" y="1"/>
                  </a:lnTo>
                  <a:lnTo>
                    <a:pt x="156" y="0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8693" name="Freeform 117"/>
            <p:cNvSpPr>
              <a:spLocks/>
            </p:cNvSpPr>
            <p:nvPr/>
          </p:nvSpPr>
          <p:spPr bwMode="auto">
            <a:xfrm>
              <a:off x="1323" y="2425"/>
              <a:ext cx="338" cy="205"/>
            </a:xfrm>
            <a:custGeom>
              <a:avLst/>
              <a:gdLst>
                <a:gd name="T0" fmla="*/ 248 w 677"/>
                <a:gd name="T1" fmla="*/ 30 h 410"/>
                <a:gd name="T2" fmla="*/ 223 w 677"/>
                <a:gd name="T3" fmla="*/ 42 h 410"/>
                <a:gd name="T4" fmla="*/ 195 w 677"/>
                <a:gd name="T5" fmla="*/ 55 h 410"/>
                <a:gd name="T6" fmla="*/ 166 w 677"/>
                <a:gd name="T7" fmla="*/ 74 h 410"/>
                <a:gd name="T8" fmla="*/ 137 w 677"/>
                <a:gd name="T9" fmla="*/ 93 h 410"/>
                <a:gd name="T10" fmla="*/ 109 w 677"/>
                <a:gd name="T11" fmla="*/ 116 h 410"/>
                <a:gd name="T12" fmla="*/ 81 w 677"/>
                <a:gd name="T13" fmla="*/ 143 h 410"/>
                <a:gd name="T14" fmla="*/ 58 w 677"/>
                <a:gd name="T15" fmla="*/ 173 h 410"/>
                <a:gd name="T16" fmla="*/ 33 w 677"/>
                <a:gd name="T17" fmla="*/ 218 h 410"/>
                <a:gd name="T18" fmla="*/ 12 w 677"/>
                <a:gd name="T19" fmla="*/ 275 h 410"/>
                <a:gd name="T20" fmla="*/ 3 w 677"/>
                <a:gd name="T21" fmla="*/ 328 h 410"/>
                <a:gd name="T22" fmla="*/ 0 w 677"/>
                <a:gd name="T23" fmla="*/ 377 h 410"/>
                <a:gd name="T24" fmla="*/ 2 w 677"/>
                <a:gd name="T25" fmla="*/ 402 h 410"/>
                <a:gd name="T26" fmla="*/ 8 w 677"/>
                <a:gd name="T27" fmla="*/ 409 h 410"/>
                <a:gd name="T28" fmla="*/ 18 w 677"/>
                <a:gd name="T29" fmla="*/ 409 h 410"/>
                <a:gd name="T30" fmla="*/ 23 w 677"/>
                <a:gd name="T31" fmla="*/ 402 h 410"/>
                <a:gd name="T32" fmla="*/ 25 w 677"/>
                <a:gd name="T33" fmla="*/ 378 h 410"/>
                <a:gd name="T34" fmla="*/ 27 w 677"/>
                <a:gd name="T35" fmla="*/ 332 h 410"/>
                <a:gd name="T36" fmla="*/ 35 w 677"/>
                <a:gd name="T37" fmla="*/ 281 h 410"/>
                <a:gd name="T38" fmla="*/ 55 w 677"/>
                <a:gd name="T39" fmla="*/ 228 h 410"/>
                <a:gd name="T40" fmla="*/ 78 w 677"/>
                <a:gd name="T41" fmla="*/ 187 h 410"/>
                <a:gd name="T42" fmla="*/ 101 w 677"/>
                <a:gd name="T43" fmla="*/ 159 h 410"/>
                <a:gd name="T44" fmla="*/ 125 w 677"/>
                <a:gd name="T45" fmla="*/ 134 h 410"/>
                <a:gd name="T46" fmla="*/ 152 w 677"/>
                <a:gd name="T47" fmla="*/ 112 h 410"/>
                <a:gd name="T48" fmla="*/ 180 w 677"/>
                <a:gd name="T49" fmla="*/ 93 h 410"/>
                <a:gd name="T50" fmla="*/ 208 w 677"/>
                <a:gd name="T51" fmla="*/ 77 h 410"/>
                <a:gd name="T52" fmla="*/ 234 w 677"/>
                <a:gd name="T53" fmla="*/ 64 h 410"/>
                <a:gd name="T54" fmla="*/ 257 w 677"/>
                <a:gd name="T55" fmla="*/ 52 h 410"/>
                <a:gd name="T56" fmla="*/ 279 w 677"/>
                <a:gd name="T57" fmla="*/ 43 h 410"/>
                <a:gd name="T58" fmla="*/ 303 w 677"/>
                <a:gd name="T59" fmla="*/ 36 h 410"/>
                <a:gd name="T60" fmla="*/ 330 w 677"/>
                <a:gd name="T61" fmla="*/ 30 h 410"/>
                <a:gd name="T62" fmla="*/ 359 w 677"/>
                <a:gd name="T63" fmla="*/ 27 h 410"/>
                <a:gd name="T64" fmla="*/ 389 w 677"/>
                <a:gd name="T65" fmla="*/ 25 h 410"/>
                <a:gd name="T66" fmla="*/ 419 w 677"/>
                <a:gd name="T67" fmla="*/ 25 h 410"/>
                <a:gd name="T68" fmla="*/ 451 w 677"/>
                <a:gd name="T69" fmla="*/ 27 h 410"/>
                <a:gd name="T70" fmla="*/ 483 w 677"/>
                <a:gd name="T71" fmla="*/ 31 h 410"/>
                <a:gd name="T72" fmla="*/ 523 w 677"/>
                <a:gd name="T73" fmla="*/ 39 h 410"/>
                <a:gd name="T74" fmla="*/ 565 w 677"/>
                <a:gd name="T75" fmla="*/ 58 h 410"/>
                <a:gd name="T76" fmla="*/ 601 w 677"/>
                <a:gd name="T77" fmla="*/ 83 h 410"/>
                <a:gd name="T78" fmla="*/ 635 w 677"/>
                <a:gd name="T79" fmla="*/ 115 h 410"/>
                <a:gd name="T80" fmla="*/ 656 w 677"/>
                <a:gd name="T81" fmla="*/ 136 h 410"/>
                <a:gd name="T82" fmla="*/ 664 w 677"/>
                <a:gd name="T83" fmla="*/ 140 h 410"/>
                <a:gd name="T84" fmla="*/ 672 w 677"/>
                <a:gd name="T85" fmla="*/ 136 h 410"/>
                <a:gd name="T86" fmla="*/ 677 w 677"/>
                <a:gd name="T87" fmla="*/ 128 h 410"/>
                <a:gd name="T88" fmla="*/ 673 w 677"/>
                <a:gd name="T89" fmla="*/ 120 h 410"/>
                <a:gd name="T90" fmla="*/ 651 w 677"/>
                <a:gd name="T91" fmla="*/ 98 h 410"/>
                <a:gd name="T92" fmla="*/ 615 w 677"/>
                <a:gd name="T93" fmla="*/ 64 h 410"/>
                <a:gd name="T94" fmla="*/ 576 w 677"/>
                <a:gd name="T95" fmla="*/ 36 h 410"/>
                <a:gd name="T96" fmla="*/ 530 w 677"/>
                <a:gd name="T97" fmla="*/ 16 h 410"/>
                <a:gd name="T98" fmla="*/ 485 w 677"/>
                <a:gd name="T99" fmla="*/ 7 h 410"/>
                <a:gd name="T100" fmla="*/ 452 w 677"/>
                <a:gd name="T101" fmla="*/ 2 h 410"/>
                <a:gd name="T102" fmla="*/ 419 w 677"/>
                <a:gd name="T103" fmla="*/ 1 h 410"/>
                <a:gd name="T104" fmla="*/ 386 w 677"/>
                <a:gd name="T105" fmla="*/ 1 h 410"/>
                <a:gd name="T106" fmla="*/ 354 w 677"/>
                <a:gd name="T107" fmla="*/ 4 h 410"/>
                <a:gd name="T108" fmla="*/ 324 w 677"/>
                <a:gd name="T109" fmla="*/ 7 h 410"/>
                <a:gd name="T110" fmla="*/ 296 w 677"/>
                <a:gd name="T111" fmla="*/ 13 h 410"/>
                <a:gd name="T112" fmla="*/ 270 w 677"/>
                <a:gd name="T113" fmla="*/ 21 h 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77" h="410">
                  <a:moveTo>
                    <a:pt x="258" y="25"/>
                  </a:moveTo>
                  <a:lnTo>
                    <a:pt x="248" y="30"/>
                  </a:lnTo>
                  <a:lnTo>
                    <a:pt x="235" y="36"/>
                  </a:lnTo>
                  <a:lnTo>
                    <a:pt x="223" y="42"/>
                  </a:lnTo>
                  <a:lnTo>
                    <a:pt x="209" y="49"/>
                  </a:lnTo>
                  <a:lnTo>
                    <a:pt x="195" y="55"/>
                  </a:lnTo>
                  <a:lnTo>
                    <a:pt x="181" y="65"/>
                  </a:lnTo>
                  <a:lnTo>
                    <a:pt x="166" y="74"/>
                  </a:lnTo>
                  <a:lnTo>
                    <a:pt x="151" y="83"/>
                  </a:lnTo>
                  <a:lnTo>
                    <a:pt x="137" y="93"/>
                  </a:lnTo>
                  <a:lnTo>
                    <a:pt x="122" y="105"/>
                  </a:lnTo>
                  <a:lnTo>
                    <a:pt x="109" y="116"/>
                  </a:lnTo>
                  <a:lnTo>
                    <a:pt x="95" y="130"/>
                  </a:lnTo>
                  <a:lnTo>
                    <a:pt x="81" y="143"/>
                  </a:lnTo>
                  <a:lnTo>
                    <a:pt x="69" y="158"/>
                  </a:lnTo>
                  <a:lnTo>
                    <a:pt x="58" y="173"/>
                  </a:lnTo>
                  <a:lnTo>
                    <a:pt x="48" y="189"/>
                  </a:lnTo>
                  <a:lnTo>
                    <a:pt x="33" y="218"/>
                  </a:lnTo>
                  <a:lnTo>
                    <a:pt x="21" y="247"/>
                  </a:lnTo>
                  <a:lnTo>
                    <a:pt x="12" y="275"/>
                  </a:lnTo>
                  <a:lnTo>
                    <a:pt x="6" y="302"/>
                  </a:lnTo>
                  <a:lnTo>
                    <a:pt x="3" y="328"/>
                  </a:lnTo>
                  <a:lnTo>
                    <a:pt x="0" y="354"/>
                  </a:lnTo>
                  <a:lnTo>
                    <a:pt x="0" y="377"/>
                  </a:lnTo>
                  <a:lnTo>
                    <a:pt x="0" y="398"/>
                  </a:lnTo>
                  <a:lnTo>
                    <a:pt x="2" y="402"/>
                  </a:lnTo>
                  <a:lnTo>
                    <a:pt x="5" y="407"/>
                  </a:lnTo>
                  <a:lnTo>
                    <a:pt x="8" y="409"/>
                  </a:lnTo>
                  <a:lnTo>
                    <a:pt x="13" y="410"/>
                  </a:lnTo>
                  <a:lnTo>
                    <a:pt x="18" y="409"/>
                  </a:lnTo>
                  <a:lnTo>
                    <a:pt x="21" y="406"/>
                  </a:lnTo>
                  <a:lnTo>
                    <a:pt x="23" y="402"/>
                  </a:lnTo>
                  <a:lnTo>
                    <a:pt x="25" y="398"/>
                  </a:lnTo>
                  <a:lnTo>
                    <a:pt x="25" y="378"/>
                  </a:lnTo>
                  <a:lnTo>
                    <a:pt x="25" y="355"/>
                  </a:lnTo>
                  <a:lnTo>
                    <a:pt x="27" y="332"/>
                  </a:lnTo>
                  <a:lnTo>
                    <a:pt x="30" y="307"/>
                  </a:lnTo>
                  <a:lnTo>
                    <a:pt x="35" y="281"/>
                  </a:lnTo>
                  <a:lnTo>
                    <a:pt x="43" y="255"/>
                  </a:lnTo>
                  <a:lnTo>
                    <a:pt x="55" y="228"/>
                  </a:lnTo>
                  <a:lnTo>
                    <a:pt x="68" y="202"/>
                  </a:lnTo>
                  <a:lnTo>
                    <a:pt x="78" y="187"/>
                  </a:lnTo>
                  <a:lnTo>
                    <a:pt x="89" y="173"/>
                  </a:lnTo>
                  <a:lnTo>
                    <a:pt x="101" y="159"/>
                  </a:lnTo>
                  <a:lnTo>
                    <a:pt x="112" y="146"/>
                  </a:lnTo>
                  <a:lnTo>
                    <a:pt x="125" y="134"/>
                  </a:lnTo>
                  <a:lnTo>
                    <a:pt x="139" y="123"/>
                  </a:lnTo>
                  <a:lnTo>
                    <a:pt x="152" y="112"/>
                  </a:lnTo>
                  <a:lnTo>
                    <a:pt x="166" y="103"/>
                  </a:lnTo>
                  <a:lnTo>
                    <a:pt x="180" y="93"/>
                  </a:lnTo>
                  <a:lnTo>
                    <a:pt x="194" y="84"/>
                  </a:lnTo>
                  <a:lnTo>
                    <a:pt x="208" y="77"/>
                  </a:lnTo>
                  <a:lnTo>
                    <a:pt x="220" y="69"/>
                  </a:lnTo>
                  <a:lnTo>
                    <a:pt x="234" y="64"/>
                  </a:lnTo>
                  <a:lnTo>
                    <a:pt x="246" y="58"/>
                  </a:lnTo>
                  <a:lnTo>
                    <a:pt x="257" y="52"/>
                  </a:lnTo>
                  <a:lnTo>
                    <a:pt x="268" y="47"/>
                  </a:lnTo>
                  <a:lnTo>
                    <a:pt x="279" y="43"/>
                  </a:lnTo>
                  <a:lnTo>
                    <a:pt x="291" y="39"/>
                  </a:lnTo>
                  <a:lnTo>
                    <a:pt x="303" y="36"/>
                  </a:lnTo>
                  <a:lnTo>
                    <a:pt x="316" y="32"/>
                  </a:lnTo>
                  <a:lnTo>
                    <a:pt x="330" y="30"/>
                  </a:lnTo>
                  <a:lnTo>
                    <a:pt x="344" y="29"/>
                  </a:lnTo>
                  <a:lnTo>
                    <a:pt x="359" y="27"/>
                  </a:lnTo>
                  <a:lnTo>
                    <a:pt x="374" y="25"/>
                  </a:lnTo>
                  <a:lnTo>
                    <a:pt x="389" y="25"/>
                  </a:lnTo>
                  <a:lnTo>
                    <a:pt x="404" y="25"/>
                  </a:lnTo>
                  <a:lnTo>
                    <a:pt x="419" y="25"/>
                  </a:lnTo>
                  <a:lnTo>
                    <a:pt x="435" y="25"/>
                  </a:lnTo>
                  <a:lnTo>
                    <a:pt x="451" y="27"/>
                  </a:lnTo>
                  <a:lnTo>
                    <a:pt x="467" y="29"/>
                  </a:lnTo>
                  <a:lnTo>
                    <a:pt x="483" y="31"/>
                  </a:lnTo>
                  <a:lnTo>
                    <a:pt x="499" y="34"/>
                  </a:lnTo>
                  <a:lnTo>
                    <a:pt x="523" y="39"/>
                  </a:lnTo>
                  <a:lnTo>
                    <a:pt x="545" y="47"/>
                  </a:lnTo>
                  <a:lnTo>
                    <a:pt x="565" y="58"/>
                  </a:lnTo>
                  <a:lnTo>
                    <a:pt x="583" y="69"/>
                  </a:lnTo>
                  <a:lnTo>
                    <a:pt x="601" y="83"/>
                  </a:lnTo>
                  <a:lnTo>
                    <a:pt x="618" y="98"/>
                  </a:lnTo>
                  <a:lnTo>
                    <a:pt x="635" y="115"/>
                  </a:lnTo>
                  <a:lnTo>
                    <a:pt x="652" y="133"/>
                  </a:lnTo>
                  <a:lnTo>
                    <a:pt x="656" y="136"/>
                  </a:lnTo>
                  <a:lnTo>
                    <a:pt x="659" y="138"/>
                  </a:lnTo>
                  <a:lnTo>
                    <a:pt x="664" y="140"/>
                  </a:lnTo>
                  <a:lnTo>
                    <a:pt x="668" y="138"/>
                  </a:lnTo>
                  <a:lnTo>
                    <a:pt x="672" y="136"/>
                  </a:lnTo>
                  <a:lnTo>
                    <a:pt x="674" y="133"/>
                  </a:lnTo>
                  <a:lnTo>
                    <a:pt x="677" y="128"/>
                  </a:lnTo>
                  <a:lnTo>
                    <a:pt x="675" y="123"/>
                  </a:lnTo>
                  <a:lnTo>
                    <a:pt x="673" y="120"/>
                  </a:lnTo>
                  <a:lnTo>
                    <a:pt x="670" y="116"/>
                  </a:lnTo>
                  <a:lnTo>
                    <a:pt x="651" y="98"/>
                  </a:lnTo>
                  <a:lnTo>
                    <a:pt x="634" y="81"/>
                  </a:lnTo>
                  <a:lnTo>
                    <a:pt x="615" y="64"/>
                  </a:lnTo>
                  <a:lnTo>
                    <a:pt x="597" y="49"/>
                  </a:lnTo>
                  <a:lnTo>
                    <a:pt x="576" y="36"/>
                  </a:lnTo>
                  <a:lnTo>
                    <a:pt x="554" y="24"/>
                  </a:lnTo>
                  <a:lnTo>
                    <a:pt x="530" y="16"/>
                  </a:lnTo>
                  <a:lnTo>
                    <a:pt x="503" y="9"/>
                  </a:lnTo>
                  <a:lnTo>
                    <a:pt x="485" y="7"/>
                  </a:lnTo>
                  <a:lnTo>
                    <a:pt x="469" y="5"/>
                  </a:lnTo>
                  <a:lnTo>
                    <a:pt x="452" y="2"/>
                  </a:lnTo>
                  <a:lnTo>
                    <a:pt x="436" y="1"/>
                  </a:lnTo>
                  <a:lnTo>
                    <a:pt x="419" y="1"/>
                  </a:lnTo>
                  <a:lnTo>
                    <a:pt x="402" y="0"/>
                  </a:lnTo>
                  <a:lnTo>
                    <a:pt x="386" y="1"/>
                  </a:lnTo>
                  <a:lnTo>
                    <a:pt x="370" y="1"/>
                  </a:lnTo>
                  <a:lnTo>
                    <a:pt x="354" y="4"/>
                  </a:lnTo>
                  <a:lnTo>
                    <a:pt x="339" y="5"/>
                  </a:lnTo>
                  <a:lnTo>
                    <a:pt x="324" y="7"/>
                  </a:lnTo>
                  <a:lnTo>
                    <a:pt x="310" y="11"/>
                  </a:lnTo>
                  <a:lnTo>
                    <a:pt x="296" y="13"/>
                  </a:lnTo>
                  <a:lnTo>
                    <a:pt x="283" y="17"/>
                  </a:lnTo>
                  <a:lnTo>
                    <a:pt x="270" y="21"/>
                  </a:lnTo>
                  <a:lnTo>
                    <a:pt x="258" y="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48694" name="Text Box 118"/>
          <p:cNvSpPr txBox="1">
            <a:spLocks noChangeArrowheads="1"/>
          </p:cNvSpPr>
          <p:nvPr/>
        </p:nvSpPr>
        <p:spPr bwMode="auto">
          <a:xfrm>
            <a:off x="719138" y="2574925"/>
            <a:ext cx="649287" cy="39687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GOVT</a:t>
            </a:r>
          </a:p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INPUTS</a:t>
            </a:r>
          </a:p>
        </p:txBody>
      </p:sp>
      <p:sp>
        <p:nvSpPr>
          <p:cNvPr id="1048695" name="Text Box 119"/>
          <p:cNvSpPr txBox="1">
            <a:spLocks noChangeArrowheads="1"/>
          </p:cNvSpPr>
          <p:nvPr/>
        </p:nvSpPr>
        <p:spPr bwMode="auto">
          <a:xfrm>
            <a:off x="1765300" y="2695575"/>
            <a:ext cx="2762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bg1"/>
                </a:solidFill>
                <a:latin typeface="Arial"/>
              </a:rPr>
              <a:t>C</a:t>
            </a:r>
          </a:p>
        </p:txBody>
      </p:sp>
      <p:sp>
        <p:nvSpPr>
          <p:cNvPr id="1048696" name="Line 120"/>
          <p:cNvSpPr>
            <a:spLocks noChangeShapeType="1"/>
          </p:cNvSpPr>
          <p:nvPr/>
        </p:nvSpPr>
        <p:spPr bwMode="auto">
          <a:xfrm flipV="1">
            <a:off x="2122488" y="2114550"/>
            <a:ext cx="0" cy="12795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48697" name="Text Box 121"/>
          <p:cNvSpPr txBox="1">
            <a:spLocks noChangeArrowheads="1"/>
          </p:cNvSpPr>
          <p:nvPr/>
        </p:nvSpPr>
        <p:spPr bwMode="auto">
          <a:xfrm>
            <a:off x="4538663" y="5654675"/>
            <a:ext cx="37115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HUMAN RATED LAUNCH VEHICLE SYSTEM ACQUISITION</a:t>
            </a:r>
          </a:p>
        </p:txBody>
      </p:sp>
      <p:sp>
        <p:nvSpPr>
          <p:cNvPr id="1048698" name="Text Box 122"/>
          <p:cNvSpPr txBox="1">
            <a:spLocks noChangeArrowheads="1"/>
          </p:cNvSpPr>
          <p:nvPr/>
        </p:nvSpPr>
        <p:spPr bwMode="auto">
          <a:xfrm>
            <a:off x="4545013" y="5934075"/>
            <a:ext cx="2171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GROUND SYSTEM ACQUISITION</a:t>
            </a:r>
          </a:p>
        </p:txBody>
      </p:sp>
      <p:sp>
        <p:nvSpPr>
          <p:cNvPr id="1048699" name="Text Box 123"/>
          <p:cNvSpPr txBox="1">
            <a:spLocks noChangeArrowheads="1"/>
          </p:cNvSpPr>
          <p:nvPr/>
        </p:nvSpPr>
        <p:spPr bwMode="auto">
          <a:xfrm>
            <a:off x="4545013" y="6226175"/>
            <a:ext cx="228441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OTHER REQUIRED ACQUISITIONS</a:t>
            </a:r>
          </a:p>
        </p:txBody>
      </p:sp>
      <p:sp>
        <p:nvSpPr>
          <p:cNvPr id="1048700" name="AutoShape 124"/>
          <p:cNvSpPr>
            <a:spLocks noChangeArrowheads="1"/>
          </p:cNvSpPr>
          <p:nvPr/>
        </p:nvSpPr>
        <p:spPr bwMode="auto">
          <a:xfrm>
            <a:off x="7061200" y="5399088"/>
            <a:ext cx="184150" cy="171450"/>
          </a:xfrm>
          <a:prstGeom prst="triangle">
            <a:avLst>
              <a:gd name="adj" fmla="val 50000"/>
            </a:avLst>
          </a:prstGeom>
          <a:solidFill>
            <a:srgbClr val="80808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cxnSp>
        <p:nvCxnSpPr>
          <p:cNvPr id="1048701" name="AutoShape 125"/>
          <p:cNvCxnSpPr>
            <a:cxnSpLocks noChangeShapeType="1"/>
          </p:cNvCxnSpPr>
          <p:nvPr/>
        </p:nvCxnSpPr>
        <p:spPr bwMode="auto">
          <a:xfrm>
            <a:off x="6638925" y="4716463"/>
            <a:ext cx="468313" cy="793750"/>
          </a:xfrm>
          <a:prstGeom prst="bentConnector3">
            <a:avLst>
              <a:gd name="adj1" fmla="val -1694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48702" name="Line 126"/>
          <p:cNvSpPr>
            <a:spLocks noChangeShapeType="1"/>
          </p:cNvSpPr>
          <p:nvPr/>
        </p:nvSpPr>
        <p:spPr bwMode="auto">
          <a:xfrm>
            <a:off x="6943725" y="5407025"/>
            <a:ext cx="177800" cy="63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48703" name="Line 127"/>
          <p:cNvSpPr>
            <a:spLocks noChangeShapeType="1"/>
          </p:cNvSpPr>
          <p:nvPr/>
        </p:nvSpPr>
        <p:spPr bwMode="auto">
          <a:xfrm flipH="1">
            <a:off x="6950075" y="4254500"/>
            <a:ext cx="23813" cy="11493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48704" name="AutoShape 128"/>
          <p:cNvSpPr>
            <a:spLocks noChangeArrowheads="1"/>
          </p:cNvSpPr>
          <p:nvPr/>
        </p:nvSpPr>
        <p:spPr bwMode="auto">
          <a:xfrm>
            <a:off x="2909888" y="4873625"/>
            <a:ext cx="4070350" cy="2190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333399">
                  <a:gamma/>
                  <a:shade val="66275"/>
                  <a:invGamma/>
                </a:srgbClr>
              </a:gs>
              <a:gs pos="50000">
                <a:srgbClr val="333399"/>
              </a:gs>
              <a:gs pos="100000">
                <a:srgbClr val="333399">
                  <a:gamma/>
                  <a:shade val="6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705" name="Text Box 129"/>
          <p:cNvSpPr txBox="1">
            <a:spLocks noChangeArrowheads="1"/>
          </p:cNvSpPr>
          <p:nvPr/>
        </p:nvSpPr>
        <p:spPr bwMode="auto">
          <a:xfrm rot="-5400000">
            <a:off x="3289301" y="5621337"/>
            <a:ext cx="12065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ALLOCATED</a:t>
            </a:r>
          </a:p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REQUIREMENTS</a:t>
            </a:r>
          </a:p>
        </p:txBody>
      </p:sp>
      <p:sp>
        <p:nvSpPr>
          <p:cNvPr id="1048706" name="Text Box 130"/>
          <p:cNvSpPr txBox="1">
            <a:spLocks noChangeArrowheads="1"/>
          </p:cNvSpPr>
          <p:nvPr/>
        </p:nvSpPr>
        <p:spPr bwMode="auto">
          <a:xfrm>
            <a:off x="1587500" y="2466975"/>
            <a:ext cx="2762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bg1"/>
                </a:solidFill>
                <a:latin typeface="Arial"/>
              </a:rPr>
              <a:t>B</a:t>
            </a:r>
          </a:p>
        </p:txBody>
      </p:sp>
      <p:sp>
        <p:nvSpPr>
          <p:cNvPr id="1048707" name="Text Box 131"/>
          <p:cNvSpPr txBox="1">
            <a:spLocks noChangeArrowheads="1"/>
          </p:cNvSpPr>
          <p:nvPr/>
        </p:nvSpPr>
        <p:spPr bwMode="auto">
          <a:xfrm>
            <a:off x="879475" y="3411538"/>
            <a:ext cx="1323975" cy="175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lang="en-US" sz="1000" i="0" b="true">
                <a:solidFill>
                  <a:srgbClr val="3333CC"/>
                </a:solidFill>
                <a:latin typeface="Arial"/>
              </a:rPr>
              <a:t>SPIRAL I ACQ.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sz="1000" i="0" b="true">
                <a:solidFill>
                  <a:srgbClr val="3333CC"/>
                </a:solidFill>
                <a:latin typeface="Arial"/>
              </a:rPr>
              <a:t>STRATEGY</a:t>
            </a:r>
          </a:p>
          <a:p>
            <a:pPr algn="ctr" eaLnBrk="1" hangingPunct="1">
              <a:lnSpc>
                <a:spcPct val="90000"/>
              </a:lnSpc>
              <a:buFontTx/>
              <a:buChar char="-"/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Development Plan</a:t>
            </a:r>
          </a:p>
          <a:p>
            <a:pPr algn="ctr" eaLnBrk="1" hangingPunct="1">
              <a:lnSpc>
                <a:spcPct val="90000"/>
              </a:lnSpc>
              <a:buFontTx/>
              <a:buChar char="-"/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 Contracting</a:t>
            </a:r>
          </a:p>
          <a:p>
            <a:pPr algn="ctr" eaLnBrk="1" hangingPunct="1">
              <a:lnSpc>
                <a:spcPct val="90000"/>
              </a:lnSpc>
              <a:buFontTx/>
              <a:buChar char="-"/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 Risk</a:t>
            </a:r>
          </a:p>
          <a:p>
            <a:pPr algn="ctr" eaLnBrk="1" hangingPunct="1">
              <a:lnSpc>
                <a:spcPct val="90000"/>
              </a:lnSpc>
              <a:buFontTx/>
              <a:buChar char="-"/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 Budget/Cost</a:t>
            </a:r>
          </a:p>
          <a:p>
            <a:pPr algn="ctr" eaLnBrk="1" hangingPunct="1">
              <a:lnSpc>
                <a:spcPct val="90000"/>
              </a:lnSpc>
              <a:buFontTx/>
              <a:buChar char="-"/>
            </a:pPr>
            <a:endParaRPr lang="en-US" sz="1200" i="0">
              <a:solidFill>
                <a:schemeClr val="tx1"/>
              </a:solidFill>
            </a:endParaRPr>
          </a:p>
          <a:p>
            <a:pPr algn="ctr" eaLnBrk="1" hangingPunct="1">
              <a:lnSpc>
                <a:spcPct val="90000"/>
              </a:lnSpc>
            </a:pPr>
            <a:r>
              <a:rPr lang="en-US" sz="1000" i="0" b="true">
                <a:solidFill>
                  <a:srgbClr val="3333CC"/>
                </a:solidFill>
                <a:latin typeface="Arial"/>
              </a:rPr>
              <a:t>RFP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sz="1000" i="0" b="true">
                <a:solidFill>
                  <a:srgbClr val="3333CC"/>
                </a:solidFill>
                <a:latin typeface="Arial"/>
              </a:rPr>
              <a:t>Development</a:t>
            </a:r>
          </a:p>
          <a:p>
            <a:pPr algn="ctr" eaLnBrk="1" hangingPunct="1">
              <a:lnSpc>
                <a:spcPct val="90000"/>
              </a:lnSpc>
              <a:buFontTx/>
              <a:buChar char="-"/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SOO/SOW</a:t>
            </a:r>
          </a:p>
          <a:p>
            <a:pPr algn="ctr" eaLnBrk="1" hangingPunct="1">
              <a:lnSpc>
                <a:spcPct val="90000"/>
              </a:lnSpc>
              <a:buFontTx/>
              <a:buChar char="-"/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 Clauses</a:t>
            </a:r>
          </a:p>
          <a:p>
            <a:pPr algn="ctr" eaLnBrk="1" hangingPunct="1">
              <a:lnSpc>
                <a:spcPct val="90000"/>
              </a:lnSpc>
              <a:buFontTx/>
              <a:buChar char="-"/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 Selection Plan</a:t>
            </a:r>
          </a:p>
        </p:txBody>
      </p:sp>
      <p:sp>
        <p:nvSpPr>
          <p:cNvPr id="1048708" name="Text Box 132"/>
          <p:cNvSpPr txBox="1">
            <a:spLocks noChangeArrowheads="1"/>
          </p:cNvSpPr>
          <p:nvPr/>
        </p:nvSpPr>
        <p:spPr bwMode="auto">
          <a:xfrm rot="-5400000">
            <a:off x="-1294606" y="4826794"/>
            <a:ext cx="283368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PROGAM DEVELOPMENT</a:t>
            </a:r>
          </a:p>
        </p:txBody>
      </p:sp>
      <p:sp>
        <p:nvSpPr>
          <p:cNvPr id="1048709" name="Text Box 133"/>
          <p:cNvSpPr txBox="1">
            <a:spLocks noChangeArrowheads="1"/>
          </p:cNvSpPr>
          <p:nvPr/>
        </p:nvSpPr>
        <p:spPr bwMode="auto">
          <a:xfrm rot="-5400000">
            <a:off x="-665955" y="2599531"/>
            <a:ext cx="161131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REQUIREMENTS</a:t>
            </a:r>
          </a:p>
        </p:txBody>
      </p:sp>
      <p:sp>
        <p:nvSpPr>
          <p:cNvPr id="1048710" name="Text Box 134"/>
          <p:cNvSpPr txBox="1">
            <a:spLocks noChangeArrowheads="1"/>
          </p:cNvSpPr>
          <p:nvPr/>
        </p:nvSpPr>
        <p:spPr bwMode="auto">
          <a:xfrm rot="-5400000">
            <a:off x="-665956" y="1405731"/>
            <a:ext cx="1611312" cy="396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DIRECTORATE</a:t>
            </a:r>
          </a:p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MILESTONES</a:t>
            </a:r>
          </a:p>
        </p:txBody>
      </p:sp>
      <p:sp>
        <p:nvSpPr>
          <p:cNvPr id="1048711" name="Text Box 135"/>
          <p:cNvSpPr txBox="1">
            <a:spLocks noChangeArrowheads="1"/>
          </p:cNvSpPr>
          <p:nvPr/>
        </p:nvSpPr>
        <p:spPr bwMode="auto">
          <a:xfrm>
            <a:off x="3367088" y="4854575"/>
            <a:ext cx="299561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bg1"/>
                </a:solidFill>
                <a:latin typeface="Arial"/>
              </a:rPr>
              <a:t>RISK REDUCTION VIA 2008 DEMONSTRATION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8654C2ED-709B-4670-942F-2465DB90D5AD}" type="slidenum">
              <a:rPr lang="en-US"/>
              <a:pPr/>
              <a:t>16</a:t>
            </a:fld>
            <a:endParaRPr lang="en-US"/>
          </a:p>
        </p:txBody>
      </p:sp>
      <p:sp>
        <p:nvSpPr>
          <p:cNvPr id="1058818" name="Rectangle 2"/>
          <p:cNvSpPr>
            <a:spLocks noGrp="1" noChangeArrowheads="1"/>
          </p:cNvSpPr>
          <p:nvPr>
            <p:ph type="title"/>
          </p:nvPr>
        </p:nvSpPr>
        <p:spPr>
          <a:xfrm>
            <a:off x="1062038" y="114300"/>
            <a:ext cx="6669087" cy="457200"/>
          </a:xfrm>
        </p:spPr>
        <p:txBody>
          <a:bodyPr/>
          <a:lstStyle/>
          <a:p>
            <a:pPr algn="l"/>
            <a:r>
              <a:rPr lang="en-US" sz="1800" b="true" i="true">
                <a:latin typeface="Arial"/>
              </a:rPr>
              <a:t>CEV Development Plan</a:t>
            </a:r>
            <a:endParaRPr lang="en-US" sz="1400"/>
          </a:p>
        </p:txBody>
      </p:sp>
      <p:sp>
        <p:nvSpPr>
          <p:cNvPr id="1058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838200"/>
            <a:ext cx="8080375" cy="5410200"/>
          </a:xfrm>
        </p:spPr>
        <p:txBody>
          <a:bodyPr/>
          <a:lstStyle/>
          <a:p>
            <a:pPr>
              <a:spcBef>
                <a:spcPct val="30000"/>
              </a:spcBef>
            </a:pPr>
            <a:r>
              <a:rPr lang="en-US" sz="1800" b="true">
                <a:latin typeface="Arial"/>
              </a:rPr>
              <a:t>Purpose: Develop Capability for Crewed Access to Space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LEO Access by 2014 (Threshold)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Provide Capability for Extended Lunar Exploration (Threshold)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Provide Capability for Long Lunar Exploration (Objective)</a:t>
            </a:r>
          </a:p>
          <a:p>
            <a:pPr lvl="1">
              <a:spcBef>
                <a:spcPct val="30000"/>
              </a:spcBef>
            </a:pPr>
            <a:endParaRPr lang="en-US" sz="600" b="1"/>
          </a:p>
          <a:p>
            <a:pPr>
              <a:spcBef>
                <a:spcPct val="30000"/>
              </a:spcBef>
            </a:pPr>
            <a:r>
              <a:rPr lang="en-US" sz="1800" b="true">
                <a:latin typeface="Arial"/>
              </a:rPr>
              <a:t>Development Plan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Pre-Phase A (3</a:t>
            </a:r>
            <a:r>
              <a:rPr lang="en-US" sz="1600" b="1" baseline="30000">
                <a:latin typeface="Arial"/>
              </a:rPr>
              <a:t>rd</a:t>
            </a:r>
            <a:r>
              <a:rPr lang="en-US" sz="1600" b="1">
                <a:latin typeface="Arial"/>
              </a:rPr>
              <a:t> Quarter FY04 to 2</a:t>
            </a:r>
            <a:r>
              <a:rPr lang="en-US" sz="1600" b="1" baseline="30000">
                <a:latin typeface="Arial"/>
              </a:rPr>
              <a:t>nd</a:t>
            </a:r>
            <a:r>
              <a:rPr lang="en-US" sz="1600" b="1">
                <a:latin typeface="Arial"/>
              </a:rPr>
              <a:t> Quarter FY05)</a:t>
            </a:r>
          </a:p>
          <a:p>
            <a:pPr lvl="2">
              <a:spcBef>
                <a:spcPct val="30000"/>
              </a:spcBef>
            </a:pPr>
            <a:r>
              <a:rPr lang="en-US" sz="1400" b="1">
                <a:latin typeface="Arial"/>
              </a:rPr>
              <a:t>Integrate Independent Government/Industry Analysis of Requirements</a:t>
            </a:r>
          </a:p>
          <a:p>
            <a:pPr lvl="2">
              <a:spcBef>
                <a:spcPct val="30000"/>
              </a:spcBef>
            </a:pPr>
            <a:r>
              <a:rPr lang="en-US" sz="1400" b="1">
                <a:latin typeface="Arial"/>
              </a:rPr>
              <a:t>Determine Functional Requirements for the Combined CEV/Launch Vehicle/Ground System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Phase A: Study Phase (3</a:t>
            </a:r>
            <a:r>
              <a:rPr lang="en-US" sz="1600" b="1" baseline="30000">
                <a:latin typeface="Arial"/>
              </a:rPr>
              <a:t>rd</a:t>
            </a:r>
            <a:r>
              <a:rPr lang="en-US" sz="1600" b="1">
                <a:latin typeface="Arial"/>
              </a:rPr>
              <a:t> Quarter FY05 to 4</a:t>
            </a:r>
            <a:r>
              <a:rPr lang="en-US" sz="1600" b="1" baseline="30000">
                <a:latin typeface="Arial"/>
              </a:rPr>
              <a:t>th</a:t>
            </a:r>
            <a:r>
              <a:rPr lang="en-US" sz="1600" b="1">
                <a:latin typeface="Arial"/>
              </a:rPr>
              <a:t> Quarter FY06)</a:t>
            </a:r>
          </a:p>
          <a:p>
            <a:pPr lvl="2">
              <a:spcBef>
                <a:spcPct val="30000"/>
              </a:spcBef>
            </a:pPr>
            <a:r>
              <a:rPr lang="en-US" sz="1400" b="1">
                <a:latin typeface="Arial"/>
              </a:rPr>
              <a:t>Award Two CEV Contracts with Two Objectives</a:t>
            </a:r>
          </a:p>
          <a:p>
            <a:pPr lvl="3">
              <a:spcBef>
                <a:spcPct val="30000"/>
              </a:spcBef>
            </a:pPr>
            <a:r>
              <a:rPr lang="en-US" b="1" sz="1400">
                <a:latin typeface="Arial"/>
              </a:rPr>
              <a:t>Spiral I Architecture and Functional Requirements Analysis/CEV Design</a:t>
            </a:r>
          </a:p>
          <a:p>
            <a:pPr lvl="3">
              <a:spcBef>
                <a:spcPct val="30000"/>
              </a:spcBef>
            </a:pPr>
            <a:r>
              <a:rPr lang="en-US" b="1" sz="1400">
                <a:latin typeface="Arial"/>
              </a:rPr>
              <a:t>Risk Reduction Demonstration for 2008</a:t>
            </a:r>
          </a:p>
          <a:p>
            <a:pPr lvl="2">
              <a:spcBef>
                <a:spcPct val="30000"/>
              </a:spcBef>
            </a:pPr>
            <a:r>
              <a:rPr lang="en-US" sz="1400" b="1">
                <a:latin typeface="Arial"/>
              </a:rPr>
              <a:t>At SRR, Allocate Individual Requirements for CEV, Launch Vehicle, Ground System, Etc.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Phase B: Design (1</a:t>
            </a:r>
            <a:r>
              <a:rPr lang="en-US" sz="1600" b="1" baseline="30000">
                <a:latin typeface="Arial"/>
              </a:rPr>
              <a:t>st</a:t>
            </a:r>
            <a:r>
              <a:rPr lang="en-US" sz="1600" b="1">
                <a:latin typeface="Arial"/>
              </a:rPr>
              <a:t> Quarter FY07 to 3</a:t>
            </a:r>
            <a:r>
              <a:rPr lang="en-US" sz="1600" b="1" baseline="30000">
                <a:latin typeface="Arial"/>
              </a:rPr>
              <a:t>rd</a:t>
            </a:r>
            <a:r>
              <a:rPr lang="en-US" sz="1600" b="1">
                <a:latin typeface="Arial"/>
              </a:rPr>
              <a:t> Quarter FY08)</a:t>
            </a:r>
          </a:p>
          <a:p>
            <a:pPr lvl="2">
              <a:spcBef>
                <a:spcPct val="30000"/>
              </a:spcBef>
            </a:pPr>
            <a:r>
              <a:rPr lang="en-US" sz="1400" b="1">
                <a:latin typeface="Arial"/>
              </a:rPr>
              <a:t>Continue with Two Contractors into CEV Design Phase</a:t>
            </a:r>
          </a:p>
          <a:p>
            <a:pPr lvl="2">
              <a:spcBef>
                <a:spcPct val="30000"/>
              </a:spcBef>
            </a:pPr>
            <a:r>
              <a:rPr lang="en-US" sz="1400" b="1">
                <a:latin typeface="Arial"/>
              </a:rPr>
              <a:t>After PDR and 2008 Demonstration, Downselect to Single CEV Developer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Phase C: Build, Test, Launch (1</a:t>
            </a:r>
            <a:r>
              <a:rPr lang="en-US" sz="1600" b="1" baseline="30000">
                <a:latin typeface="Arial"/>
              </a:rPr>
              <a:t>st</a:t>
            </a:r>
            <a:r>
              <a:rPr lang="en-US" sz="1600" b="1">
                <a:latin typeface="Arial"/>
              </a:rPr>
              <a:t> Quarter FY09 to 4</a:t>
            </a:r>
            <a:r>
              <a:rPr lang="en-US" sz="1600" b="1" baseline="30000">
                <a:latin typeface="Arial"/>
              </a:rPr>
              <a:t>th</a:t>
            </a:r>
            <a:r>
              <a:rPr lang="en-US" sz="1600" b="1">
                <a:latin typeface="Arial"/>
              </a:rPr>
              <a:t> Quarter FY14)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EF41F94B-DE1A-4874-8841-17279384AFB0}" type="slidenum">
              <a:rPr lang="en-US"/>
              <a:pPr/>
              <a:t>17</a:t>
            </a:fld>
            <a:endParaRPr lang="en-US"/>
          </a:p>
        </p:txBody>
      </p:sp>
      <p:sp>
        <p:nvSpPr>
          <p:cNvPr id="1059842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Fee Structure</a:t>
            </a:r>
          </a:p>
        </p:txBody>
      </p:sp>
      <p:sp>
        <p:nvSpPr>
          <p:cNvPr id="1059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7500" y="1016000"/>
            <a:ext cx="8534400" cy="542925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30000"/>
              </a:spcBef>
              <a:buClr>
                <a:srgbClr val="CC0000"/>
              </a:buClr>
            </a:pPr>
            <a:r>
              <a:rPr lang="en-US" sz="2000" b="true">
                <a:latin typeface="Arial"/>
              </a:rPr>
              <a:t>Award Fee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b="1">
                <a:latin typeface="Arial"/>
              </a:rPr>
              <a:t>Fee Based on Contractor Compliance to Their Proposed Baseline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b="1" sz="1600">
                <a:latin typeface="Arial"/>
              </a:rPr>
              <a:t>After Contract Award, Conduct Integrated Baseline Review (IBR)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b="1" sz="1600">
                <a:latin typeface="Arial"/>
              </a:rPr>
              <a:t>Percentage of Award Based on Contractor Meeting Schedule and Cost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b="1" sz="1600">
                <a:latin typeface="Arial"/>
              </a:rPr>
              <a:t>Possibly use SPI and CPI as Metric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b="1">
                <a:latin typeface="Arial"/>
              </a:rPr>
              <a:t>Fee Allocation by Milestone Events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b="1" sz="1600">
                <a:latin typeface="Arial"/>
              </a:rPr>
              <a:t>IBR, Initial Baseline Review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b="1" sz="1600">
                <a:latin typeface="Arial"/>
              </a:rPr>
              <a:t>SRR, System Readiness Review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b="1" sz="1600">
                <a:latin typeface="Arial"/>
              </a:rPr>
              <a:t>PDR, Preliminary Design Review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b="1" sz="1600">
                <a:latin typeface="Arial"/>
              </a:rPr>
              <a:t>Completion of 2008 Demonstration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b="1">
                <a:latin typeface="Arial"/>
              </a:rPr>
              <a:t>Unallocated Fee Can be Rolled Forward to Next Award Period at Program Manager’s Discretion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endParaRPr lang="en-US" b="1"/>
          </a:p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sz="2000" b="true">
                <a:latin typeface="Arial"/>
              </a:rPr>
              <a:t>Fee Amount of 10-15% of Contract Value</a:t>
            </a:r>
            <a:endParaRPr lang="en-US" b="0"/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C649A3ED-69F3-4C09-ABDE-7CC7323872EE}" type="slidenum">
              <a:rPr lang="en-US"/>
              <a:pPr/>
              <a:t>18</a:t>
            </a:fld>
            <a:endParaRPr lang="en-US"/>
          </a:p>
        </p:txBody>
      </p:sp>
      <p:sp>
        <p:nvSpPr>
          <p:cNvPr id="1061890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Down Select and Period Of Performance</a:t>
            </a:r>
          </a:p>
        </p:txBody>
      </p:sp>
      <p:sp>
        <p:nvSpPr>
          <p:cNvPr id="1061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17588"/>
            <a:ext cx="7772400" cy="4849812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30000"/>
              </a:spcBef>
              <a:buClr>
                <a:srgbClr val="CC0000"/>
              </a:buClr>
            </a:pPr>
            <a:r>
              <a:rPr lang="en-US" sz="1800" b="true">
                <a:latin typeface="Arial"/>
              </a:rPr>
              <a:t>Two Options Under Consideration</a:t>
            </a:r>
          </a:p>
          <a:p>
            <a:pPr>
              <a:lnSpc>
                <a:spcPct val="90000"/>
              </a:lnSpc>
              <a:spcBef>
                <a:spcPct val="30000"/>
              </a:spcBef>
              <a:buClr>
                <a:srgbClr val="CC0000"/>
              </a:buClr>
            </a:pPr>
            <a:r>
              <a:rPr lang="en-US" sz="1800" b="true">
                <a:latin typeface="Arial"/>
              </a:rPr>
              <a:t>Single RFP to 2014</a:t>
            </a:r>
          </a:p>
          <a:p>
            <a:pPr lvl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</a:pPr>
            <a:r>
              <a:rPr lang="en-US" sz="1600" b="1">
                <a:latin typeface="Arial"/>
              </a:rPr>
              <a:t>Set up with Phase I/Phase II</a:t>
            </a:r>
          </a:p>
          <a:p>
            <a:pPr lvl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</a:pPr>
            <a:r>
              <a:rPr lang="en-US" sz="1600" b="1">
                <a:latin typeface="Arial"/>
              </a:rPr>
              <a:t>Phased Downselect in 2008</a:t>
            </a:r>
          </a:p>
          <a:p>
            <a:pPr>
              <a:lnSpc>
                <a:spcPct val="90000"/>
              </a:lnSpc>
              <a:spcBef>
                <a:spcPct val="30000"/>
              </a:spcBef>
              <a:buClr>
                <a:srgbClr val="CC0000"/>
              </a:buClr>
            </a:pPr>
            <a:r>
              <a:rPr lang="en-US" sz="1800" b="true">
                <a:latin typeface="Arial"/>
              </a:rPr>
              <a:t>Two RFPs</a:t>
            </a:r>
          </a:p>
          <a:p>
            <a:pPr lvl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</a:pPr>
            <a:r>
              <a:rPr lang="en-US" sz="1600" b="1">
                <a:latin typeface="Arial"/>
              </a:rPr>
              <a:t>First RFP: Study/Design Phase (2005-2008)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Second RFP: Design/Build-Test-Fly (2008-2014)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endParaRPr lang="en-US" sz="600" b="1"/>
          </a:p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sz="1800" b="true">
                <a:latin typeface="Arial"/>
              </a:rPr>
              <a:t>For Either Approach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Demonstration is for Risk Reduction and “Past Performance” Data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Demonstration is not a Flyoff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Anticipate that Competition will be Limited to Two Contractors Performing Under First Contract/Phase I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endParaRPr lang="en-US" sz="600" b="1"/>
          </a:p>
        </p:txBody>
      </p:sp>
      <p:sp>
        <p:nvSpPr>
          <p:cNvPr id="1061892" name="Text Box 4"/>
          <p:cNvSpPr txBox="1">
            <a:spLocks noChangeArrowheads="1"/>
          </p:cNvSpPr>
          <p:nvPr/>
        </p:nvSpPr>
        <p:spPr bwMode="auto">
          <a:xfrm>
            <a:off x="712788" y="4983163"/>
            <a:ext cx="7470775" cy="1701800"/>
          </a:xfrm>
          <a:prstGeom prst="rect">
            <a:avLst/>
          </a:prstGeom>
          <a:gradFill rotWithShape="0">
            <a:gsLst>
              <a:gs pos="0">
                <a:srgbClr val="FFFF66"/>
              </a:gs>
              <a:gs pos="100000">
                <a:srgbClr val="FFFF66">
                  <a:gamma/>
                  <a:shade val="85882"/>
                  <a:invGamma/>
                </a:srgbClr>
              </a:gs>
            </a:gsLst>
            <a:lin ang="2700000" scaled="1"/>
          </a:gradFill>
          <a:ln>
            <a:noFill/>
          </a:ln>
          <a:effectLst>
            <a:prstShdw prst="shdw17" dist="17961" dir="2700000">
              <a:srgbClr val="FFFF66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10000"/>
              </a:lnSpc>
              <a:spcBef>
                <a:spcPct val="20000"/>
              </a:spcBef>
            </a:pPr>
            <a:r>
              <a:rPr lang="en-US" i="0" sz="1600" b="true">
                <a:solidFill>
                  <a:schemeClr val="tx1"/>
                </a:solidFill>
                <a:latin typeface="Arial"/>
              </a:rPr>
              <a:t>The government contemplates that viable and effective competition will be restricted to firms performing CEV contracts through flight demonstration.  Firms not performing under NASA CEV contracts for Phase A/B, and opting to submit proposals for Phase C-E, will be required to submit PDR and flight demonstration "equivalent" packages to illustrate ability to successfully execute CEV deployment to low earth orbit in 2014.</a:t>
            </a:r>
            <a:r>
              <a:rPr lang="en-US" b="0" i="0" sz="1600">
                <a:solidFill>
                  <a:schemeClr val="tx1"/>
                </a:solidFill>
                <a:latin typeface="Arial"/>
              </a:rPr>
              <a:t> 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3F6F2DA3-F7D8-4C22-8CB7-68C92FBFBE54}" type="slidenum">
              <a:rPr lang="en-US"/>
              <a:pPr/>
              <a:t>19</a:t>
            </a:fld>
            <a:endParaRPr lang="en-US"/>
          </a:p>
        </p:txBody>
      </p:sp>
      <p:sp>
        <p:nvSpPr>
          <p:cNvPr id="1062914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Commercial Approach for Earth to Orbit</a:t>
            </a:r>
          </a:p>
        </p:txBody>
      </p:sp>
      <p:sp>
        <p:nvSpPr>
          <p:cNvPr id="1062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1325" y="1020763"/>
            <a:ext cx="8397875" cy="5184775"/>
          </a:xfrm>
        </p:spPr>
        <p:txBody>
          <a:bodyPr/>
          <a:lstStyle/>
          <a:p>
            <a:pPr>
              <a:spcBef>
                <a:spcPct val="30000"/>
              </a:spcBef>
            </a:pPr>
            <a:r>
              <a:rPr lang="en-US" sz="1800" b="true">
                <a:latin typeface="Arial"/>
              </a:rPr>
              <a:t>Objective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Pursue High Risk, High Payoff Strategy for Earth to Orbit (ETO) Access</a:t>
            </a:r>
          </a:p>
          <a:p>
            <a:pPr lvl="1">
              <a:spcBef>
                <a:spcPct val="30000"/>
              </a:spcBef>
            </a:pPr>
            <a:endParaRPr lang="en-US" sz="1600" b="1"/>
          </a:p>
          <a:p>
            <a:pPr>
              <a:spcBef>
                <a:spcPct val="30000"/>
              </a:spcBef>
            </a:pPr>
            <a:r>
              <a:rPr lang="en-US" sz="1800" b="true">
                <a:latin typeface="Arial"/>
              </a:rPr>
              <a:t>Strategy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Use Space Act, Cooperative Agreement, Other Transaction, or other Partnering in Lieu of Traditional FAR Contract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Evaluate Progress Concurrent with System Requirements Review (2006) and Preliminary Design Review (2008)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If Commercial Solution Proves Viable, Then Descope CEV and CEV Launch Vehicle Requirements Accordingly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Regardless of Success of Commercial ETO, CEV Acquisition will Continue with appropriately descoped or adjusted requirements</a:t>
            </a:r>
          </a:p>
          <a:p>
            <a:pPr lvl="1">
              <a:spcBef>
                <a:spcPct val="30000"/>
              </a:spcBef>
            </a:pPr>
            <a:endParaRPr lang="en-US" sz="1600" b="1"/>
          </a:p>
          <a:p>
            <a:pPr>
              <a:spcBef>
                <a:spcPct val="30000"/>
              </a:spcBef>
            </a:pPr>
            <a:r>
              <a:rPr lang="en-US" sz="1800" b="true">
                <a:latin typeface="Arial"/>
              </a:rPr>
              <a:t>Schedule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Decision on Whether or Not to Pursue a Commercial Solution will be Made Prior to Release of Draft CEV RFP (Jan 2005)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If Decision is Made to Pursue, Anticipate Solicitation in FY05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27BBA02B-817E-4865-B157-6AEA9439DFFB}" type="slidenum">
              <a:rPr lang="en-US"/>
              <a:pPr/>
              <a:t>20</a:t>
            </a:fld>
            <a:endParaRPr lang="en-US"/>
          </a:p>
        </p:txBody>
      </p:sp>
      <p:sp>
        <p:nvSpPr>
          <p:cNvPr id="1055746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Conclusions</a:t>
            </a:r>
          </a:p>
        </p:txBody>
      </p:sp>
      <p:sp>
        <p:nvSpPr>
          <p:cNvPr id="1055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0875" y="1316038"/>
            <a:ext cx="8188325" cy="5143500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ct val="30000"/>
              </a:spcBef>
            </a:pPr>
            <a:r>
              <a:rPr lang="en-US" sz="2000" b="true">
                <a:latin typeface="Arial"/>
              </a:rPr>
              <a:t>Acquisition Strategy is a Work in Progress</a:t>
            </a:r>
          </a:p>
          <a:p>
            <a:pPr>
              <a:lnSpc>
                <a:spcPct val="110000"/>
              </a:lnSpc>
              <a:spcBef>
                <a:spcPct val="30000"/>
              </a:spcBef>
            </a:pPr>
            <a:r>
              <a:rPr lang="en-US" sz="2000" b="true">
                <a:latin typeface="Arial"/>
              </a:rPr>
              <a:t>Expect Release of Draft Statement of Work for Comment in Early December</a:t>
            </a:r>
          </a:p>
          <a:p>
            <a:pPr>
              <a:lnSpc>
                <a:spcPct val="110000"/>
              </a:lnSpc>
              <a:spcBef>
                <a:spcPct val="30000"/>
              </a:spcBef>
            </a:pPr>
            <a:r>
              <a:rPr lang="en-US" sz="2000" b="true">
                <a:latin typeface="Arial"/>
              </a:rPr>
              <a:t>Continuing on Schedule for CEV RFP Release in March 2005</a:t>
            </a:r>
          </a:p>
          <a:p>
            <a:pPr>
              <a:lnSpc>
                <a:spcPct val="110000"/>
              </a:lnSpc>
              <a:spcBef>
                <a:spcPct val="30000"/>
              </a:spcBef>
            </a:pPr>
            <a:r>
              <a:rPr lang="en-US" sz="2000" b="true">
                <a:latin typeface="Arial"/>
              </a:rPr>
              <a:t>NASA will Post Periodic Updates to the Website at </a:t>
            </a:r>
            <a:r>
              <a:rPr lang="en-US" sz="2000" b="true">
                <a:latin typeface="Arial"/>
                <a:hlinkClick r:id="rId2"/>
              </a:rPr>
              <a:t>http://www.exploration.nasa.gov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454275"/>
            <a:ext cx="2566988" cy="3425825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7239000" y="6632575"/>
            <a:ext cx="1905000" cy="2254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1200" i="false">
                <a:solidFill>
                  <a:srgbClr val="000000"/>
                </a:solidFill>
                <a:latin typeface="Arial"/>
              </a:rPr>
              <a:t>3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1012825" y="0"/>
            <a:ext cx="8131175" cy="8382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l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2000" i="true">
                <a:solidFill>
                  <a:srgbClr val="000000"/>
                </a:solidFill>
                <a:latin typeface="Arial"/>
              </a:rPr>
              <a:t>Nation</a:t>
            </a:r>
            <a:r>
              <a:rPr lang="en-US" b="true" sz="2000" i="true">
                <a:solidFill>
                  <a:srgbClr val="000000"/>
                </a:solidFill>
                <a:latin typeface="Albertus Medium"/>
              </a:rPr>
              <a:t>’</a:t>
            </a:r>
            <a:r>
              <a:rPr lang="en-US" b="true" sz="2000" i="true">
                <a:solidFill>
                  <a:srgbClr val="000000"/>
                </a:solidFill>
                <a:latin typeface="Arial"/>
              </a:rPr>
              <a:t>s Vision for Space Exploration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617A8D9B-9E35-4CFC-8D61-7D49FB6E7720}" type="slidenum">
              <a:rPr lang="en-US"/>
              <a:pPr/>
              <a:t>21</a:t>
            </a:fld>
            <a:endParaRPr lang="en-US"/>
          </a:p>
        </p:txBody>
      </p:sp>
      <p:sp>
        <p:nvSpPr>
          <p:cNvPr id="1063938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Launch Vehicle</a:t>
            </a:r>
          </a:p>
        </p:txBody>
      </p:sp>
      <p:sp>
        <p:nvSpPr>
          <p:cNvPr id="1063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1325" y="1274763"/>
            <a:ext cx="8397875" cy="5184775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600" b="true">
                <a:latin typeface="Arial"/>
              </a:rPr>
              <a:t>Objective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400" b="1">
                <a:latin typeface="Arial"/>
              </a:rPr>
              <a:t>Pursue human rated launch vehicle to support CEV with potential evolution into cargo and heavy lift missions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endParaRPr lang="en-US" sz="1400" b="1"/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600" b="true">
                <a:latin typeface="Arial"/>
              </a:rPr>
              <a:t>Strategy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400" b="1">
                <a:latin typeface="Arial"/>
              </a:rPr>
              <a:t>Pre-Phase A (3</a:t>
            </a:r>
            <a:r>
              <a:rPr lang="en-US" sz="1400" b="1" baseline="30000">
                <a:latin typeface="Arial"/>
              </a:rPr>
              <a:t>rd</a:t>
            </a:r>
            <a:r>
              <a:rPr lang="en-US" sz="1400" b="1">
                <a:latin typeface="Arial"/>
              </a:rPr>
              <a:t> Quarter FY04 to 3</a:t>
            </a:r>
            <a:r>
              <a:rPr lang="en-US" sz="1400" b="1" baseline="30000">
                <a:latin typeface="Arial"/>
              </a:rPr>
              <a:t>nd</a:t>
            </a:r>
            <a:r>
              <a:rPr lang="en-US" sz="1400" b="1">
                <a:latin typeface="Arial"/>
              </a:rPr>
              <a:t> Quarter FY05)</a:t>
            </a:r>
          </a:p>
          <a:p>
            <a:pPr lvl="2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Integrate Independent Government/Industry Analysis of Requirements</a:t>
            </a:r>
          </a:p>
          <a:p>
            <a:pPr lvl="2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Determine Functional Requirements for the Combined CEV/Launch Vehicle/Ground System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400" b="1">
                <a:latin typeface="Arial"/>
              </a:rPr>
              <a:t>Phase A: Study Phase (4</a:t>
            </a:r>
            <a:r>
              <a:rPr lang="en-US" sz="1400" b="1" baseline="30000">
                <a:latin typeface="Arial"/>
              </a:rPr>
              <a:t>rd</a:t>
            </a:r>
            <a:r>
              <a:rPr lang="en-US" sz="1400" b="1">
                <a:latin typeface="Arial"/>
              </a:rPr>
              <a:t> Quarter FY05 to 4</a:t>
            </a:r>
            <a:r>
              <a:rPr lang="en-US" sz="1400" b="1" baseline="30000">
                <a:latin typeface="Arial"/>
              </a:rPr>
              <a:t>th</a:t>
            </a:r>
            <a:r>
              <a:rPr lang="en-US" sz="1400" b="1">
                <a:latin typeface="Arial"/>
              </a:rPr>
              <a:t> Quarter 2006)</a:t>
            </a:r>
          </a:p>
          <a:p>
            <a:pPr lvl="2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Using BAA Award multiple Launch System Contracts to:</a:t>
            </a:r>
          </a:p>
          <a:p>
            <a:pPr lvl="3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Provide Launch system requirements and concept support</a:t>
            </a:r>
          </a:p>
          <a:p>
            <a:pPr lvl="3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Coordinate with CEV contractors and System Integrator in the allocation of individual requirements for CEV, Launch Vehicle, Ground System, Etc.</a:t>
            </a:r>
          </a:p>
          <a:p>
            <a:pPr lvl="3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Support Spiral 1 level System Requirements Review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400" b="1">
                <a:latin typeface="Arial"/>
              </a:rPr>
              <a:t>Phase B/C: Competitive award to complete Design (FY07)</a:t>
            </a:r>
          </a:p>
          <a:p>
            <a:pPr lvl="2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Contract structure and scope to be developed during Phase A   </a:t>
            </a:r>
            <a:endParaRPr lang="en-US" sz="1200"/>
          </a:p>
          <a:p>
            <a:pPr lvl="1">
              <a:lnSpc>
                <a:spcPct val="80000"/>
              </a:lnSpc>
              <a:spcBef>
                <a:spcPct val="30000"/>
              </a:spcBef>
              <a:buFont typeface="Symbol" pitchFamily="18" charset="2"/>
              <a:buNone/>
            </a:pPr>
            <a:endParaRPr lang="en-US" sz="1400" b="1"/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600" b="true">
                <a:latin typeface="Arial"/>
              </a:rPr>
              <a:t>Schedule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400" b="1">
                <a:latin typeface="Arial"/>
              </a:rPr>
              <a:t>Draft RFP Release 2</a:t>
            </a:r>
            <a:r>
              <a:rPr lang="en-US" sz="1400" b="1" baseline="30000">
                <a:latin typeface="Arial"/>
              </a:rPr>
              <a:t>nd</a:t>
            </a:r>
            <a:r>
              <a:rPr lang="en-US" sz="1400" b="1">
                <a:latin typeface="Arial"/>
              </a:rPr>
              <a:t>-3</a:t>
            </a:r>
            <a:r>
              <a:rPr lang="en-US" sz="1400" b="1" baseline="30000">
                <a:latin typeface="Arial"/>
              </a:rPr>
              <a:t>rd</a:t>
            </a:r>
            <a:r>
              <a:rPr lang="en-US" sz="1400" b="1">
                <a:latin typeface="Arial"/>
              </a:rPr>
              <a:t> Quarter FY05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400" b="1">
                <a:latin typeface="Arial"/>
              </a:rPr>
              <a:t>Contract award Phase A 4</a:t>
            </a:r>
            <a:r>
              <a:rPr lang="en-US" sz="1400" b="1" baseline="30000">
                <a:latin typeface="Arial"/>
              </a:rPr>
              <a:t>th</a:t>
            </a:r>
            <a:r>
              <a:rPr lang="en-US" sz="1400" b="1">
                <a:latin typeface="Arial"/>
              </a:rPr>
              <a:t> Quarter FY05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400" b="1">
                <a:latin typeface="Arial"/>
              </a:rPr>
              <a:t>Launch Vehicle Design phase commence FY07 following Spiral 1 System Requirements Review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F11D28FA-BA61-4F78-A066-150CD8E55802}" type="slidenum">
              <a:rPr lang="en-US"/>
              <a:pPr/>
              <a:t>22</a:t>
            </a:fld>
            <a:endParaRPr lang="en-US"/>
          </a:p>
        </p:txBody>
      </p:sp>
      <p:sp>
        <p:nvSpPr>
          <p:cNvPr id="1064962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System Integrator</a:t>
            </a:r>
          </a:p>
        </p:txBody>
      </p:sp>
      <p:sp>
        <p:nvSpPr>
          <p:cNvPr id="1064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1325" y="1274763"/>
            <a:ext cx="8397875" cy="5184775"/>
          </a:xfrm>
        </p:spPr>
        <p:txBody>
          <a:bodyPr/>
          <a:lstStyle/>
          <a:p>
            <a:pPr>
              <a:spcBef>
                <a:spcPct val="30000"/>
              </a:spcBef>
            </a:pPr>
            <a:r>
              <a:rPr lang="en-US" sz="2000" b="true">
                <a:latin typeface="Arial"/>
              </a:rPr>
              <a:t>Objective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Create a Government/Industry team to provide systems engineering &amp; integration functions necessary to complete the integration of complex multi-element systems</a:t>
            </a:r>
          </a:p>
          <a:p>
            <a:pPr>
              <a:spcBef>
                <a:spcPct val="30000"/>
              </a:spcBef>
            </a:pPr>
            <a:r>
              <a:rPr lang="en-US" sz="2000" b="true">
                <a:latin typeface="Arial"/>
              </a:rPr>
              <a:t>Strategy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Government team will provide systems engineering &amp; integration functions necessary to complete Spiral 1 System-of-Systems design through SRR in FY2006(3</a:t>
            </a:r>
            <a:r>
              <a:rPr lang="en-US" baseline="30000">
                <a:latin typeface="Arial"/>
              </a:rPr>
              <a:t>rd</a:t>
            </a:r>
            <a:r>
              <a:rPr lang="en-US">
                <a:latin typeface="Arial"/>
              </a:rPr>
              <a:t> Q)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Government retains Total System Performance Responsibility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Contractor team will ramp up through Spiral 1 SRR and support Spiral 2 Pre-Phase A systems engineering functions</a:t>
            </a:r>
          </a:p>
          <a:p>
            <a:pPr lvl="1">
              <a:spcBef>
                <a:spcPct val="30000"/>
              </a:spcBef>
            </a:pPr>
            <a:endParaRPr lang="en-US" b="1"/>
          </a:p>
          <a:p>
            <a:pPr>
              <a:spcBef>
                <a:spcPct val="30000"/>
              </a:spcBef>
            </a:pPr>
            <a:r>
              <a:rPr lang="en-US" sz="2000" b="true">
                <a:latin typeface="Arial"/>
              </a:rPr>
              <a:t>Schedule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Contract Award ~January 2006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7B91AD32-1784-4431-A02A-3B36164DCDAE}" type="slidenum">
              <a:rPr lang="en-US"/>
              <a:pPr/>
              <a:t>23</a:t>
            </a:fld>
            <a:endParaRPr lang="en-US"/>
          </a:p>
        </p:txBody>
      </p:sp>
      <p:sp>
        <p:nvSpPr>
          <p:cNvPr id="1065986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Spiral I Technology Infusion</a:t>
            </a:r>
          </a:p>
        </p:txBody>
      </p:sp>
      <p:sp>
        <p:nvSpPr>
          <p:cNvPr id="1065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1325" y="1274763"/>
            <a:ext cx="8397875" cy="5184775"/>
          </a:xfrm>
        </p:spPr>
        <p:txBody>
          <a:bodyPr/>
          <a:lstStyle/>
          <a:p>
            <a:pPr>
              <a:spcBef>
                <a:spcPct val="30000"/>
              </a:spcBef>
            </a:pPr>
            <a:r>
              <a:rPr lang="en-US" sz="2000" b="true">
                <a:latin typeface="Arial"/>
              </a:rPr>
              <a:t>Objective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Technology infusion addressing key needed technologies for CEV and Spiral 1</a:t>
            </a:r>
            <a:endParaRPr lang="en-US" b="1"/>
          </a:p>
          <a:p>
            <a:pPr lvl="1">
              <a:spcBef>
                <a:spcPct val="30000"/>
              </a:spcBef>
            </a:pPr>
            <a:endParaRPr lang="en-US" b="1"/>
          </a:p>
          <a:p>
            <a:pPr>
              <a:spcBef>
                <a:spcPct val="30000"/>
              </a:spcBef>
            </a:pPr>
            <a:r>
              <a:rPr lang="en-US" sz="2000" b="true">
                <a:latin typeface="Arial"/>
              </a:rPr>
              <a:t>Strategy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BAA Solicitation to be enabled through coordination with / input from Requirements Division, CE&amp;R project activities and others (Technical Interchange Meeting planned for mid-December</a:t>
            </a:r>
            <a:endParaRPr lang="en-US" b="1"/>
          </a:p>
          <a:p>
            <a:pPr lvl="1">
              <a:spcBef>
                <a:spcPct val="30000"/>
              </a:spcBef>
            </a:pPr>
            <a:endParaRPr lang="en-US" b="1"/>
          </a:p>
          <a:p>
            <a:pPr>
              <a:spcBef>
                <a:spcPct val="30000"/>
              </a:spcBef>
            </a:pPr>
            <a:r>
              <a:rPr lang="en-US" sz="2000" b="true">
                <a:latin typeface="Arial"/>
              </a:rPr>
              <a:t>Schedule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BAA to be issued in 2</a:t>
            </a:r>
            <a:r>
              <a:rPr lang="en-US" baseline="30000">
                <a:latin typeface="Arial"/>
              </a:rPr>
              <a:t>nd</a:t>
            </a:r>
            <a:r>
              <a:rPr lang="en-US">
                <a:latin typeface="Arial"/>
              </a:rPr>
              <a:t> Quarter FY 2005</a:t>
            </a:r>
          </a:p>
          <a:p>
            <a:pPr lvl="1">
              <a:spcBef>
                <a:spcPct val="30000"/>
              </a:spcBef>
              <a:buFont typeface="Symbol" pitchFamily="18" charset="2"/>
              <a:buNone/>
            </a:pPr>
            <a:endParaRPr lang="en-US" b="1"/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72E01580-5BF0-4D7A-AFBC-BDC6FBF7B179}" type="slidenum">
              <a:rPr lang="en-US"/>
              <a:pPr/>
              <a:t>24</a:t>
            </a:fld>
            <a:endParaRPr lang="en-US"/>
          </a:p>
        </p:txBody>
      </p:sp>
      <p:sp>
        <p:nvSpPr>
          <p:cNvPr id="1067010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Safety Net BAA</a:t>
            </a:r>
          </a:p>
        </p:txBody>
      </p:sp>
      <p:sp>
        <p:nvSpPr>
          <p:cNvPr id="1067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1325" y="1274763"/>
            <a:ext cx="8397875" cy="5184775"/>
          </a:xfrm>
        </p:spPr>
        <p:txBody>
          <a:bodyPr/>
          <a:lstStyle/>
          <a:p>
            <a:pPr>
              <a:spcBef>
                <a:spcPct val="30000"/>
              </a:spcBef>
            </a:pPr>
            <a:r>
              <a:rPr lang="en-US" sz="2000" b="true">
                <a:latin typeface="Arial"/>
              </a:rPr>
              <a:t>Objective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Addresses important missing technology areas, competency gaps, etc.</a:t>
            </a:r>
            <a:endParaRPr lang="en-US" b="1"/>
          </a:p>
          <a:p>
            <a:pPr lvl="1">
              <a:spcBef>
                <a:spcPct val="30000"/>
              </a:spcBef>
            </a:pPr>
            <a:endParaRPr lang="en-US" b="1"/>
          </a:p>
          <a:p>
            <a:pPr>
              <a:spcBef>
                <a:spcPct val="30000"/>
              </a:spcBef>
            </a:pPr>
            <a:r>
              <a:rPr lang="en-US" sz="2000" b="true">
                <a:latin typeface="Arial"/>
              </a:rPr>
              <a:t>Strategy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Acquisition strategy still in development; requires close coordination with NASA Field Centers</a:t>
            </a:r>
            <a:endParaRPr lang="en-US" b="1"/>
          </a:p>
          <a:p>
            <a:pPr lvl="1">
              <a:spcBef>
                <a:spcPct val="30000"/>
              </a:spcBef>
            </a:pPr>
            <a:endParaRPr lang="en-US" b="1"/>
          </a:p>
          <a:p>
            <a:pPr>
              <a:spcBef>
                <a:spcPct val="30000"/>
              </a:spcBef>
            </a:pPr>
            <a:r>
              <a:rPr lang="en-US" sz="2000" b="true">
                <a:latin typeface="Arial"/>
              </a:rPr>
              <a:t>Schedule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3</a:t>
            </a:r>
            <a:r>
              <a:rPr lang="en-US" baseline="30000">
                <a:latin typeface="Arial"/>
              </a:rPr>
              <a:t>rd</a:t>
            </a:r>
            <a:r>
              <a:rPr lang="en-US">
                <a:latin typeface="Arial"/>
              </a:rPr>
              <a:t> Quarter FY 2005</a:t>
            </a:r>
            <a:endParaRPr lang="en-US" b="1"/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635000"/>
            <a:ext cx="4495800" cy="304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15BB54DF-A5CB-4B6D-AD14-F4D4FC158F2A}" type="slidenum">
              <a:rPr lang="en-US"/>
              <a:pPr/>
              <a:t>4</a:t>
            </a:fld>
            <a:endParaRPr lang="en-US"/>
          </a:p>
        </p:txBody>
      </p:sp>
      <p:sp>
        <p:nvSpPr>
          <p:cNvPr id="1037314" name="Text Box 2"/>
          <p:cNvSpPr txBox="1">
            <a:spLocks noChangeArrowheads="1"/>
          </p:cNvSpPr>
          <p:nvPr/>
        </p:nvSpPr>
        <p:spPr bwMode="auto">
          <a:xfrm>
            <a:off x="315913" y="854075"/>
            <a:ext cx="8464550" cy="5783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88925" indent="-288925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eaLnBrk="1" fontAlgn="b" hangingPunct="1">
              <a:spcBef>
                <a:spcPct val="50000"/>
              </a:spcBef>
            </a:pPr>
            <a:r>
              <a:rPr lang="en-US" sz="1200" b="0" i="0">
                <a:latin typeface="Arial" charset="0"/>
                <a:cs typeface="Arial" charset="0"/>
              </a:rPr>
              <a:t>1. 	Return the Shuttle to safe flight as soon as practical</a:t>
            </a:r>
            <a:r>
              <a:rPr lang="en-US" sz="1200" b="0" i="0">
                <a:latin typeface="Arial" charset="0"/>
                <a:cs typeface="Times New Roman" pitchFamily="18" charset="0"/>
              </a:rPr>
              <a:t>, based on CAIB recommendations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0" i="0">
                <a:latin typeface="Arial" charset="0"/>
                <a:cs typeface="Arial" charset="0"/>
              </a:rPr>
              <a:t>2. 	Use Shuttle to complete ISS assembly</a:t>
            </a:r>
            <a:r>
              <a:rPr lang="en-US" sz="1200" b="0" i="0">
                <a:latin typeface="Arial" charset="0"/>
                <a:cs typeface="Times New Roman" pitchFamily="18" charset="0"/>
              </a:rPr>
              <a:t> 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0" i="0">
                <a:latin typeface="Arial" charset="0"/>
                <a:cs typeface="Arial" charset="0"/>
              </a:rPr>
              <a:t>3. 	Retire the Shuttle after assembly complete (2010 target)</a:t>
            </a:r>
            <a:r>
              <a:rPr lang="en-US" sz="1200" b="0" i="0">
                <a:latin typeface="Arial" charset="0"/>
                <a:cs typeface="Times New Roman" pitchFamily="18" charset="0"/>
              </a:rPr>
              <a:t> 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4. 	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Focus ISS research to support exploration goals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; understanding space environment and countermeasures</a:t>
            </a:r>
            <a:r>
              <a:rPr lang="en-US" sz="1200" b="0" i="0">
                <a:latin typeface="Arial" charset="0"/>
                <a:cs typeface="Times New Roman" pitchFamily="18" charset="0"/>
              </a:rPr>
              <a:t> 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0" i="0">
                <a:latin typeface="Arial" charset="0"/>
                <a:cs typeface="Arial" charset="0"/>
              </a:rPr>
              <a:t>5. 	Meet foreign commitments</a:t>
            </a:r>
            <a:r>
              <a:rPr lang="en-US" sz="1200" b="0" i="0">
                <a:latin typeface="Arial" charset="0"/>
                <a:cs typeface="Times New Roman" pitchFamily="18" charset="0"/>
              </a:rPr>
              <a:t> 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6. 	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Undertake  lunar exploration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 to support sustained human and robotic exploration of Mars and beyond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7. 	Series of 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robotic missions to Moon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 by 2008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Times New Roman" pitchFamily="18" charset="0"/>
              </a:rPr>
              <a:t> to prepare for human exploration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8. 	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Expedition to lunar surface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 as early as 2015 but no later than 2020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Times New Roman" pitchFamily="18" charset="0"/>
              </a:rPr>
              <a:t> 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9. 	Use 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lunar activities to further science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, and test approaches (including lunar resources) for exploration to Mars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Times New Roman" pitchFamily="18" charset="0"/>
              </a:rPr>
              <a:t> &amp; beyond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10. 	Conduct 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robotic exploration of Mars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 to prepare for future expedition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Times New Roman" pitchFamily="18" charset="0"/>
              </a:rPr>
              <a:t> 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11. 	Conduct 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robotic exploration across solar system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 to search for life, understand history of universe, search for  resources</a:t>
            </a:r>
          </a:p>
          <a:p>
            <a:pPr eaLnBrk="1" fontAlgn="t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12. 	Conduct 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advanced telescope searches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 for habitable environments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Times New Roman" pitchFamily="18" charset="0"/>
              </a:rPr>
              <a:t> around other stars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13. 	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Demonstrate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 power, propulsion, life support capabilities for long duration, more distant human and robotic missions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14. 	Conduct 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human expeditions to Mars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 after acquiring adequate knowledge and capability demonstrations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15. 	Develop a 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new Crew Exploration Vehicle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; flight test before end of decade; human exploration capability by 2014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16. 	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Separate cargo from crew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 as soon as practical to support ISS; acquire crew transport to ISS after Shuttle retirement</a:t>
            </a:r>
          </a:p>
          <a:p>
            <a:pPr eaLnBrk="1" fontAlgn="b" hangingPunct="1">
              <a:lnSpc>
                <a:spcPct val="80000"/>
              </a:lnSpc>
              <a:spcBef>
                <a:spcPct val="50000"/>
              </a:spcBef>
            </a:pPr>
            <a:r>
              <a:rPr lang="en-US" sz="1200" b="0" i="0">
                <a:latin typeface="Arial" charset="0"/>
                <a:cs typeface="Arial" charset="0"/>
              </a:rPr>
              <a:t>17. 	Pursue </a:t>
            </a:r>
            <a:r>
              <a:rPr lang="en-US" sz="1200" b="0" i="0" u="sng">
                <a:latin typeface="Arial" charset="0"/>
                <a:cs typeface="Arial" charset="0"/>
              </a:rPr>
              <a:t>international participation</a:t>
            </a:r>
            <a:r>
              <a:rPr lang="en-US" sz="1200" b="0" i="0">
                <a:latin typeface="Arial" charset="0"/>
                <a:cs typeface="Times New Roman" pitchFamily="18" charset="0"/>
              </a:rPr>
              <a:t> </a:t>
            </a:r>
          </a:p>
          <a:p>
            <a:pPr eaLnBrk="1" fontAlgn="b" hangingPunct="1">
              <a:lnSpc>
                <a:spcPct val="80000"/>
              </a:lnSpc>
              <a:spcBef>
                <a:spcPct val="50000"/>
              </a:spcBef>
            </a:pPr>
            <a:r>
              <a:rPr lang="en-US" sz="1200" b="0" i="0">
                <a:latin typeface="Arial" charset="0"/>
                <a:cs typeface="Arial" charset="0"/>
              </a:rPr>
              <a:t>18. 	Pursue </a:t>
            </a:r>
            <a:r>
              <a:rPr lang="en-US" sz="1200" b="0" i="0" u="sng">
                <a:latin typeface="Arial" charset="0"/>
                <a:cs typeface="Arial" charset="0"/>
              </a:rPr>
              <a:t>commercial opportunity </a:t>
            </a:r>
            <a:r>
              <a:rPr lang="en-US" sz="1200" b="0" i="0">
                <a:latin typeface="Arial" charset="0"/>
                <a:cs typeface="Arial" charset="0"/>
              </a:rPr>
              <a:t> for transportation and other services</a:t>
            </a:r>
            <a:endParaRPr lang="en-US" sz="1200" b="0" i="0">
              <a:latin typeface="Arial" charset="0"/>
            </a:endParaRPr>
          </a:p>
        </p:txBody>
      </p:sp>
      <p:sp>
        <p:nvSpPr>
          <p:cNvPr id="1037316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solidFill>
                  <a:schemeClr val="tx1"/>
                </a:solidFill>
                <a:latin typeface="Arial"/>
              </a:rPr>
              <a:t>The Nation’s Vision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7239000" y="6632575"/>
            <a:ext cx="1905000" cy="2254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1200" i="false">
                <a:solidFill>
                  <a:srgbClr val="000000"/>
                </a:solidFill>
                <a:latin typeface="Arial"/>
              </a:rPr>
              <a:t>5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895350" y="150813"/>
            <a:ext cx="7346950" cy="4572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l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2000" i="true">
                <a:solidFill>
                  <a:srgbClr val="000000"/>
                </a:solidFill>
                <a:latin typeface="Arial"/>
              </a:rPr>
              <a:t>Key Elements of the Nation’s Vision</a:t>
            </a:r>
          </a:p>
        </p:txBody>
      </p:sp>
      <p:sp>
        <p:nvSpPr>
          <p:cNvPr name="TextBox 3" id="4"/>
          <p:cNvSpPr txBox="true"/>
          <p:nvPr/>
        </p:nvSpPr>
        <p:spPr>
          <a:xfrm>
            <a:off x="169863" y="863600"/>
            <a:ext cx="8229600" cy="56642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85000"/>
              </a:lnSpc>
              <a:spcBef>
                <a:spcPct val="50000"/>
              </a:spcBef>
            </a:pPr>
            <a:r>
              <a:rPr lang="en-US" b="false" sz="1800" i="false">
                <a:solidFill>
                  <a:srgbClr val="000000"/>
                </a:solidFill>
                <a:latin typeface="Arial"/>
              </a:rPr>
              <a:t>Objectives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Implement a </a:t>
            </a:r>
            <a:r>
              <a:rPr lang="en-US" b="false" i="false">
                <a:solidFill>
                  <a:srgbClr val="000000"/>
                </a:solidFill>
                <a:latin typeface="Arial"/>
              </a:rPr>
              <a:t>sustained</a:t>
            </a:r>
            <a:r>
              <a:rPr lang="en-US" b="false" i="false">
                <a:solidFill>
                  <a:srgbClr val="000000"/>
                </a:solidFill>
                <a:latin typeface="Arial"/>
              </a:rPr>
              <a:t> and </a:t>
            </a:r>
            <a:r>
              <a:rPr lang="en-US" b="false" i="false">
                <a:solidFill>
                  <a:srgbClr val="000000"/>
                </a:solidFill>
                <a:latin typeface="Arial"/>
              </a:rPr>
              <a:t>affordable</a:t>
            </a:r>
            <a:r>
              <a:rPr lang="en-US" b="false" i="false">
                <a:solidFill>
                  <a:srgbClr val="000000"/>
                </a:solidFill>
                <a:latin typeface="Arial"/>
              </a:rPr>
              <a:t> human and robotic program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Extend human presence across the solar system and beyond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Develop supporting innovative technologies, knowledge, and infrastructures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Promote international and commercial participation in exploration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</a:p>
          <a:p>
            <a:pPr algn="l" indent="-342900" marL="342900" lvl="0">
              <a:lnSpc>
                <a:spcPct val="85000"/>
              </a:lnSpc>
              <a:spcBef>
                <a:spcPct val="50000"/>
              </a:spcBef>
            </a:pPr>
            <a:r>
              <a:rPr lang="en-US" b="false" sz="1800" i="false">
                <a:solidFill>
                  <a:srgbClr val="000000"/>
                </a:solidFill>
                <a:latin typeface="Arial"/>
              </a:rPr>
              <a:t>Major Milestones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2008: Initial flight test of CEV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2008: Launch first lunar robotic orbiter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2009-2010: Robotic mission to lunar surface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2011 First Unmanned CEV flight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2014: First crewed CEV flight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2012-2015: Jupiter Icy Moon Orbiter (JIMO)/Prometheus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2015-2020: First human mission to the Moon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6F15923B-D24A-4596-8ECE-3220CC0E74E8}" type="slidenum">
              <a:rPr lang="en-US"/>
              <a:pPr/>
              <a:t>6</a:t>
            </a:fld>
            <a:endParaRPr lang="en-US"/>
          </a:p>
        </p:txBody>
      </p:sp>
      <p:sp>
        <p:nvSpPr>
          <p:cNvPr id="1019906" name="Rectangle 2"/>
          <p:cNvSpPr>
            <a:spLocks noGrp="1" noChangeArrowheads="1"/>
          </p:cNvSpPr>
          <p:nvPr>
            <p:ph type="title"/>
          </p:nvPr>
        </p:nvSpPr>
        <p:spPr>
          <a:xfrm>
            <a:off x="987425" y="114300"/>
            <a:ext cx="6654800" cy="457200"/>
          </a:xfrm>
          <a:noFill/>
          <a:ln/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Constellation Spirals</a:t>
            </a:r>
          </a:p>
        </p:txBody>
      </p:sp>
      <p:sp>
        <p:nvSpPr>
          <p:cNvPr id="1019907" name="Rectangle 3"/>
          <p:cNvSpPr>
            <a:spLocks noChangeArrowheads="1"/>
          </p:cNvSpPr>
          <p:nvPr/>
        </p:nvSpPr>
        <p:spPr bwMode="auto">
          <a:xfrm>
            <a:off x="874713" y="1603375"/>
            <a:ext cx="3175" cy="39688"/>
          </a:xfrm>
          <a:prstGeom prst="rect">
            <a:avLst/>
          </a:prstGeom>
          <a:solidFill>
            <a:srgbClr val="B5916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908" name="Rectangle 4"/>
          <p:cNvSpPr>
            <a:spLocks noChangeArrowheads="1"/>
          </p:cNvSpPr>
          <p:nvPr/>
        </p:nvSpPr>
        <p:spPr bwMode="auto">
          <a:xfrm>
            <a:off x="1003300" y="1603375"/>
            <a:ext cx="1588" cy="39688"/>
          </a:xfrm>
          <a:prstGeom prst="rect">
            <a:avLst/>
          </a:prstGeom>
          <a:solidFill>
            <a:srgbClr val="82674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909" name="Rectangle 5"/>
          <p:cNvSpPr>
            <a:spLocks noChangeArrowheads="1"/>
          </p:cNvSpPr>
          <p:nvPr/>
        </p:nvSpPr>
        <p:spPr bwMode="auto">
          <a:xfrm>
            <a:off x="874713" y="1603375"/>
            <a:ext cx="3175" cy="39688"/>
          </a:xfrm>
          <a:prstGeom prst="rect">
            <a:avLst/>
          </a:prstGeom>
          <a:solidFill>
            <a:srgbClr val="B5916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910" name="Rectangle 6"/>
          <p:cNvSpPr>
            <a:spLocks noChangeArrowheads="1"/>
          </p:cNvSpPr>
          <p:nvPr/>
        </p:nvSpPr>
        <p:spPr bwMode="auto">
          <a:xfrm>
            <a:off x="1003300" y="1603375"/>
            <a:ext cx="1588" cy="39688"/>
          </a:xfrm>
          <a:prstGeom prst="rect">
            <a:avLst/>
          </a:prstGeom>
          <a:solidFill>
            <a:srgbClr val="82674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911" name="Rectangle 7"/>
          <p:cNvSpPr>
            <a:spLocks noChangeArrowheads="1"/>
          </p:cNvSpPr>
          <p:nvPr/>
        </p:nvSpPr>
        <p:spPr bwMode="auto">
          <a:xfrm>
            <a:off x="762000" y="1508125"/>
            <a:ext cx="1588" cy="39688"/>
          </a:xfrm>
          <a:prstGeom prst="rect">
            <a:avLst/>
          </a:prstGeom>
          <a:solidFill>
            <a:srgbClr val="C79F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912" name="Rectangle 8"/>
          <p:cNvSpPr>
            <a:spLocks noChangeArrowheads="1"/>
          </p:cNvSpPr>
          <p:nvPr/>
        </p:nvSpPr>
        <p:spPr bwMode="auto">
          <a:xfrm>
            <a:off x="950913" y="1508125"/>
            <a:ext cx="1587" cy="39688"/>
          </a:xfrm>
          <a:prstGeom prst="rect">
            <a:avLst/>
          </a:prstGeom>
          <a:solidFill>
            <a:srgbClr val="886C5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913" name="Rectangle 9"/>
          <p:cNvSpPr>
            <a:spLocks noChangeArrowheads="1"/>
          </p:cNvSpPr>
          <p:nvPr/>
        </p:nvSpPr>
        <p:spPr bwMode="auto">
          <a:xfrm>
            <a:off x="914400" y="1508125"/>
            <a:ext cx="1588" cy="39688"/>
          </a:xfrm>
          <a:prstGeom prst="rect">
            <a:avLst/>
          </a:prstGeom>
          <a:solidFill>
            <a:srgbClr val="7E65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914" name="Rectangle 10"/>
          <p:cNvSpPr>
            <a:spLocks noChangeArrowheads="1"/>
          </p:cNvSpPr>
          <p:nvPr/>
        </p:nvSpPr>
        <p:spPr bwMode="auto">
          <a:xfrm>
            <a:off x="762000" y="1508125"/>
            <a:ext cx="1588" cy="39688"/>
          </a:xfrm>
          <a:prstGeom prst="rect">
            <a:avLst/>
          </a:prstGeom>
          <a:solidFill>
            <a:srgbClr val="C79F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915" name="Rectangle 11"/>
          <p:cNvSpPr>
            <a:spLocks noChangeArrowheads="1"/>
          </p:cNvSpPr>
          <p:nvPr/>
        </p:nvSpPr>
        <p:spPr bwMode="auto">
          <a:xfrm>
            <a:off x="950913" y="1508125"/>
            <a:ext cx="1587" cy="39688"/>
          </a:xfrm>
          <a:prstGeom prst="rect">
            <a:avLst/>
          </a:prstGeom>
          <a:solidFill>
            <a:srgbClr val="886C5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916" name="Rectangle 12"/>
          <p:cNvSpPr>
            <a:spLocks noChangeArrowheads="1"/>
          </p:cNvSpPr>
          <p:nvPr/>
        </p:nvSpPr>
        <p:spPr bwMode="auto">
          <a:xfrm>
            <a:off x="914400" y="1508125"/>
            <a:ext cx="1588" cy="39688"/>
          </a:xfrm>
          <a:prstGeom prst="rect">
            <a:avLst/>
          </a:prstGeom>
          <a:solidFill>
            <a:srgbClr val="7E65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917" name="AutoShape 13"/>
          <p:cNvSpPr>
            <a:spLocks noChangeArrowheads="1"/>
          </p:cNvSpPr>
          <p:nvPr/>
        </p:nvSpPr>
        <p:spPr bwMode="auto">
          <a:xfrm rot="1787249">
            <a:off x="101600" y="2746375"/>
            <a:ext cx="9288463" cy="476250"/>
          </a:xfrm>
          <a:prstGeom prst="rightArrow">
            <a:avLst>
              <a:gd name="adj1" fmla="val 39880"/>
              <a:gd name="adj2" fmla="val 153950"/>
            </a:avLst>
          </a:prstGeom>
          <a:gradFill rotWithShape="0">
            <a:gsLst>
              <a:gs pos="0">
                <a:srgbClr val="C0C0C0">
                  <a:gamma/>
                  <a:shade val="46275"/>
                  <a:invGamma/>
                </a:srgbClr>
              </a:gs>
              <a:gs pos="100000">
                <a:srgbClr val="C0C0C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endParaRPr lang="en-US" sz="1000" i="0">
              <a:solidFill>
                <a:schemeClr val="tx1"/>
              </a:solidFill>
            </a:endParaRPr>
          </a:p>
        </p:txBody>
      </p:sp>
      <p:sp>
        <p:nvSpPr>
          <p:cNvPr id="1019934" name="Arc 30"/>
          <p:cNvSpPr>
            <a:spLocks/>
          </p:cNvSpPr>
          <p:nvPr/>
        </p:nvSpPr>
        <p:spPr bwMode="auto">
          <a:xfrm flipV="1">
            <a:off x="2595563" y="5235575"/>
            <a:ext cx="174625" cy="223838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423"/>
              <a:gd name="T2" fmla="*/ 21259 w 21600"/>
              <a:gd name="T3" fmla="*/ 25423 h 25423"/>
              <a:gd name="T4" fmla="*/ 0 w 21600"/>
              <a:gd name="T5" fmla="*/ 21600 h 25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2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</a:path>
              <a:path w="21600" h="2542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  <a:lnTo>
                  <a:pt x="0" y="21600"/>
                </a:lnTo>
                <a:close/>
              </a:path>
            </a:pathLst>
          </a:custGeom>
          <a:noFill/>
          <a:ln w="15240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1020110" name="Group 206"/>
          <p:cNvGrpSpPr>
            <a:grpSpLocks/>
          </p:cNvGrpSpPr>
          <p:nvPr/>
        </p:nvGrpSpPr>
        <p:grpSpPr bwMode="auto">
          <a:xfrm>
            <a:off x="847725" y="701675"/>
            <a:ext cx="7183438" cy="5889625"/>
            <a:chOff x="534" y="442"/>
            <a:chExt cx="4525" cy="3398"/>
          </a:xfrm>
        </p:grpSpPr>
        <p:cxnSp>
          <p:nvCxnSpPr>
            <p:cNvPr id="1019935" name="AutoShape 31"/>
            <p:cNvCxnSpPr>
              <a:cxnSpLocks noChangeShapeType="1"/>
            </p:cNvCxnSpPr>
            <p:nvPr/>
          </p:nvCxnSpPr>
          <p:spPr bwMode="auto">
            <a:xfrm>
              <a:off x="5059" y="448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19936" name="AutoShape 32"/>
            <p:cNvCxnSpPr>
              <a:cxnSpLocks noChangeShapeType="1"/>
            </p:cNvCxnSpPr>
            <p:nvPr/>
          </p:nvCxnSpPr>
          <p:spPr bwMode="auto">
            <a:xfrm>
              <a:off x="534" y="442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19937" name="AutoShape 33"/>
            <p:cNvCxnSpPr>
              <a:cxnSpLocks noChangeShapeType="1"/>
            </p:cNvCxnSpPr>
            <p:nvPr/>
          </p:nvCxnSpPr>
          <p:spPr bwMode="auto">
            <a:xfrm>
              <a:off x="4311" y="442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19938" name="AutoShape 34"/>
            <p:cNvCxnSpPr>
              <a:cxnSpLocks noChangeShapeType="1"/>
            </p:cNvCxnSpPr>
            <p:nvPr/>
          </p:nvCxnSpPr>
          <p:spPr bwMode="auto">
            <a:xfrm>
              <a:off x="3523" y="442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19939" name="AutoShape 35"/>
            <p:cNvCxnSpPr>
              <a:cxnSpLocks noChangeShapeType="1"/>
            </p:cNvCxnSpPr>
            <p:nvPr/>
          </p:nvCxnSpPr>
          <p:spPr bwMode="auto">
            <a:xfrm>
              <a:off x="2769" y="442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19940" name="AutoShape 36"/>
            <p:cNvCxnSpPr>
              <a:cxnSpLocks noChangeShapeType="1"/>
            </p:cNvCxnSpPr>
            <p:nvPr/>
          </p:nvCxnSpPr>
          <p:spPr bwMode="auto">
            <a:xfrm>
              <a:off x="1989" y="442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19941" name="AutoShape 37"/>
            <p:cNvCxnSpPr>
              <a:cxnSpLocks noChangeShapeType="1"/>
            </p:cNvCxnSpPr>
            <p:nvPr/>
          </p:nvCxnSpPr>
          <p:spPr bwMode="auto">
            <a:xfrm>
              <a:off x="1243" y="442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019942" name="Group 38"/>
          <p:cNvGrpSpPr>
            <a:grpSpLocks/>
          </p:cNvGrpSpPr>
          <p:nvPr/>
        </p:nvGrpSpPr>
        <p:grpSpPr bwMode="auto">
          <a:xfrm>
            <a:off x="3403600" y="2998788"/>
            <a:ext cx="3198813" cy="500062"/>
            <a:chOff x="2064" y="1968"/>
            <a:chExt cx="2304" cy="384"/>
          </a:xfrm>
        </p:grpSpPr>
        <p:sp>
          <p:nvSpPr>
            <p:cNvPr id="1019943" name="Rectangle 39"/>
            <p:cNvSpPr>
              <a:spLocks noChangeArrowheads="1"/>
            </p:cNvSpPr>
            <p:nvPr/>
          </p:nvSpPr>
          <p:spPr bwMode="auto">
            <a:xfrm>
              <a:off x="2496" y="1968"/>
              <a:ext cx="1436" cy="384"/>
            </a:xfrm>
            <a:prstGeom prst="rect">
              <a:avLst/>
            </a:prstGeom>
            <a:gradFill rotWithShape="0">
              <a:gsLst>
                <a:gs pos="0">
                  <a:srgbClr val="3333FF"/>
                </a:gs>
                <a:gs pos="100000">
                  <a:srgbClr val="000066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19944" name="Rectangle 40"/>
            <p:cNvSpPr>
              <a:spLocks noChangeArrowheads="1"/>
            </p:cNvSpPr>
            <p:nvPr/>
          </p:nvSpPr>
          <p:spPr bwMode="auto">
            <a:xfrm>
              <a:off x="2064" y="1968"/>
              <a:ext cx="432" cy="384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3333FF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19945" name="Rectangle 41"/>
            <p:cNvSpPr>
              <a:spLocks noChangeArrowheads="1"/>
            </p:cNvSpPr>
            <p:nvPr/>
          </p:nvSpPr>
          <p:spPr bwMode="auto">
            <a:xfrm>
              <a:off x="3932" y="1968"/>
              <a:ext cx="436" cy="384"/>
            </a:xfrm>
            <a:prstGeom prst="rect">
              <a:avLst/>
            </a:prstGeom>
            <a:gradFill rotWithShape="0">
              <a:gsLst>
                <a:gs pos="0">
                  <a:srgbClr val="000066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019946" name="Group 42"/>
          <p:cNvGrpSpPr>
            <a:grpSpLocks/>
          </p:cNvGrpSpPr>
          <p:nvPr/>
        </p:nvGrpSpPr>
        <p:grpSpPr bwMode="auto">
          <a:xfrm>
            <a:off x="1308100" y="1655763"/>
            <a:ext cx="2682875" cy="495300"/>
            <a:chOff x="336" y="960"/>
            <a:chExt cx="1868" cy="384"/>
          </a:xfrm>
        </p:grpSpPr>
        <p:sp>
          <p:nvSpPr>
            <p:cNvPr id="1019947" name="Rectangle 43"/>
            <p:cNvSpPr>
              <a:spLocks noChangeArrowheads="1"/>
            </p:cNvSpPr>
            <p:nvPr/>
          </p:nvSpPr>
          <p:spPr bwMode="auto">
            <a:xfrm>
              <a:off x="768" y="960"/>
              <a:ext cx="1436" cy="384"/>
            </a:xfrm>
            <a:prstGeom prst="rect">
              <a:avLst/>
            </a:prstGeom>
            <a:gradFill rotWithShape="0">
              <a:gsLst>
                <a:gs pos="0">
                  <a:srgbClr val="3333FF"/>
                </a:gs>
                <a:gs pos="100000">
                  <a:srgbClr val="000066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19948" name="Rectangle 44"/>
            <p:cNvSpPr>
              <a:spLocks noChangeArrowheads="1"/>
            </p:cNvSpPr>
            <p:nvPr/>
          </p:nvSpPr>
          <p:spPr bwMode="auto">
            <a:xfrm>
              <a:off x="336" y="960"/>
              <a:ext cx="432" cy="384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3333FF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019949" name="Line 45"/>
          <p:cNvSpPr>
            <a:spLocks noChangeShapeType="1"/>
          </p:cNvSpPr>
          <p:nvPr/>
        </p:nvSpPr>
        <p:spPr bwMode="auto">
          <a:xfrm flipH="1">
            <a:off x="1928813" y="1517650"/>
            <a:ext cx="4762" cy="3740150"/>
          </a:xfrm>
          <a:prstGeom prst="line">
            <a:avLst/>
          </a:prstGeom>
          <a:noFill/>
          <a:ln w="76200">
            <a:solidFill>
              <a:srgbClr val="FF9900"/>
            </a:solidFill>
            <a:round/>
            <a:headEnd type="stealth" w="sm" len="med"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19950" name="Arc 46"/>
          <p:cNvSpPr>
            <a:spLocks/>
          </p:cNvSpPr>
          <p:nvPr/>
        </p:nvSpPr>
        <p:spPr bwMode="auto">
          <a:xfrm flipV="1">
            <a:off x="1768475" y="5137150"/>
            <a:ext cx="171450" cy="223838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423"/>
              <a:gd name="T2" fmla="*/ 21259 w 21600"/>
              <a:gd name="T3" fmla="*/ 25423 h 25423"/>
              <a:gd name="T4" fmla="*/ 0 w 21600"/>
              <a:gd name="T5" fmla="*/ 21600 h 25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2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</a:path>
              <a:path w="21600" h="2542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  <a:lnTo>
                  <a:pt x="0" y="21600"/>
                </a:lnTo>
                <a:close/>
              </a:path>
            </a:pathLst>
          </a:custGeom>
          <a:noFill/>
          <a:ln w="7620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19951" name="Line 47"/>
          <p:cNvSpPr>
            <a:spLocks noChangeShapeType="1"/>
          </p:cNvSpPr>
          <p:nvPr/>
        </p:nvSpPr>
        <p:spPr bwMode="auto">
          <a:xfrm flipH="1" flipV="1">
            <a:off x="63500" y="4179888"/>
            <a:ext cx="7970838" cy="11112"/>
          </a:xfrm>
          <a:prstGeom prst="line">
            <a:avLst/>
          </a:prstGeom>
          <a:noFill/>
          <a:ln w="9525">
            <a:solidFill>
              <a:srgbClr val="3333CC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1019960" name="Group 56"/>
          <p:cNvGrpSpPr>
            <a:grpSpLocks/>
          </p:cNvGrpSpPr>
          <p:nvPr/>
        </p:nvGrpSpPr>
        <p:grpSpPr bwMode="auto">
          <a:xfrm>
            <a:off x="2301875" y="2293938"/>
            <a:ext cx="3290888" cy="496887"/>
            <a:chOff x="2064" y="1968"/>
            <a:chExt cx="2304" cy="384"/>
          </a:xfrm>
        </p:grpSpPr>
        <p:sp>
          <p:nvSpPr>
            <p:cNvPr id="1019961" name="Rectangle 57"/>
            <p:cNvSpPr>
              <a:spLocks noChangeArrowheads="1"/>
            </p:cNvSpPr>
            <p:nvPr/>
          </p:nvSpPr>
          <p:spPr bwMode="auto">
            <a:xfrm>
              <a:off x="2496" y="1968"/>
              <a:ext cx="1436" cy="384"/>
            </a:xfrm>
            <a:prstGeom prst="rect">
              <a:avLst/>
            </a:prstGeom>
            <a:gradFill rotWithShape="0">
              <a:gsLst>
                <a:gs pos="0">
                  <a:srgbClr val="3333FF"/>
                </a:gs>
                <a:gs pos="100000">
                  <a:srgbClr val="000066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19962" name="Rectangle 58"/>
            <p:cNvSpPr>
              <a:spLocks noChangeArrowheads="1"/>
            </p:cNvSpPr>
            <p:nvPr/>
          </p:nvSpPr>
          <p:spPr bwMode="auto">
            <a:xfrm>
              <a:off x="2064" y="1968"/>
              <a:ext cx="432" cy="384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3333FF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19963" name="Rectangle 59"/>
            <p:cNvSpPr>
              <a:spLocks noChangeArrowheads="1"/>
            </p:cNvSpPr>
            <p:nvPr/>
          </p:nvSpPr>
          <p:spPr bwMode="auto">
            <a:xfrm>
              <a:off x="3932" y="1968"/>
              <a:ext cx="436" cy="384"/>
            </a:xfrm>
            <a:prstGeom prst="rect">
              <a:avLst/>
            </a:prstGeom>
            <a:gradFill rotWithShape="0">
              <a:gsLst>
                <a:gs pos="0">
                  <a:srgbClr val="000066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019964" name="Group 60"/>
          <p:cNvGrpSpPr>
            <a:grpSpLocks/>
          </p:cNvGrpSpPr>
          <p:nvPr/>
        </p:nvGrpSpPr>
        <p:grpSpPr bwMode="auto">
          <a:xfrm>
            <a:off x="4043363" y="3644900"/>
            <a:ext cx="3214687" cy="498475"/>
            <a:chOff x="2064" y="1968"/>
            <a:chExt cx="2304" cy="384"/>
          </a:xfrm>
        </p:grpSpPr>
        <p:sp>
          <p:nvSpPr>
            <p:cNvPr id="1019965" name="Rectangle 61"/>
            <p:cNvSpPr>
              <a:spLocks noChangeArrowheads="1"/>
            </p:cNvSpPr>
            <p:nvPr/>
          </p:nvSpPr>
          <p:spPr bwMode="auto">
            <a:xfrm>
              <a:off x="2496" y="1968"/>
              <a:ext cx="1436" cy="384"/>
            </a:xfrm>
            <a:prstGeom prst="rect">
              <a:avLst/>
            </a:prstGeom>
            <a:gradFill rotWithShape="0">
              <a:gsLst>
                <a:gs pos="0">
                  <a:srgbClr val="3333FF"/>
                </a:gs>
                <a:gs pos="100000">
                  <a:srgbClr val="000066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19966" name="Rectangle 62"/>
            <p:cNvSpPr>
              <a:spLocks noChangeArrowheads="1"/>
            </p:cNvSpPr>
            <p:nvPr/>
          </p:nvSpPr>
          <p:spPr bwMode="auto">
            <a:xfrm>
              <a:off x="2064" y="1968"/>
              <a:ext cx="432" cy="384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3333FF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19967" name="Rectangle 63"/>
            <p:cNvSpPr>
              <a:spLocks noChangeArrowheads="1"/>
            </p:cNvSpPr>
            <p:nvPr/>
          </p:nvSpPr>
          <p:spPr bwMode="auto">
            <a:xfrm>
              <a:off x="3932" y="1968"/>
              <a:ext cx="436" cy="384"/>
            </a:xfrm>
            <a:prstGeom prst="rect">
              <a:avLst/>
            </a:prstGeom>
            <a:gradFill rotWithShape="0">
              <a:gsLst>
                <a:gs pos="0">
                  <a:srgbClr val="000066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019968" name="Rectangle 64"/>
          <p:cNvSpPr>
            <a:spLocks noChangeArrowheads="1"/>
          </p:cNvSpPr>
          <p:nvPr/>
        </p:nvSpPr>
        <p:spPr bwMode="auto">
          <a:xfrm>
            <a:off x="603250" y="676275"/>
            <a:ext cx="7666038" cy="244475"/>
          </a:xfrm>
          <a:prstGeom prst="rect">
            <a:avLst/>
          </a:prstGeom>
          <a:solidFill>
            <a:srgbClr val="3333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endParaRPr lang="en-US" sz="1000" i="0">
              <a:solidFill>
                <a:schemeClr val="tx1"/>
              </a:solidFill>
            </a:endParaRPr>
          </a:p>
        </p:txBody>
      </p:sp>
      <p:sp>
        <p:nvSpPr>
          <p:cNvPr id="1019969" name="Text Box 65"/>
          <p:cNvSpPr txBox="1">
            <a:spLocks noChangeArrowheads="1"/>
          </p:cNvSpPr>
          <p:nvPr/>
        </p:nvSpPr>
        <p:spPr bwMode="auto">
          <a:xfrm>
            <a:off x="476250" y="638175"/>
            <a:ext cx="7032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2005</a:t>
            </a:r>
          </a:p>
        </p:txBody>
      </p:sp>
      <p:sp>
        <p:nvSpPr>
          <p:cNvPr id="1019970" name="Text Box 66"/>
          <p:cNvSpPr txBox="1">
            <a:spLocks noChangeArrowheads="1"/>
          </p:cNvSpPr>
          <p:nvPr/>
        </p:nvSpPr>
        <p:spPr bwMode="auto">
          <a:xfrm>
            <a:off x="1600200" y="638175"/>
            <a:ext cx="7032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2010</a:t>
            </a:r>
          </a:p>
        </p:txBody>
      </p:sp>
      <p:sp>
        <p:nvSpPr>
          <p:cNvPr id="1019971" name="Text Box 67"/>
          <p:cNvSpPr txBox="1">
            <a:spLocks noChangeArrowheads="1"/>
          </p:cNvSpPr>
          <p:nvPr/>
        </p:nvSpPr>
        <p:spPr bwMode="auto">
          <a:xfrm>
            <a:off x="4032250" y="638175"/>
            <a:ext cx="7064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2020</a:t>
            </a:r>
          </a:p>
        </p:txBody>
      </p:sp>
      <p:sp>
        <p:nvSpPr>
          <p:cNvPr id="1019972" name="Text Box 68"/>
          <p:cNvSpPr txBox="1">
            <a:spLocks noChangeArrowheads="1"/>
          </p:cNvSpPr>
          <p:nvPr/>
        </p:nvSpPr>
        <p:spPr bwMode="auto">
          <a:xfrm>
            <a:off x="2786063" y="638175"/>
            <a:ext cx="7032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2015</a:t>
            </a:r>
          </a:p>
        </p:txBody>
      </p:sp>
      <p:sp>
        <p:nvSpPr>
          <p:cNvPr id="1019973" name="Text Box 69"/>
          <p:cNvSpPr txBox="1">
            <a:spLocks noChangeArrowheads="1"/>
          </p:cNvSpPr>
          <p:nvPr/>
        </p:nvSpPr>
        <p:spPr bwMode="auto">
          <a:xfrm>
            <a:off x="5222875" y="638175"/>
            <a:ext cx="6985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2025</a:t>
            </a:r>
          </a:p>
        </p:txBody>
      </p:sp>
      <p:sp>
        <p:nvSpPr>
          <p:cNvPr id="1019974" name="Text Box 70"/>
          <p:cNvSpPr txBox="1">
            <a:spLocks noChangeArrowheads="1"/>
          </p:cNvSpPr>
          <p:nvPr/>
        </p:nvSpPr>
        <p:spPr bwMode="auto">
          <a:xfrm>
            <a:off x="3321050" y="969963"/>
            <a:ext cx="1985963" cy="531812"/>
          </a:xfrm>
          <a:prstGeom prst="rect">
            <a:avLst/>
          </a:prstGeom>
          <a:gradFill rotWithShape="0">
            <a:gsLst>
              <a:gs pos="0">
                <a:srgbClr val="FFFF66"/>
              </a:gs>
              <a:gs pos="100000">
                <a:srgbClr val="FFFF66">
                  <a:gamma/>
                  <a:shade val="85882"/>
                  <a:invGamma/>
                </a:srgbClr>
              </a:gs>
            </a:gsLst>
            <a:lin ang="2700000" scaled="1"/>
          </a:gradFill>
          <a:ln>
            <a:noFill/>
          </a:ln>
          <a:effectLst>
            <a:prstShdw prst="shdw17" dist="17961" dir="2700000">
              <a:srgbClr val="FFFF66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000" b="true" i="true">
                <a:solidFill>
                  <a:srgbClr val="000066"/>
                </a:solidFill>
                <a:latin typeface="Arial"/>
              </a:rPr>
              <a:t>- Crewed Access to</a:t>
            </a:r>
            <a:br>
              <a:rPr lang="en-US" sz="1000">
                <a:solidFill>
                  <a:srgbClr val="000066"/>
                </a:solidFill>
              </a:rPr>
            </a:br>
            <a:r>
              <a:rPr lang="en-US" sz="1000" b="true" i="true">
                <a:solidFill>
                  <a:srgbClr val="000066"/>
                </a:solidFill>
                <a:latin typeface="Arial"/>
              </a:rPr>
              <a:t>   Low Earth Orbit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000" b="true" i="true">
                <a:solidFill>
                  <a:srgbClr val="000066"/>
                </a:solidFill>
                <a:latin typeface="Arial"/>
              </a:rPr>
              <a:t>- Robotic Exploration, Lunar</a:t>
            </a:r>
          </a:p>
        </p:txBody>
      </p:sp>
      <p:sp>
        <p:nvSpPr>
          <p:cNvPr id="1019975" name="Text Box 71"/>
          <p:cNvSpPr txBox="1">
            <a:spLocks noChangeArrowheads="1"/>
          </p:cNvSpPr>
          <p:nvPr/>
        </p:nvSpPr>
        <p:spPr bwMode="auto">
          <a:xfrm>
            <a:off x="4368800" y="1679575"/>
            <a:ext cx="1876425" cy="531813"/>
          </a:xfrm>
          <a:prstGeom prst="rect">
            <a:avLst/>
          </a:prstGeom>
          <a:gradFill rotWithShape="0">
            <a:gsLst>
              <a:gs pos="0">
                <a:srgbClr val="FFFF66"/>
              </a:gs>
              <a:gs pos="100000">
                <a:srgbClr val="FFFF66">
                  <a:gamma/>
                  <a:shade val="85882"/>
                  <a:invGamma/>
                </a:srgbClr>
              </a:gs>
            </a:gsLst>
            <a:lin ang="2700000" scaled="1"/>
          </a:gradFill>
          <a:ln>
            <a:noFill/>
          </a:ln>
          <a:effectLst>
            <a:prstShdw prst="shdw17" dist="17961" dir="2700000">
              <a:srgbClr val="FFFF66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000" b="true" i="true">
                <a:solidFill>
                  <a:srgbClr val="000066"/>
                </a:solidFill>
                <a:latin typeface="Arial"/>
              </a:rPr>
              <a:t>- Crewed Exploration, </a:t>
            </a:r>
            <a:br>
              <a:rPr lang="en-US" sz="1000">
                <a:solidFill>
                  <a:srgbClr val="000066"/>
                </a:solidFill>
              </a:rPr>
            </a:br>
            <a:r>
              <a:rPr lang="en-US" sz="1000" b="true" i="true">
                <a:solidFill>
                  <a:srgbClr val="000066"/>
                </a:solidFill>
                <a:latin typeface="Arial"/>
              </a:rPr>
              <a:t>  Lunar Extended Duration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000" b="true" i="true">
                <a:solidFill>
                  <a:srgbClr val="000066"/>
                </a:solidFill>
                <a:latin typeface="Arial"/>
              </a:rPr>
              <a:t>- Robotic Exploration, Mars</a:t>
            </a:r>
          </a:p>
        </p:txBody>
      </p:sp>
      <p:sp>
        <p:nvSpPr>
          <p:cNvPr id="1019976" name="Text Box 72"/>
          <p:cNvSpPr txBox="1">
            <a:spLocks noChangeArrowheads="1"/>
          </p:cNvSpPr>
          <p:nvPr/>
        </p:nvSpPr>
        <p:spPr bwMode="auto">
          <a:xfrm>
            <a:off x="5811838" y="2276475"/>
            <a:ext cx="1852612" cy="531813"/>
          </a:xfrm>
          <a:prstGeom prst="rect">
            <a:avLst/>
          </a:prstGeom>
          <a:gradFill rotWithShape="0">
            <a:gsLst>
              <a:gs pos="0">
                <a:srgbClr val="FFFF66"/>
              </a:gs>
              <a:gs pos="100000">
                <a:srgbClr val="FFFF66">
                  <a:gamma/>
                  <a:shade val="85882"/>
                  <a:invGamma/>
                </a:srgbClr>
              </a:gs>
            </a:gsLst>
            <a:lin ang="2700000" scaled="1"/>
          </a:gradFill>
          <a:ln>
            <a:noFill/>
          </a:ln>
          <a:effectLst>
            <a:prstShdw prst="shdw17" dist="17961" dir="2700000">
              <a:srgbClr val="FFFF66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-"/>
            </a:pPr>
            <a:r>
              <a:rPr lang="en-US" sz="1000" b="true" i="true">
                <a:solidFill>
                  <a:srgbClr val="000066"/>
                </a:solidFill>
                <a:latin typeface="Arial"/>
              </a:rPr>
              <a:t>Crewed Exploration, </a:t>
            </a:r>
            <a:br>
              <a:rPr lang="en-US" sz="1000">
                <a:solidFill>
                  <a:srgbClr val="000066"/>
                </a:solidFill>
              </a:rPr>
            </a:br>
            <a:r>
              <a:rPr lang="en-US" sz="1000" b="true" i="true">
                <a:solidFill>
                  <a:srgbClr val="000066"/>
                </a:solidFill>
                <a:latin typeface="Arial"/>
              </a:rPr>
              <a:t>  Lunar Long Duration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-"/>
            </a:pPr>
            <a:r>
              <a:rPr lang="en-US" sz="1000" b="true" i="true">
                <a:solidFill>
                  <a:srgbClr val="000066"/>
                </a:solidFill>
                <a:latin typeface="Arial"/>
              </a:rPr>
              <a:t> Robotic Exploration, Mars</a:t>
            </a:r>
          </a:p>
        </p:txBody>
      </p:sp>
      <p:sp>
        <p:nvSpPr>
          <p:cNvPr id="1019977" name="Text Box 73"/>
          <p:cNvSpPr txBox="1">
            <a:spLocks noChangeArrowheads="1"/>
          </p:cNvSpPr>
          <p:nvPr/>
        </p:nvSpPr>
        <p:spPr bwMode="auto">
          <a:xfrm>
            <a:off x="6792913" y="3005138"/>
            <a:ext cx="1457325" cy="531812"/>
          </a:xfrm>
          <a:prstGeom prst="rect">
            <a:avLst/>
          </a:prstGeom>
          <a:gradFill rotWithShape="0">
            <a:gsLst>
              <a:gs pos="0">
                <a:srgbClr val="FFFF66"/>
              </a:gs>
              <a:gs pos="100000">
                <a:srgbClr val="FFFF66">
                  <a:gamma/>
                  <a:shade val="85882"/>
                  <a:invGamma/>
                </a:srgbClr>
              </a:gs>
            </a:gsLst>
            <a:lin ang="2700000" scaled="1"/>
          </a:gradFill>
          <a:ln>
            <a:noFill/>
          </a:ln>
          <a:effectLst>
            <a:prstShdw prst="shdw17" dist="17961" dir="2700000">
              <a:srgbClr val="FFFF66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-"/>
            </a:pPr>
            <a:r>
              <a:rPr lang="en-US" sz="1000" b="true" i="true">
                <a:solidFill>
                  <a:srgbClr val="000066"/>
                </a:solidFill>
                <a:latin typeface="Arial"/>
              </a:rPr>
              <a:t>Other Potential</a:t>
            </a:r>
            <a:br>
              <a:rPr lang="en-US" sz="1000">
                <a:solidFill>
                  <a:srgbClr val="000066"/>
                </a:solidFill>
              </a:rPr>
            </a:br>
            <a:r>
              <a:rPr lang="en-US" sz="1000" b="true" i="true">
                <a:solidFill>
                  <a:srgbClr val="000066"/>
                </a:solidFill>
                <a:latin typeface="Arial"/>
              </a:rPr>
              <a:t> Capabilities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-"/>
            </a:pPr>
            <a:endParaRPr lang="en-US" sz="1000">
              <a:solidFill>
                <a:srgbClr val="000066"/>
              </a:solidFill>
            </a:endParaRPr>
          </a:p>
        </p:txBody>
      </p:sp>
      <p:sp>
        <p:nvSpPr>
          <p:cNvPr id="1019978" name="Text Box 74"/>
          <p:cNvSpPr txBox="1">
            <a:spLocks noChangeArrowheads="1"/>
          </p:cNvSpPr>
          <p:nvPr/>
        </p:nvSpPr>
        <p:spPr bwMode="auto">
          <a:xfrm>
            <a:off x="7392988" y="3659188"/>
            <a:ext cx="1452562" cy="531812"/>
          </a:xfrm>
          <a:prstGeom prst="rect">
            <a:avLst/>
          </a:prstGeom>
          <a:gradFill rotWithShape="0">
            <a:gsLst>
              <a:gs pos="0">
                <a:srgbClr val="FFFF66"/>
              </a:gs>
              <a:gs pos="100000">
                <a:srgbClr val="FFFF66">
                  <a:gamma/>
                  <a:shade val="85882"/>
                  <a:invGamma/>
                </a:srgbClr>
              </a:gs>
            </a:gsLst>
            <a:lin ang="2700000" scaled="1"/>
          </a:gradFill>
          <a:ln>
            <a:noFill/>
          </a:ln>
          <a:effectLst>
            <a:prstShdw prst="shdw17" dist="17961" dir="2700000">
              <a:srgbClr val="FFFF66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-"/>
            </a:pPr>
            <a:r>
              <a:rPr lang="en-US" sz="1000" b="true" i="true">
                <a:solidFill>
                  <a:srgbClr val="000066"/>
                </a:solidFill>
                <a:latin typeface="Arial"/>
              </a:rPr>
              <a:t>Crewed Exploration,</a:t>
            </a:r>
            <a:br>
              <a:rPr lang="en-US" sz="1000">
                <a:solidFill>
                  <a:srgbClr val="000066"/>
                </a:solidFill>
              </a:rPr>
            </a:br>
            <a:r>
              <a:rPr lang="en-US" sz="1000" b="true" i="true">
                <a:solidFill>
                  <a:srgbClr val="000066"/>
                </a:solidFill>
                <a:latin typeface="Arial"/>
              </a:rPr>
              <a:t>  Mars Surface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endParaRPr lang="en-US" sz="1000">
              <a:solidFill>
                <a:srgbClr val="000066"/>
              </a:solidFill>
            </a:endParaRPr>
          </a:p>
        </p:txBody>
      </p:sp>
      <p:sp>
        <p:nvSpPr>
          <p:cNvPr id="1019980" name="Rectangle 76"/>
          <p:cNvSpPr>
            <a:spLocks noChangeArrowheads="1"/>
          </p:cNvSpPr>
          <p:nvPr/>
        </p:nvSpPr>
        <p:spPr bwMode="auto">
          <a:xfrm>
            <a:off x="1674813" y="1011238"/>
            <a:ext cx="1243012" cy="496887"/>
          </a:xfrm>
          <a:prstGeom prst="rect">
            <a:avLst/>
          </a:prstGeom>
          <a:gradFill rotWithShape="0">
            <a:gsLst>
              <a:gs pos="0">
                <a:srgbClr val="3333FF"/>
              </a:gs>
              <a:gs pos="100000">
                <a:srgbClr val="000066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32" name="Arc 128"/>
          <p:cNvSpPr>
            <a:spLocks/>
          </p:cNvSpPr>
          <p:nvPr/>
        </p:nvSpPr>
        <p:spPr bwMode="auto">
          <a:xfrm flipV="1">
            <a:off x="5473700" y="4868863"/>
            <a:ext cx="171450" cy="223837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423"/>
              <a:gd name="T2" fmla="*/ 21259 w 21600"/>
              <a:gd name="T3" fmla="*/ 25423 h 25423"/>
              <a:gd name="T4" fmla="*/ 0 w 21600"/>
              <a:gd name="T5" fmla="*/ 21600 h 25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2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</a:path>
              <a:path w="21600" h="2542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  <a:lnTo>
                  <a:pt x="0" y="21600"/>
                </a:lnTo>
                <a:close/>
              </a:path>
            </a:pathLst>
          </a:custGeom>
          <a:noFill/>
          <a:ln w="152400">
            <a:solidFill>
              <a:srgbClr val="00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0033" name="Text Box 129"/>
          <p:cNvSpPr txBox="1">
            <a:spLocks noChangeArrowheads="1"/>
          </p:cNvSpPr>
          <p:nvPr/>
        </p:nvSpPr>
        <p:spPr bwMode="auto">
          <a:xfrm rot="-5400000">
            <a:off x="-675481" y="2369344"/>
            <a:ext cx="184467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200" i="0" b="true">
                <a:solidFill>
                  <a:schemeClr val="tx1"/>
                </a:solidFill>
                <a:latin typeface="Arial"/>
              </a:rPr>
              <a:t>SPIRAL CAPABILITIES</a:t>
            </a:r>
          </a:p>
        </p:txBody>
      </p:sp>
      <p:sp>
        <p:nvSpPr>
          <p:cNvPr id="1020034" name="Text Box 130"/>
          <p:cNvSpPr txBox="1">
            <a:spLocks noChangeArrowheads="1"/>
          </p:cNvSpPr>
          <p:nvPr/>
        </p:nvSpPr>
        <p:spPr bwMode="auto">
          <a:xfrm rot="-5400000">
            <a:off x="-532606" y="4791869"/>
            <a:ext cx="1547813" cy="42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lang="en-US" sz="1200" i="0" b="true">
                <a:solidFill>
                  <a:schemeClr val="tx1"/>
                </a:solidFill>
                <a:latin typeface="Arial"/>
              </a:rPr>
              <a:t>PRE-ACQUISITION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sz="1200" i="0" b="true">
                <a:solidFill>
                  <a:schemeClr val="tx1"/>
                </a:solidFill>
                <a:latin typeface="Arial"/>
              </a:rPr>
              <a:t>ACTIVITIES</a:t>
            </a:r>
          </a:p>
        </p:txBody>
      </p:sp>
      <p:sp>
        <p:nvSpPr>
          <p:cNvPr id="1020035" name="Text Box 131"/>
          <p:cNvSpPr txBox="1">
            <a:spLocks noChangeArrowheads="1"/>
          </p:cNvSpPr>
          <p:nvPr/>
        </p:nvSpPr>
        <p:spPr bwMode="auto">
          <a:xfrm rot="-5400000">
            <a:off x="350044" y="4271169"/>
            <a:ext cx="5905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200" i="0" b="true">
                <a:solidFill>
                  <a:schemeClr val="tx1"/>
                </a:solidFill>
                <a:latin typeface="Arial"/>
              </a:rPr>
              <a:t>ESRT</a:t>
            </a:r>
          </a:p>
        </p:txBody>
      </p:sp>
      <p:sp>
        <p:nvSpPr>
          <p:cNvPr id="1020036" name="Text Box 132"/>
          <p:cNvSpPr txBox="1">
            <a:spLocks noChangeArrowheads="1"/>
          </p:cNvSpPr>
          <p:nvPr/>
        </p:nvSpPr>
        <p:spPr bwMode="auto">
          <a:xfrm rot="-5400000">
            <a:off x="354807" y="4826794"/>
            <a:ext cx="5905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200" i="0" b="true">
                <a:solidFill>
                  <a:schemeClr val="tx1"/>
                </a:solidFill>
                <a:latin typeface="Arial"/>
              </a:rPr>
              <a:t>PNST</a:t>
            </a:r>
          </a:p>
        </p:txBody>
      </p:sp>
      <p:sp>
        <p:nvSpPr>
          <p:cNvPr id="1020037" name="Text Box 133"/>
          <p:cNvSpPr txBox="1">
            <a:spLocks noChangeArrowheads="1"/>
          </p:cNvSpPr>
          <p:nvPr/>
        </p:nvSpPr>
        <p:spPr bwMode="auto">
          <a:xfrm rot="-5400000">
            <a:off x="347663" y="5365750"/>
            <a:ext cx="598488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200" i="0" b="true">
                <a:solidFill>
                  <a:schemeClr val="tx1"/>
                </a:solidFill>
                <a:latin typeface="Arial"/>
              </a:rPr>
              <a:t>HSRT</a:t>
            </a:r>
          </a:p>
        </p:txBody>
      </p:sp>
      <p:sp>
        <p:nvSpPr>
          <p:cNvPr id="1020039" name="Text Box 135"/>
          <p:cNvSpPr txBox="1">
            <a:spLocks noChangeArrowheads="1"/>
          </p:cNvSpPr>
          <p:nvPr/>
        </p:nvSpPr>
        <p:spPr bwMode="auto">
          <a:xfrm rot="1778080">
            <a:off x="6334125" y="4635500"/>
            <a:ext cx="22113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4D4D4D"/>
                </a:solidFill>
                <a:latin typeface="Arial"/>
              </a:rPr>
              <a:t>SYSTEM ENGINEERING</a:t>
            </a:r>
          </a:p>
        </p:txBody>
      </p:sp>
      <p:sp>
        <p:nvSpPr>
          <p:cNvPr id="1020040" name="Text Box 136"/>
          <p:cNvSpPr txBox="1">
            <a:spLocks noChangeArrowheads="1"/>
          </p:cNvSpPr>
          <p:nvPr/>
        </p:nvSpPr>
        <p:spPr bwMode="auto">
          <a:xfrm>
            <a:off x="5535613" y="6111875"/>
            <a:ext cx="3327400" cy="5492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ESRT: Exploration Systems Research &amp; Technology</a:t>
            </a:r>
          </a:p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PNST: Prometheus Nuclear Systems Technology</a:t>
            </a:r>
          </a:p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HRST: Human System Research &amp; Technology</a:t>
            </a:r>
          </a:p>
        </p:txBody>
      </p:sp>
      <p:sp>
        <p:nvSpPr>
          <p:cNvPr id="1020042" name="Rectangle 138"/>
          <p:cNvSpPr>
            <a:spLocks noChangeArrowheads="1"/>
          </p:cNvSpPr>
          <p:nvPr/>
        </p:nvSpPr>
        <p:spPr bwMode="auto">
          <a:xfrm rot="-10800000">
            <a:off x="752475" y="5326063"/>
            <a:ext cx="1030288" cy="390525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43" name="Rectangle 139"/>
          <p:cNvSpPr>
            <a:spLocks noChangeArrowheads="1"/>
          </p:cNvSpPr>
          <p:nvPr/>
        </p:nvSpPr>
        <p:spPr bwMode="auto">
          <a:xfrm rot="-10800000">
            <a:off x="1758950" y="5375275"/>
            <a:ext cx="846138" cy="349250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44" name="Line 140"/>
          <p:cNvSpPr>
            <a:spLocks noChangeShapeType="1"/>
          </p:cNvSpPr>
          <p:nvPr/>
        </p:nvSpPr>
        <p:spPr bwMode="auto">
          <a:xfrm>
            <a:off x="4019550" y="2811463"/>
            <a:ext cx="1588" cy="2541587"/>
          </a:xfrm>
          <a:prstGeom prst="line">
            <a:avLst/>
          </a:prstGeom>
          <a:noFill/>
          <a:ln w="152400">
            <a:solidFill>
              <a:srgbClr val="FF9900"/>
            </a:solidFill>
            <a:round/>
            <a:headEnd type="stealth" w="sm" len="med"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0045" name="Arc 141"/>
          <p:cNvSpPr>
            <a:spLocks/>
          </p:cNvSpPr>
          <p:nvPr/>
        </p:nvSpPr>
        <p:spPr bwMode="auto">
          <a:xfrm flipV="1">
            <a:off x="3844925" y="5303838"/>
            <a:ext cx="174625" cy="223837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423"/>
              <a:gd name="T2" fmla="*/ 21259 w 21600"/>
              <a:gd name="T3" fmla="*/ 25423 h 25423"/>
              <a:gd name="T4" fmla="*/ 0 w 21600"/>
              <a:gd name="T5" fmla="*/ 21600 h 25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2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</a:path>
              <a:path w="21600" h="2542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  <a:lnTo>
                  <a:pt x="0" y="21600"/>
                </a:lnTo>
                <a:close/>
              </a:path>
            </a:pathLst>
          </a:custGeom>
          <a:noFill/>
          <a:ln w="15240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0046" name="Rectangle 142"/>
          <p:cNvSpPr>
            <a:spLocks noChangeArrowheads="1"/>
          </p:cNvSpPr>
          <p:nvPr/>
        </p:nvSpPr>
        <p:spPr bwMode="auto">
          <a:xfrm rot="-10800000">
            <a:off x="2597150" y="5464175"/>
            <a:ext cx="1254125" cy="260350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47" name="Line 143"/>
          <p:cNvSpPr>
            <a:spLocks noChangeShapeType="1"/>
          </p:cNvSpPr>
          <p:nvPr/>
        </p:nvSpPr>
        <p:spPr bwMode="auto">
          <a:xfrm>
            <a:off x="5030788" y="3527425"/>
            <a:ext cx="1587" cy="1944688"/>
          </a:xfrm>
          <a:prstGeom prst="line">
            <a:avLst/>
          </a:prstGeom>
          <a:noFill/>
          <a:ln w="152400">
            <a:solidFill>
              <a:srgbClr val="FF9900"/>
            </a:solidFill>
            <a:round/>
            <a:headEnd type="stealth" w="sm" len="med"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0048" name="Arc 144"/>
          <p:cNvSpPr>
            <a:spLocks/>
          </p:cNvSpPr>
          <p:nvPr/>
        </p:nvSpPr>
        <p:spPr bwMode="auto">
          <a:xfrm flipV="1">
            <a:off x="4856163" y="5424488"/>
            <a:ext cx="174625" cy="22225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423"/>
              <a:gd name="T2" fmla="*/ 21259 w 21600"/>
              <a:gd name="T3" fmla="*/ 25423 h 25423"/>
              <a:gd name="T4" fmla="*/ 0 w 21600"/>
              <a:gd name="T5" fmla="*/ 21600 h 25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2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</a:path>
              <a:path w="21600" h="2542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  <a:lnTo>
                  <a:pt x="0" y="21600"/>
                </a:lnTo>
                <a:close/>
              </a:path>
            </a:pathLst>
          </a:custGeom>
          <a:noFill/>
          <a:ln w="15240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0049" name="Rectangle 145"/>
          <p:cNvSpPr>
            <a:spLocks noChangeArrowheads="1"/>
          </p:cNvSpPr>
          <p:nvPr/>
        </p:nvSpPr>
        <p:spPr bwMode="auto">
          <a:xfrm rot="-10800000">
            <a:off x="3846513" y="5589588"/>
            <a:ext cx="1047750" cy="131762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50" name="Line 146"/>
          <p:cNvSpPr>
            <a:spLocks noChangeShapeType="1"/>
          </p:cNvSpPr>
          <p:nvPr/>
        </p:nvSpPr>
        <p:spPr bwMode="auto">
          <a:xfrm flipH="1">
            <a:off x="2770188" y="2189163"/>
            <a:ext cx="0" cy="3108325"/>
          </a:xfrm>
          <a:prstGeom prst="line">
            <a:avLst/>
          </a:prstGeom>
          <a:noFill/>
          <a:ln w="152400">
            <a:solidFill>
              <a:srgbClr val="FF9900"/>
            </a:solidFill>
            <a:round/>
            <a:headEnd type="stealth" w="sm" len="med"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0051" name="Line 147"/>
          <p:cNvSpPr>
            <a:spLocks noChangeShapeType="1"/>
          </p:cNvSpPr>
          <p:nvPr/>
        </p:nvSpPr>
        <p:spPr bwMode="auto">
          <a:xfrm>
            <a:off x="3732213" y="2825750"/>
            <a:ext cx="0" cy="1798638"/>
          </a:xfrm>
          <a:prstGeom prst="line">
            <a:avLst/>
          </a:prstGeom>
          <a:noFill/>
          <a:ln w="152400">
            <a:solidFill>
              <a:srgbClr val="006600"/>
            </a:solidFill>
            <a:round/>
            <a:headEnd type="stealth" w="sm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0052" name="Arc 148"/>
          <p:cNvSpPr>
            <a:spLocks/>
          </p:cNvSpPr>
          <p:nvPr/>
        </p:nvSpPr>
        <p:spPr bwMode="auto">
          <a:xfrm flipV="1">
            <a:off x="3559175" y="4621213"/>
            <a:ext cx="173038" cy="22225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423"/>
              <a:gd name="T2" fmla="*/ 21259 w 21600"/>
              <a:gd name="T3" fmla="*/ 25423 h 25423"/>
              <a:gd name="T4" fmla="*/ 0 w 21600"/>
              <a:gd name="T5" fmla="*/ 21600 h 25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2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</a:path>
              <a:path w="21600" h="2542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  <a:lnTo>
                  <a:pt x="0" y="21600"/>
                </a:lnTo>
                <a:close/>
              </a:path>
            </a:pathLst>
          </a:custGeom>
          <a:noFill/>
          <a:ln w="152400">
            <a:solidFill>
              <a:srgbClr val="00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0053" name="Rectangle 149"/>
          <p:cNvSpPr>
            <a:spLocks noChangeArrowheads="1"/>
          </p:cNvSpPr>
          <p:nvPr/>
        </p:nvSpPr>
        <p:spPr bwMode="auto">
          <a:xfrm>
            <a:off x="742950" y="4768850"/>
            <a:ext cx="2114550" cy="400050"/>
          </a:xfrm>
          <a:prstGeom prst="rect">
            <a:avLst/>
          </a:prstGeom>
          <a:solidFill>
            <a:srgbClr val="0066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54" name="Rectangle 150"/>
          <p:cNvSpPr>
            <a:spLocks noChangeArrowheads="1"/>
          </p:cNvSpPr>
          <p:nvPr/>
        </p:nvSpPr>
        <p:spPr bwMode="auto">
          <a:xfrm>
            <a:off x="2789238" y="4768850"/>
            <a:ext cx="798512" cy="155575"/>
          </a:xfrm>
          <a:prstGeom prst="rect">
            <a:avLst/>
          </a:prstGeom>
          <a:solidFill>
            <a:srgbClr val="006600"/>
          </a:solidFill>
          <a:ln w="9525">
            <a:solidFill>
              <a:srgbClr val="00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55" name="Line 151"/>
          <p:cNvSpPr>
            <a:spLocks noChangeShapeType="1"/>
          </p:cNvSpPr>
          <p:nvPr/>
        </p:nvSpPr>
        <p:spPr bwMode="auto">
          <a:xfrm>
            <a:off x="4683125" y="3519488"/>
            <a:ext cx="0" cy="1281112"/>
          </a:xfrm>
          <a:prstGeom prst="line">
            <a:avLst/>
          </a:prstGeom>
          <a:noFill/>
          <a:ln w="152400">
            <a:solidFill>
              <a:srgbClr val="006600"/>
            </a:solidFill>
            <a:round/>
            <a:headEnd type="stealth" w="sm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0056" name="Arc 152"/>
          <p:cNvSpPr>
            <a:spLocks/>
          </p:cNvSpPr>
          <p:nvPr/>
        </p:nvSpPr>
        <p:spPr bwMode="auto">
          <a:xfrm flipV="1">
            <a:off x="4510088" y="4752975"/>
            <a:ext cx="173037" cy="22225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423"/>
              <a:gd name="T2" fmla="*/ 21259 w 21600"/>
              <a:gd name="T3" fmla="*/ 25423 h 25423"/>
              <a:gd name="T4" fmla="*/ 0 w 21600"/>
              <a:gd name="T5" fmla="*/ 21600 h 25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2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</a:path>
              <a:path w="21600" h="2542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  <a:lnTo>
                  <a:pt x="0" y="21600"/>
                </a:lnTo>
                <a:close/>
              </a:path>
            </a:pathLst>
          </a:custGeom>
          <a:noFill/>
          <a:ln w="152400">
            <a:solidFill>
              <a:srgbClr val="00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0057" name="Rectangle 153"/>
          <p:cNvSpPr>
            <a:spLocks noChangeArrowheads="1"/>
          </p:cNvSpPr>
          <p:nvPr/>
        </p:nvSpPr>
        <p:spPr bwMode="auto">
          <a:xfrm>
            <a:off x="2789238" y="4900613"/>
            <a:ext cx="1724025" cy="131762"/>
          </a:xfrm>
          <a:prstGeom prst="rect">
            <a:avLst/>
          </a:prstGeom>
          <a:solidFill>
            <a:srgbClr val="006600"/>
          </a:solidFill>
          <a:ln w="9525">
            <a:solidFill>
              <a:srgbClr val="00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58" name="Line 154"/>
          <p:cNvSpPr>
            <a:spLocks noChangeShapeType="1"/>
          </p:cNvSpPr>
          <p:nvPr/>
        </p:nvSpPr>
        <p:spPr bwMode="auto">
          <a:xfrm>
            <a:off x="5645150" y="4140200"/>
            <a:ext cx="0" cy="828675"/>
          </a:xfrm>
          <a:prstGeom prst="line">
            <a:avLst/>
          </a:prstGeom>
          <a:noFill/>
          <a:ln w="152400">
            <a:solidFill>
              <a:srgbClr val="006600"/>
            </a:solidFill>
            <a:round/>
            <a:headEnd type="stealth" w="sm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0059" name="Rectangle 155"/>
          <p:cNvSpPr>
            <a:spLocks noChangeArrowheads="1"/>
          </p:cNvSpPr>
          <p:nvPr/>
        </p:nvSpPr>
        <p:spPr bwMode="auto">
          <a:xfrm>
            <a:off x="2800350" y="5029200"/>
            <a:ext cx="2673350" cy="131763"/>
          </a:xfrm>
          <a:prstGeom prst="rect">
            <a:avLst/>
          </a:prstGeom>
          <a:solidFill>
            <a:srgbClr val="006600"/>
          </a:solidFill>
          <a:ln w="9525">
            <a:solidFill>
              <a:srgbClr val="00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61" name="Line 157"/>
          <p:cNvSpPr>
            <a:spLocks noChangeShapeType="1"/>
          </p:cNvSpPr>
          <p:nvPr/>
        </p:nvSpPr>
        <p:spPr bwMode="auto">
          <a:xfrm flipH="1">
            <a:off x="3422650" y="2817813"/>
            <a:ext cx="7938" cy="1474787"/>
          </a:xfrm>
          <a:prstGeom prst="line">
            <a:avLst/>
          </a:prstGeom>
          <a:noFill/>
          <a:ln w="152400">
            <a:solidFill>
              <a:srgbClr val="CC0000"/>
            </a:solidFill>
            <a:round/>
            <a:headEnd type="stealth" w="sm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0062" name="Line 158"/>
          <p:cNvSpPr>
            <a:spLocks noChangeShapeType="1"/>
          </p:cNvSpPr>
          <p:nvPr/>
        </p:nvSpPr>
        <p:spPr bwMode="auto">
          <a:xfrm>
            <a:off x="4411663" y="3513138"/>
            <a:ext cx="9525" cy="884237"/>
          </a:xfrm>
          <a:prstGeom prst="line">
            <a:avLst/>
          </a:prstGeom>
          <a:noFill/>
          <a:ln w="76200">
            <a:solidFill>
              <a:srgbClr val="CC0000"/>
            </a:solidFill>
            <a:round/>
            <a:headEnd type="stealth" w="sm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1020064" name="Group 160"/>
          <p:cNvGrpSpPr>
            <a:grpSpLocks/>
          </p:cNvGrpSpPr>
          <p:nvPr/>
        </p:nvGrpSpPr>
        <p:grpSpPr bwMode="auto">
          <a:xfrm>
            <a:off x="1593850" y="1525588"/>
            <a:ext cx="150813" cy="2733675"/>
            <a:chOff x="992" y="1097"/>
            <a:chExt cx="112" cy="1869"/>
          </a:xfrm>
        </p:grpSpPr>
        <p:sp>
          <p:nvSpPr>
            <p:cNvPr id="1020065" name="Line 161"/>
            <p:cNvSpPr>
              <a:spLocks noChangeShapeType="1"/>
            </p:cNvSpPr>
            <p:nvPr/>
          </p:nvSpPr>
          <p:spPr bwMode="auto">
            <a:xfrm flipH="1">
              <a:off x="1097" y="1097"/>
              <a:ext cx="3" cy="1799"/>
            </a:xfrm>
            <a:prstGeom prst="line">
              <a:avLst/>
            </a:prstGeom>
            <a:noFill/>
            <a:ln w="76200">
              <a:solidFill>
                <a:srgbClr val="CC0000"/>
              </a:solidFill>
              <a:round/>
              <a:headEnd type="stealth" w="sm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20066" name="Arc 162"/>
            <p:cNvSpPr>
              <a:spLocks/>
            </p:cNvSpPr>
            <p:nvPr/>
          </p:nvSpPr>
          <p:spPr bwMode="auto">
            <a:xfrm flipV="1">
              <a:off x="992" y="2814"/>
              <a:ext cx="112" cy="15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5423"/>
                <a:gd name="T2" fmla="*/ 21259 w 21600"/>
                <a:gd name="T3" fmla="*/ 25423 h 25423"/>
                <a:gd name="T4" fmla="*/ 0 w 21600"/>
                <a:gd name="T5" fmla="*/ 21600 h 25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5423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2881"/>
                    <a:pt x="21485" y="24161"/>
                    <a:pt x="21258" y="25422"/>
                  </a:cubicBezTo>
                </a:path>
                <a:path w="21600" h="25423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2881"/>
                    <a:pt x="21485" y="24161"/>
                    <a:pt x="21258" y="25422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76200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020067" name="Line 163"/>
          <p:cNvSpPr>
            <a:spLocks noChangeShapeType="1"/>
          </p:cNvSpPr>
          <p:nvPr/>
        </p:nvSpPr>
        <p:spPr bwMode="auto">
          <a:xfrm>
            <a:off x="2471738" y="2174875"/>
            <a:ext cx="0" cy="2030413"/>
          </a:xfrm>
          <a:prstGeom prst="line">
            <a:avLst/>
          </a:prstGeom>
          <a:noFill/>
          <a:ln w="152400">
            <a:solidFill>
              <a:srgbClr val="CC0000"/>
            </a:solidFill>
            <a:round/>
            <a:headEnd type="stealth" w="sm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0068" name="Arc 164"/>
          <p:cNvSpPr>
            <a:spLocks/>
          </p:cNvSpPr>
          <p:nvPr/>
        </p:nvSpPr>
        <p:spPr bwMode="auto">
          <a:xfrm flipV="1">
            <a:off x="2297113" y="4143375"/>
            <a:ext cx="174625" cy="223838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423"/>
              <a:gd name="T2" fmla="*/ 21259 w 21600"/>
              <a:gd name="T3" fmla="*/ 25423 h 25423"/>
              <a:gd name="T4" fmla="*/ 0 w 21600"/>
              <a:gd name="T5" fmla="*/ 21600 h 25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2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</a:path>
              <a:path w="21600" h="2542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  <a:lnTo>
                  <a:pt x="0" y="21600"/>
                </a:lnTo>
                <a:close/>
              </a:path>
            </a:pathLst>
          </a:custGeom>
          <a:noFill/>
          <a:ln w="1524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0069" name="Rectangle 165"/>
          <p:cNvSpPr>
            <a:spLocks noChangeArrowheads="1"/>
          </p:cNvSpPr>
          <p:nvPr/>
        </p:nvSpPr>
        <p:spPr bwMode="auto">
          <a:xfrm>
            <a:off x="742950" y="4230688"/>
            <a:ext cx="854075" cy="406400"/>
          </a:xfrm>
          <a:prstGeom prst="rect">
            <a:avLst/>
          </a:prstGeom>
          <a:solidFill>
            <a:srgbClr val="CC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70" name="Rectangle 166"/>
          <p:cNvSpPr>
            <a:spLocks noChangeArrowheads="1"/>
          </p:cNvSpPr>
          <p:nvPr/>
        </p:nvSpPr>
        <p:spPr bwMode="auto">
          <a:xfrm>
            <a:off x="1525588" y="4292600"/>
            <a:ext cx="774700" cy="122238"/>
          </a:xfrm>
          <a:prstGeom prst="rect">
            <a:avLst/>
          </a:prstGeom>
          <a:solidFill>
            <a:srgbClr val="CC0000"/>
          </a:solidFill>
          <a:ln w="9525">
            <a:solidFill>
              <a:srgbClr val="CC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0071" name="Arc 167"/>
          <p:cNvSpPr>
            <a:spLocks/>
          </p:cNvSpPr>
          <p:nvPr/>
        </p:nvSpPr>
        <p:spPr bwMode="auto">
          <a:xfrm flipV="1">
            <a:off x="3248025" y="4275138"/>
            <a:ext cx="174625" cy="22225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423"/>
              <a:gd name="T2" fmla="*/ 21259 w 21600"/>
              <a:gd name="T3" fmla="*/ 25423 h 25423"/>
              <a:gd name="T4" fmla="*/ 0 w 21600"/>
              <a:gd name="T5" fmla="*/ 21600 h 25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2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</a:path>
              <a:path w="21600" h="2542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  <a:lnTo>
                  <a:pt x="0" y="21600"/>
                </a:lnTo>
                <a:close/>
              </a:path>
            </a:pathLst>
          </a:custGeom>
          <a:noFill/>
          <a:ln w="1524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0072" name="Rectangle 168"/>
          <p:cNvSpPr>
            <a:spLocks noChangeArrowheads="1"/>
          </p:cNvSpPr>
          <p:nvPr/>
        </p:nvSpPr>
        <p:spPr bwMode="auto">
          <a:xfrm>
            <a:off x="1525588" y="4422775"/>
            <a:ext cx="1725612" cy="131763"/>
          </a:xfrm>
          <a:prstGeom prst="rect">
            <a:avLst/>
          </a:prstGeom>
          <a:solidFill>
            <a:srgbClr val="CC0000"/>
          </a:solidFill>
          <a:ln w="9525">
            <a:solidFill>
              <a:srgbClr val="CC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73" name="Arc 169"/>
          <p:cNvSpPr>
            <a:spLocks/>
          </p:cNvSpPr>
          <p:nvPr/>
        </p:nvSpPr>
        <p:spPr bwMode="auto">
          <a:xfrm flipV="1">
            <a:off x="4248150" y="4368800"/>
            <a:ext cx="173038" cy="22225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423"/>
              <a:gd name="T2" fmla="*/ 21259 w 21600"/>
              <a:gd name="T3" fmla="*/ 25423 h 25423"/>
              <a:gd name="T4" fmla="*/ 0 w 21600"/>
              <a:gd name="T5" fmla="*/ 21600 h 25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2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</a:path>
              <a:path w="21600" h="2542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  <a:lnTo>
                  <a:pt x="0" y="21600"/>
                </a:lnTo>
                <a:close/>
              </a:path>
            </a:pathLst>
          </a:custGeom>
          <a:noFill/>
          <a:ln w="762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74" name="Line 170"/>
          <p:cNvSpPr>
            <a:spLocks noChangeShapeType="1"/>
          </p:cNvSpPr>
          <p:nvPr/>
        </p:nvSpPr>
        <p:spPr bwMode="auto">
          <a:xfrm flipV="1">
            <a:off x="1570038" y="4592638"/>
            <a:ext cx="2687637" cy="6350"/>
          </a:xfrm>
          <a:prstGeom prst="line">
            <a:avLst/>
          </a:prstGeom>
          <a:noFill/>
          <a:ln w="762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0108" name="Freeform 204"/>
          <p:cNvSpPr>
            <a:spLocks/>
          </p:cNvSpPr>
          <p:nvPr/>
        </p:nvSpPr>
        <p:spPr bwMode="auto">
          <a:xfrm>
            <a:off x="6605588" y="668338"/>
            <a:ext cx="58737" cy="304800"/>
          </a:xfrm>
          <a:custGeom>
            <a:avLst/>
            <a:gdLst>
              <a:gd name="T0" fmla="*/ 30 w 44"/>
              <a:gd name="T1" fmla="*/ 0 h 222"/>
              <a:gd name="T2" fmla="*/ 0 w 44"/>
              <a:gd name="T3" fmla="*/ 82 h 222"/>
              <a:gd name="T4" fmla="*/ 44 w 44"/>
              <a:gd name="T5" fmla="*/ 141 h 222"/>
              <a:gd name="T6" fmla="*/ 15 w 44"/>
              <a:gd name="T7" fmla="*/ 222 h 2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4" h="222">
                <a:moveTo>
                  <a:pt x="30" y="0"/>
                </a:moveTo>
                <a:lnTo>
                  <a:pt x="0" y="82"/>
                </a:lnTo>
                <a:lnTo>
                  <a:pt x="44" y="141"/>
                </a:lnTo>
                <a:lnTo>
                  <a:pt x="15" y="222"/>
                </a:lnTo>
              </a:path>
            </a:pathLst>
          </a:custGeom>
          <a:noFill/>
          <a:ln w="57150" cap="flat" cmpd="sng">
            <a:solidFill>
              <a:schemeClr val="bg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0109" name="Text Box 205"/>
          <p:cNvSpPr txBox="1">
            <a:spLocks noChangeArrowheads="1"/>
          </p:cNvSpPr>
          <p:nvPr/>
        </p:nvSpPr>
        <p:spPr bwMode="auto">
          <a:xfrm>
            <a:off x="7667625" y="660400"/>
            <a:ext cx="6985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TBD</a:t>
            </a:r>
          </a:p>
        </p:txBody>
      </p:sp>
      <p:sp>
        <p:nvSpPr>
          <p:cNvPr id="1020112" name="Rectangle 208"/>
          <p:cNvSpPr>
            <a:spLocks noChangeArrowheads="1"/>
          </p:cNvSpPr>
          <p:nvPr/>
        </p:nvSpPr>
        <p:spPr bwMode="auto">
          <a:xfrm flipH="1">
            <a:off x="839788" y="1016000"/>
            <a:ext cx="889000" cy="496888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rgbClr val="3333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1020113" name="Group 209"/>
          <p:cNvGrpSpPr>
            <a:grpSpLocks/>
          </p:cNvGrpSpPr>
          <p:nvPr/>
        </p:nvGrpSpPr>
        <p:grpSpPr bwMode="auto">
          <a:xfrm>
            <a:off x="879475" y="1023938"/>
            <a:ext cx="2019300" cy="488950"/>
            <a:chOff x="3298" y="2884"/>
            <a:chExt cx="2264" cy="435"/>
          </a:xfrm>
        </p:grpSpPr>
        <p:sp>
          <p:nvSpPr>
            <p:cNvPr id="1020114" name="AutoShape 210"/>
            <p:cNvSpPr>
              <a:spLocks noChangeArrowheads="1"/>
            </p:cNvSpPr>
            <p:nvPr/>
          </p:nvSpPr>
          <p:spPr bwMode="auto">
            <a:xfrm>
              <a:off x="3691" y="3116"/>
              <a:ext cx="260" cy="3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0115" name="AutoShape 211"/>
            <p:cNvSpPr>
              <a:spLocks noChangeArrowheads="1"/>
            </p:cNvSpPr>
            <p:nvPr/>
          </p:nvSpPr>
          <p:spPr bwMode="auto">
            <a:xfrm>
              <a:off x="3953" y="3116"/>
              <a:ext cx="606" cy="3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0116" name="Text Box 212"/>
            <p:cNvSpPr txBox="1">
              <a:spLocks noChangeArrowheads="1"/>
            </p:cNvSpPr>
            <p:nvPr/>
          </p:nvSpPr>
          <p:spPr bwMode="auto">
            <a:xfrm>
              <a:off x="3676" y="3099"/>
              <a:ext cx="273" cy="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" i="0" b="true">
                  <a:solidFill>
                    <a:schemeClr val="tx1"/>
                  </a:solidFill>
                  <a:latin typeface="Arial"/>
                </a:rPr>
                <a:t>STUDY</a:t>
              </a:r>
            </a:p>
          </p:txBody>
        </p:sp>
        <p:sp>
          <p:nvSpPr>
            <p:cNvPr id="1020117" name="Text Box 213"/>
            <p:cNvSpPr txBox="1">
              <a:spLocks noChangeArrowheads="1"/>
            </p:cNvSpPr>
            <p:nvPr/>
          </p:nvSpPr>
          <p:spPr bwMode="auto">
            <a:xfrm>
              <a:off x="4074" y="3099"/>
              <a:ext cx="276" cy="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  <p:grpSp>
          <p:nvGrpSpPr>
            <p:cNvPr id="1020118" name="Group 214"/>
            <p:cNvGrpSpPr>
              <a:grpSpLocks/>
            </p:cNvGrpSpPr>
            <p:nvPr/>
          </p:nvGrpSpPr>
          <p:grpSpPr bwMode="auto">
            <a:xfrm>
              <a:off x="3962" y="3159"/>
              <a:ext cx="278" cy="96"/>
              <a:chOff x="1470" y="3444"/>
              <a:chExt cx="609" cy="315"/>
            </a:xfrm>
          </p:grpSpPr>
          <p:sp>
            <p:nvSpPr>
              <p:cNvPr id="1020119" name="AutoShape 215"/>
              <p:cNvSpPr>
                <a:spLocks noChangeArrowheads="1"/>
              </p:cNvSpPr>
              <p:nvPr/>
            </p:nvSpPr>
            <p:spPr bwMode="auto">
              <a:xfrm>
                <a:off x="1470" y="3502"/>
                <a:ext cx="569" cy="108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FFFF00">
                      <a:gamma/>
                      <a:shade val="46275"/>
                      <a:invGamma/>
                    </a:srgbClr>
                  </a:gs>
                  <a:gs pos="50000">
                    <a:srgbClr val="FFFF00"/>
                  </a:gs>
                  <a:gs pos="100000">
                    <a:srgbClr val="FFFF0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20" name="Text Box 216"/>
              <p:cNvSpPr txBox="1">
                <a:spLocks noChangeArrowheads="1"/>
              </p:cNvSpPr>
              <p:nvPr/>
            </p:nvSpPr>
            <p:spPr bwMode="auto">
              <a:xfrm>
                <a:off x="1477" y="3444"/>
                <a:ext cx="602" cy="3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tx1"/>
                    </a:solidFill>
                    <a:latin typeface="Arial"/>
                  </a:rPr>
                  <a:t>STUDY</a:t>
                </a:r>
              </a:p>
            </p:txBody>
          </p:sp>
        </p:grpSp>
        <p:grpSp>
          <p:nvGrpSpPr>
            <p:cNvPr id="1020121" name="Group 217"/>
            <p:cNvGrpSpPr>
              <a:grpSpLocks/>
            </p:cNvGrpSpPr>
            <p:nvPr/>
          </p:nvGrpSpPr>
          <p:grpSpPr bwMode="auto">
            <a:xfrm>
              <a:off x="3965" y="3220"/>
              <a:ext cx="279" cy="96"/>
              <a:chOff x="1470" y="3444"/>
              <a:chExt cx="609" cy="315"/>
            </a:xfrm>
          </p:grpSpPr>
          <p:sp>
            <p:nvSpPr>
              <p:cNvPr id="1020122" name="AutoShape 218"/>
              <p:cNvSpPr>
                <a:spLocks noChangeArrowheads="1"/>
              </p:cNvSpPr>
              <p:nvPr/>
            </p:nvSpPr>
            <p:spPr bwMode="auto">
              <a:xfrm>
                <a:off x="1470" y="3502"/>
                <a:ext cx="569" cy="108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FFFF00">
                      <a:gamma/>
                      <a:shade val="46275"/>
                      <a:invGamma/>
                    </a:srgbClr>
                  </a:gs>
                  <a:gs pos="50000">
                    <a:srgbClr val="FFFF00"/>
                  </a:gs>
                  <a:gs pos="100000">
                    <a:srgbClr val="FFFF0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23" name="Text Box 219"/>
              <p:cNvSpPr txBox="1">
                <a:spLocks noChangeArrowheads="1"/>
              </p:cNvSpPr>
              <p:nvPr/>
            </p:nvSpPr>
            <p:spPr bwMode="auto">
              <a:xfrm>
                <a:off x="1477" y="3444"/>
                <a:ext cx="602" cy="3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tx1"/>
                    </a:solidFill>
                    <a:latin typeface="Arial"/>
                  </a:rPr>
                  <a:t>STUDY</a:t>
                </a:r>
              </a:p>
            </p:txBody>
          </p:sp>
        </p:grpSp>
        <p:grpSp>
          <p:nvGrpSpPr>
            <p:cNvPr id="1020124" name="Group 220"/>
            <p:cNvGrpSpPr>
              <a:grpSpLocks/>
            </p:cNvGrpSpPr>
            <p:nvPr/>
          </p:nvGrpSpPr>
          <p:grpSpPr bwMode="auto">
            <a:xfrm>
              <a:off x="4224" y="3159"/>
              <a:ext cx="570" cy="157"/>
              <a:chOff x="2635" y="3444"/>
              <a:chExt cx="1334" cy="515"/>
            </a:xfrm>
          </p:grpSpPr>
          <p:grpSp>
            <p:nvGrpSpPr>
              <p:cNvPr id="1020125" name="Group 221"/>
              <p:cNvGrpSpPr>
                <a:grpSpLocks/>
              </p:cNvGrpSpPr>
              <p:nvPr/>
            </p:nvGrpSpPr>
            <p:grpSpPr bwMode="auto">
              <a:xfrm>
                <a:off x="2635" y="3444"/>
                <a:ext cx="1326" cy="315"/>
                <a:chOff x="2035" y="3444"/>
                <a:chExt cx="1326" cy="315"/>
              </a:xfrm>
            </p:grpSpPr>
            <p:sp>
              <p:nvSpPr>
                <p:cNvPr id="1020126" name="AutoShape 222"/>
                <p:cNvSpPr>
                  <a:spLocks noChangeArrowheads="1"/>
                </p:cNvSpPr>
                <p:nvPr/>
              </p:nvSpPr>
              <p:spPr bwMode="auto">
                <a:xfrm>
                  <a:off x="2035" y="3503"/>
                  <a:ext cx="1326" cy="107"/>
                </a:xfrm>
                <a:prstGeom prst="roundRect">
                  <a:avLst>
                    <a:gd name="adj" fmla="val 16667"/>
                  </a:avLst>
                </a:prstGeom>
                <a:gradFill rotWithShape="1">
                  <a:gsLst>
                    <a:gs pos="0">
                      <a:srgbClr val="33CC33">
                        <a:gamma/>
                        <a:shade val="46275"/>
                        <a:invGamma/>
                      </a:srgbClr>
                    </a:gs>
                    <a:gs pos="50000">
                      <a:srgbClr val="33CC33"/>
                    </a:gs>
                    <a:gs pos="100000">
                      <a:srgbClr val="33CC33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020127" name="Text Box 223"/>
                <p:cNvSpPr txBox="1">
                  <a:spLocks noChangeArrowheads="1"/>
                </p:cNvSpPr>
                <p:nvPr/>
              </p:nvSpPr>
              <p:spPr bwMode="auto">
                <a:xfrm>
                  <a:off x="2298" y="3444"/>
                  <a:ext cx="605" cy="3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 eaLnBrk="1" hangingPunct="1"/>
                  <a:r>
                    <a:rPr lang="en-US" sz="100" i="0" b="true">
                      <a:solidFill>
                        <a:schemeClr val="bg1"/>
                      </a:solidFill>
                      <a:latin typeface="Arial"/>
                    </a:rPr>
                    <a:t>DESIGN</a:t>
                  </a:r>
                </a:p>
              </p:txBody>
            </p:sp>
          </p:grpSp>
          <p:grpSp>
            <p:nvGrpSpPr>
              <p:cNvPr id="1020128" name="Group 224"/>
              <p:cNvGrpSpPr>
                <a:grpSpLocks/>
              </p:cNvGrpSpPr>
              <p:nvPr/>
            </p:nvGrpSpPr>
            <p:grpSpPr bwMode="auto">
              <a:xfrm>
                <a:off x="2643" y="3644"/>
                <a:ext cx="1326" cy="315"/>
                <a:chOff x="2035" y="3444"/>
                <a:chExt cx="1326" cy="315"/>
              </a:xfrm>
            </p:grpSpPr>
            <p:sp>
              <p:nvSpPr>
                <p:cNvPr id="1020129" name="AutoShape 225"/>
                <p:cNvSpPr>
                  <a:spLocks noChangeArrowheads="1"/>
                </p:cNvSpPr>
                <p:nvPr/>
              </p:nvSpPr>
              <p:spPr bwMode="auto">
                <a:xfrm>
                  <a:off x="2035" y="3503"/>
                  <a:ext cx="1326" cy="107"/>
                </a:xfrm>
                <a:prstGeom prst="roundRect">
                  <a:avLst>
                    <a:gd name="adj" fmla="val 16667"/>
                  </a:avLst>
                </a:prstGeom>
                <a:gradFill rotWithShape="1">
                  <a:gsLst>
                    <a:gs pos="0">
                      <a:srgbClr val="33CC33">
                        <a:gamma/>
                        <a:shade val="46275"/>
                        <a:invGamma/>
                      </a:srgbClr>
                    </a:gs>
                    <a:gs pos="50000">
                      <a:srgbClr val="33CC33"/>
                    </a:gs>
                    <a:gs pos="100000">
                      <a:srgbClr val="33CC33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020130" name="Text Box 226"/>
                <p:cNvSpPr txBox="1">
                  <a:spLocks noChangeArrowheads="1"/>
                </p:cNvSpPr>
                <p:nvPr/>
              </p:nvSpPr>
              <p:spPr bwMode="auto">
                <a:xfrm>
                  <a:off x="2298" y="3444"/>
                  <a:ext cx="605" cy="3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 eaLnBrk="1" hangingPunct="1"/>
                  <a:r>
                    <a:rPr lang="en-US" sz="100" i="0" b="true">
                      <a:solidFill>
                        <a:schemeClr val="bg1"/>
                      </a:solidFill>
                      <a:latin typeface="Arial"/>
                    </a:rPr>
                    <a:t>DESIGN</a:t>
                  </a:r>
                </a:p>
              </p:txBody>
            </p:sp>
          </p:grpSp>
        </p:grpSp>
        <p:sp>
          <p:nvSpPr>
            <p:cNvPr id="1020131" name="Text Box 227"/>
            <p:cNvSpPr txBox="1">
              <a:spLocks noChangeArrowheads="1"/>
            </p:cNvSpPr>
            <p:nvPr/>
          </p:nvSpPr>
          <p:spPr bwMode="auto">
            <a:xfrm>
              <a:off x="3884" y="2925"/>
              <a:ext cx="236" cy="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00" i="0" b="true">
                  <a:solidFill>
                    <a:schemeClr val="tx1"/>
                  </a:solidFill>
                  <a:latin typeface="Arial"/>
                </a:rPr>
                <a:t>PDR</a:t>
              </a:r>
            </a:p>
          </p:txBody>
        </p:sp>
        <p:sp>
          <p:nvSpPr>
            <p:cNvPr id="1020132" name="AutoShape 228"/>
            <p:cNvSpPr>
              <a:spLocks noChangeArrowheads="1"/>
            </p:cNvSpPr>
            <p:nvPr/>
          </p:nvSpPr>
          <p:spPr bwMode="auto">
            <a:xfrm>
              <a:off x="3620" y="2968"/>
              <a:ext cx="52" cy="33"/>
            </a:xfrm>
            <a:prstGeom prst="triangle">
              <a:avLst>
                <a:gd name="adj" fmla="val 50000"/>
              </a:avLst>
            </a:prstGeom>
            <a:solidFill>
              <a:srgbClr val="3333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0133" name="Text Box 229"/>
            <p:cNvSpPr txBox="1">
              <a:spLocks noChangeArrowheads="1"/>
            </p:cNvSpPr>
            <p:nvPr/>
          </p:nvSpPr>
          <p:spPr bwMode="auto">
            <a:xfrm>
              <a:off x="3496" y="2922"/>
              <a:ext cx="236" cy="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00" i="0" b="true">
                  <a:solidFill>
                    <a:schemeClr val="tx1"/>
                  </a:solidFill>
                  <a:latin typeface="Arial"/>
                </a:rPr>
                <a:t>SRR</a:t>
              </a:r>
            </a:p>
          </p:txBody>
        </p:sp>
        <p:grpSp>
          <p:nvGrpSpPr>
            <p:cNvPr id="1020134" name="Group 230"/>
            <p:cNvGrpSpPr>
              <a:grpSpLocks/>
            </p:cNvGrpSpPr>
            <p:nvPr/>
          </p:nvGrpSpPr>
          <p:grpSpPr bwMode="auto">
            <a:xfrm>
              <a:off x="3472" y="2988"/>
              <a:ext cx="229" cy="170"/>
              <a:chOff x="890" y="2812"/>
              <a:chExt cx="601" cy="560"/>
            </a:xfrm>
          </p:grpSpPr>
          <p:sp>
            <p:nvSpPr>
              <p:cNvPr id="1020135" name="AutoShape 231"/>
              <p:cNvSpPr>
                <a:spLocks noChangeArrowheads="1"/>
              </p:cNvSpPr>
              <p:nvPr/>
            </p:nvSpPr>
            <p:spPr bwMode="auto">
              <a:xfrm>
                <a:off x="906" y="2869"/>
                <a:ext cx="567" cy="108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FFFF00">
                      <a:gamma/>
                      <a:shade val="46275"/>
                      <a:invGamma/>
                    </a:srgbClr>
                  </a:gs>
                  <a:gs pos="50000">
                    <a:srgbClr val="FFFF00"/>
                  </a:gs>
                  <a:gs pos="100000">
                    <a:srgbClr val="FFFF0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1020136" name="Group 232"/>
              <p:cNvGrpSpPr>
                <a:grpSpLocks/>
              </p:cNvGrpSpPr>
              <p:nvPr/>
            </p:nvGrpSpPr>
            <p:grpSpPr bwMode="auto">
              <a:xfrm>
                <a:off x="890" y="2812"/>
                <a:ext cx="601" cy="412"/>
                <a:chOff x="890" y="2812"/>
                <a:chExt cx="601" cy="412"/>
              </a:xfrm>
            </p:grpSpPr>
            <p:sp>
              <p:nvSpPr>
                <p:cNvPr id="1020137" name="AutoShape 233"/>
                <p:cNvSpPr>
                  <a:spLocks noChangeArrowheads="1"/>
                </p:cNvSpPr>
                <p:nvPr/>
              </p:nvSpPr>
              <p:spPr bwMode="auto">
                <a:xfrm>
                  <a:off x="908" y="3022"/>
                  <a:ext cx="567" cy="108"/>
                </a:xfrm>
                <a:prstGeom prst="roundRect">
                  <a:avLst>
                    <a:gd name="adj" fmla="val 16667"/>
                  </a:avLst>
                </a:prstGeom>
                <a:gradFill rotWithShape="1">
                  <a:gsLst>
                    <a:gs pos="0">
                      <a:srgbClr val="FFFF00">
                        <a:gamma/>
                        <a:shade val="46275"/>
                        <a:invGamma/>
                      </a:srgbClr>
                    </a:gs>
                    <a:gs pos="50000">
                      <a:srgbClr val="FFFF00"/>
                    </a:gs>
                    <a:gs pos="100000">
                      <a:srgbClr val="FFFF00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020138" name="Text Box 234"/>
                <p:cNvSpPr txBox="1">
                  <a:spLocks noChangeArrowheads="1"/>
                </p:cNvSpPr>
                <p:nvPr/>
              </p:nvSpPr>
              <p:spPr bwMode="auto">
                <a:xfrm>
                  <a:off x="890" y="2812"/>
                  <a:ext cx="601" cy="4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 eaLnBrk="1" hangingPunct="1"/>
                  <a:r>
                    <a:rPr lang="en-US" sz="100" i="0" b="true">
                      <a:solidFill>
                        <a:schemeClr val="tx1"/>
                      </a:solidFill>
                      <a:latin typeface="Arial"/>
                    </a:rPr>
                    <a:t>STUDY</a:t>
                  </a:r>
                </a:p>
              </p:txBody>
            </p:sp>
          </p:grpSp>
          <p:sp>
            <p:nvSpPr>
              <p:cNvPr id="1020139" name="Text Box 235"/>
              <p:cNvSpPr txBox="1">
                <a:spLocks noChangeArrowheads="1"/>
              </p:cNvSpPr>
              <p:nvPr/>
            </p:nvSpPr>
            <p:spPr bwMode="auto">
              <a:xfrm>
                <a:off x="890" y="2961"/>
                <a:ext cx="601" cy="41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tx1"/>
                    </a:solidFill>
                    <a:latin typeface="Arial"/>
                  </a:rPr>
                  <a:t>STUDY</a:t>
                </a:r>
              </a:p>
            </p:txBody>
          </p:sp>
        </p:grpSp>
        <p:sp>
          <p:nvSpPr>
            <p:cNvPr id="1020140" name="Line 236"/>
            <p:cNvSpPr>
              <a:spLocks noChangeShapeType="1"/>
            </p:cNvSpPr>
            <p:nvPr/>
          </p:nvSpPr>
          <p:spPr bwMode="auto">
            <a:xfrm flipH="1" flipV="1">
              <a:off x="5126" y="3039"/>
              <a:ext cx="136" cy="104"/>
            </a:xfrm>
            <a:prstGeom prst="line">
              <a:avLst/>
            </a:prstGeom>
            <a:noFill/>
            <a:ln w="57150">
              <a:solidFill>
                <a:srgbClr val="000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20141" name="Line 237"/>
            <p:cNvSpPr>
              <a:spLocks noChangeShapeType="1"/>
            </p:cNvSpPr>
            <p:nvPr/>
          </p:nvSpPr>
          <p:spPr bwMode="auto">
            <a:xfrm flipH="1" flipV="1">
              <a:off x="5134" y="3130"/>
              <a:ext cx="154" cy="12"/>
            </a:xfrm>
            <a:prstGeom prst="line">
              <a:avLst/>
            </a:prstGeom>
            <a:noFill/>
            <a:ln w="57150">
              <a:solidFill>
                <a:srgbClr val="000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20142" name="Line 238"/>
            <p:cNvSpPr>
              <a:spLocks noChangeShapeType="1"/>
            </p:cNvSpPr>
            <p:nvPr/>
          </p:nvSpPr>
          <p:spPr bwMode="auto">
            <a:xfrm flipH="1">
              <a:off x="5125" y="3143"/>
              <a:ext cx="150" cy="54"/>
            </a:xfrm>
            <a:prstGeom prst="line">
              <a:avLst/>
            </a:prstGeom>
            <a:noFill/>
            <a:ln w="57150">
              <a:solidFill>
                <a:srgbClr val="000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20143" name="Line 239"/>
            <p:cNvSpPr>
              <a:spLocks noChangeShapeType="1"/>
            </p:cNvSpPr>
            <p:nvPr/>
          </p:nvSpPr>
          <p:spPr bwMode="auto">
            <a:xfrm flipH="1">
              <a:off x="5133" y="3139"/>
              <a:ext cx="146" cy="116"/>
            </a:xfrm>
            <a:prstGeom prst="line">
              <a:avLst/>
            </a:prstGeom>
            <a:noFill/>
            <a:ln w="57150">
              <a:solidFill>
                <a:srgbClr val="000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grpSp>
          <p:nvGrpSpPr>
            <p:cNvPr id="1020144" name="Group 240"/>
            <p:cNvGrpSpPr>
              <a:grpSpLocks/>
            </p:cNvGrpSpPr>
            <p:nvPr/>
          </p:nvGrpSpPr>
          <p:grpSpPr bwMode="auto">
            <a:xfrm>
              <a:off x="5248" y="3104"/>
              <a:ext cx="314" cy="111"/>
              <a:chOff x="3364" y="3477"/>
              <a:chExt cx="1506" cy="202"/>
            </a:xfrm>
          </p:grpSpPr>
          <p:sp>
            <p:nvSpPr>
              <p:cNvPr id="1020145" name="AutoShape 241"/>
              <p:cNvSpPr>
                <a:spLocks noChangeArrowheads="1"/>
              </p:cNvSpPr>
              <p:nvPr/>
            </p:nvSpPr>
            <p:spPr bwMode="auto">
              <a:xfrm>
                <a:off x="3364" y="3498"/>
                <a:ext cx="1506" cy="113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33CC">
                      <a:gamma/>
                      <a:shade val="66275"/>
                      <a:invGamma/>
                    </a:srgbClr>
                  </a:gs>
                  <a:gs pos="50000">
                    <a:srgbClr val="3333CC"/>
                  </a:gs>
                  <a:gs pos="100000">
                    <a:srgbClr val="3333CC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46" name="Text Box 242"/>
              <p:cNvSpPr txBox="1">
                <a:spLocks noChangeArrowheads="1"/>
              </p:cNvSpPr>
              <p:nvPr/>
            </p:nvSpPr>
            <p:spPr bwMode="auto">
              <a:xfrm>
                <a:off x="3372" y="3477"/>
                <a:ext cx="1433" cy="2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bg1"/>
                    </a:solidFill>
                    <a:latin typeface="Arial"/>
                  </a:rPr>
                  <a:t>OPERATE</a:t>
                </a:r>
              </a:p>
              <a:p>
                <a:pPr algn="ctr" eaLnBrk="1" hangingPunct="1"/>
                <a:r>
                  <a:rPr lang="en-US" sz="100" i="0" b="true">
                    <a:solidFill>
                      <a:schemeClr val="bg1"/>
                    </a:solidFill>
                    <a:latin typeface="Arial"/>
                  </a:rPr>
                  <a:t>(SOMD)</a:t>
                </a:r>
              </a:p>
            </p:txBody>
          </p:sp>
        </p:grpSp>
        <p:grpSp>
          <p:nvGrpSpPr>
            <p:cNvPr id="1020147" name="Group 243"/>
            <p:cNvGrpSpPr>
              <a:grpSpLocks/>
            </p:cNvGrpSpPr>
            <p:nvPr/>
          </p:nvGrpSpPr>
          <p:grpSpPr bwMode="auto">
            <a:xfrm>
              <a:off x="4561" y="3098"/>
              <a:ext cx="597" cy="96"/>
              <a:chOff x="3372" y="3244"/>
              <a:chExt cx="1506" cy="315"/>
            </a:xfrm>
          </p:grpSpPr>
          <p:sp>
            <p:nvSpPr>
              <p:cNvPr id="1020148" name="AutoShape 244"/>
              <p:cNvSpPr>
                <a:spLocks noChangeArrowheads="1"/>
              </p:cNvSpPr>
              <p:nvPr/>
            </p:nvSpPr>
            <p:spPr bwMode="auto">
              <a:xfrm>
                <a:off x="3372" y="3298"/>
                <a:ext cx="1506" cy="113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33CC">
                      <a:gamma/>
                      <a:shade val="66275"/>
                      <a:invGamma/>
                    </a:srgbClr>
                  </a:gs>
                  <a:gs pos="50000">
                    <a:srgbClr val="3333CC"/>
                  </a:gs>
                  <a:gs pos="100000">
                    <a:srgbClr val="3333CC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49" name="Text Box 245"/>
              <p:cNvSpPr txBox="1">
                <a:spLocks noChangeArrowheads="1"/>
              </p:cNvSpPr>
              <p:nvPr/>
            </p:nvSpPr>
            <p:spPr bwMode="auto">
              <a:xfrm>
                <a:off x="3381" y="3244"/>
                <a:ext cx="1432" cy="3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bg1"/>
                    </a:solidFill>
                    <a:latin typeface="Arial"/>
                  </a:rPr>
                  <a:t>BUILD, TEST, LAUNCH</a:t>
                </a:r>
              </a:p>
            </p:txBody>
          </p:sp>
        </p:grpSp>
        <p:grpSp>
          <p:nvGrpSpPr>
            <p:cNvPr id="1020150" name="Group 246"/>
            <p:cNvGrpSpPr>
              <a:grpSpLocks/>
            </p:cNvGrpSpPr>
            <p:nvPr/>
          </p:nvGrpSpPr>
          <p:grpSpPr bwMode="auto">
            <a:xfrm>
              <a:off x="4795" y="3161"/>
              <a:ext cx="360" cy="96"/>
              <a:chOff x="3364" y="3442"/>
              <a:chExt cx="1506" cy="332"/>
            </a:xfrm>
          </p:grpSpPr>
          <p:sp>
            <p:nvSpPr>
              <p:cNvPr id="1020151" name="AutoShape 247"/>
              <p:cNvSpPr>
                <a:spLocks noChangeArrowheads="1"/>
              </p:cNvSpPr>
              <p:nvPr/>
            </p:nvSpPr>
            <p:spPr bwMode="auto">
              <a:xfrm>
                <a:off x="3364" y="3498"/>
                <a:ext cx="1506" cy="113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33CC">
                      <a:gamma/>
                      <a:shade val="66275"/>
                      <a:invGamma/>
                    </a:srgbClr>
                  </a:gs>
                  <a:gs pos="50000">
                    <a:srgbClr val="3333CC"/>
                  </a:gs>
                  <a:gs pos="100000">
                    <a:srgbClr val="3333CC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52" name="Text Box 248"/>
              <p:cNvSpPr txBox="1">
                <a:spLocks noChangeArrowheads="1"/>
              </p:cNvSpPr>
              <p:nvPr/>
            </p:nvSpPr>
            <p:spPr bwMode="auto">
              <a:xfrm>
                <a:off x="3371" y="3442"/>
                <a:ext cx="1442" cy="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bg1"/>
                    </a:solidFill>
                    <a:latin typeface="Arial"/>
                  </a:rPr>
                  <a:t>BUILD, TEST</a:t>
                </a:r>
              </a:p>
            </p:txBody>
          </p:sp>
        </p:grpSp>
        <p:grpSp>
          <p:nvGrpSpPr>
            <p:cNvPr id="1020153" name="Group 249"/>
            <p:cNvGrpSpPr>
              <a:grpSpLocks/>
            </p:cNvGrpSpPr>
            <p:nvPr/>
          </p:nvGrpSpPr>
          <p:grpSpPr bwMode="auto">
            <a:xfrm>
              <a:off x="4798" y="3223"/>
              <a:ext cx="360" cy="96"/>
              <a:chOff x="3364" y="3445"/>
              <a:chExt cx="1506" cy="332"/>
            </a:xfrm>
          </p:grpSpPr>
          <p:sp>
            <p:nvSpPr>
              <p:cNvPr id="1020154" name="AutoShape 250"/>
              <p:cNvSpPr>
                <a:spLocks noChangeArrowheads="1"/>
              </p:cNvSpPr>
              <p:nvPr/>
            </p:nvSpPr>
            <p:spPr bwMode="auto">
              <a:xfrm>
                <a:off x="3364" y="3498"/>
                <a:ext cx="1506" cy="113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33CC">
                      <a:gamma/>
                      <a:shade val="66275"/>
                      <a:invGamma/>
                    </a:srgbClr>
                  </a:gs>
                  <a:gs pos="50000">
                    <a:srgbClr val="3333CC"/>
                  </a:gs>
                  <a:gs pos="100000">
                    <a:srgbClr val="3333CC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55" name="Text Box 251"/>
              <p:cNvSpPr txBox="1">
                <a:spLocks noChangeArrowheads="1"/>
              </p:cNvSpPr>
              <p:nvPr/>
            </p:nvSpPr>
            <p:spPr bwMode="auto">
              <a:xfrm>
                <a:off x="3371" y="3445"/>
                <a:ext cx="1435" cy="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bg1"/>
                    </a:solidFill>
                    <a:latin typeface="Arial"/>
                  </a:rPr>
                  <a:t>BUILD, TEST</a:t>
                </a:r>
              </a:p>
            </p:txBody>
          </p:sp>
        </p:grpSp>
        <p:grpSp>
          <p:nvGrpSpPr>
            <p:cNvPr id="1020156" name="Group 252"/>
            <p:cNvGrpSpPr>
              <a:grpSpLocks/>
            </p:cNvGrpSpPr>
            <p:nvPr/>
          </p:nvGrpSpPr>
          <p:grpSpPr bwMode="auto">
            <a:xfrm>
              <a:off x="4018" y="2915"/>
              <a:ext cx="92" cy="159"/>
              <a:chOff x="3272" y="2572"/>
              <a:chExt cx="201" cy="520"/>
            </a:xfrm>
          </p:grpSpPr>
          <p:sp>
            <p:nvSpPr>
              <p:cNvPr id="1020157" name="Line 253"/>
              <p:cNvSpPr>
                <a:spLocks noChangeShapeType="1"/>
              </p:cNvSpPr>
              <p:nvPr/>
            </p:nvSpPr>
            <p:spPr bwMode="auto">
              <a:xfrm flipV="1">
                <a:off x="3309" y="2992"/>
                <a:ext cx="156" cy="100"/>
              </a:xfrm>
              <a:prstGeom prst="line">
                <a:avLst/>
              </a:prstGeom>
              <a:noFill/>
              <a:ln w="57150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58" name="Line 254"/>
              <p:cNvSpPr>
                <a:spLocks noChangeShapeType="1"/>
              </p:cNvSpPr>
              <p:nvPr/>
            </p:nvSpPr>
            <p:spPr bwMode="auto">
              <a:xfrm>
                <a:off x="3317" y="2912"/>
                <a:ext cx="156" cy="100"/>
              </a:xfrm>
              <a:prstGeom prst="line">
                <a:avLst/>
              </a:prstGeom>
              <a:noFill/>
              <a:ln w="57150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59" name="Line 255"/>
              <p:cNvSpPr>
                <a:spLocks noChangeShapeType="1"/>
              </p:cNvSpPr>
              <p:nvPr/>
            </p:nvSpPr>
            <p:spPr bwMode="auto">
              <a:xfrm>
                <a:off x="3272" y="2572"/>
                <a:ext cx="184" cy="428"/>
              </a:xfrm>
              <a:prstGeom prst="line">
                <a:avLst/>
              </a:prstGeom>
              <a:noFill/>
              <a:ln w="57150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1020160" name="Group 256"/>
            <p:cNvGrpSpPr>
              <a:grpSpLocks/>
            </p:cNvGrpSpPr>
            <p:nvPr/>
          </p:nvGrpSpPr>
          <p:grpSpPr bwMode="auto">
            <a:xfrm>
              <a:off x="3298" y="2884"/>
              <a:ext cx="745" cy="96"/>
              <a:chOff x="618" y="2530"/>
              <a:chExt cx="2704" cy="350"/>
            </a:xfrm>
          </p:grpSpPr>
          <p:sp>
            <p:nvSpPr>
              <p:cNvPr id="1020161" name="AutoShape 257"/>
              <p:cNvSpPr>
                <a:spLocks noChangeArrowheads="1"/>
              </p:cNvSpPr>
              <p:nvPr/>
            </p:nvSpPr>
            <p:spPr bwMode="auto">
              <a:xfrm>
                <a:off x="618" y="2592"/>
                <a:ext cx="2704" cy="112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CCCCFF">
                      <a:gamma/>
                      <a:shade val="46275"/>
                      <a:invGamma/>
                    </a:srgbClr>
                  </a:gs>
                  <a:gs pos="50000">
                    <a:srgbClr val="CCCCFF"/>
                  </a:gs>
                  <a:gs pos="100000">
                    <a:srgbClr val="CCCC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62" name="Text Box 258"/>
              <p:cNvSpPr txBox="1">
                <a:spLocks noChangeArrowheads="1"/>
              </p:cNvSpPr>
              <p:nvPr/>
            </p:nvSpPr>
            <p:spPr bwMode="auto">
              <a:xfrm>
                <a:off x="729" y="2530"/>
                <a:ext cx="2543" cy="3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tx1"/>
                    </a:solidFill>
                    <a:latin typeface="Arial"/>
                  </a:rPr>
                  <a:t>COMMERCIAL SOLUTION</a:t>
                </a:r>
              </a:p>
            </p:txBody>
          </p:sp>
        </p:grpSp>
        <p:grpSp>
          <p:nvGrpSpPr>
            <p:cNvPr id="1020163" name="Group 259"/>
            <p:cNvGrpSpPr>
              <a:grpSpLocks/>
            </p:cNvGrpSpPr>
            <p:nvPr/>
          </p:nvGrpSpPr>
          <p:grpSpPr bwMode="auto">
            <a:xfrm>
              <a:off x="4346" y="3011"/>
              <a:ext cx="814" cy="96"/>
              <a:chOff x="3444" y="2908"/>
              <a:chExt cx="1449" cy="316"/>
            </a:xfrm>
          </p:grpSpPr>
          <p:sp>
            <p:nvSpPr>
              <p:cNvPr id="1020164" name="AutoShape 260"/>
              <p:cNvSpPr>
                <a:spLocks noChangeArrowheads="1"/>
              </p:cNvSpPr>
              <p:nvPr/>
            </p:nvSpPr>
            <p:spPr bwMode="auto">
              <a:xfrm>
                <a:off x="3444" y="2961"/>
                <a:ext cx="1429" cy="11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33CC">
                      <a:gamma/>
                      <a:shade val="66275"/>
                      <a:invGamma/>
                    </a:srgbClr>
                  </a:gs>
                  <a:gs pos="50000">
                    <a:srgbClr val="3333CC"/>
                  </a:gs>
                  <a:gs pos="100000">
                    <a:srgbClr val="3333CC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65" name="Text Box 261"/>
              <p:cNvSpPr txBox="1">
                <a:spLocks noChangeArrowheads="1"/>
              </p:cNvSpPr>
              <p:nvPr/>
            </p:nvSpPr>
            <p:spPr bwMode="auto">
              <a:xfrm>
                <a:off x="3456" y="2908"/>
                <a:ext cx="1437" cy="31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bg1"/>
                    </a:solidFill>
                    <a:latin typeface="Arial"/>
                  </a:rPr>
                  <a:t>BUILD, TEST, LAUNCH</a:t>
                </a:r>
              </a:p>
            </p:txBody>
          </p:sp>
        </p:grpSp>
        <p:sp>
          <p:nvSpPr>
            <p:cNvPr id="1020166" name="AutoShape 262"/>
            <p:cNvSpPr>
              <a:spLocks noChangeArrowheads="1"/>
            </p:cNvSpPr>
            <p:nvPr/>
          </p:nvSpPr>
          <p:spPr bwMode="auto">
            <a:xfrm>
              <a:off x="4297" y="2990"/>
              <a:ext cx="53" cy="33"/>
            </a:xfrm>
            <a:prstGeom prst="triangle">
              <a:avLst>
                <a:gd name="adj" fmla="val 50000"/>
              </a:avLst>
            </a:prstGeom>
            <a:solidFill>
              <a:srgbClr val="3333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0167" name="Text Box 263"/>
            <p:cNvSpPr txBox="1">
              <a:spLocks noChangeArrowheads="1"/>
            </p:cNvSpPr>
            <p:nvPr/>
          </p:nvSpPr>
          <p:spPr bwMode="auto">
            <a:xfrm>
              <a:off x="4177" y="2943"/>
              <a:ext cx="239" cy="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00" i="0" b="true">
                  <a:solidFill>
                    <a:schemeClr val="tx1"/>
                  </a:solidFill>
                  <a:latin typeface="Arial"/>
                </a:rPr>
                <a:t>CDR</a:t>
              </a:r>
            </a:p>
          </p:txBody>
        </p:sp>
        <p:grpSp>
          <p:nvGrpSpPr>
            <p:cNvPr id="1020168" name="Group 264"/>
            <p:cNvGrpSpPr>
              <a:grpSpLocks/>
            </p:cNvGrpSpPr>
            <p:nvPr/>
          </p:nvGrpSpPr>
          <p:grpSpPr bwMode="auto">
            <a:xfrm>
              <a:off x="4094" y="3007"/>
              <a:ext cx="254" cy="167"/>
              <a:chOff x="1476" y="2969"/>
              <a:chExt cx="775" cy="476"/>
            </a:xfrm>
          </p:grpSpPr>
          <p:sp>
            <p:nvSpPr>
              <p:cNvPr id="1020169" name="AutoShape 265"/>
              <p:cNvSpPr>
                <a:spLocks noChangeArrowheads="1"/>
              </p:cNvSpPr>
              <p:nvPr/>
            </p:nvSpPr>
            <p:spPr bwMode="auto">
              <a:xfrm>
                <a:off x="1476" y="3023"/>
                <a:ext cx="775" cy="10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CC33">
                      <a:gamma/>
                      <a:shade val="46275"/>
                      <a:invGamma/>
                    </a:srgbClr>
                  </a:gs>
                  <a:gs pos="50000">
                    <a:srgbClr val="33CC33"/>
                  </a:gs>
                  <a:gs pos="100000">
                    <a:srgbClr val="33CC33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70" name="Text Box 266"/>
              <p:cNvSpPr txBox="1">
                <a:spLocks noChangeArrowheads="1"/>
              </p:cNvSpPr>
              <p:nvPr/>
            </p:nvSpPr>
            <p:spPr bwMode="auto">
              <a:xfrm>
                <a:off x="1570" y="2969"/>
                <a:ext cx="603" cy="4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bg1"/>
                    </a:solidFill>
                    <a:latin typeface="Arial"/>
                  </a:rPr>
                  <a:t>DESIGN</a:t>
                </a:r>
              </a:p>
            </p:txBody>
          </p:sp>
        </p:grpSp>
        <p:grpSp>
          <p:nvGrpSpPr>
            <p:cNvPr id="1020171" name="Group 267"/>
            <p:cNvGrpSpPr>
              <a:grpSpLocks/>
            </p:cNvGrpSpPr>
            <p:nvPr/>
          </p:nvGrpSpPr>
          <p:grpSpPr bwMode="auto">
            <a:xfrm>
              <a:off x="3693" y="2988"/>
              <a:ext cx="358" cy="96"/>
              <a:chOff x="1474" y="2812"/>
              <a:chExt cx="784" cy="315"/>
            </a:xfrm>
          </p:grpSpPr>
          <p:sp>
            <p:nvSpPr>
              <p:cNvPr id="1020172" name="AutoShape 268"/>
              <p:cNvSpPr>
                <a:spLocks noChangeArrowheads="1"/>
              </p:cNvSpPr>
              <p:nvPr/>
            </p:nvSpPr>
            <p:spPr bwMode="auto">
              <a:xfrm>
                <a:off x="1474" y="2870"/>
                <a:ext cx="784" cy="10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CC33">
                      <a:gamma/>
                      <a:shade val="46275"/>
                      <a:invGamma/>
                    </a:srgbClr>
                  </a:gs>
                  <a:gs pos="50000">
                    <a:srgbClr val="33CC33"/>
                  </a:gs>
                  <a:gs pos="100000">
                    <a:srgbClr val="33CC33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73" name="Text Box 269"/>
              <p:cNvSpPr txBox="1">
                <a:spLocks noChangeArrowheads="1"/>
              </p:cNvSpPr>
              <p:nvPr/>
            </p:nvSpPr>
            <p:spPr bwMode="auto">
              <a:xfrm>
                <a:off x="1579" y="2812"/>
                <a:ext cx="601" cy="3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bg1"/>
                    </a:solidFill>
                    <a:latin typeface="Arial"/>
                  </a:rPr>
                  <a:t>DESIGN</a:t>
                </a:r>
              </a:p>
            </p:txBody>
          </p:sp>
        </p:grpSp>
        <p:grpSp>
          <p:nvGrpSpPr>
            <p:cNvPr id="1020174" name="Group 270"/>
            <p:cNvGrpSpPr>
              <a:grpSpLocks/>
            </p:cNvGrpSpPr>
            <p:nvPr/>
          </p:nvGrpSpPr>
          <p:grpSpPr bwMode="auto">
            <a:xfrm>
              <a:off x="3694" y="3035"/>
              <a:ext cx="354" cy="96"/>
              <a:chOff x="1476" y="2964"/>
              <a:chExt cx="775" cy="316"/>
            </a:xfrm>
          </p:grpSpPr>
          <p:sp>
            <p:nvSpPr>
              <p:cNvPr id="1020175" name="AutoShape 271"/>
              <p:cNvSpPr>
                <a:spLocks noChangeArrowheads="1"/>
              </p:cNvSpPr>
              <p:nvPr/>
            </p:nvSpPr>
            <p:spPr bwMode="auto">
              <a:xfrm>
                <a:off x="1476" y="3023"/>
                <a:ext cx="775" cy="10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CC33">
                      <a:gamma/>
                      <a:shade val="46275"/>
                      <a:invGamma/>
                    </a:srgbClr>
                  </a:gs>
                  <a:gs pos="50000">
                    <a:srgbClr val="33CC33"/>
                  </a:gs>
                  <a:gs pos="100000">
                    <a:srgbClr val="33CC33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76" name="Text Box 272"/>
              <p:cNvSpPr txBox="1">
                <a:spLocks noChangeArrowheads="1"/>
              </p:cNvSpPr>
              <p:nvPr/>
            </p:nvSpPr>
            <p:spPr bwMode="auto">
              <a:xfrm>
                <a:off x="1580" y="2964"/>
                <a:ext cx="593" cy="31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bg1"/>
                    </a:solidFill>
                    <a:latin typeface="Arial"/>
                  </a:rPr>
                  <a:t>DESIGN</a:t>
                </a:r>
              </a:p>
            </p:txBody>
          </p:sp>
        </p:grpSp>
        <p:sp>
          <p:nvSpPr>
            <p:cNvPr id="1020177" name="AutoShape 273"/>
            <p:cNvSpPr>
              <a:spLocks noChangeArrowheads="1"/>
            </p:cNvSpPr>
            <p:nvPr/>
          </p:nvSpPr>
          <p:spPr bwMode="auto">
            <a:xfrm>
              <a:off x="4010" y="2970"/>
              <a:ext cx="52" cy="33"/>
            </a:xfrm>
            <a:prstGeom prst="triangle">
              <a:avLst>
                <a:gd name="adj" fmla="val 50000"/>
              </a:avLst>
            </a:prstGeom>
            <a:solidFill>
              <a:srgbClr val="3333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0178" name="AutoShape 274"/>
            <p:cNvSpPr>
              <a:spLocks noChangeArrowheads="1"/>
            </p:cNvSpPr>
            <p:nvPr/>
          </p:nvSpPr>
          <p:spPr bwMode="auto">
            <a:xfrm>
              <a:off x="4319" y="2990"/>
              <a:ext cx="52" cy="33"/>
            </a:xfrm>
            <a:prstGeom prst="triangle">
              <a:avLst>
                <a:gd name="adj" fmla="val 50000"/>
              </a:avLst>
            </a:prstGeom>
            <a:solidFill>
              <a:srgbClr val="3333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0179" name="AutoShape 275"/>
            <p:cNvSpPr>
              <a:spLocks noChangeArrowheads="1"/>
            </p:cNvSpPr>
            <p:nvPr/>
          </p:nvSpPr>
          <p:spPr bwMode="auto">
            <a:xfrm>
              <a:off x="4338" y="2990"/>
              <a:ext cx="52" cy="33"/>
            </a:xfrm>
            <a:prstGeom prst="triangle">
              <a:avLst>
                <a:gd name="adj" fmla="val 50000"/>
              </a:avLst>
            </a:prstGeom>
            <a:solidFill>
              <a:srgbClr val="3333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0180" name="AutoShape 276"/>
            <p:cNvSpPr>
              <a:spLocks noChangeArrowheads="1"/>
            </p:cNvSpPr>
            <p:nvPr/>
          </p:nvSpPr>
          <p:spPr bwMode="auto">
            <a:xfrm>
              <a:off x="3925" y="3085"/>
              <a:ext cx="52" cy="33"/>
            </a:xfrm>
            <a:prstGeom prst="triangle">
              <a:avLst>
                <a:gd name="adj" fmla="val 50000"/>
              </a:avLst>
            </a:prstGeom>
            <a:solidFill>
              <a:srgbClr val="3333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0181" name="AutoShape 277"/>
            <p:cNvSpPr>
              <a:spLocks noChangeArrowheads="1"/>
            </p:cNvSpPr>
            <p:nvPr/>
          </p:nvSpPr>
          <p:spPr bwMode="auto">
            <a:xfrm>
              <a:off x="4517" y="3085"/>
              <a:ext cx="52" cy="33"/>
            </a:xfrm>
            <a:prstGeom prst="triangle">
              <a:avLst>
                <a:gd name="adj" fmla="val 50000"/>
              </a:avLst>
            </a:prstGeom>
            <a:solidFill>
              <a:srgbClr val="3333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0182" name="AutoShape 278"/>
            <p:cNvSpPr>
              <a:spLocks noChangeArrowheads="1"/>
            </p:cNvSpPr>
            <p:nvPr/>
          </p:nvSpPr>
          <p:spPr bwMode="auto">
            <a:xfrm>
              <a:off x="4197" y="3141"/>
              <a:ext cx="52" cy="33"/>
            </a:xfrm>
            <a:prstGeom prst="triangle">
              <a:avLst>
                <a:gd name="adj" fmla="val 50000"/>
              </a:avLst>
            </a:prstGeom>
            <a:solidFill>
              <a:srgbClr val="3333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0183" name="AutoShape 279"/>
            <p:cNvSpPr>
              <a:spLocks noChangeArrowheads="1"/>
            </p:cNvSpPr>
            <p:nvPr/>
          </p:nvSpPr>
          <p:spPr bwMode="auto">
            <a:xfrm>
              <a:off x="4765" y="3141"/>
              <a:ext cx="52" cy="33"/>
            </a:xfrm>
            <a:prstGeom prst="triangle">
              <a:avLst>
                <a:gd name="adj" fmla="val 50000"/>
              </a:avLst>
            </a:prstGeom>
            <a:solidFill>
              <a:srgbClr val="3333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7239000" y="6632575"/>
            <a:ext cx="1905000" cy="2254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1200" i="false">
                <a:solidFill>
                  <a:srgbClr val="000000"/>
                </a:solidFill>
                <a:latin typeface="Arial"/>
              </a:rPr>
              <a:t>8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895350" y="125413"/>
            <a:ext cx="7346950" cy="4572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l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2000" i="true">
                <a:solidFill>
                  <a:srgbClr val="000000"/>
                </a:solidFill>
                <a:latin typeface="Arial"/>
              </a:rPr>
              <a:t>Program Phases and Milestones</a:t>
            </a:r>
            <a:r>
              <a:rPr lang="en-US" b="true" sz="2000" i="true">
                <a:solidFill>
                  <a:srgbClr val="000000"/>
                </a:solidFill>
                <a:latin typeface="Arial"/>
              </a:rPr>
              <a:t>
</a:t>
            </a:r>
            <a:r>
              <a:rPr lang="en-US" b="true" sz="1800" i="true">
                <a:solidFill>
                  <a:srgbClr val="000000"/>
                </a:solidFill>
                <a:latin typeface="Arial"/>
              </a:rPr>
              <a:t>NSSAP 0301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7EFF31EF-2226-4B06-8E1E-07A6BF7EC124}" type="slidenum">
              <a:rPr lang="en-US"/>
              <a:pPr/>
              <a:t>9</a:t>
            </a:fld>
            <a:endParaRPr lang="en-US"/>
          </a:p>
        </p:txBody>
      </p:sp>
      <p:sp>
        <p:nvSpPr>
          <p:cNvPr id="1042434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Requirements</a:t>
            </a:r>
          </a:p>
        </p:txBody>
      </p:sp>
      <p:sp>
        <p:nvSpPr>
          <p:cNvPr id="1042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858838"/>
            <a:ext cx="8534400" cy="56007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sz="1800" b="true">
                <a:latin typeface="Arial"/>
              </a:rPr>
              <a:t>Working to Revision B of Exploration Systems Requirements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Exploration System-of-System Requirements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Exploration Crew Transport System Requirements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sz="1400" b="1">
                <a:latin typeface="Arial"/>
              </a:rPr>
              <a:t>Spiral I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sz="1400" b="1">
                <a:latin typeface="Arial"/>
              </a:rPr>
              <a:t>Spiral II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sz="1400" b="1">
                <a:latin typeface="Arial"/>
              </a:rPr>
              <a:t>Spiral III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Crew Exploration Vehicle Concept of Operations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endParaRPr lang="en-US" sz="600" b="1"/>
          </a:p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sz="1800" b="true">
                <a:latin typeface="Arial"/>
              </a:rPr>
              <a:t>Using NSSAP 03-01 Process, Current Set of Requirements are Basis for Initial Capabilities Document (ICD)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Requirements Defined to Level of Detail that Supports Concept Studies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Requirements Will Continue to Mature as Concept Studies Proceed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Finalized Requirements will be Documented, following Spiral 1 Systems Requirements Review, in an Concept Design Document (CDD) Prior to Entering Design Phase (~2006)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endParaRPr lang="en-US" sz="600" b="1"/>
          </a:p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sz="1800" b="true">
                <a:latin typeface="Arial"/>
              </a:rPr>
              <a:t>Spiral I Acquisition Strategy for Addressing Requirements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Ensure Extensibility by Using Future Spirals to Inform Current Development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Where Feasible, Use Spiral I &amp; II Requirements as Threshold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Where Feasible, Establish Spiral III Requirements as Goal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927D4F5B-621D-48FA-88F2-815F69BA5748}" type="slidenum">
              <a:rPr lang="en-US"/>
              <a:pPr/>
              <a:t>10</a:t>
            </a:fld>
            <a:endParaRPr lang="en-US"/>
          </a:p>
        </p:txBody>
      </p:sp>
      <p:sp>
        <p:nvSpPr>
          <p:cNvPr id="1072130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Agenda</a:t>
            </a:r>
          </a:p>
        </p:txBody>
      </p:sp>
      <p:sp>
        <p:nvSpPr>
          <p:cNvPr id="10721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71563" y="1130300"/>
            <a:ext cx="7585075" cy="4891088"/>
          </a:xfrm>
        </p:spPr>
        <p:txBody>
          <a:bodyPr/>
          <a:lstStyle/>
          <a:p>
            <a:pPr>
              <a:spcBef>
                <a:spcPct val="30000"/>
              </a:spcBef>
            </a:pPr>
            <a:r>
              <a:rPr lang="en-US" sz="1600" b="true">
                <a:solidFill>
                  <a:srgbClr val="808080"/>
                </a:solidFill>
                <a:latin typeface="Arial"/>
              </a:rPr>
              <a:t>Exploration Systems’ Objectives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Nation’s Vision for Exploration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Definition of Spirals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Program Life Cycle Management and NSSAP 03-01</a:t>
            </a:r>
          </a:p>
          <a:p>
            <a:pPr lvl="1">
              <a:spcBef>
                <a:spcPct val="30000"/>
              </a:spcBef>
            </a:pPr>
            <a:endParaRPr lang="en-US" sz="600" b="1">
              <a:solidFill>
                <a:srgbClr val="000066"/>
              </a:solidFill>
            </a:endParaRPr>
          </a:p>
          <a:p>
            <a:pPr>
              <a:spcBef>
                <a:spcPct val="30000"/>
              </a:spcBef>
            </a:pPr>
            <a:r>
              <a:rPr lang="en-US" sz="1600" b="true">
                <a:latin typeface="Arial"/>
              </a:rPr>
              <a:t>Spiral I Objectives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000066"/>
                </a:solidFill>
                <a:latin typeface="Arial"/>
              </a:rPr>
              <a:t>Requirements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000066"/>
                </a:solidFill>
                <a:latin typeface="Arial"/>
              </a:rPr>
              <a:t>Acquisitions within Spiral I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000066"/>
                </a:solidFill>
                <a:latin typeface="Arial"/>
              </a:rPr>
              <a:t>Pre-Acquisition Activities Supporting Spiral I</a:t>
            </a:r>
          </a:p>
          <a:p>
            <a:pPr lvl="1">
              <a:spcBef>
                <a:spcPct val="30000"/>
              </a:spcBef>
            </a:pPr>
            <a:endParaRPr lang="en-US" sz="600" b="1">
              <a:solidFill>
                <a:srgbClr val="000066"/>
              </a:solidFill>
            </a:endParaRPr>
          </a:p>
          <a:p>
            <a:pPr>
              <a:spcBef>
                <a:spcPct val="30000"/>
              </a:spcBef>
            </a:pPr>
            <a:r>
              <a:rPr lang="en-US" sz="1600" b="true">
                <a:solidFill>
                  <a:srgbClr val="808080"/>
                </a:solidFill>
                <a:latin typeface="Arial"/>
              </a:rPr>
              <a:t>FY05 Acquisitions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CEV RFP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Commercial Earth to Orbit</a:t>
            </a:r>
          </a:p>
          <a:p>
            <a:pPr lvl="1">
              <a:spcBef>
                <a:spcPct val="30000"/>
              </a:spcBef>
            </a:pPr>
            <a:endParaRPr lang="en-US" sz="1400" b="1">
              <a:solidFill>
                <a:srgbClr val="000066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revision>1</revision>
</coreProperties>
</file>