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Annual Catch Limits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&amp; NS1 Guidelines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Key Factors in Design and Implementation of ACLs &amp; AMs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Management / Regulatory Approach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Some approaches are more effective than others at achieving actual catch levels close to targets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Monitoring / Catch Data Availability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Scientific Knowledge of Stocks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Uncertainty</a:t>
            </a: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All these factors combined affect fisheries management success and the feasibility of designing ACLs and AMs.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State and Federal Management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6002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5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How will Annual Catch Limits for Federal fisheries affect the relationship of Federal and State fishery management on shared stocks?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991600" cy="52578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Quality of catch data varies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Completeness of catch data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and discards data from all sectors &amp; user groups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Landings data only, no discards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No catch data at all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Precision of catch data estimates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e.g. size of confidence intervals, statistical methods used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Many different data collection methods are used and each have different data quality issues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Commercial: logbooks, port sampling, landings reports, processor/dealer reports, observers</a:t>
            </a:r>
          </a:p>
          <a:p>
            <a:pPr algn="l" indent="-228600" marL="1143000" lvl="2">
              <a:lnSpc>
                <a:spcPct val="100000"/>
              </a:lnSpc>
              <a:spcBef>
                <a:spcPct val="0"/>
              </a:spcBef>
            </a:pPr>
            <a:r>
              <a:rPr lang="en-US" b="false" i="false">
                <a:solidFill>
                  <a:srgbClr val="000066"/>
                </a:solidFill>
                <a:latin typeface="Arial"/>
              </a:rPr>
              <a:t>Recreational: MRFSS, other surveys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Issue: Scientific Knowledge of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Stocks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false" u="sng">
                <a:solidFill>
                  <a:srgbClr val="000066"/>
                </a:solidFill>
                <a:latin typeface="Arial"/>
              </a:rPr>
              <a:t>Considerations (continued) 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Biomass and fishing mortality estimates are not known for every 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Stock status varies: Known, Unknown, Undefined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Overfished</a:t>
            </a:r>
          </a:p>
          <a:p>
            <a:pPr algn="l" indent="-285750" marL="742950" lvl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Approaching overfished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other academic research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Existence of anecdotal information varies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No information exists on the stock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Issue: Timeliness of Catch Data Varies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9530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true" sz="2800" i="false">
                <a:solidFill>
                  <a:srgbClr val="000066"/>
                </a:solidFill>
                <a:latin typeface="Arial"/>
              </a:rPr>
              <a:t>Considerations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Timing of catch data availability (including analysis time):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in-season allows for in-season adjustments to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next year’s target catch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 time to make adjustments to target catch two or more years later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No catch data at all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5080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62" name="Rectangle 4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200" b="1" u="sng">
                <a:solidFill>
                  <a:srgbClr val="000066"/>
                </a:solidFill>
                <a:latin typeface="Arial"/>
              </a:rPr>
              <a:t>Considerations in Developing</a:t>
            </a:r>
            <a:br>
              <a:rPr lang="en-US" sz="3200" b="1" u="sng">
                <a:solidFill>
                  <a:srgbClr val="000066"/>
                </a:solidFill>
              </a:rPr>
            </a:br>
            <a:r>
              <a:rPr lang="en-US" sz="3200" b="1" u="sng">
                <a:solidFill>
                  <a:srgbClr val="000066"/>
                </a:solidFill>
                <a:latin typeface="Arial"/>
              </a:rPr>
              <a:t> ACLs and AMs for Each Fishery </a:t>
            </a:r>
          </a:p>
        </p:txBody>
      </p:sp>
      <p:grpSp>
        <p:nvGrpSpPr>
          <p:cNvPr id="2" name="Diagram 32"/>
          <p:cNvGrpSpPr>
            <a:grpSpLocks/>
          </p:cNvGrpSpPr>
          <p:nvPr/>
        </p:nvGrpSpPr>
        <p:grpSpPr bwMode="auto">
          <a:xfrm>
            <a:off x="0" y="1066800"/>
            <a:ext cx="8839200" cy="5791200"/>
            <a:chOff x="1587" y="842"/>
            <a:chExt cx="2851" cy="2943"/>
          </a:xfrm>
        </p:grpSpPr>
        <p:sp>
          <p:nvSpPr>
            <p:cNvPr id="3" name="_s188454"/>
            <p:cNvSpPr>
              <a:spLocks noChangeArrowheads="1" noTextEdit="1"/>
            </p:cNvSpPr>
            <p:nvPr/>
          </p:nvSpPr>
          <p:spPr bwMode="auto">
            <a:xfrm>
              <a:off x="2181" y="1090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4" name="_s188451"/>
            <p:cNvSpPr>
              <a:spLocks noChangeArrowheads="1" noTextEdit="1"/>
            </p:cNvSpPr>
            <p:nvPr/>
          </p:nvSpPr>
          <p:spPr bwMode="auto">
            <a:xfrm rot="5400000">
              <a:off x="2573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5" name="_s188459"/>
            <p:cNvSpPr>
              <a:spLocks noChangeArrowheads="1" noTextEdit="1"/>
            </p:cNvSpPr>
            <p:nvPr/>
          </p:nvSpPr>
          <p:spPr bwMode="auto">
            <a:xfrm rot="10800000">
              <a:off x="2181" y="1874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6" name="_s188452"/>
            <p:cNvSpPr>
              <a:spLocks noChangeArrowheads="1" noTextEdit="1"/>
            </p:cNvSpPr>
            <p:nvPr/>
          </p:nvSpPr>
          <p:spPr bwMode="auto">
            <a:xfrm rot="16200000">
              <a:off x="1789" y="1482"/>
              <a:ext cx="1665" cy="1665"/>
            </a:xfrm>
            <a:custGeom>
              <a:avLst/>
              <a:gdLst>
                <a:gd name="G0" fmla="+- -5373952 0 0"/>
                <a:gd name="G1" fmla="+- -7864320 0 0"/>
                <a:gd name="G2" fmla="+- -5373952 0 -7864320"/>
                <a:gd name="G3" fmla="+- 10800 0 0"/>
                <a:gd name="G4" fmla="+- 0 0 -5373952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200 0 0"/>
                <a:gd name="G9" fmla="+- 0 0 -7864320"/>
                <a:gd name="G10" fmla="+- 7200 0 2700"/>
                <a:gd name="G11" fmla="cos G10 -5373952"/>
                <a:gd name="G12" fmla="sin G10 -5373952"/>
                <a:gd name="G13" fmla="cos 13500 -5373952"/>
                <a:gd name="G14" fmla="sin 13500 -5373952"/>
                <a:gd name="G15" fmla="+- G11 10800 0"/>
                <a:gd name="G16" fmla="+- G12 10800 0"/>
                <a:gd name="G17" fmla="+- G13 10800 0"/>
                <a:gd name="G18" fmla="+- G14 10800 0"/>
                <a:gd name="G19" fmla="*/ 7200 1 2"/>
                <a:gd name="G20" fmla="+- G19 5400 0"/>
                <a:gd name="G21" fmla="cos G20 -5373952"/>
                <a:gd name="G22" fmla="sin G20 -5373952"/>
                <a:gd name="G23" fmla="+- G21 10800 0"/>
                <a:gd name="G24" fmla="+- G12 G23 G22"/>
                <a:gd name="G25" fmla="+- G22 G23 G11"/>
                <a:gd name="G26" fmla="cos 10800 -5373952"/>
                <a:gd name="G27" fmla="sin 10800 -5373952"/>
                <a:gd name="G28" fmla="cos 7200 -5373952"/>
                <a:gd name="G29" fmla="sin 7200 -5373952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7864320"/>
                <a:gd name="G36" fmla="sin G34 -7864320"/>
                <a:gd name="G37" fmla="+/ -7864320 -5373952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200 G39"/>
                <a:gd name="G43" fmla="sin 72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8739 w 21600"/>
                <a:gd name="T5" fmla="*/ 198 h 21600"/>
                <a:gd name="T6" fmla="*/ 6299 w 21600"/>
                <a:gd name="T7" fmla="*/ 3005 h 21600"/>
                <a:gd name="T8" fmla="*/ 9426 w 21600"/>
                <a:gd name="T9" fmla="*/ 3732 h 21600"/>
                <a:gd name="T10" fmla="*/ 12678 w 21600"/>
                <a:gd name="T11" fmla="*/ -2569 h 21600"/>
                <a:gd name="T12" fmla="*/ 16508 w 21600"/>
                <a:gd name="T13" fmla="*/ 2513 h 21600"/>
                <a:gd name="T14" fmla="*/ 11426 w 21600"/>
                <a:gd name="T15" fmla="*/ 634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1802" y="3670"/>
                  </a:moveTo>
                  <a:cubicBezTo>
                    <a:pt x="11470" y="3623"/>
                    <a:pt x="11135" y="3600"/>
                    <a:pt x="10800" y="3600"/>
                  </a:cubicBezTo>
                  <a:cubicBezTo>
                    <a:pt x="9536" y="3599"/>
                    <a:pt x="8294" y="3932"/>
                    <a:pt x="7199" y="4564"/>
                  </a:cubicBezTo>
                  <a:lnTo>
                    <a:pt x="5399" y="1446"/>
                  </a:lnTo>
                  <a:cubicBezTo>
                    <a:pt x="7041" y="499"/>
                    <a:pt x="8904" y="-1"/>
                    <a:pt x="10800" y="0"/>
                  </a:cubicBezTo>
                  <a:cubicBezTo>
                    <a:pt x="11302" y="0"/>
                    <a:pt x="11805" y="35"/>
                    <a:pt x="12303" y="105"/>
                  </a:cubicBezTo>
                  <a:lnTo>
                    <a:pt x="12678" y="-2569"/>
                  </a:lnTo>
                  <a:lnTo>
                    <a:pt x="16508" y="2513"/>
                  </a:lnTo>
                  <a:lnTo>
                    <a:pt x="11426" y="6343"/>
                  </a:lnTo>
                  <a:lnTo>
                    <a:pt x="11802" y="367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7" name="_s188449"/>
            <p:cNvSpPr>
              <a:spLocks noChangeArrowheads="1"/>
            </p:cNvSpPr>
            <p:nvPr/>
          </p:nvSpPr>
          <p:spPr bwMode="auto">
            <a:xfrm>
              <a:off x="3458" y="2758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3-Data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adequate resources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and timely analysis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_s188450"/>
            <p:cNvSpPr>
              <a:spLocks noChangeArrowheads="1"/>
            </p:cNvSpPr>
            <p:nvPr/>
          </p:nvSpPr>
          <p:spPr bwMode="auto">
            <a:xfrm>
              <a:off x="1942" y="1244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1-Management Strategies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goals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Design mgt approaches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Set target catch levels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Evaluate performance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Incorporate new information</a:t>
              </a:r>
            </a:p>
          </p:txBody>
        </p:sp>
        <p:sp>
          <p:nvSpPr>
            <p:cNvPr id="9" name="_s188453"/>
            <p:cNvSpPr>
              <a:spLocks noChangeArrowheads="1"/>
            </p:cNvSpPr>
            <p:nvPr/>
          </p:nvSpPr>
          <p:spPr bwMode="auto">
            <a:xfrm>
              <a:off x="3457" y="1243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2-Data Collection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appropriate, reliable,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timely data</a:t>
              </a:r>
            </a:p>
          </p:txBody>
        </p:sp>
        <p:sp>
          <p:nvSpPr>
            <p:cNvPr id="10" name="_s188458"/>
            <p:cNvSpPr>
              <a:spLocks noChangeArrowheads="1"/>
            </p:cNvSpPr>
            <p:nvPr/>
          </p:nvSpPr>
          <p:spPr bwMode="auto">
            <a:xfrm>
              <a:off x="1943" y="2759"/>
              <a:ext cx="627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4-In-season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itchFamily="34" charset="0"/>
                </a:rPr>
                <a:t>Management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Need authority to close a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fishery when necessary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(timely closures)</a:t>
              </a:r>
            </a:p>
          </p:txBody>
        </p:sp>
      </p:grpSp>
      <p:sp>
        <p:nvSpPr>
          <p:cNvPr id="188463" name="Oval 47"/>
          <p:cNvSpPr>
            <a:spLocks noChangeArrowheads="1"/>
          </p:cNvSpPr>
          <p:nvPr/>
        </p:nvSpPr>
        <p:spPr bwMode="auto">
          <a:xfrm>
            <a:off x="381000" y="1219200"/>
            <a:ext cx="3429000" cy="22860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Oval 48"/>
          <p:cNvSpPr>
            <a:spLocks noChangeArrowheads="1"/>
          </p:cNvSpPr>
          <p:nvPr/>
        </p:nvSpPr>
        <p:spPr bwMode="auto">
          <a:xfrm>
            <a:off x="5257800" y="15240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Oval 50"/>
          <p:cNvSpPr>
            <a:spLocks noChangeArrowheads="1"/>
          </p:cNvSpPr>
          <p:nvPr/>
        </p:nvSpPr>
        <p:spPr bwMode="auto">
          <a:xfrm>
            <a:off x="5334000" y="44196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7" name="Oval 51"/>
          <p:cNvSpPr>
            <a:spLocks noChangeArrowheads="1"/>
          </p:cNvSpPr>
          <p:nvPr/>
        </p:nvSpPr>
        <p:spPr bwMode="auto">
          <a:xfrm>
            <a:off x="609600" y="4495800"/>
            <a:ext cx="2970213" cy="1901825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Text Box 56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27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Some Preliminary Themes 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Improve Data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Develop guidelines for Optimum Yield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How</a:t>
            </a: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 to deal with overages due to State fisheries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Provide guidance on SSC role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Councils should retain flexibility in developing measures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Ensure ongoing review of management effectiveness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200" i="false" u="none">
                <a:solidFill>
                  <a:srgbClr val="000066"/>
                </a:solidFill>
                <a:latin typeface="Arial"/>
              </a:rPr>
              <a:t>AMs should provide short cycle-time -- prefer inseason adjustments to corrective ones</a:t>
            </a:r>
          </a:p>
          <a:p>
            <a:pPr algn="l" indent="-342900" marL="342900" lvl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More Preliminary Themes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from Scoping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ACLs for rebuilding stocks must ensure rebuilding - not just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Protect sectors from each other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hard TACs be required when data are available to support them?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Will paybacks be required if overfishing occurs?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Is a buffer between OFL and ACL required?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Mixed-Stock Exception in current NS1 guidelines seems incompatible with new MSA requirements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Arial"/>
              </a:rPr>
              <a:t>Estimated Implementation Timeline</a:t>
            </a:r>
          </a:p>
        </p:txBody>
      </p:sp>
      <p:graphicFrame>
        <p:nvGraphicFramePr>
          <p:cNvPr id="219324" name="Group 188"/>
          <p:cNvGraphicFramePr>
            <a:graphicFrameLocks noGrp="1"/>
          </p:cNvGraphicFramePr>
          <p:nvPr>
            <p:ph idx="1"/>
          </p:nvPr>
        </p:nvGraphicFramePr>
        <p:xfrm>
          <a:off x="0" y="1371600"/>
          <a:ext cx="9144000" cy="5522913"/>
        </p:xfrm>
        <a:graphic>
          <a:graphicData uri="http://schemas.openxmlformats.org/drawingml/2006/table">
            <a:tbl>
              <a:tblPr/>
              <a:tblGrid>
                <a:gridCol w="6227763"/>
                <a:gridCol w="2916237"/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Scoping Meetings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(complete)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March-April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DEIS:  Issue NOA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Proposed Rule:  Issue rule and 45-day comment period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July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FEIS:  Issue NOA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October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Final Rule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November 2007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Councils &amp; NMFS amend FMPs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Jan 2008 – June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Secretarial Review of FMP amendments / mgt measures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June 2009 – Dec 2009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“overfishing”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ACL &amp; AM mechanisms implemented for all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other stocks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219325" name="Text Box 189"/>
          <p:cNvSpPr txBox="1">
            <a:spLocks noChangeArrowheads="1"/>
          </p:cNvSpPr>
          <p:nvPr/>
        </p:nvSpPr>
        <p:spPr bwMode="auto">
          <a:xfrm>
            <a:off x="8610600" y="65532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latin typeface="Arial"/>
              </a:rPr>
              <a:t>28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Requirements of the 2006 MSRA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limits and accountability measures must be implemented: 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2010 for fisheries determined by the Secretary to be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(b)(1)(A)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in fishing year 2011 for all other fisheries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33CC"/>
                </a:solidFill>
                <a:latin typeface="Arial"/>
              </a:rPr>
              <a:t>MSRA Section 104 (b)(1)(B)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Annual Catch Limits (ACLs) &amp; 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
</a:t>
            </a: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382000" cy="4525963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and AMs work together as a system to ensure that overfishing will not occur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ACLs &amp; AMs must: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end overfishing on fisheries and/or stocks subject to overfishing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 overfishing on fisheries and/or stocks not subject to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000" i="false">
                <a:solidFill>
                  <a:srgbClr val="000000"/>
                </a:solidFill>
                <a:latin typeface="Arial"/>
              </a:rPr>
              <a:t>Preliminary Interpretation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For each managed stock an:</a:t>
            </a:r>
          </a:p>
          <a:p>
            <a:pPr algn="l" indent="-342900" marL="342900" lvl="0">
              <a:lnSpc>
                <a:spcPct val="100000"/>
              </a:lnSpc>
              <a:spcBef>
                <a:spcPct val="55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Overfishing Level (OFL) should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amount of catch that would result in overfishing if exceeded 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Not identified in the Act but it is essential for developing accountability measures and monitoring ACL performance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</a:pPr>
            <a:r>
              <a:rPr lang="en-US" b="false" sz="2800" i="false">
                <a:solidFill>
                  <a:srgbClr val="000066"/>
                </a:solidFill>
                <a:latin typeface="Arial"/>
              </a:rPr>
              <a:t>Annual Catch Limit (ACL) must be established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An annual numerical target catch level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below the OFL to ensure that overfishing does not occur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000000"/>
                </a:solidFill>
                <a:latin typeface="Arial"/>
              </a:rPr>
              <a:t>Relationship between ACL &amp; OFL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000000"/>
                </a:solidFill>
                <a:latin typeface="Arial"/>
              </a:rPr>
              <a:t> Criteria for ACLs &amp; OFLs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4525963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Overfishing Levels (OFL) and Annual Catch Limits (ACL): 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Set for each managed fishery/stock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Can be set for multiple year periods 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Numerical annual value set in weight or numbers of fish</a:t>
            </a:r>
          </a:p>
          <a:p>
            <a:pPr algn="l" indent="-342900" marL="342900" lvl="0">
              <a:lnSpc>
                <a:spcPct val="80000"/>
              </a:lnSpc>
              <a:spcBef>
                <a:spcPct val="40000"/>
              </a:spcBef>
            </a:pPr>
            <a:r>
              <a:rPr lang="en-US" b="false" sz="2400" i="false">
                <a:solidFill>
                  <a:srgbClr val="000066"/>
                </a:solidFill>
                <a:latin typeface="Arial"/>
              </a:rPr>
              <a:t>Includes all sources of fishing mortality, where possible: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Landings 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Discards/Bycatch</a:t>
            </a:r>
          </a:p>
          <a:p>
            <a:pPr algn="l" indent="-285750" marL="742950" lvl="1">
              <a:lnSpc>
                <a:spcPct val="80000"/>
              </a:lnSpc>
              <a:spcBef>
                <a:spcPct val="40000"/>
              </a:spcBef>
            </a:pPr>
            <a:r>
              <a:rPr lang="en-US" b="false" sz="2000" i="false">
                <a:solidFill>
                  <a:srgbClr val="000066"/>
                </a:solidFill>
                <a:latin typeface="Arial"/>
              </a:rPr>
              <a:t>All sectors and user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4000">
                <a:solidFill>
                  <a:srgbClr val="FFFFFF"/>
                </a:solidFill>
                <a:latin typeface="Arial"/>
              </a:rPr>
              <a:t>Issue: Sector Allocations 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2514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>
                <a:solidFill>
                  <a:srgbClr val="000066"/>
                </a:solidFill>
                <a:latin typeface="Arial"/>
              </a:rPr>
              <a:t>Allocation issues between sectors are of concern and can be addressed under ACLs.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An ACL is required to be set for each managed fishery/stock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400">
                <a:solidFill>
                  <a:srgbClr val="000066"/>
                </a:solidFill>
                <a:latin typeface="Arial"/>
              </a:rPr>
              <a:t>The Councils and NMFS could: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Subdivide an ACL (set for each fishery/stock) into “</a:t>
            </a:r>
            <a:r>
              <a:rPr lang="en-US" sz="2000" i="1">
                <a:solidFill>
                  <a:srgbClr val="000066"/>
                </a:solidFill>
                <a:latin typeface="Arial"/>
              </a:rPr>
              <a:t>sector-ACLs”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sz="2000">
                <a:solidFill>
                  <a:srgbClr val="000066"/>
                </a:solidFill>
                <a:latin typeface="Arial"/>
              </a:rPr>
              <a:t>Develop AMs for each sector</a:t>
            </a:r>
          </a:p>
        </p:txBody>
      </p:sp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2057400" y="4114800"/>
            <a:ext cx="4724400" cy="2479675"/>
            <a:chOff x="1296" y="2592"/>
            <a:chExt cx="2976" cy="1562"/>
          </a:xfrm>
        </p:grpSpPr>
        <p:sp>
          <p:nvSpPr>
            <p:cNvPr id="233475" name="Text Box 3"/>
            <p:cNvSpPr txBox="1">
              <a:spLocks noChangeArrowheads="1"/>
            </p:cNvSpPr>
            <p:nvPr/>
          </p:nvSpPr>
          <p:spPr bwMode="auto">
            <a:xfrm>
              <a:off x="2156" y="2592"/>
              <a:ext cx="1265" cy="48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Arial Black" pitchFamily="34" charset="0"/>
                </a:rPr>
                <a:t>ACL </a:t>
              </a:r>
            </a:p>
            <a:p>
              <a:pPr algn="ctr"/>
              <a:r>
                <a:rPr lang="en-US" sz="2000">
                  <a:solidFill>
                    <a:schemeClr val="bg1"/>
                  </a:solidFill>
                  <a:latin typeface="Arial Black" pitchFamily="34" charset="0"/>
                </a:rPr>
                <a:t>(stock)</a:t>
              </a:r>
            </a:p>
          </p:txBody>
        </p:sp>
        <p:sp>
          <p:nvSpPr>
            <p:cNvPr id="233477" name="Line 5"/>
            <p:cNvSpPr>
              <a:spLocks noChangeShapeType="1"/>
            </p:cNvSpPr>
            <p:nvPr/>
          </p:nvSpPr>
          <p:spPr bwMode="auto">
            <a:xfrm>
              <a:off x="2832" y="3168"/>
              <a:ext cx="0" cy="5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8" name="Line 6"/>
            <p:cNvSpPr>
              <a:spLocks noChangeShapeType="1"/>
            </p:cNvSpPr>
            <p:nvPr/>
          </p:nvSpPr>
          <p:spPr bwMode="auto">
            <a:xfrm flipH="1">
              <a:off x="2064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79" name="Line 7"/>
            <p:cNvSpPr>
              <a:spLocks noChangeShapeType="1"/>
            </p:cNvSpPr>
            <p:nvPr/>
          </p:nvSpPr>
          <p:spPr bwMode="auto">
            <a:xfrm>
              <a:off x="3290" y="3191"/>
              <a:ext cx="310" cy="4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0" name="Text Box 8"/>
            <p:cNvSpPr txBox="1">
              <a:spLocks noChangeArrowheads="1"/>
            </p:cNvSpPr>
            <p:nvPr/>
          </p:nvSpPr>
          <p:spPr bwMode="auto">
            <a:xfrm>
              <a:off x="1296" y="3744"/>
              <a:ext cx="938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1: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  <a:endParaRPr lang="en-US" b="1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233481" name="Text Box 9"/>
            <p:cNvSpPr txBox="1">
              <a:spLocks noChangeArrowheads="1"/>
            </p:cNvSpPr>
            <p:nvPr/>
          </p:nvSpPr>
          <p:spPr bwMode="auto">
            <a:xfrm>
              <a:off x="2352" y="3744"/>
              <a:ext cx="912" cy="410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2: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  <p:sp>
          <p:nvSpPr>
            <p:cNvPr id="233482" name="Text Box 10"/>
            <p:cNvSpPr txBox="1">
              <a:spLocks noChangeArrowheads="1"/>
            </p:cNvSpPr>
            <p:nvPr/>
          </p:nvSpPr>
          <p:spPr bwMode="auto">
            <a:xfrm>
              <a:off x="3382" y="3744"/>
              <a:ext cx="890" cy="409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 3:</a:t>
              </a:r>
            </a:p>
            <a:p>
              <a:pPr algn="ctr"/>
              <a:r>
                <a:rPr lang="en-US" b="1">
                  <a:solidFill>
                    <a:schemeClr val="bg1"/>
                  </a:solidFill>
                  <a:latin typeface="Arial"/>
                </a:rPr>
                <a:t>Sector-ACL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400" i="false" u="none">
                <a:solidFill>
                  <a:srgbClr val="000000"/>
                </a:solidFill>
                <a:latin typeface="Arial"/>
              </a:rPr>
              <a:t>Accountability Measures (AMs)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1054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measures established with ACLs to end and prevent overfishing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Two basic types: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Preventive in-season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in-season fishery closure if the target catch limit has been reached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Corrective management actions </a:t>
            </a:r>
          </a:p>
          <a:p>
            <a:pPr algn="l" indent="-228600" marL="1143000" lvl="2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i="false" u="none">
                <a:solidFill>
                  <a:srgbClr val="000066"/>
                </a:solidFill>
                <a:latin typeface="Arial"/>
              </a:rPr>
              <a:t>e.g., overage payback in the next fishing year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Must be established for each fishery/stock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Could be established for each sector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0" y="152400"/>
            <a:ext cx="9144000" cy="11430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4000" i="false" u="none">
                <a:solidFill>
                  <a:srgbClr val="000000"/>
                </a:solidFill>
                <a:latin typeface="Arial"/>
              </a:rPr>
              <a:t>Overarching Issue: Diverse Fisheries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52400" y="1447800"/>
            <a:ext cx="8839200" cy="50292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U.S. fisheries are biologically &amp; ecologically diverse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530 stocks and stock complexes: range from Arctic to tropical regions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Management approaches vary</a:t>
            </a:r>
          </a:p>
          <a:p>
            <a:pPr algn="l" indent="-285750" marL="742950" lvl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66"/>
                </a:solidFill>
                <a:latin typeface="Arial"/>
              </a:rPr>
              <a:t>46 FMPs: some use hard TACs, some use effort controls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66"/>
                </a:solidFill>
                <a:latin typeface="Arial"/>
              </a:rPr>
              <a:t>Data available for each stock vary</a:t>
            </a:r>
          </a:p>
          <a:p>
            <a:pPr algn="l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</a:p>
          <a:p>
            <a:pPr algn="ctr" indent="-342900" marL="342900" lvl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</a:pPr>
            <a:r>
              <a:rPr lang="en-US" b="true" sz="2800" i="true" u="none">
                <a:solidFill>
                  <a:srgbClr val="000066"/>
                </a:solidFill>
                <a:latin typeface="Arial"/>
              </a:rPr>
              <a:t>ACL and AM guidance must address diversity in the fisheries to develop effective strategies able to meet the requirements of the Act.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