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  <Relationship Id="rId3" Type="http://schemas.openxmlformats.org/officeDocument/2006/relationships/image" Target="../media/image4.jpeg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jpeg"/>
  <Relationship Id="rId3" Type="http://schemas.openxmlformats.org/officeDocument/2006/relationships/image" Target="../media/image7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jpeg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jpeg"/>
  <Relationship Id="rId3" Type="http://schemas.openxmlformats.org/officeDocument/2006/relationships/image" Target="../media/image10.jpeg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jpeg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jpeg"/>
  <Relationship Id="rId3" Type="http://schemas.openxmlformats.org/officeDocument/2006/relationships/image" Target="../media/image13.jpeg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8.jpeg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9.jpeg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0.jpeg"/>
  <Relationship Id="rId3" Type="http://schemas.openxmlformats.org/officeDocument/2006/relationships/image" Target="../media/image21.jpeg"/>
  <Relationship Id="rId4" Type="http://schemas.openxmlformats.org/officeDocument/2006/relationships/image" Target="../media/image22.jpeg"/>
  <Relationship Id="rId5" Type="http://schemas.openxmlformats.org/officeDocument/2006/relationships/image" Target="../media/image23.jpeg"/>
  <Relationship Id="rId6" Type="http://schemas.openxmlformats.org/officeDocument/2006/relationships/image" Target="../media/image24.jpeg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  <Relationship Id="rId3" Type="http://schemas.openxmlformats.org/officeDocument/2006/relationships/image" Target="../media/image2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Oct 2000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Kay-Uwe Kasemir, LANL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More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!write_period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Time between writes to disk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!get_threshold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Internally, CA ‘get’ is used for channels scanned at period &gt; threshold, remaining channels are ‘monitored’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!buffer_reserve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Engine keeps memory buffer per channel to buffer between writes to disk.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Size:	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 * write_period/scan_period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Since writes can be delayed by other tasks, disk activity etc., buffer is usually bigger than the minimum required (default: 3).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If receiving "override" messages, one should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Check if the offending channel is tagged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Monitor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 that case the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period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estimate might be too large.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Increase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(global for all channels)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92475"/>
            <a:ext cx="6278563" cy="34131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38" y="4114800"/>
            <a:ext cx="3954462" cy="2743200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Status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URL of engine’s HTTPD: </a:t>
            </a:r>
            <a:r>
              <a:rPr lang="en-US" b="false" sz="2400" i="false">
                <a:solidFill>
                  <a:srgbClr val="000000"/>
                </a:solidFill>
                <a:latin typeface="Arial"/>
              </a:rPr>
              <a:t>http://&lt;machine&gt;:&lt;port&gt;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“Client Pull”: Updates on reload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Changes (added groups/channels) written to cfg subdirectory, original config. files unchanged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4876800" cy="3657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Sampling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 of CA Server / IOC preserved, not adjusted/rounded to period!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“1.0 sec”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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every sec.,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last value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is saved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19400"/>
            <a:ext cx="5461000" cy="36068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8200"/>
            <a:ext cx="3154363" cy="1363663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WIN32 Browser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Familiar User Interface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Win. Only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350000" cy="43561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3" y="3687763"/>
            <a:ext cx="5008562" cy="258127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63" y="3459163"/>
            <a:ext cx="4046537" cy="3170237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CBCBCB"/>
                </a:solidFill>
                <a:latin typeface="Times New Roman"/>
              </a:rPr>
              <a:t>XARR, StripTool (Chris Larrieu, JLab)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View/Export Tools for UNIX (X11/Motif)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XARR: access to archive via older lib.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Plan: Support LibIO for both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79425"/>
            <a:ext cx="4633913" cy="60737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40386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914400" y="4114800"/>
            <a:ext cx="3581400" cy="1981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any Web Browser,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any  Web Server w/ CGI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Archive Info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Simple Plots (GNUPlot)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Export in Spreadsheet format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200"/>
            <a:ext cx="4095750" cy="42132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4862513" cy="443547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Plots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Spreadsheet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2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ill-suited for Spreadsheets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“Fill” missing values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by repetition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Linear Interpolation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for given period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(initial #N/A until all channels have valid value)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“Fill”, “Interpol.”, ...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Generic archiving system for EPICS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Stores independent “Channels”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= any Process Variable served by Channel Access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Sampling options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a) periodically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b) on change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24000"/>
            <a:ext cx="4059238" cy="50292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6172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6550"/>
            <a:ext cx="4038600" cy="4800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Not optimal for “end users”,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but allows programmers to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provide adjustable scripts: Time/Y Plot, X/Y Plot, List,...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automatically generate e.g. daily statistics for Web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write filters for Matlab, Mathematica, 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answer questions like: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“How often was XX below 10.0 and for how long?”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8" y="3705225"/>
            <a:ext cx="5151437" cy="25749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CBCBCB"/>
                </a:solidFill>
                <a:latin typeface="Times New Roman"/>
              </a:rPr>
              <a:t>CASI: Channel Archive 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SWIG - based: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allows access from tcl, perl,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for Win32 and Unix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Examples: tcl/tk and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Win32 and Linux: loadable module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API: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Plain adaption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of ChannelArchive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LibIO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200"/>
            <a:ext cx="4232275" cy="2297113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52600"/>
            <a:ext cx="1744663" cy="1036638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00200"/>
            <a:ext cx="2354263" cy="2141538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25" y="76200"/>
            <a:ext cx="3546475" cy="4103688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2971800"/>
            <a:ext cx="3375025" cy="3749675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 Generic Examples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 LibIO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Portable C++ code (handling e.g. byte swapping)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Based on generic “Iterator” interface: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Archive: list channels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ChannelIterator/Channel: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first/last time available, find value before/after/near time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ValueIterator/Value: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get time, status, value both as string and “raw”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Supported: BinArchive, MultiArchive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LibIO: Example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752600"/>
            <a:ext cx="8153400" cy="43434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#define ARCHIVE_TYPE BinArchive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void list_values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 (const stdString &amp;archive_name, const stdString &amp;channel_name, const osiTime &amp;start, const osiTime &amp;end)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Archive         archive (new ARCHIVE_TYPE (archive_name));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ChannelIterator channel(archive);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ValueIterator   value(archive);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if (! archive.findChannelByName (channel_name, channel))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return;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channel-&gt;getValueAfterTime (start, value);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while (value &amp;&amp; value-&gt;getTime() &lt; 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cout &lt;&lt; *value &lt;&lt; endl;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++ value;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}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}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BinArchive File Layout</a:t>
            </a:r>
          </a:p>
        </p:txBody>
      </p:sp>
      <p:grpSp>
        <p:nvGrpSpPr>
          <p:cNvPr id="52257" name="Group 33"/>
          <p:cNvGrpSpPr>
            <a:grpSpLocks/>
          </p:cNvGrpSpPr>
          <p:nvPr/>
        </p:nvGrpSpPr>
        <p:grpSpPr bwMode="auto">
          <a:xfrm>
            <a:off x="838200" y="1676400"/>
            <a:ext cx="2057400" cy="3505200"/>
            <a:chOff x="864" y="1104"/>
            <a:chExt cx="1296" cy="2208"/>
          </a:xfrm>
        </p:grpSpPr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864" y="1104"/>
              <a:ext cx="1296" cy="220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Directory File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Disk-based Hash Table</a:t>
              </a:r>
              <a:endParaRPr lang="en-US" sz="1600" b="1" u="sng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930" y="1488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“X”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930" y="2384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“Y”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</p:grpSp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3581400" y="1676400"/>
            <a:ext cx="2438400" cy="4267200"/>
            <a:chOff x="2832" y="1248"/>
            <a:chExt cx="1536" cy="2688"/>
          </a:xfrm>
        </p:grpSpPr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832" y="1248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1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2898" y="1504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898" y="1824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898" y="2400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2898" y="2720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2898" y="331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grpSp>
        <p:nvGrpSpPr>
          <p:cNvPr id="52274" name="Group 50"/>
          <p:cNvGrpSpPr>
            <a:grpSpLocks/>
          </p:cNvGrpSpPr>
          <p:nvPr/>
        </p:nvGrpSpPr>
        <p:grpSpPr bwMode="auto">
          <a:xfrm>
            <a:off x="6629400" y="1676400"/>
            <a:ext cx="2438400" cy="4267200"/>
            <a:chOff x="4176" y="1056"/>
            <a:chExt cx="1536" cy="2688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176" y="1056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2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4242" y="1312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4242" y="163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4242" y="2208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4242" y="2528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sp>
        <p:nvSpPr>
          <p:cNvPr id="52281" name="Line 57"/>
          <p:cNvSpPr>
            <a:spLocks noChangeShapeType="1"/>
          </p:cNvSpPr>
          <p:nvPr/>
        </p:nvSpPr>
        <p:spPr bwMode="auto">
          <a:xfrm flipV="1">
            <a:off x="3063875" y="2760663"/>
            <a:ext cx="0" cy="4730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2355850" y="3511550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2" name="Line 68"/>
          <p:cNvSpPr>
            <a:spLocks noChangeShapeType="1"/>
          </p:cNvSpPr>
          <p:nvPr/>
        </p:nvSpPr>
        <p:spPr bwMode="auto">
          <a:xfrm rot="-5400000">
            <a:off x="5201444" y="2642394"/>
            <a:ext cx="2619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9" name="Line 75"/>
          <p:cNvSpPr>
            <a:spLocks noChangeShapeType="1"/>
          </p:cNvSpPr>
          <p:nvPr/>
        </p:nvSpPr>
        <p:spPr bwMode="auto">
          <a:xfrm>
            <a:off x="2357438" y="3243263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3060700" y="2749550"/>
            <a:ext cx="6175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 rot="-5400000">
            <a:off x="8241506" y="2643982"/>
            <a:ext cx="261937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>
            <a:off x="3073400" y="3514725"/>
            <a:ext cx="0" cy="261620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>
            <a:off x="3060700" y="6130925"/>
            <a:ext cx="3255963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 flipV="1">
            <a:off x="6316663" y="2749550"/>
            <a:ext cx="0" cy="33813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>
            <a:off x="6316663" y="2749550"/>
            <a:ext cx="41751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8" name="Line 84"/>
          <p:cNvSpPr>
            <a:spLocks noChangeShapeType="1"/>
          </p:cNvSpPr>
          <p:nvPr/>
        </p:nvSpPr>
        <p:spPr bwMode="auto">
          <a:xfrm>
            <a:off x="5316538" y="3138488"/>
            <a:ext cx="140176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BinArchive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Hash Table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lookup by name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less suited for sorted listing or wildcard lookup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Binary Data File, Multiple Channels per File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minimized open/close calls, fastest read/write access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byte swapping required, harder to maintain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Double-Linked Data Blocks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access to most recent values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links must not be broken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ArchiveManager Program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6863"/>
            <a:ext cx="8221663" cy="4714875"/>
          </a:xfrm>
        </p:spPr>
        <p:txBody>
          <a:bodyPr lIns="92075" rIns="92075" tIns="46038" bIns="46038"/>
          <a:lstStyle/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Extraction of channels and time range into new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attempt is made to skip/repair “broken” values while copying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Channels/time ranges can be appended to existing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no “insert” nor “prepend”!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Possible Approach: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Create extracts of reasonable size for backup (e.g. monthly CD-ROM) 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Original archive can be recreated from extracts, starting with the oldest one,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not going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back in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time</a:t>
            </a:r>
          </a:p>
          <a:p>
            <a:endParaRPr lang="en-US" sz="2400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7426325" y="4818063"/>
            <a:ext cx="1117600" cy="1785937"/>
          </a:xfrm>
          <a:prstGeom prst="flowChartMagneticDisk">
            <a:avLst/>
          </a:prstGeom>
          <a:solidFill>
            <a:srgbClr val="FF9933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1999</a:t>
            </a:r>
          </a:p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(copy)</a:t>
            </a: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2709863" y="4818063"/>
            <a:ext cx="3316287" cy="1785937"/>
            <a:chOff x="1707" y="3035"/>
            <a:chExt cx="2089" cy="1125"/>
          </a:xfrm>
        </p:grpSpPr>
        <p:sp>
          <p:nvSpPr>
            <p:cNvPr id="54276" name="AutoShape 4"/>
            <p:cNvSpPr>
              <a:spLocks noChangeArrowheads="1"/>
            </p:cNvSpPr>
            <p:nvPr/>
          </p:nvSpPr>
          <p:spPr bwMode="auto">
            <a:xfrm>
              <a:off x="1707" y="3035"/>
              <a:ext cx="704" cy="1125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1999</a:t>
              </a:r>
            </a:p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(orig.)</a:t>
              </a:r>
            </a:p>
          </p:txBody>
        </p:sp>
        <p:sp>
          <p:nvSpPr>
            <p:cNvPr id="54278" name="AutoShape 6"/>
            <p:cNvSpPr>
              <a:spLocks noChangeArrowheads="1"/>
            </p:cNvSpPr>
            <p:nvPr/>
          </p:nvSpPr>
          <p:spPr bwMode="auto">
            <a:xfrm>
              <a:off x="3090" y="3090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Jan.’99</a:t>
              </a:r>
              <a:endParaRPr lang="en-US" sz="2000"/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3091" y="331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Feb.’99</a:t>
              </a:r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auto">
            <a:xfrm>
              <a:off x="3091" y="354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Mar.’99</a:t>
              </a:r>
              <a:endParaRPr lang="en-US" sz="2000"/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3092" y="3852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Dec.’99</a:t>
              </a:r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3301" y="359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V="1">
              <a:off x="2411" y="3179"/>
              <a:ext cx="677" cy="362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V="1">
              <a:off x="2411" y="3403"/>
              <a:ext cx="677" cy="18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 flipV="1">
              <a:off x="2411" y="3590"/>
              <a:ext cx="677" cy="134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2411" y="3840"/>
              <a:ext cx="679" cy="11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019800" y="5046663"/>
            <a:ext cx="1406525" cy="14922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019800" y="5402263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6019800" y="5621338"/>
            <a:ext cx="1406525" cy="77787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6019800" y="6281738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6026150" y="5046663"/>
            <a:ext cx="1400175" cy="1049337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7054850" y="5754688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7064375" y="5764213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MultiArchive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549400"/>
            <a:ext cx="7772400" cy="4546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Allows read-access to list of archives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compile-time option for CGIExport, Tcl extension, WinBrowser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first archive that holds requested data is used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when iteration meets end of data, archive list is searched again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no sophisticated merging, i.e. archives should not overlap in time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for now each individual archive has to be a BinArchive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Format: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ChannelArchiver master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master_version=1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# Order in which archives are checked for data: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/archives/fast/dir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/archives/main/SinceJan2000/freq_directory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/archives/main/Jul99-Dec99/freq_directory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/archives/main/Jan99-Jun99/freq_directory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/home/fred/xyzarchive/dir</a:t>
            </a:r>
          </a:p>
          <a:p>
            <a:pPr algn="l" indent="-342900" marL="34290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More Information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“ChannelArchiver” under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http://mesa53.lanl.gov/lansce8/epics/PC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Documentation is part of sources: ChannelArchiver/doc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Bob Dalesio: ldalesio@lanl.gov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Kay-Uwe Kasemir: kasemir@lanl.gov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Goals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Fast: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Hash-table channel lookup,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binary data format with direct access to recent values.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Generic and Portable: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Win32, Linux, Solaris, HPUX,…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Data archived: EPICS dbr_time_*, providing system-independent access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to float, int, string, enum, … with time &amp; status, units, limits, …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Networked: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Remote access to both Engine status/configuration and archived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Extendable: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I/O library meant to be extended to make Engine, CGI Tool etc. work with different storage formats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Attractive for both casual users and “experts”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Web interface, Win32 archive viewer for generic access to raw samples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scripting support (SWIG) for automated analysis, creation of input for other programs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Components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Engine: Taking data from ChannelAccess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CGIExport: Web access to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ChannelArchive ScriptingInterface: SWIG access for more sophisticated analysis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WinBrowser: Win32 tool for fast archive browsing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Archive I/O library: portable archive I/O, extendable for different file formats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533400" y="1752600"/>
            <a:ext cx="3429000" cy="2057400"/>
            <a:chOff x="336" y="1104"/>
            <a:chExt cx="2160" cy="1296"/>
          </a:xfrm>
        </p:grpSpPr>
        <p:grpSp>
          <p:nvGrpSpPr>
            <p:cNvPr id="5278" name="Group 158"/>
            <p:cNvGrpSpPr>
              <a:grpSpLocks/>
            </p:cNvGrpSpPr>
            <p:nvPr/>
          </p:nvGrpSpPr>
          <p:grpSpPr bwMode="auto">
            <a:xfrm>
              <a:off x="336" y="1536"/>
              <a:ext cx="1008" cy="576"/>
              <a:chOff x="960" y="1440"/>
              <a:chExt cx="1008" cy="576"/>
            </a:xfrm>
          </p:grpSpPr>
          <p:sp>
            <p:nvSpPr>
              <p:cNvPr id="5279" name="Rectangle 159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endParaRPr lang="en-US" sz="2000"/>
              </a:p>
            </p:txBody>
          </p:sp>
          <p:sp>
            <p:nvSpPr>
              <p:cNvPr id="5280" name="Rectangle 160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95" name="Group 75"/>
            <p:cNvGrpSpPr>
              <a:grpSpLocks/>
            </p:cNvGrpSpPr>
            <p:nvPr/>
          </p:nvGrpSpPr>
          <p:grpSpPr bwMode="auto">
            <a:xfrm>
              <a:off x="1392" y="1104"/>
              <a:ext cx="1104" cy="1296"/>
              <a:chOff x="1392" y="1104"/>
              <a:chExt cx="1104" cy="1296"/>
            </a:xfrm>
          </p:grpSpPr>
          <p:grpSp>
            <p:nvGrpSpPr>
              <p:cNvPr id="5184" name="Group 64"/>
              <p:cNvGrpSpPr>
                <a:grpSpLocks/>
              </p:cNvGrpSpPr>
              <p:nvPr/>
            </p:nvGrpSpPr>
            <p:grpSpPr bwMode="auto">
              <a:xfrm>
                <a:off x="1392" y="1104"/>
                <a:ext cx="1104" cy="912"/>
                <a:chOff x="2064" y="1104"/>
                <a:chExt cx="1104" cy="912"/>
              </a:xfrm>
            </p:grpSpPr>
            <p:grpSp>
              <p:nvGrpSpPr>
                <p:cNvPr id="5181" name="Group 61"/>
                <p:cNvGrpSpPr>
                  <a:grpSpLocks/>
                </p:cNvGrpSpPr>
                <p:nvPr/>
              </p:nvGrpSpPr>
              <p:grpSpPr bwMode="auto">
                <a:xfrm>
                  <a:off x="2064" y="1104"/>
                  <a:ext cx="1104" cy="912"/>
                  <a:chOff x="2064" y="1104"/>
                  <a:chExt cx="1296" cy="1104"/>
                </a:xfrm>
              </p:grpSpPr>
              <p:sp>
                <p:nvSpPr>
                  <p:cNvPr id="5127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04"/>
                    <a:ext cx="1152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Ctr="1"/>
                  <a:lstStyle/>
                  <a:p>
                    <a:pPr algn="ctr"/>
                    <a:r>
                      <a:rPr lang="en-US" sz="2000">
                        <a:solidFill>
                          <a:srgbClr val="FFFFFF"/>
                        </a:solidFill>
                        <a:latin typeface="Times New Roman"/>
                      </a:rPr>
                      <a:t>Workstation</a:t>
                    </a:r>
                    <a:endParaRPr lang="en-US"/>
                  </a:p>
                </p:txBody>
              </p:sp>
              <p:sp>
                <p:nvSpPr>
                  <p:cNvPr id="5134" name="AutoShape 1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064" y="2064"/>
                    <a:ext cx="1296" cy="144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208" y="1488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CA Server</a:t>
                  </a:r>
                </a:p>
              </p:txBody>
            </p:sp>
          </p:grpSp>
          <p:sp>
            <p:nvSpPr>
              <p:cNvPr id="5192" name="AutoShape 72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80" cy="336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  <a:latin typeface="Times New Roman"/>
                  </a:rPr>
                  <a:t>CA</a:t>
                </a:r>
              </a:p>
            </p:txBody>
          </p:sp>
        </p:grp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Interactions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609600" y="3886200"/>
            <a:ext cx="8077200" cy="304800"/>
          </a:xfrm>
          <a:prstGeom prst="rect">
            <a:avLst/>
          </a:prstGeom>
          <a:solidFill>
            <a:srgbClr val="C0C0C0"/>
          </a:solidFill>
          <a:ln w="15875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Network</a:t>
            </a:r>
          </a:p>
        </p:txBody>
      </p:sp>
      <p:grpSp>
        <p:nvGrpSpPr>
          <p:cNvPr id="5224" name="Group 104"/>
          <p:cNvGrpSpPr>
            <a:grpSpLocks/>
          </p:cNvGrpSpPr>
          <p:nvPr/>
        </p:nvGrpSpPr>
        <p:grpSpPr bwMode="auto">
          <a:xfrm>
            <a:off x="2362200" y="4648200"/>
            <a:ext cx="1752600" cy="1676400"/>
            <a:chOff x="1488" y="2928"/>
            <a:chExt cx="1104" cy="1056"/>
          </a:xfrm>
        </p:grpSpPr>
        <p:grpSp>
          <p:nvGrpSpPr>
            <p:cNvPr id="5201" name="Group 81"/>
            <p:cNvGrpSpPr>
              <a:grpSpLocks/>
            </p:cNvGrpSpPr>
            <p:nvPr/>
          </p:nvGrpSpPr>
          <p:grpSpPr bwMode="auto">
            <a:xfrm>
              <a:off x="1488" y="2928"/>
              <a:ext cx="1104" cy="912"/>
              <a:chOff x="240" y="2928"/>
              <a:chExt cx="1104" cy="912"/>
            </a:xfrm>
          </p:grpSpPr>
          <p:grpSp>
            <p:nvGrpSpPr>
              <p:cNvPr id="5202" name="Group 82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03" name="AutoShape 83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4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05" name="Rectangle 85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Viewer</a:t>
                </a:r>
              </a:p>
            </p:txBody>
          </p:sp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68" name="AutoShape 48"/>
            <p:cNvSpPr>
              <a:spLocks noChangeArrowheads="1"/>
            </p:cNvSpPr>
            <p:nvPr/>
          </p:nvSpPr>
          <p:spPr bwMode="auto">
            <a:xfrm rot="5400000" flipH="1">
              <a:off x="1789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197" name="Group 77"/>
          <p:cNvGrpSpPr>
            <a:grpSpLocks/>
          </p:cNvGrpSpPr>
          <p:nvPr/>
        </p:nvGrpSpPr>
        <p:grpSpPr bwMode="auto">
          <a:xfrm>
            <a:off x="457200" y="4267200"/>
            <a:ext cx="1828800" cy="1828800"/>
            <a:chOff x="288" y="2688"/>
            <a:chExt cx="1152" cy="1152"/>
          </a:xfrm>
        </p:grpSpPr>
        <p:grpSp>
          <p:nvGrpSpPr>
            <p:cNvPr id="5191" name="Group 71"/>
            <p:cNvGrpSpPr>
              <a:grpSpLocks/>
            </p:cNvGrpSpPr>
            <p:nvPr/>
          </p:nvGrpSpPr>
          <p:grpSpPr bwMode="auto">
            <a:xfrm>
              <a:off x="336" y="2928"/>
              <a:ext cx="1104" cy="912"/>
              <a:chOff x="240" y="2928"/>
              <a:chExt cx="1104" cy="912"/>
            </a:xfrm>
          </p:grpSpPr>
          <p:grpSp>
            <p:nvGrpSpPr>
              <p:cNvPr id="5186" name="Group 66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187" name="AutoShape 6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8" name="AutoShape 6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89" name="Rectangle 69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Engine</a:t>
                </a:r>
              </a:p>
            </p:txBody>
          </p:sp>
          <p:sp>
            <p:nvSpPr>
              <p:cNvPr id="5190" name="Rectangle 70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93" name="AutoShape 73"/>
            <p:cNvSpPr>
              <a:spLocks noChangeArrowheads="1"/>
            </p:cNvSpPr>
            <p:nvPr/>
          </p:nvSpPr>
          <p:spPr bwMode="auto">
            <a:xfrm>
              <a:off x="288" y="2688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  <p:grpSp>
        <p:nvGrpSpPr>
          <p:cNvPr id="5199" name="Group 79"/>
          <p:cNvGrpSpPr>
            <a:grpSpLocks/>
          </p:cNvGrpSpPr>
          <p:nvPr/>
        </p:nvGrpSpPr>
        <p:grpSpPr bwMode="auto">
          <a:xfrm>
            <a:off x="1828800" y="5943600"/>
            <a:ext cx="990600" cy="762000"/>
            <a:chOff x="1152" y="3744"/>
            <a:chExt cx="624" cy="480"/>
          </a:xfrm>
        </p:grpSpPr>
        <p:sp>
          <p:nvSpPr>
            <p:cNvPr id="5154" name="AutoShape 34"/>
            <p:cNvSpPr>
              <a:spLocks noChangeArrowheads="1"/>
            </p:cNvSpPr>
            <p:nvPr/>
          </p:nvSpPr>
          <p:spPr bwMode="auto">
            <a:xfrm>
              <a:off x="1392" y="3792"/>
              <a:ext cx="384" cy="432"/>
            </a:xfrm>
            <a:prstGeom prst="flowChartMagneticDisk">
              <a:avLst/>
            </a:prstGeom>
            <a:solidFill>
              <a:srgbClr val="C0C0C0"/>
            </a:solidFill>
            <a:ln w="15875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62" name="AutoShape 42"/>
            <p:cNvSpPr>
              <a:spLocks noChangeArrowheads="1"/>
            </p:cNvSpPr>
            <p:nvPr/>
          </p:nvSpPr>
          <p:spPr bwMode="auto">
            <a:xfrm flipV="1">
              <a:off x="1152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232" name="Group 112"/>
          <p:cNvGrpSpPr>
            <a:grpSpLocks/>
          </p:cNvGrpSpPr>
          <p:nvPr/>
        </p:nvGrpSpPr>
        <p:grpSpPr bwMode="auto">
          <a:xfrm>
            <a:off x="4921250" y="4648200"/>
            <a:ext cx="2851150" cy="1677988"/>
            <a:chOff x="3100" y="2928"/>
            <a:chExt cx="1796" cy="1057"/>
          </a:xfrm>
        </p:grpSpPr>
        <p:grpSp>
          <p:nvGrpSpPr>
            <p:cNvPr id="5214" name="Group 94"/>
            <p:cNvGrpSpPr>
              <a:grpSpLocks/>
            </p:cNvGrpSpPr>
            <p:nvPr/>
          </p:nvGrpSpPr>
          <p:grpSpPr bwMode="auto">
            <a:xfrm>
              <a:off x="3792" y="2928"/>
              <a:ext cx="1104" cy="912"/>
              <a:chOff x="240" y="2928"/>
              <a:chExt cx="1104" cy="912"/>
            </a:xfrm>
          </p:grpSpPr>
          <p:grpSp>
            <p:nvGrpSpPr>
              <p:cNvPr id="5215" name="Group 95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16" name="AutoShape 96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7" name="AutoShape 97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18" name="Rectangle 98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Scripting</a:t>
                </a:r>
              </a:p>
            </p:txBody>
          </p:sp>
          <p:sp>
            <p:nvSpPr>
              <p:cNvPr id="5219" name="Rectangle 99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grpSp>
          <p:nvGrpSpPr>
            <p:cNvPr id="5229" name="Group 109"/>
            <p:cNvGrpSpPr>
              <a:grpSpLocks/>
            </p:cNvGrpSpPr>
            <p:nvPr/>
          </p:nvGrpSpPr>
          <p:grpSpPr bwMode="auto">
            <a:xfrm>
              <a:off x="3100" y="3745"/>
              <a:ext cx="1015" cy="240"/>
              <a:chOff x="3100" y="3745"/>
              <a:chExt cx="1015" cy="240"/>
            </a:xfrm>
          </p:grpSpPr>
          <p:sp>
            <p:nvSpPr>
              <p:cNvPr id="5227" name="AutoShape 107"/>
              <p:cNvSpPr>
                <a:spLocks noChangeArrowheads="1"/>
              </p:cNvSpPr>
              <p:nvPr/>
            </p:nvSpPr>
            <p:spPr bwMode="auto">
              <a:xfrm rot="5400000" flipH="1">
                <a:off x="3875" y="3745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8" name="Line 108"/>
              <p:cNvSpPr>
                <a:spLocks noChangeShapeType="1"/>
              </p:cNvSpPr>
              <p:nvPr/>
            </p:nvSpPr>
            <p:spPr bwMode="auto">
              <a:xfrm>
                <a:off x="3100" y="3949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2" name="Group 152"/>
          <p:cNvGrpSpPr>
            <a:grpSpLocks/>
          </p:cNvGrpSpPr>
          <p:nvPr/>
        </p:nvGrpSpPr>
        <p:grpSpPr bwMode="auto">
          <a:xfrm>
            <a:off x="4191000" y="1752600"/>
            <a:ext cx="1752600" cy="2057400"/>
            <a:chOff x="2640" y="1104"/>
            <a:chExt cx="1104" cy="1296"/>
          </a:xfrm>
        </p:grpSpPr>
        <p:grpSp>
          <p:nvGrpSpPr>
            <p:cNvPr id="5262" name="Group 142"/>
            <p:cNvGrpSpPr>
              <a:grpSpLocks/>
            </p:cNvGrpSpPr>
            <p:nvPr/>
          </p:nvGrpSpPr>
          <p:grpSpPr bwMode="auto">
            <a:xfrm>
              <a:off x="2640" y="1104"/>
              <a:ext cx="1104" cy="912"/>
              <a:chOff x="2640" y="1104"/>
              <a:chExt cx="1104" cy="912"/>
            </a:xfrm>
          </p:grpSpPr>
          <p:grpSp>
            <p:nvGrpSpPr>
              <p:cNvPr id="5236" name="Group 116"/>
              <p:cNvGrpSpPr>
                <a:grpSpLocks/>
              </p:cNvGrpSpPr>
              <p:nvPr/>
            </p:nvGrpSpPr>
            <p:grpSpPr bwMode="auto">
              <a:xfrm>
                <a:off x="2640" y="1104"/>
                <a:ext cx="1104" cy="912"/>
                <a:chOff x="2064" y="1104"/>
                <a:chExt cx="1296" cy="1104"/>
              </a:xfrm>
            </p:grpSpPr>
            <p:sp>
              <p:nvSpPr>
                <p:cNvPr id="523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8" name="AutoShape 11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39" name="Rectangle 119"/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720" cy="288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(data)</a:t>
                </a:r>
              </a:p>
            </p:txBody>
          </p:sp>
        </p:grpSp>
        <p:sp>
          <p:nvSpPr>
            <p:cNvPr id="5244" name="AutoShape 124"/>
            <p:cNvSpPr>
              <a:spLocks noChangeArrowheads="1"/>
            </p:cNvSpPr>
            <p:nvPr/>
          </p:nvSpPr>
          <p:spPr bwMode="auto">
            <a:xfrm>
              <a:off x="2880" y="2064"/>
              <a:ext cx="528" cy="33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BCBCB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  <a:endParaRPr lang="en-US"/>
            </a:p>
          </p:txBody>
        </p:sp>
      </p:grpSp>
      <p:grpSp>
        <p:nvGrpSpPr>
          <p:cNvPr id="5265" name="Group 145"/>
          <p:cNvGrpSpPr>
            <a:grpSpLocks/>
          </p:cNvGrpSpPr>
          <p:nvPr/>
        </p:nvGrpSpPr>
        <p:grpSpPr bwMode="auto">
          <a:xfrm>
            <a:off x="6324600" y="1752600"/>
            <a:ext cx="1752600" cy="2057400"/>
            <a:chOff x="3984" y="1104"/>
            <a:chExt cx="1104" cy="1296"/>
          </a:xfrm>
        </p:grpSpPr>
        <p:sp>
          <p:nvSpPr>
            <p:cNvPr id="5242" name="AutoShape 122"/>
            <p:cNvSpPr>
              <a:spLocks noChangeArrowheads="1"/>
            </p:cNvSpPr>
            <p:nvPr/>
          </p:nvSpPr>
          <p:spPr bwMode="auto">
            <a:xfrm>
              <a:off x="4272" y="2064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grpSp>
          <p:nvGrpSpPr>
            <p:cNvPr id="5264" name="Group 144"/>
            <p:cNvGrpSpPr>
              <a:grpSpLocks/>
            </p:cNvGrpSpPr>
            <p:nvPr/>
          </p:nvGrpSpPr>
          <p:grpSpPr bwMode="auto">
            <a:xfrm>
              <a:off x="3984" y="1104"/>
              <a:ext cx="1104" cy="912"/>
              <a:chOff x="3984" y="1104"/>
              <a:chExt cx="1104" cy="912"/>
            </a:xfrm>
          </p:grpSpPr>
          <p:grpSp>
            <p:nvGrpSpPr>
              <p:cNvPr id="5248" name="Group 128"/>
              <p:cNvGrpSpPr>
                <a:grpSpLocks/>
              </p:cNvGrpSpPr>
              <p:nvPr/>
            </p:nvGrpSpPr>
            <p:grpSpPr bwMode="auto">
              <a:xfrm>
                <a:off x="3984" y="1104"/>
                <a:ext cx="1104" cy="912"/>
                <a:chOff x="2064" y="1104"/>
                <a:chExt cx="1296" cy="1104"/>
              </a:xfrm>
            </p:grpSpPr>
            <p:sp>
              <p:nvSpPr>
                <p:cNvPr id="5249" name="AutoShape 129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AutoShape 130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51" name="Rectangle 131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720" cy="336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(Engine cfg.)</a:t>
                </a:r>
              </a:p>
            </p:txBody>
          </p:sp>
        </p:grpSp>
      </p:grpSp>
      <p:grpSp>
        <p:nvGrpSpPr>
          <p:cNvPr id="5274" name="Group 154"/>
          <p:cNvGrpSpPr>
            <a:grpSpLocks/>
          </p:cNvGrpSpPr>
          <p:nvPr/>
        </p:nvGrpSpPr>
        <p:grpSpPr bwMode="auto">
          <a:xfrm>
            <a:off x="3189288" y="4267200"/>
            <a:ext cx="2754312" cy="2057400"/>
            <a:chOff x="2009" y="2688"/>
            <a:chExt cx="1735" cy="1296"/>
          </a:xfrm>
        </p:grpSpPr>
        <p:grpSp>
          <p:nvGrpSpPr>
            <p:cNvPr id="5273" name="Group 153"/>
            <p:cNvGrpSpPr>
              <a:grpSpLocks/>
            </p:cNvGrpSpPr>
            <p:nvPr/>
          </p:nvGrpSpPr>
          <p:grpSpPr bwMode="auto">
            <a:xfrm>
              <a:off x="2640" y="2688"/>
              <a:ext cx="1104" cy="1152"/>
              <a:chOff x="2640" y="2688"/>
              <a:chExt cx="1104" cy="1152"/>
            </a:xfrm>
          </p:grpSpPr>
          <p:grpSp>
            <p:nvGrpSpPr>
              <p:cNvPr id="5268" name="Group 148"/>
              <p:cNvGrpSpPr>
                <a:grpSpLocks/>
              </p:cNvGrpSpPr>
              <p:nvPr/>
            </p:nvGrpSpPr>
            <p:grpSpPr bwMode="auto">
              <a:xfrm>
                <a:off x="2640" y="2928"/>
                <a:ext cx="1104" cy="912"/>
                <a:chOff x="2640" y="2928"/>
                <a:chExt cx="1104" cy="912"/>
              </a:xfrm>
            </p:grpSpPr>
            <p:grpSp>
              <p:nvGrpSpPr>
                <p:cNvPr id="5267" name="Group 147"/>
                <p:cNvGrpSpPr>
                  <a:grpSpLocks/>
                </p:cNvGrpSpPr>
                <p:nvPr/>
              </p:nvGrpSpPr>
              <p:grpSpPr bwMode="auto">
                <a:xfrm>
                  <a:off x="2640" y="2928"/>
                  <a:ext cx="1104" cy="912"/>
                  <a:chOff x="2640" y="2928"/>
                  <a:chExt cx="1104" cy="912"/>
                </a:xfrm>
              </p:grpSpPr>
              <p:grpSp>
                <p:nvGrpSpPr>
                  <p:cNvPr id="520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640" y="2928"/>
                    <a:ext cx="1104" cy="912"/>
                    <a:chOff x="2064" y="1104"/>
                    <a:chExt cx="1296" cy="1104"/>
                  </a:xfrm>
                </p:grpSpPr>
                <p:sp>
                  <p:nvSpPr>
                    <p:cNvPr id="5210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104"/>
                      <a:ext cx="1152" cy="912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Ctr="1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1" name="AutoShape 9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064" y="2064"/>
                      <a:ext cx="1296" cy="144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21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Web Server</a:t>
                    </a:r>
                  </a:p>
                </p:txBody>
              </p:sp>
              <p:sp>
                <p:nvSpPr>
                  <p:cNvPr id="521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I/O Lib</a:t>
                    </a:r>
                  </a:p>
                </p:txBody>
              </p:sp>
            </p:grpSp>
            <p:sp>
              <p:nvSpPr>
                <p:cNvPr id="52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CGIExport</a:t>
                  </a:r>
                </a:p>
              </p:txBody>
            </p:sp>
          </p:grpSp>
          <p:sp>
            <p:nvSpPr>
              <p:cNvPr id="5271" name="AutoShape 15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528" cy="336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CBCBCB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rgbClr val="FFFFFF"/>
                    </a:solidFill>
                    <a:latin typeface="Times New Roman"/>
                  </a:rPr>
                  <a:t>HTTP</a:t>
                </a:r>
                <a:endParaRPr lang="en-US"/>
              </a:p>
            </p:txBody>
          </p:sp>
        </p:grpSp>
        <p:grpSp>
          <p:nvGrpSpPr>
            <p:cNvPr id="5230" name="Group 110"/>
            <p:cNvGrpSpPr>
              <a:grpSpLocks/>
            </p:cNvGrpSpPr>
            <p:nvPr/>
          </p:nvGrpSpPr>
          <p:grpSpPr bwMode="auto">
            <a:xfrm>
              <a:off x="2009" y="3744"/>
              <a:ext cx="1015" cy="240"/>
              <a:chOff x="2009" y="3744"/>
              <a:chExt cx="1015" cy="240"/>
            </a:xfrm>
          </p:grpSpPr>
          <p:sp>
            <p:nvSpPr>
              <p:cNvPr id="5223" name="AutoShape 103"/>
              <p:cNvSpPr>
                <a:spLocks noChangeArrowheads="1"/>
              </p:cNvSpPr>
              <p:nvPr/>
            </p:nvSpPr>
            <p:spPr bwMode="auto">
              <a:xfrm rot="5400000" flipH="1">
                <a:off x="2784" y="3744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>
                <a:off x="2009" y="3948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6" name="Group 156"/>
          <p:cNvGrpSpPr>
            <a:grpSpLocks/>
          </p:cNvGrpSpPr>
          <p:nvPr/>
        </p:nvGrpSpPr>
        <p:grpSpPr bwMode="auto">
          <a:xfrm>
            <a:off x="1371600" y="4191000"/>
            <a:ext cx="838200" cy="762000"/>
            <a:chOff x="864" y="2640"/>
            <a:chExt cx="528" cy="480"/>
          </a:xfrm>
        </p:grpSpPr>
        <p:sp>
          <p:nvSpPr>
            <p:cNvPr id="5260" name="AutoShape 140"/>
            <p:cNvSpPr>
              <a:spLocks noChangeArrowheads="1"/>
            </p:cNvSpPr>
            <p:nvPr/>
          </p:nvSpPr>
          <p:spPr bwMode="auto">
            <a:xfrm>
              <a:off x="864" y="2640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sp>
          <p:nvSpPr>
            <p:cNvPr id="5275" name="Rectangle 155"/>
            <p:cNvSpPr>
              <a:spLocks noChangeArrowheads="1"/>
            </p:cNvSpPr>
            <p:nvPr/>
          </p:nvSpPr>
          <p:spPr bwMode="auto">
            <a:xfrm>
              <a:off x="864" y="2976"/>
              <a:ext cx="336" cy="144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HTTPD</a:t>
              </a:r>
              <a:endParaRPr lang="en-US"/>
            </a:p>
          </p:txBody>
        </p:sp>
      </p:grpSp>
      <p:grpSp>
        <p:nvGrpSpPr>
          <p:cNvPr id="5198" name="Group 78"/>
          <p:cNvGrpSpPr>
            <a:grpSpLocks/>
          </p:cNvGrpSpPr>
          <p:nvPr/>
        </p:nvGrpSpPr>
        <p:grpSpPr bwMode="auto">
          <a:xfrm>
            <a:off x="381000" y="2286000"/>
            <a:ext cx="1600200" cy="1524000"/>
            <a:chOff x="240" y="1440"/>
            <a:chExt cx="1008" cy="960"/>
          </a:xfrm>
        </p:grpSpPr>
        <p:grpSp>
          <p:nvGrpSpPr>
            <p:cNvPr id="5182" name="Group 62"/>
            <p:cNvGrpSpPr>
              <a:grpSpLocks/>
            </p:cNvGrpSpPr>
            <p:nvPr/>
          </p:nvGrpSpPr>
          <p:grpSpPr bwMode="auto">
            <a:xfrm>
              <a:off x="240" y="1440"/>
              <a:ext cx="1008" cy="576"/>
              <a:chOff x="960" y="1440"/>
              <a:chExt cx="1008" cy="57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r>
                  <a:rPr lang="en-US" sz="2000">
                    <a:solidFill>
                      <a:srgbClr val="FFFFFF"/>
                    </a:solidFill>
                    <a:latin typeface="Times New Roman"/>
                  </a:rPr>
                  <a:t>IOC</a:t>
                </a: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rgbClr val="FFFFFF"/>
                    </a:solidFill>
                    <a:latin typeface="Times New Roman"/>
                  </a:rPr>
                  <a:t>EPICS Db</a:t>
                </a:r>
              </a:p>
            </p:txBody>
          </p:sp>
        </p:grpSp>
        <p:sp>
          <p:nvSpPr>
            <p:cNvPr id="5149" name="AutoShape 29"/>
            <p:cNvSpPr>
              <a:spLocks noChangeArrowheads="1"/>
            </p:cNvSpPr>
            <p:nvPr/>
          </p:nvSpPr>
          <p:spPr bwMode="auto">
            <a:xfrm>
              <a:off x="288" y="2064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4826000" cy="27305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19200"/>
            <a:ext cx="3398838" cy="520382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Networked via HTTP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10000 values/sec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(450Mhz PC)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WIN32, Linux, Solaris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Start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USAGE:  ArchiveEngine [Options] &lt;config-file&gt; [&lt;directory-file&gt;]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Options: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-port &lt;port&gt;                WWW server's TCP port (default 4812)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-description &lt;text&gt;	     description for HTTP display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-log &lt;filename&gt;          write logfile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Default directory-file: 'freq_directory'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Engine is ChannelAccess client: may have to set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EPICS_CA_ADDR_LIST, EPICS_CA_SERVER_PORT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TCP port has to be unique per machine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Log-file: copy of messages/warnings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Configuration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38200" y="1676400"/>
            <a:ext cx="7924800" cy="49530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ASCII File: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Arial"/>
              </a:rPr>
              <a:t>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Comments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!default_period 30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!group &lt;Another config. file&gt;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For building disabling groups, otherwise like an #include in C/C++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&lt;Channel Name&gt; &lt;Period [sec]&gt; [Monitor] [Disable]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Scan period is also important for “Monitor” channels: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It determines size of buffer.</a:t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If more samples arrive than anticipated, “overwrites” occur.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#Archive channels of example CA server (excas)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freddy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 5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janet 10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Groups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“disabling” channel !=0  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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  group disabled: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Main: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Main archive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!default_period 30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!write_period 60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power_supply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another_subsystem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power_supply: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Power Supply: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# Archive only when power is on!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power_off         Monitor  Disable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power_setpoint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power_readback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power_temperature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