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10" Type="http://schemas.openxmlformats.org/officeDocument/2006/relationships/slide" Target="slides/slide5.xml"/>
  <Relationship Id="rId11" Type="http://schemas.openxmlformats.org/officeDocument/2006/relationships/slide" Target="slides/slide6.xml"/>
  <Relationship Id="rId12" Type="http://schemas.openxmlformats.org/officeDocument/2006/relationships/slide" Target="slides/slide7.xml"/>
  <Relationship Id="rId13" Type="http://schemas.openxmlformats.org/officeDocument/2006/relationships/slide" Target="slides/slide8.xml"/>
  <Relationship Id="rId14" Type="http://schemas.openxmlformats.org/officeDocument/2006/relationships/slide" Target="slides/slide9.xml"/>
  <Relationship Id="rId15" Type="http://schemas.openxmlformats.org/officeDocument/2006/relationships/slide" Target="slides/slide10.xml"/>
  <Relationship Id="rId16" Type="http://schemas.openxmlformats.org/officeDocument/2006/relationships/slide" Target="slides/slide1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  <Relationship Id="rId7" Type="http://schemas.openxmlformats.org/officeDocument/2006/relationships/slide" Target="slides/slide2.xml"/>
  <Relationship Id="rId8" Type="http://schemas.openxmlformats.org/officeDocument/2006/relationships/slide" Target="slides/slide3.xml"/>
  <Relationship Id="rId9" Type="http://schemas.openxmlformats.org/officeDocument/2006/relationships/slide" Target="slides/slide4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10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0.jpeg"/>
</Relationships>

</file>

<file path=ppt/slides/_rels/slide1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2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3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1.jpeg"/>
</Relationships>

</file>

<file path=ppt/slides/_rels/slide4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2.tiff"/>
</Relationships>

</file>

<file path=ppt/slides/_rels/slide5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6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3.jpeg"/>
  <Relationship Id="rId3" Type="http://schemas.openxmlformats.org/officeDocument/2006/relationships/image" Target="../media/image4.jpeg"/>
  <Relationship Id="rId4" Type="http://schemas.openxmlformats.org/officeDocument/2006/relationships/image" Target="../media/image5.jpeg"/>
  <Relationship Id="rId5" Type="http://schemas.openxmlformats.org/officeDocument/2006/relationships/image" Target="../media/image6.jpeg"/>
  <Relationship Id="rId6" Type="http://schemas.openxmlformats.org/officeDocument/2006/relationships/image" Target="../media/image7.jpeg"/>
</Relationships>

</file>

<file path=ppt/slides/_rels/slide8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8.jpeg"/>
</Relationships>

</file>

<file path=ppt/slides/_rels/slide9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image9.jpeg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MiniBooNE Status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anchor="t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true">
                <a:solidFill>
                  <a:srgbClr val="000000"/>
                </a:solidFill>
                <a:latin typeface="Times New Roman"/>
              </a:rPr>
              <a:t>Eric Prebys</a:t>
            </a:r>
          </a:p>
          <a:p>
            <a:pPr algn="ctr" indent="0" marL="0" lvl="0">
              <a:lnSpc>
                <a:spcPct val="100000"/>
              </a:lnSpc>
              <a:spcBef>
                <a:spcPct val="20000"/>
              </a:spcBef>
            </a:pPr>
            <a:r>
              <a:rPr lang="en-US" b="false" sz="2800" i="false">
                <a:solidFill>
                  <a:srgbClr val="000000"/>
                </a:solidFill>
                <a:latin typeface="Times New Roman"/>
              </a:rPr>
              <a:t>FNAL Beams Division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1258888"/>
            <a:ext cx="6276975" cy="5268912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A Fairly Bad 9 Hour Period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Plan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Power Supply is Ready for MP02.  Negotiating time to connect.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At the same time, we will do a magnet move which should improve some of the worst losses (L13, L22, L24).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Review of collimator shielding design on Monday.  Build and install shielding over next few months to bring collimators on line.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Progress in beam position correction.  Soon implemented full time.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400" i="false" u="none">
                <a:solidFill>
                  <a:srgbClr val="000000"/>
                </a:solidFill>
                <a:latin typeface="Times New Roman"/>
              </a:rPr>
              <a:t>New extraction septum installed during January shutdown.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A Cautionary Tale About the Beamline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Look at the number of multiwires in your design.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Increase the number.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Power up the beamline with your design optics.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Do a power on access to verify all magnet polarities and control paths.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People will tell you this is not necessary.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These people are lying.</a:t>
            </a:r>
          </a:p>
          <a:p>
            <a:pPr algn="l" indent="-342900" marL="342900" lvl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Now on to the Booster…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250950"/>
            <a:ext cx="6267450" cy="52101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Protons to MiniBooNE this Week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8128000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In Short…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MiniBooNE is running.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We typically take 1.5-2.0 times as many protons as stacking.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This number needs to go up by about a factor of 8.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 rIns="91440" tIns="45720" wrap="square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sz="3200" i="false" u="none">
                <a:solidFill>
                  <a:srgbClr val="000000"/>
                </a:solidFill>
                <a:latin typeface="Times New Roman"/>
              </a:rPr>
              <a:t>What it Limiting MiniBooNE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381000" y="1219200"/>
            <a:ext cx="8305800" cy="4876800"/>
          </a:xfrm>
          <a:prstGeom prst="rect">
            <a:avLst/>
          </a:prstGeom>
          <a:noFill/>
        </p:spPr>
        <p:txBody>
          <a:bodyPr anchor="t" bIns="45720" lIns="91440" vert="horz" rIns="91440" tIns="45720" wrap="square">
            <a:normAutofit/>
          </a:bodyPr>
          <a:lstStyle/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(Longitudinal?) instabilities in the Booster are limiting the per pulse intensity to ~4E12 ppp.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Normalized tunnel losses limit the total protons to about 2E16 pph when the Booster is running well.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Beam power loss limit (currently 400 W) is similar.</a:t>
            </a:r>
          </a:p>
          <a:p>
            <a:pPr algn="l" indent="-342900" marL="342900" lv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b="false" sz="2800" i="false" u="none">
                <a:solidFill>
                  <a:srgbClr val="000000"/>
                </a:solidFill>
                <a:latin typeface="Times New Roman"/>
              </a:rPr>
              <a:t>Heating in the extraction septum (MP02) currently limits MiniBooNE rate to ~.9 Hz during stacking.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525" y="1530350"/>
            <a:ext cx="2619375" cy="2343150"/>
          </a:xfrm>
          <a:prstGeom prst="rect">
            <a:avLst/>
          </a:prstGeom>
        </p:spPr>
      </p:pic>
      <p:pic>
        <p:nvPicPr>
          <p:cNvPr name="Picture 4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3" y="1582738"/>
            <a:ext cx="2619375" cy="2343150"/>
          </a:xfrm>
          <a:prstGeom prst="rect">
            <a:avLst/>
          </a:prstGeom>
        </p:spPr>
      </p:pic>
      <p:pic>
        <p:nvPicPr>
          <p:cNvPr name="Picture 6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1592263"/>
            <a:ext cx="2619375" cy="2343150"/>
          </a:xfrm>
          <a:prstGeom prst="rect">
            <a:avLst/>
          </a:prstGeom>
        </p:spPr>
      </p:pic>
      <p:pic>
        <p:nvPicPr>
          <p:cNvPr name="Picture 8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206375" y="4546600"/>
            <a:ext cx="2486025" cy="2120900"/>
          </a:xfrm>
          <a:prstGeom prst="rect">
            <a:avLst/>
          </a:prstGeom>
        </p:spPr>
      </p:pic>
      <p:pic>
        <p:nvPicPr>
          <p:cNvPr name="Picture 10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0" y="4502150"/>
            <a:ext cx="2492375" cy="2119313"/>
          </a:xfrm>
          <a:prstGeom prst="rect">
            <a:avLst/>
          </a:prstGeom>
        </p:spPr>
      </p:pic>
      <p:sp>
        <p:nvSpPr>
          <p:cNvPr name="TextBox 11" id="12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Effect of Longitudinal Damping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1265238"/>
            <a:ext cx="7267575" cy="5451475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Tunnel Losses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1301750"/>
            <a:ext cx="6858000" cy="51435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609600" y="152400"/>
            <a:ext cx="7772400" cy="685800"/>
          </a:xfrm>
          <a:prstGeom prst="rect">
            <a:avLst/>
          </a:prstGeom>
          <a:noFill/>
        </p:spPr>
        <p:txBody>
          <a:bodyPr anchor="ctr" bIns="45720" lIns="91440" vert="horz">
            <a:normAutofit/>
          </a:bodyPr>
          <a:lstStyle/>
          <a:p>
            <a:pPr algn="ctr" indent="0" marL="0" lvl="0">
              <a:lnSpc>
                <a:spcPct val="100000"/>
              </a:lnSpc>
              <a:spcBef>
                <a:spcPct val="0"/>
              </a:spcBef>
            </a:pPr>
            <a:r>
              <a:rPr lang="en-US" b="true" sz="3200" i="false">
                <a:solidFill>
                  <a:srgbClr val="000000"/>
                </a:solidFill>
                <a:latin typeface="Times New Roman"/>
              </a:rPr>
              <a:t>Limit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