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?>
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thumbnail" Target="docProps/thumbnail.jpeg"/>
  <Relationship Id="rId3" Type="http://schemas.openxmlformats.org/package/2006/relationships/metadata/core-properties" Target="docProps/core.xml"/>
  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</p:sldIdLst>
  <p:sldSz cx="9144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
<Relationships xmlns="http://schemas.openxmlformats.org/package/2006/relationships">
  <Relationship Id="rId1" Type="http://schemas.openxmlformats.org/officeDocument/2006/relationships/slideMaster" Target="slideMasters/slideMaster1.xml"/>
  <Relationship Id="rId10" Type="http://schemas.openxmlformats.org/officeDocument/2006/relationships/slide" Target="slides/slide5.xml"/>
  <Relationship Id="rId11" Type="http://schemas.openxmlformats.org/officeDocument/2006/relationships/slide" Target="slides/slide6.xml"/>
  <Relationship Id="rId12" Type="http://schemas.openxmlformats.org/officeDocument/2006/relationships/slide" Target="slides/slide7.xml"/>
  <Relationship Id="rId13" Type="http://schemas.openxmlformats.org/officeDocument/2006/relationships/slide" Target="slides/slide8.xml"/>
  <Relationship Id="rId14" Type="http://schemas.openxmlformats.org/officeDocument/2006/relationships/slide" Target="slides/slide9.xml"/>
  <Relationship Id="rId15" Type="http://schemas.openxmlformats.org/officeDocument/2006/relationships/slide" Target="slides/slide10.xml"/>
  <Relationship Id="rId16" Type="http://schemas.openxmlformats.org/officeDocument/2006/relationships/slide" Target="slides/slide11.xml"/>
  <Relationship Id="rId17" Type="http://schemas.openxmlformats.org/officeDocument/2006/relationships/slide" Target="slides/slide12.xml"/>
  <Relationship Id="rId18" Type="http://schemas.openxmlformats.org/officeDocument/2006/relationships/slide" Target="slides/slide13.xml"/>
  <Relationship Id="rId19" Type="http://schemas.openxmlformats.org/officeDocument/2006/relationships/slide" Target="slides/slide14.xml"/>
  <Relationship Id="rId2" Type="http://schemas.openxmlformats.org/officeDocument/2006/relationships/presProps" Target="presProps.xml"/>
  <Relationship Id="rId20" Type="http://schemas.openxmlformats.org/officeDocument/2006/relationships/slide" Target="slides/slide15.xml"/>
  <Relationship Id="rId21" Type="http://schemas.openxmlformats.org/officeDocument/2006/relationships/slide" Target="slides/slide16.xml"/>
  <Relationship Id="rId22" Type="http://schemas.openxmlformats.org/officeDocument/2006/relationships/slide" Target="slides/slide17.xml"/>
  <Relationship Id="rId23" Type="http://schemas.openxmlformats.org/officeDocument/2006/relationships/slide" Target="slides/slide18.xml"/>
  <Relationship Id="rId24" Type="http://schemas.openxmlformats.org/officeDocument/2006/relationships/slide" Target="slides/slide19.xml"/>
  <Relationship Id="rId25" Type="http://schemas.openxmlformats.org/officeDocument/2006/relationships/slide" Target="slides/slide20.xml"/>
  <Relationship Id="rId26" Type="http://schemas.openxmlformats.org/officeDocument/2006/relationships/slide" Target="slides/slide21.xml"/>
  <Relationship Id="rId27" Type="http://schemas.openxmlformats.org/officeDocument/2006/relationships/slide" Target="slides/slide22.xml"/>
  <Relationship Id="rId28" Type="http://schemas.openxmlformats.org/officeDocument/2006/relationships/slide" Target="slides/slide23.xml"/>
  <Relationship Id="rId29" Type="http://schemas.openxmlformats.org/officeDocument/2006/relationships/slide" Target="slides/slide24.xml"/>
  <Relationship Id="rId3" Type="http://schemas.openxmlformats.org/officeDocument/2006/relationships/viewProps" Target="viewProps.xml"/>
  <Relationship Id="rId30" Type="http://schemas.openxmlformats.org/officeDocument/2006/relationships/slide" Target="slides/slide25.xml"/>
  <Relationship Id="rId31" Type="http://schemas.openxmlformats.org/officeDocument/2006/relationships/slide" Target="slides/slide26.xml"/>
  <Relationship Id="rId32" Type="http://schemas.openxmlformats.org/officeDocument/2006/relationships/slide" Target="slides/slide27.xml"/>
  <Relationship Id="rId33" Type="http://schemas.openxmlformats.org/officeDocument/2006/relationships/slide" Target="slides/slide28.xml"/>
  <Relationship Id="rId34" Type="http://schemas.openxmlformats.org/officeDocument/2006/relationships/slide" Target="slides/slide29.xml"/>
  <Relationship Id="rId35" Type="http://schemas.openxmlformats.org/officeDocument/2006/relationships/slide" Target="slides/slide30.xml"/>
  <Relationship Id="rId36" Type="http://schemas.openxmlformats.org/officeDocument/2006/relationships/slide" Target="slides/slide31.xml"/>
  <Relationship Id="rId37" Type="http://schemas.openxmlformats.org/officeDocument/2006/relationships/slide" Target="slides/slide32.xml"/>
  <Relationship Id="rId38" Type="http://schemas.openxmlformats.org/officeDocument/2006/relationships/slide" Target="slides/slide33.xml"/>
  <Relationship Id="rId39" Type="http://schemas.openxmlformats.org/officeDocument/2006/relationships/slide" Target="slides/slide34.xml"/>
  <Relationship Id="rId4" Type="http://schemas.openxmlformats.org/officeDocument/2006/relationships/theme" Target="theme/theme1.xml"/>
  <Relationship Id="rId40" Type="http://schemas.openxmlformats.org/officeDocument/2006/relationships/slide" Target="slides/slide35.xml"/>
  <Relationship Id="rId41" Type="http://schemas.openxmlformats.org/officeDocument/2006/relationships/slide" Target="slides/slide36.xml"/>
  <Relationship Id="rId42" Type="http://schemas.openxmlformats.org/officeDocument/2006/relationships/slide" Target="slides/slide37.xml"/>
  <Relationship Id="rId43" Type="http://schemas.openxmlformats.org/officeDocument/2006/relationships/slide" Target="slides/slide38.xml"/>
  <Relationship Id="rId44" Type="http://schemas.openxmlformats.org/officeDocument/2006/relationships/slide" Target="slides/slide39.xml"/>
  <Relationship Id="rId45" Type="http://schemas.openxmlformats.org/officeDocument/2006/relationships/slide" Target="slides/slide40.xml"/>
  <Relationship Id="rId46" Type="http://schemas.openxmlformats.org/officeDocument/2006/relationships/slide" Target="slides/slide41.xml"/>
  <Relationship Id="rId47" Type="http://schemas.openxmlformats.org/officeDocument/2006/relationships/slide" Target="slides/slide42.xml"/>
  <Relationship Id="rId48" Type="http://schemas.openxmlformats.org/officeDocument/2006/relationships/slide" Target="slides/slide43.xml"/>
  <Relationship Id="rId49" Type="http://schemas.openxmlformats.org/officeDocument/2006/relationships/slide" Target="slides/slide44.xml"/>
  <Relationship Id="rId5" Type="http://schemas.openxmlformats.org/officeDocument/2006/relationships/tableStyles" Target="tableStyles.xml"/>
  <Relationship Id="rId50" Type="http://schemas.openxmlformats.org/officeDocument/2006/relationships/slide" Target="slides/slide45.xml"/>
  <Relationship Id="rId51" Type="http://schemas.openxmlformats.org/officeDocument/2006/relationships/slide" Target="slides/slide46.xml"/>
  <Relationship Id="rId52" Type="http://schemas.openxmlformats.org/officeDocument/2006/relationships/slide" Target="slides/slide47.xml"/>
  <Relationship Id="rId53" Type="http://schemas.openxmlformats.org/officeDocument/2006/relationships/slide" Target="slides/slide48.xml"/>
  <Relationship Id="rId54" Type="http://schemas.openxmlformats.org/officeDocument/2006/relationships/slide" Target="slides/slide49.xml"/>
  <Relationship Id="rId55" Type="http://schemas.openxmlformats.org/officeDocument/2006/relationships/slide" Target="slides/slide50.xml"/>
  <Relationship Id="rId56" Type="http://schemas.openxmlformats.org/officeDocument/2006/relationships/slide" Target="slides/slide51.xml"/>
  <Relationship Id="rId57" Type="http://schemas.openxmlformats.org/officeDocument/2006/relationships/slide" Target="slides/slide52.xml"/>
  <Relationship Id="rId58" Type="http://schemas.openxmlformats.org/officeDocument/2006/relationships/slide" Target="slides/slide53.xml"/>
  <Relationship Id="rId59" Type="http://schemas.openxmlformats.org/officeDocument/2006/relationships/slide" Target="slides/slide54.xml"/>
  <Relationship Id="rId6" Type="http://schemas.openxmlformats.org/officeDocument/2006/relationships/slide" Target="slides/slide1.xml"/>
  <Relationship Id="rId60" Type="http://schemas.openxmlformats.org/officeDocument/2006/relationships/slide" Target="slides/slide55.xml"/>
  <Relationship Id="rId61" Type="http://schemas.openxmlformats.org/officeDocument/2006/relationships/slide" Target="slides/slide56.xml"/>
  <Relationship Id="rId62" Type="http://schemas.openxmlformats.org/officeDocument/2006/relationships/slide" Target="slides/slide57.xml"/>
  <Relationship Id="rId63" Type="http://schemas.openxmlformats.org/officeDocument/2006/relationships/slide" Target="slides/slide58.xml"/>
  <Relationship Id="rId64" Type="http://schemas.openxmlformats.org/officeDocument/2006/relationships/slide" Target="slides/slide59.xml"/>
  <Relationship Id="rId65" Type="http://schemas.openxmlformats.org/officeDocument/2006/relationships/slide" Target="slides/slide60.xml"/>
  <Relationship Id="rId66" Type="http://schemas.openxmlformats.org/officeDocument/2006/relationships/slide" Target="slides/slide61.xml"/>
  <Relationship Id="rId67" Type="http://schemas.openxmlformats.org/officeDocument/2006/relationships/slide" Target="slides/slide62.xml"/>
  <Relationship Id="rId68" Type="http://schemas.openxmlformats.org/officeDocument/2006/relationships/slide" Target="slides/slide63.xml"/>
  <Relationship Id="rId69" Type="http://schemas.openxmlformats.org/officeDocument/2006/relationships/slide" Target="slides/slide64.xml"/>
  <Relationship Id="rId7" Type="http://schemas.openxmlformats.org/officeDocument/2006/relationships/slide" Target="slides/slide2.xml"/>
  <Relationship Id="rId70" Type="http://schemas.openxmlformats.org/officeDocument/2006/relationships/slide" Target="slides/slide65.xml"/>
  <Relationship Id="rId8" Type="http://schemas.openxmlformats.org/officeDocument/2006/relationships/slide" Target="slides/slide3.xml"/>
  <Relationship Id="rId9" Type="http://schemas.openxmlformats.org/officeDocument/2006/relationships/slide" Target="slides/slide4.xml"/>
</Relationships>

</file>

<file path=ppt/slideLayouts/_rels/slideLayout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0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2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3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4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5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6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7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8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9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10" Type="http://schemas.openxmlformats.org/officeDocument/2006/relationships/slideLayout" Target="../slideLayouts/slideLayout10.xml"/>
  <Relationship Id="rId11" Type="http://schemas.openxmlformats.org/officeDocument/2006/relationships/slideLayout" Target="../slideLayouts/slideLayout11.xml"/>
  <Relationship Id="rId12" Type="http://schemas.openxmlformats.org/officeDocument/2006/relationships/theme" Target="../theme/theme1.xml"/>
  <Relationship Id="rId2" Type="http://schemas.openxmlformats.org/officeDocument/2006/relationships/slideLayout" Target="../slideLayouts/slideLayout2.xml"/>
  <Relationship Id="rId3" Type="http://schemas.openxmlformats.org/officeDocument/2006/relationships/slideLayout" Target="../slideLayouts/slideLayout3.xml"/>
  <Relationship Id="rId4" Type="http://schemas.openxmlformats.org/officeDocument/2006/relationships/slideLayout" Target="../slideLayouts/slideLayout4.xml"/>
  <Relationship Id="rId5" Type="http://schemas.openxmlformats.org/officeDocument/2006/relationships/slideLayout" Target="../slideLayouts/slideLayout5.xml"/>
  <Relationship Id="rId6" Type="http://schemas.openxmlformats.org/officeDocument/2006/relationships/slideLayout" Target="../slideLayouts/slideLayout6.xml"/>
  <Relationship Id="rId7" Type="http://schemas.openxmlformats.org/officeDocument/2006/relationships/slideLayout" Target="../slideLayouts/slideLayout7.xml"/>
  <Relationship Id="rId8" Type="http://schemas.openxmlformats.org/officeDocument/2006/relationships/slideLayout" Target="../slideLayouts/slideLayout8.xml"/>
  <Relationship Id="rId9" Type="http://schemas.openxmlformats.org/officeDocument/2006/relationships/slideLayout" Target="../slideLayouts/slideLayout9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.tiff"/>
</Relationships>

</file>

<file path=ppt/slides/_rels/slide1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5.tiff"/>
</Relationships>

</file>

<file path=ppt/slides/_rels/slide3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7.tiff"/>
</Relationships>

</file>

<file path=ppt/slides/_rels/slide4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2.tiff"/>
</Relationships>

</file>

<file path=ppt/slides/_rels/slide4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2.tiff"/>
</Relationships>

</file>

<file path=ppt/slides/_rels/slide5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2.tiff"/>
</Relationships>

</file>

<file path=ppt/slides/_rels/slide6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3375025" y="4716463"/>
            <a:ext cx="2743200" cy="186372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2"/>
          <p:cNvSpPr txBox="1">
            <a:spLocks noChangeArrowheads="1"/>
          </p:cNvSpPr>
          <p:nvPr/>
        </p:nvSpPr>
        <p:spPr bwMode="auto">
          <a:xfrm>
            <a:off x="381000" y="2438400"/>
            <a:ext cx="8229600" cy="173990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Unit Transfused		Risk per Million Units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 Confirmed Report of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Fatality</a:t>
            </a:r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Bacterial Contamination</a:t>
            </a:r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Red Blood Cells		  6.0		1.0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Plateletpheresis units		32		7.1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TOTAL, all units		  7.4		1.1</a:t>
            </a:r>
          </a:p>
        </p:txBody>
      </p:sp>
      <p:sp>
        <p:nvSpPr>
          <p:cNvPr id="45059" name="Text Box 3"/>
          <p:cNvSpPr txBox="1">
            <a:spLocks noChangeArrowheads="1"/>
          </p:cNvSpPr>
          <p:nvPr/>
        </p:nvSpPr>
        <p:spPr bwMode="auto">
          <a:xfrm>
            <a:off x="5105400" y="6324600"/>
            <a:ext cx="33655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Perez P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Transfusion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1999;39:2S.</a:t>
            </a:r>
          </a:p>
        </p:txBody>
      </p:sp>
      <p:sp>
        <p:nvSpPr>
          <p:cNvPr id="45060" name="Text Box 4"/>
          <p:cNvSpPr txBox="1">
            <a:spLocks noChangeArrowheads="1"/>
          </p:cNvSpPr>
          <p:nvPr/>
        </p:nvSpPr>
        <p:spPr bwMode="auto">
          <a:xfrm>
            <a:off x="1066800" y="1066800"/>
            <a:ext cx="72929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Bacterial Contamination Risks 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Text Box 2"/>
          <p:cNvSpPr txBox="1">
            <a:spLocks noChangeArrowheads="1"/>
          </p:cNvSpPr>
          <p:nvPr/>
        </p:nvSpPr>
        <p:spPr bwMode="auto">
          <a:xfrm>
            <a:off x="381000" y="2438400"/>
            <a:ext cx="8229600" cy="173990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Unit Transfused		Risk per Million Units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 Confirmed Report of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Fatality</a:t>
            </a:r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Bacterial Contamination</a:t>
            </a:r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Red Blood Cells		  6.0		1.0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Plateletpheresis units		32		7.1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TOTAL, all units		  7.4		1.1</a:t>
            </a:r>
          </a:p>
        </p:txBody>
      </p:sp>
      <p:sp>
        <p:nvSpPr>
          <p:cNvPr id="88067" name="Text Box 3"/>
          <p:cNvSpPr txBox="1">
            <a:spLocks noChangeArrowheads="1"/>
          </p:cNvSpPr>
          <p:nvPr/>
        </p:nvSpPr>
        <p:spPr bwMode="auto">
          <a:xfrm>
            <a:off x="5105400" y="6324600"/>
            <a:ext cx="33655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Perez P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Transfusion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1999;39:2S.</a:t>
            </a:r>
          </a:p>
        </p:txBody>
      </p:sp>
      <p:sp>
        <p:nvSpPr>
          <p:cNvPr id="88068" name="Text Box 4"/>
          <p:cNvSpPr txBox="1">
            <a:spLocks noChangeArrowheads="1"/>
          </p:cNvSpPr>
          <p:nvPr/>
        </p:nvSpPr>
        <p:spPr bwMode="auto">
          <a:xfrm>
            <a:off x="1066800" y="1066800"/>
            <a:ext cx="72929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Bacterial Contamination Risks </a:t>
            </a:r>
          </a:p>
        </p:txBody>
      </p:sp>
      <p:sp>
        <p:nvSpPr>
          <p:cNvPr id="88074" name="Line 10"/>
          <p:cNvSpPr>
            <a:spLocks noChangeShapeType="1"/>
          </p:cNvSpPr>
          <p:nvPr/>
        </p:nvSpPr>
        <p:spPr bwMode="auto">
          <a:xfrm flipH="1">
            <a:off x="5638800" y="3733800"/>
            <a:ext cx="1447800" cy="1143000"/>
          </a:xfrm>
          <a:prstGeom prst="line">
            <a:avLst/>
          </a:prstGeom>
          <a:noFill/>
          <a:ln w="7620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075" name="Text Box 11"/>
          <p:cNvSpPr txBox="1">
            <a:spLocks noChangeArrowheads="1"/>
          </p:cNvSpPr>
          <p:nvPr/>
        </p:nvSpPr>
        <p:spPr bwMode="auto">
          <a:xfrm>
            <a:off x="4724400" y="4981575"/>
            <a:ext cx="17700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b="true">
                <a:solidFill>
                  <a:srgbClr val="FFFF00"/>
                </a:solidFill>
                <a:effectLst/>
                <a:latin typeface="Helvetica"/>
              </a:rPr>
              <a:t>1/140,000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 Box 2"/>
          <p:cNvSpPr txBox="1">
            <a:spLocks noChangeArrowheads="1"/>
          </p:cNvSpPr>
          <p:nvPr/>
        </p:nvSpPr>
        <p:spPr bwMode="auto">
          <a:xfrm>
            <a:off x="457200" y="3048000"/>
            <a:ext cx="8229600" cy="915988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1033463" algn="l"/>
                <a:tab pos="3370263" algn="l"/>
                <a:tab pos="5605463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>
              <a:tabLst>
                <a:tab pos="1033463" algn="l"/>
                <a:tab pos="3370263" algn="l"/>
                <a:tab pos="5605463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>
              <a:tabLst>
                <a:tab pos="1033463" algn="l"/>
                <a:tab pos="3370263" algn="l"/>
                <a:tab pos="5605463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>
              <a:tabLst>
                <a:tab pos="1033463" algn="l"/>
                <a:tab pos="3370263" algn="l"/>
                <a:tab pos="5605463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>
              <a:tabLst>
                <a:tab pos="1033463" algn="l"/>
                <a:tab pos="3370263" algn="l"/>
                <a:tab pos="5605463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5605463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5605463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5605463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5605463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Clinical cases of post-transfusion sepsis 	162 - 288 per year</a:t>
            </a:r>
          </a:p>
          <a:p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Fatalities			4.5 - 18 per year</a:t>
            </a:r>
          </a:p>
        </p:txBody>
      </p:sp>
      <p:sp>
        <p:nvSpPr>
          <p:cNvPr id="46083" name="Text Box 3"/>
          <p:cNvSpPr txBox="1">
            <a:spLocks noChangeArrowheads="1"/>
          </p:cNvSpPr>
          <p:nvPr/>
        </p:nvSpPr>
        <p:spPr bwMode="auto">
          <a:xfrm>
            <a:off x="4991100" y="6172200"/>
            <a:ext cx="3848100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BaCon Report, 1999 AABB Annual Meeting.</a:t>
            </a:r>
          </a:p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Kuehnert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Transfusion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2001;41:1493-9.</a:t>
            </a:r>
          </a:p>
          <a:p>
            <a:endParaRPr lang="en-US" sz="14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6084" name="Text Box 4"/>
          <p:cNvSpPr txBox="1">
            <a:spLocks noChangeArrowheads="1"/>
          </p:cNvSpPr>
          <p:nvPr/>
        </p:nvSpPr>
        <p:spPr bwMode="auto">
          <a:xfrm>
            <a:off x="533400" y="838200"/>
            <a:ext cx="82296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U.S. Bacterial Contamination Estimates</a:t>
            </a:r>
          </a:p>
          <a:p>
            <a:pPr algn="ctr"/>
            <a:r>
              <a:rPr lang="en-US" sz="28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Based on BaCon Preliminary Data</a:t>
            </a:r>
            <a:endParaRPr lang="en-US" sz="32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ext Box 2"/>
          <p:cNvSpPr txBox="1">
            <a:spLocks noChangeArrowheads="1"/>
          </p:cNvSpPr>
          <p:nvPr/>
        </p:nvSpPr>
        <p:spPr bwMode="auto">
          <a:xfrm>
            <a:off x="539750" y="2838450"/>
            <a:ext cx="8201025" cy="119062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461963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61963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61963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61963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61963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619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619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619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619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Platelet contamination rate:		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US				  670/million units	(Transfusion 1999;39:36S)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Germany		1300  				(Transfusion 1999;39:34S)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Spain			  320  				(Transfusion 1999;39:75S)</a:t>
            </a:r>
          </a:p>
        </p:txBody>
      </p:sp>
      <p:sp>
        <p:nvSpPr>
          <p:cNvPr id="72707" name="Text Box 3"/>
          <p:cNvSpPr txBox="1">
            <a:spLocks noChangeArrowheads="1"/>
          </p:cNvSpPr>
          <p:nvPr/>
        </p:nvSpPr>
        <p:spPr bwMode="auto">
          <a:xfrm>
            <a:off x="1719263" y="1155700"/>
            <a:ext cx="5683250" cy="944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Frequency of Contamination</a:t>
            </a:r>
            <a:endParaRPr lang="en-US" sz="36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ctr"/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Other Reports</a:t>
            </a:r>
            <a:endParaRPr lang="en-US" sz="36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9" name="Text Box 3"/>
          <p:cNvSpPr txBox="1">
            <a:spLocks noChangeArrowheads="1"/>
          </p:cNvSpPr>
          <p:nvPr/>
        </p:nvSpPr>
        <p:spPr bwMode="auto">
          <a:xfrm>
            <a:off x="1719263" y="1155700"/>
            <a:ext cx="5683250" cy="944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Frequency of Contamination</a:t>
            </a:r>
            <a:endParaRPr lang="en-US" sz="36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ctr"/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Other Reports</a:t>
            </a:r>
            <a:endParaRPr lang="en-US" sz="36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1620" name="Text Box 4"/>
          <p:cNvSpPr txBox="1">
            <a:spLocks noChangeArrowheads="1"/>
          </p:cNvSpPr>
          <p:nvPr/>
        </p:nvSpPr>
        <p:spPr bwMode="auto">
          <a:xfrm>
            <a:off x="5029200" y="6035675"/>
            <a:ext cx="3795713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Ness PM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Transfusion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2001;41:857-61.</a:t>
            </a:r>
          </a:p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Recalculation: LJ Dumont.</a:t>
            </a:r>
          </a:p>
        </p:txBody>
      </p:sp>
      <p:sp>
        <p:nvSpPr>
          <p:cNvPr id="111621" name="Text Box 5"/>
          <p:cNvSpPr txBox="1">
            <a:spLocks noChangeArrowheads="1"/>
          </p:cNvSpPr>
          <p:nvPr/>
        </p:nvSpPr>
        <p:spPr bwMode="auto">
          <a:xfrm>
            <a:off x="457200" y="3200400"/>
            <a:ext cx="8229600" cy="118745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1033463" algn="l"/>
                <a:tab pos="4402138" algn="l"/>
                <a:tab pos="50292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>
              <a:tabLst>
                <a:tab pos="1033463" algn="l"/>
                <a:tab pos="4402138" algn="l"/>
                <a:tab pos="50292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>
              <a:tabLst>
                <a:tab pos="1033463" algn="l"/>
                <a:tab pos="4402138" algn="l"/>
                <a:tab pos="50292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>
              <a:tabLst>
                <a:tab pos="1033463" algn="l"/>
                <a:tab pos="4402138" algn="l"/>
                <a:tab pos="50292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>
              <a:tabLst>
                <a:tab pos="1033463" algn="l"/>
                <a:tab pos="4402138" algn="l"/>
                <a:tab pos="50292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4402138" algn="l"/>
                <a:tab pos="50292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4402138" algn="l"/>
                <a:tab pos="50292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4402138" algn="l"/>
                <a:tab pos="50292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4402138" algn="l"/>
                <a:tab pos="50292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 </a:t>
            </a:r>
            <a:r>
              <a:rPr lang="en-US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Plt Conc</a:t>
            </a:r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 </a:t>
            </a:r>
            <a:r>
              <a:rPr lang="en-US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SDP</a:t>
            </a:r>
            <a:endParaRPr lang="en-US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Post-transfusion sepsis 	402/million	75/million</a:t>
            </a:r>
          </a:p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Fatalities	  62/million	14/million</a:t>
            </a:r>
          </a:p>
        </p:txBody>
      </p:sp>
      <p:sp>
        <p:nvSpPr>
          <p:cNvPr id="111622" name="Rectangle 6"/>
          <p:cNvSpPr>
            <a:spLocks noChangeArrowheads="1"/>
          </p:cNvSpPr>
          <p:nvPr/>
        </p:nvSpPr>
        <p:spPr bwMode="auto">
          <a:xfrm>
            <a:off x="2205038" y="2638425"/>
            <a:ext cx="46529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Based on Johns Hopkins’ Data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Text Box 3"/>
          <p:cNvSpPr txBox="1">
            <a:spLocks noChangeArrowheads="1"/>
          </p:cNvSpPr>
          <p:nvPr/>
        </p:nvSpPr>
        <p:spPr bwMode="auto">
          <a:xfrm>
            <a:off x="1433513" y="1114425"/>
            <a:ext cx="62626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Inspection</a:t>
            </a:r>
          </a:p>
        </p:txBody>
      </p:sp>
      <p:sp>
        <p:nvSpPr>
          <p:cNvPr id="51204" name="Text Box 4"/>
          <p:cNvSpPr txBox="1">
            <a:spLocks noChangeArrowheads="1"/>
          </p:cNvSpPr>
          <p:nvPr/>
        </p:nvSpPr>
        <p:spPr bwMode="auto">
          <a:xfrm>
            <a:off x="1447800" y="2544763"/>
            <a:ext cx="6091238" cy="191770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Changes Associated with Contamination</a:t>
            </a:r>
          </a:p>
          <a:p>
            <a:endParaRPr lang="en-US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Clots</a:t>
            </a:r>
          </a:p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Discoloration</a:t>
            </a:r>
          </a:p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Gas bubbles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Text Box 3"/>
          <p:cNvSpPr txBox="1">
            <a:spLocks noChangeArrowheads="1"/>
          </p:cNvSpPr>
          <p:nvPr/>
        </p:nvSpPr>
        <p:spPr bwMode="auto">
          <a:xfrm>
            <a:off x="762000" y="1066800"/>
            <a:ext cx="76533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Microscopic Review</a:t>
            </a:r>
          </a:p>
        </p:txBody>
      </p:sp>
      <p:sp>
        <p:nvSpPr>
          <p:cNvPr id="48132" name="Text Box 4"/>
          <p:cNvSpPr txBox="1">
            <a:spLocks noChangeArrowheads="1"/>
          </p:cNvSpPr>
          <p:nvPr/>
        </p:nvSpPr>
        <p:spPr bwMode="auto">
          <a:xfrm>
            <a:off x="1600200" y="2438400"/>
            <a:ext cx="5557838" cy="228282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Sensitivity: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Gram stain		10</a:t>
            </a:r>
            <a:r>
              <a:rPr lang="en-US" baseline="3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5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- 10</a:t>
            </a:r>
            <a:r>
              <a:rPr lang="en-US" baseline="3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6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/mL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Acridine orange	10</a:t>
            </a:r>
            <a:r>
              <a:rPr lang="en-US" baseline="3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4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- 10</a:t>
            </a:r>
            <a:r>
              <a:rPr lang="en-US" baseline="3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6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/mL</a:t>
            </a: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8133" name="Text Box 5"/>
          <p:cNvSpPr txBox="1">
            <a:spLocks noChangeArrowheads="1"/>
          </p:cNvSpPr>
          <p:nvPr/>
        </p:nvSpPr>
        <p:spPr bwMode="auto">
          <a:xfrm>
            <a:off x="5029200" y="6019800"/>
            <a:ext cx="35401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Barrett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Transfusion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1993;33:228-4.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ext Box 2"/>
          <p:cNvSpPr txBox="1">
            <a:spLocks noChangeArrowheads="1"/>
          </p:cNvSpPr>
          <p:nvPr/>
        </p:nvSpPr>
        <p:spPr bwMode="auto">
          <a:xfrm>
            <a:off x="762000" y="1114425"/>
            <a:ext cx="76533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Microscopic Review</a:t>
            </a:r>
          </a:p>
        </p:txBody>
      </p:sp>
      <p:sp>
        <p:nvSpPr>
          <p:cNvPr id="69635" name="Text Box 3"/>
          <p:cNvSpPr txBox="1">
            <a:spLocks noChangeArrowheads="1"/>
          </p:cNvSpPr>
          <p:nvPr/>
        </p:nvSpPr>
        <p:spPr bwMode="auto">
          <a:xfrm>
            <a:off x="1600200" y="2438400"/>
            <a:ext cx="5557838" cy="228282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Sensitivity: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Gram stain		10</a:t>
            </a:r>
            <a:r>
              <a:rPr lang="en-US" baseline="3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5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- 10</a:t>
            </a:r>
            <a:r>
              <a:rPr lang="en-US" baseline="3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6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/mL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Acridine orange	10</a:t>
            </a:r>
            <a:r>
              <a:rPr lang="en-US" baseline="3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4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- 10</a:t>
            </a:r>
            <a:r>
              <a:rPr lang="en-US" baseline="3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6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/mL</a:t>
            </a: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But: Significant </a:t>
            </a:r>
            <a:r>
              <a:rPr lang="en-US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false positive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rate</a:t>
            </a:r>
          </a:p>
        </p:txBody>
      </p:sp>
      <p:sp>
        <p:nvSpPr>
          <p:cNvPr id="69636" name="Text Box 4"/>
          <p:cNvSpPr txBox="1">
            <a:spLocks noChangeArrowheads="1"/>
          </p:cNvSpPr>
          <p:nvPr/>
        </p:nvSpPr>
        <p:spPr bwMode="auto">
          <a:xfrm>
            <a:off x="5029200" y="6019800"/>
            <a:ext cx="36385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Barrett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Transfusion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1993;33:228-34.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ext Box 2"/>
          <p:cNvSpPr txBox="1">
            <a:spLocks noChangeArrowheads="1"/>
          </p:cNvSpPr>
          <p:nvPr/>
        </p:nvSpPr>
        <p:spPr bwMode="auto">
          <a:xfrm>
            <a:off x="609600" y="1114425"/>
            <a:ext cx="79073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Biochemical Changes</a:t>
            </a:r>
          </a:p>
        </p:txBody>
      </p:sp>
      <p:sp>
        <p:nvSpPr>
          <p:cNvPr id="73731" name="Text Box 3"/>
          <p:cNvSpPr txBox="1">
            <a:spLocks noChangeArrowheads="1"/>
          </p:cNvSpPr>
          <p:nvPr/>
        </p:nvSpPr>
        <p:spPr bwMode="auto">
          <a:xfrm>
            <a:off x="1508125" y="1905000"/>
            <a:ext cx="1690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GLUCOSE</a:t>
            </a:r>
          </a:p>
        </p:txBody>
      </p:sp>
      <p:sp>
        <p:nvSpPr>
          <p:cNvPr id="73732" name="Text Box 4"/>
          <p:cNvSpPr txBox="1">
            <a:spLocks noChangeArrowheads="1"/>
          </p:cNvSpPr>
          <p:nvPr/>
        </p:nvSpPr>
        <p:spPr bwMode="auto">
          <a:xfrm>
            <a:off x="5622925" y="1905000"/>
            <a:ext cx="18462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ACID + CO</a:t>
            </a:r>
            <a:r>
              <a:rPr lang="en-US" baseline="-2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2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73733" name="Text Box 5"/>
          <p:cNvSpPr txBox="1">
            <a:spLocks noChangeArrowheads="1"/>
          </p:cNvSpPr>
          <p:nvPr/>
        </p:nvSpPr>
        <p:spPr bwMode="auto">
          <a:xfrm>
            <a:off x="685800" y="3124200"/>
            <a:ext cx="402907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Decreased glucose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Decreased pH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Decreased/absent swirling</a:t>
            </a:r>
          </a:p>
        </p:txBody>
      </p:sp>
      <p:sp>
        <p:nvSpPr>
          <p:cNvPr id="73734" name="Line 6"/>
          <p:cNvSpPr>
            <a:spLocks noChangeShapeType="1"/>
          </p:cNvSpPr>
          <p:nvPr/>
        </p:nvSpPr>
        <p:spPr bwMode="auto">
          <a:xfrm>
            <a:off x="3336925" y="2133600"/>
            <a:ext cx="2133600" cy="0"/>
          </a:xfrm>
          <a:prstGeom prst="line">
            <a:avLst/>
          </a:prstGeom>
          <a:noFill/>
          <a:ln w="57150">
            <a:solidFill>
              <a:srgbClr val="CCCC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35" name="Line 7"/>
          <p:cNvSpPr>
            <a:spLocks noChangeShapeType="1"/>
          </p:cNvSpPr>
          <p:nvPr/>
        </p:nvSpPr>
        <p:spPr bwMode="auto">
          <a:xfrm flipH="1">
            <a:off x="3540125" y="2354263"/>
            <a:ext cx="2301875" cy="881062"/>
          </a:xfrm>
          <a:prstGeom prst="line">
            <a:avLst/>
          </a:prstGeom>
          <a:noFill/>
          <a:ln w="76200">
            <a:solidFill>
              <a:srgbClr val="CCCCFF"/>
            </a:solidFill>
            <a:prstDash val="sysDot"/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36" name="Line 8"/>
          <p:cNvSpPr>
            <a:spLocks noChangeShapeType="1"/>
          </p:cNvSpPr>
          <p:nvPr/>
        </p:nvSpPr>
        <p:spPr bwMode="auto">
          <a:xfrm>
            <a:off x="7029450" y="2420938"/>
            <a:ext cx="50800" cy="1084262"/>
          </a:xfrm>
          <a:prstGeom prst="line">
            <a:avLst/>
          </a:prstGeom>
          <a:noFill/>
          <a:ln w="76200">
            <a:solidFill>
              <a:srgbClr val="CCCCFF"/>
            </a:solidFill>
            <a:prstDash val="sysDot"/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37" name="Rectangle 9"/>
          <p:cNvSpPr>
            <a:spLocks noChangeArrowheads="1"/>
          </p:cNvSpPr>
          <p:nvPr/>
        </p:nvSpPr>
        <p:spPr bwMode="auto">
          <a:xfrm>
            <a:off x="5986463" y="3605213"/>
            <a:ext cx="24876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Direct detection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5" name="Text Box 3"/>
          <p:cNvSpPr txBox="1">
            <a:spLocks noChangeArrowheads="1"/>
          </p:cNvSpPr>
          <p:nvPr/>
        </p:nvSpPr>
        <p:spPr bwMode="auto">
          <a:xfrm>
            <a:off x="1508125" y="1905000"/>
            <a:ext cx="1690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GLUCOSE</a:t>
            </a:r>
          </a:p>
        </p:txBody>
      </p:sp>
      <p:sp>
        <p:nvSpPr>
          <p:cNvPr id="74756" name="Text Box 4"/>
          <p:cNvSpPr txBox="1">
            <a:spLocks noChangeArrowheads="1"/>
          </p:cNvSpPr>
          <p:nvPr/>
        </p:nvSpPr>
        <p:spPr bwMode="auto">
          <a:xfrm>
            <a:off x="5622925" y="1905000"/>
            <a:ext cx="18462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ACID + CO</a:t>
            </a:r>
            <a:r>
              <a:rPr lang="en-US" baseline="-2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2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74757" name="Text Box 5"/>
          <p:cNvSpPr txBox="1">
            <a:spLocks noChangeArrowheads="1"/>
          </p:cNvSpPr>
          <p:nvPr/>
        </p:nvSpPr>
        <p:spPr bwMode="auto">
          <a:xfrm>
            <a:off x="685800" y="3124200"/>
            <a:ext cx="402907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Decreased glucose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Decreased pH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Decreased/absent swirling</a:t>
            </a:r>
          </a:p>
        </p:txBody>
      </p:sp>
      <p:sp>
        <p:nvSpPr>
          <p:cNvPr id="74758" name="Line 6"/>
          <p:cNvSpPr>
            <a:spLocks noChangeShapeType="1"/>
          </p:cNvSpPr>
          <p:nvPr/>
        </p:nvSpPr>
        <p:spPr bwMode="auto">
          <a:xfrm>
            <a:off x="3336925" y="2133600"/>
            <a:ext cx="2133600" cy="0"/>
          </a:xfrm>
          <a:prstGeom prst="line">
            <a:avLst/>
          </a:prstGeom>
          <a:noFill/>
          <a:ln w="57150">
            <a:solidFill>
              <a:srgbClr val="CCCC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59" name="Line 7"/>
          <p:cNvSpPr>
            <a:spLocks noChangeShapeType="1"/>
          </p:cNvSpPr>
          <p:nvPr/>
        </p:nvSpPr>
        <p:spPr bwMode="auto">
          <a:xfrm flipH="1">
            <a:off x="3540125" y="2354263"/>
            <a:ext cx="2301875" cy="881062"/>
          </a:xfrm>
          <a:prstGeom prst="line">
            <a:avLst/>
          </a:prstGeom>
          <a:noFill/>
          <a:ln w="76200">
            <a:solidFill>
              <a:srgbClr val="CCCCFF"/>
            </a:solidFill>
            <a:prstDash val="sysDot"/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60" name="Text Box 8"/>
          <p:cNvSpPr txBox="1">
            <a:spLocks noChangeArrowheads="1"/>
          </p:cNvSpPr>
          <p:nvPr/>
        </p:nvSpPr>
        <p:spPr bwMode="auto">
          <a:xfrm>
            <a:off x="1084263" y="4411663"/>
            <a:ext cx="3084512" cy="82232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• Automated testing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• Biochemical strips</a:t>
            </a:r>
          </a:p>
        </p:txBody>
      </p:sp>
      <p:sp>
        <p:nvSpPr>
          <p:cNvPr id="74761" name="Line 9"/>
          <p:cNvSpPr>
            <a:spLocks noChangeShapeType="1"/>
          </p:cNvSpPr>
          <p:nvPr/>
        </p:nvSpPr>
        <p:spPr bwMode="auto">
          <a:xfrm>
            <a:off x="7029450" y="2420938"/>
            <a:ext cx="50800" cy="1084262"/>
          </a:xfrm>
          <a:prstGeom prst="line">
            <a:avLst/>
          </a:prstGeom>
          <a:noFill/>
          <a:ln w="76200">
            <a:solidFill>
              <a:srgbClr val="CCCCFF"/>
            </a:solidFill>
            <a:prstDash val="sysDot"/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62" name="Rectangle 10"/>
          <p:cNvSpPr>
            <a:spLocks noChangeArrowheads="1"/>
          </p:cNvSpPr>
          <p:nvPr/>
        </p:nvSpPr>
        <p:spPr bwMode="auto">
          <a:xfrm>
            <a:off x="5986463" y="3605213"/>
            <a:ext cx="24876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Direct detection</a:t>
            </a:r>
          </a:p>
        </p:txBody>
      </p:sp>
      <p:sp>
        <p:nvSpPr>
          <p:cNvPr id="74763" name="Text Box 11"/>
          <p:cNvSpPr txBox="1">
            <a:spLocks noChangeArrowheads="1"/>
          </p:cNvSpPr>
          <p:nvPr/>
        </p:nvSpPr>
        <p:spPr bwMode="auto">
          <a:xfrm>
            <a:off x="5502275" y="4275138"/>
            <a:ext cx="3067050" cy="82232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• Sensitive labels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• Automated culture</a:t>
            </a:r>
          </a:p>
        </p:txBody>
      </p:sp>
      <p:sp>
        <p:nvSpPr>
          <p:cNvPr id="74764" name="Text Box 12"/>
          <p:cNvSpPr txBox="1">
            <a:spLocks noChangeArrowheads="1"/>
          </p:cNvSpPr>
          <p:nvPr/>
        </p:nvSpPr>
        <p:spPr bwMode="auto">
          <a:xfrm>
            <a:off x="609600" y="1114425"/>
            <a:ext cx="79073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Biochemical Changes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Text Box 2"/>
          <p:cNvSpPr txBox="1">
            <a:spLocks noChangeArrowheads="1"/>
          </p:cNvSpPr>
          <p:nvPr/>
        </p:nvSpPr>
        <p:spPr bwMode="auto">
          <a:xfrm>
            <a:off x="762000" y="914400"/>
            <a:ext cx="7827963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Safer, Cheaper and Just as Good:</a:t>
            </a:r>
          </a:p>
          <a:p>
            <a:pPr algn="ctr"/>
            <a:r>
              <a:rPr lang="en-US" sz="32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Making Sterile, 7-Day Platelets a Reality</a:t>
            </a:r>
            <a:endParaRPr lang="en-US" sz="32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8787" name="Text Box 3"/>
          <p:cNvSpPr txBox="1">
            <a:spLocks noChangeArrowheads="1"/>
          </p:cNvSpPr>
          <p:nvPr/>
        </p:nvSpPr>
        <p:spPr bwMode="auto">
          <a:xfrm>
            <a:off x="1960563" y="2859088"/>
            <a:ext cx="5278437" cy="82232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1:  Why we are interested in this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2:  Whether it is feasible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ext Box 2"/>
          <p:cNvSpPr txBox="1">
            <a:spLocks noChangeArrowheads="1"/>
          </p:cNvSpPr>
          <p:nvPr/>
        </p:nvSpPr>
        <p:spPr bwMode="auto">
          <a:xfrm>
            <a:off x="1431925" y="2446338"/>
            <a:ext cx="6584950" cy="283527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CO</a:t>
            </a:r>
            <a:r>
              <a:rPr lang="en-US" sz="2000" baseline="-20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2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-sensitive labels on platelet bags:</a:t>
            </a: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No change with	</a:t>
            </a:r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Staph. epi</a:t>
            </a:r>
          </a:p>
          <a:p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		Staph. aureus</a:t>
            </a:r>
          </a:p>
          <a:p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		Ps. aeruginosa</a:t>
            </a:r>
          </a:p>
          <a:p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		Bacillus cereus</a:t>
            </a:r>
          </a:p>
          <a:p>
            <a:endParaRPr lang="en-US" sz="20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Change only with	</a:t>
            </a:r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Ent. aerogenes</a:t>
            </a:r>
            <a:endParaRPr lang="en-US" sz="20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• at &gt; 10</a:t>
            </a:r>
            <a:r>
              <a:rPr lang="en-US" sz="2000" baseline="20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6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CFU/mL</a:t>
            </a: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• sensitivity = 20%			</a:t>
            </a:r>
          </a:p>
        </p:txBody>
      </p:sp>
      <p:sp>
        <p:nvSpPr>
          <p:cNvPr id="75779" name="Text Box 3"/>
          <p:cNvSpPr txBox="1">
            <a:spLocks noChangeArrowheads="1"/>
          </p:cNvSpPr>
          <p:nvPr/>
        </p:nvSpPr>
        <p:spPr bwMode="auto">
          <a:xfrm>
            <a:off x="1635125" y="5562600"/>
            <a:ext cx="59848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Specificity problem: Platelets produce CO</a:t>
            </a:r>
            <a:r>
              <a:rPr lang="en-US" sz="2000" baseline="-20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2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also.</a:t>
            </a:r>
          </a:p>
        </p:txBody>
      </p:sp>
      <p:sp>
        <p:nvSpPr>
          <p:cNvPr id="75780" name="Text Box 4"/>
          <p:cNvSpPr txBox="1">
            <a:spLocks noChangeArrowheads="1"/>
          </p:cNvSpPr>
          <p:nvPr/>
        </p:nvSpPr>
        <p:spPr bwMode="auto">
          <a:xfrm>
            <a:off x="4783138" y="6343650"/>
            <a:ext cx="40528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Hogman CF, Gong J.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Vox Sang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1994;67:351-5.</a:t>
            </a:r>
          </a:p>
        </p:txBody>
      </p:sp>
      <p:sp>
        <p:nvSpPr>
          <p:cNvPr id="75781" name="Text Box 5"/>
          <p:cNvSpPr txBox="1">
            <a:spLocks noChangeArrowheads="1"/>
          </p:cNvSpPr>
          <p:nvPr/>
        </p:nvSpPr>
        <p:spPr bwMode="auto">
          <a:xfrm>
            <a:off x="609600" y="1114425"/>
            <a:ext cx="79073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Biochemical Changes</a:t>
            </a: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Line 2"/>
          <p:cNvSpPr>
            <a:spLocks noChangeShapeType="1"/>
          </p:cNvSpPr>
          <p:nvPr/>
        </p:nvSpPr>
        <p:spPr bwMode="auto">
          <a:xfrm>
            <a:off x="3810000" y="3048000"/>
            <a:ext cx="3124200" cy="0"/>
          </a:xfrm>
          <a:prstGeom prst="line">
            <a:avLst/>
          </a:prstGeom>
          <a:noFill/>
          <a:ln w="57150">
            <a:solidFill>
              <a:srgbClr val="CCEC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75" name="Text Box 3"/>
          <p:cNvSpPr txBox="1">
            <a:spLocks noChangeArrowheads="1"/>
          </p:cNvSpPr>
          <p:nvPr/>
        </p:nvSpPr>
        <p:spPr bwMode="auto">
          <a:xfrm>
            <a:off x="3657600" y="933450"/>
            <a:ext cx="15652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Swirling</a:t>
            </a:r>
          </a:p>
        </p:txBody>
      </p:sp>
      <p:sp>
        <p:nvSpPr>
          <p:cNvPr id="79876" name="Oval 4"/>
          <p:cNvSpPr>
            <a:spLocks noChangeArrowheads="1"/>
          </p:cNvSpPr>
          <p:nvPr/>
        </p:nvSpPr>
        <p:spPr bwMode="auto">
          <a:xfrm>
            <a:off x="1600200" y="2362200"/>
            <a:ext cx="152400" cy="9906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77" name="Oval 5"/>
          <p:cNvSpPr>
            <a:spLocks noChangeArrowheads="1"/>
          </p:cNvSpPr>
          <p:nvPr/>
        </p:nvSpPr>
        <p:spPr bwMode="auto">
          <a:xfrm>
            <a:off x="1600200" y="2057400"/>
            <a:ext cx="914400" cy="152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78" name="Oval 6"/>
          <p:cNvSpPr>
            <a:spLocks noChangeArrowheads="1"/>
          </p:cNvSpPr>
          <p:nvPr/>
        </p:nvSpPr>
        <p:spPr bwMode="auto">
          <a:xfrm rot="-1639749">
            <a:off x="1447800" y="3352800"/>
            <a:ext cx="914400" cy="152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79" name="Oval 7"/>
          <p:cNvSpPr>
            <a:spLocks noChangeArrowheads="1"/>
          </p:cNvSpPr>
          <p:nvPr/>
        </p:nvSpPr>
        <p:spPr bwMode="auto">
          <a:xfrm rot="2049050">
            <a:off x="1905000" y="2590800"/>
            <a:ext cx="914400" cy="152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0" name="Oval 8"/>
          <p:cNvSpPr>
            <a:spLocks noChangeArrowheads="1"/>
          </p:cNvSpPr>
          <p:nvPr/>
        </p:nvSpPr>
        <p:spPr bwMode="auto">
          <a:xfrm rot="654088">
            <a:off x="1981200" y="2971800"/>
            <a:ext cx="914400" cy="152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1" name="Oval 9"/>
          <p:cNvSpPr>
            <a:spLocks noChangeArrowheads="1"/>
          </p:cNvSpPr>
          <p:nvPr/>
        </p:nvSpPr>
        <p:spPr bwMode="auto">
          <a:xfrm rot="-2897557">
            <a:off x="762000" y="2590800"/>
            <a:ext cx="914400" cy="152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2" name="Oval 10"/>
          <p:cNvSpPr>
            <a:spLocks noChangeArrowheads="1"/>
          </p:cNvSpPr>
          <p:nvPr/>
        </p:nvSpPr>
        <p:spPr bwMode="auto">
          <a:xfrm rot="-5400000">
            <a:off x="5448300" y="2019300"/>
            <a:ext cx="152400" cy="9906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3" name="Oval 11"/>
          <p:cNvSpPr>
            <a:spLocks noChangeArrowheads="1"/>
          </p:cNvSpPr>
          <p:nvPr/>
        </p:nvSpPr>
        <p:spPr bwMode="auto">
          <a:xfrm rot="-5400000">
            <a:off x="5448300" y="2247900"/>
            <a:ext cx="152400" cy="9906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4" name="Oval 12"/>
          <p:cNvSpPr>
            <a:spLocks noChangeArrowheads="1"/>
          </p:cNvSpPr>
          <p:nvPr/>
        </p:nvSpPr>
        <p:spPr bwMode="auto">
          <a:xfrm rot="-5400000">
            <a:off x="5448300" y="2476500"/>
            <a:ext cx="152400" cy="9906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5" name="Oval 13"/>
          <p:cNvSpPr>
            <a:spLocks noChangeArrowheads="1"/>
          </p:cNvSpPr>
          <p:nvPr/>
        </p:nvSpPr>
        <p:spPr bwMode="auto">
          <a:xfrm rot="-5400000">
            <a:off x="5448300" y="2933700"/>
            <a:ext cx="152400" cy="9906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6" name="Oval 14"/>
          <p:cNvSpPr>
            <a:spLocks noChangeArrowheads="1"/>
          </p:cNvSpPr>
          <p:nvPr/>
        </p:nvSpPr>
        <p:spPr bwMode="auto">
          <a:xfrm rot="-5400000">
            <a:off x="5448300" y="2705100"/>
            <a:ext cx="152400" cy="9906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7" name="Oval 15"/>
          <p:cNvSpPr>
            <a:spLocks noChangeArrowheads="1"/>
          </p:cNvSpPr>
          <p:nvPr/>
        </p:nvSpPr>
        <p:spPr bwMode="auto">
          <a:xfrm rot="-5400000">
            <a:off x="5448300" y="3162300"/>
            <a:ext cx="152400" cy="9906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8" name="Oval 16"/>
          <p:cNvSpPr>
            <a:spLocks noChangeArrowheads="1"/>
          </p:cNvSpPr>
          <p:nvPr/>
        </p:nvSpPr>
        <p:spPr bwMode="auto">
          <a:xfrm>
            <a:off x="4419600" y="5029200"/>
            <a:ext cx="533400" cy="533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9" name="Oval 17"/>
          <p:cNvSpPr>
            <a:spLocks noChangeArrowheads="1"/>
          </p:cNvSpPr>
          <p:nvPr/>
        </p:nvSpPr>
        <p:spPr bwMode="auto">
          <a:xfrm>
            <a:off x="5105400" y="5638800"/>
            <a:ext cx="533400" cy="533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90" name="Oval 18"/>
          <p:cNvSpPr>
            <a:spLocks noChangeArrowheads="1"/>
          </p:cNvSpPr>
          <p:nvPr/>
        </p:nvSpPr>
        <p:spPr bwMode="auto">
          <a:xfrm>
            <a:off x="5181600" y="4876800"/>
            <a:ext cx="533400" cy="533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91" name="Oval 19"/>
          <p:cNvSpPr>
            <a:spLocks noChangeArrowheads="1"/>
          </p:cNvSpPr>
          <p:nvPr/>
        </p:nvSpPr>
        <p:spPr bwMode="auto">
          <a:xfrm>
            <a:off x="5791200" y="5943600"/>
            <a:ext cx="533400" cy="533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92" name="Oval 20"/>
          <p:cNvSpPr>
            <a:spLocks noChangeArrowheads="1"/>
          </p:cNvSpPr>
          <p:nvPr/>
        </p:nvSpPr>
        <p:spPr bwMode="auto">
          <a:xfrm>
            <a:off x="5791200" y="5181600"/>
            <a:ext cx="533400" cy="533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93" name="Oval 21"/>
          <p:cNvSpPr>
            <a:spLocks noChangeArrowheads="1"/>
          </p:cNvSpPr>
          <p:nvPr/>
        </p:nvSpPr>
        <p:spPr bwMode="auto">
          <a:xfrm>
            <a:off x="4419600" y="5867400"/>
            <a:ext cx="533400" cy="533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94" name="Line 22"/>
          <p:cNvSpPr>
            <a:spLocks noChangeShapeType="1"/>
          </p:cNvSpPr>
          <p:nvPr/>
        </p:nvSpPr>
        <p:spPr bwMode="auto">
          <a:xfrm>
            <a:off x="2133600" y="3657600"/>
            <a:ext cx="2057400" cy="1905000"/>
          </a:xfrm>
          <a:prstGeom prst="line">
            <a:avLst/>
          </a:prstGeom>
          <a:noFill/>
          <a:ln w="76200">
            <a:solidFill>
              <a:srgbClr val="CCECFF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95" name="Text Box 23"/>
          <p:cNvSpPr txBox="1">
            <a:spLocks noChangeArrowheads="1"/>
          </p:cNvSpPr>
          <p:nvPr/>
        </p:nvSpPr>
        <p:spPr bwMode="auto">
          <a:xfrm>
            <a:off x="685800" y="5181600"/>
            <a:ext cx="2597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Low pH</a:t>
            </a:r>
          </a:p>
          <a:p>
            <a:pPr algn="r"/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Metabolic disturbance</a:t>
            </a:r>
          </a:p>
        </p:txBody>
      </p:sp>
      <p:sp>
        <p:nvSpPr>
          <p:cNvPr id="79896" name="Text Box 24"/>
          <p:cNvSpPr txBox="1">
            <a:spLocks noChangeArrowheads="1"/>
          </p:cNvSpPr>
          <p:nvPr/>
        </p:nvSpPr>
        <p:spPr bwMode="auto">
          <a:xfrm>
            <a:off x="4114800" y="4495800"/>
            <a:ext cx="2673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No alignment with flow</a:t>
            </a:r>
          </a:p>
        </p:txBody>
      </p:sp>
      <p:sp>
        <p:nvSpPr>
          <p:cNvPr id="79897" name="Text Box 25"/>
          <p:cNvSpPr txBox="1">
            <a:spLocks noChangeArrowheads="1"/>
          </p:cNvSpPr>
          <p:nvPr/>
        </p:nvSpPr>
        <p:spPr bwMode="auto">
          <a:xfrm>
            <a:off x="4362450" y="1905000"/>
            <a:ext cx="2343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Alignment with flow</a:t>
            </a:r>
          </a:p>
        </p:txBody>
      </p:sp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026"/>
          <p:cNvSpPr txBox="1">
            <a:spLocks noChangeArrowheads="1"/>
          </p:cNvSpPr>
          <p:nvPr/>
        </p:nvSpPr>
        <p:spPr bwMode="auto">
          <a:xfrm>
            <a:off x="609600" y="1114425"/>
            <a:ext cx="79073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Biochemical Changes</a:t>
            </a:r>
          </a:p>
        </p:txBody>
      </p:sp>
      <p:sp>
        <p:nvSpPr>
          <p:cNvPr id="81925" name="Text Box 1029"/>
          <p:cNvSpPr txBox="1">
            <a:spLocks noChangeArrowheads="1"/>
          </p:cNvSpPr>
          <p:nvPr/>
        </p:nvSpPr>
        <p:spPr bwMode="auto">
          <a:xfrm>
            <a:off x="1219200" y="2578100"/>
            <a:ext cx="6705600" cy="191770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Swirling to detect contamination</a:t>
            </a: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  </a:t>
            </a:r>
            <a:r>
              <a:rPr lang="en-US" u="sng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Sensitivity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</a:t>
            </a:r>
            <a:r>
              <a:rPr lang="en-US" u="sng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Specificity</a:t>
            </a:r>
            <a:endParaRPr lang="en-US" i="1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S. epi.		  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25% 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(Day 5)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     	      75%</a:t>
            </a: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S. aureus	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100% 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(Day 2-3)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    100%</a:t>
            </a: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Salmonella	  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75% 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(Day 3-5)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    100%</a:t>
            </a:r>
          </a:p>
        </p:txBody>
      </p:sp>
      <p:sp>
        <p:nvSpPr>
          <p:cNvPr id="81926" name="Text Box 1030"/>
          <p:cNvSpPr txBox="1">
            <a:spLocks noChangeArrowheads="1"/>
          </p:cNvSpPr>
          <p:nvPr/>
        </p:nvSpPr>
        <p:spPr bwMode="auto">
          <a:xfrm>
            <a:off x="4481513" y="6324600"/>
            <a:ext cx="42465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Leach MF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Vox Sang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1998;74(suppl 1):1180.</a:t>
            </a:r>
          </a:p>
        </p:txBody>
      </p:sp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ext Box 2"/>
          <p:cNvSpPr txBox="1">
            <a:spLocks noChangeArrowheads="1"/>
          </p:cNvSpPr>
          <p:nvPr/>
        </p:nvSpPr>
        <p:spPr bwMode="auto">
          <a:xfrm>
            <a:off x="609600" y="1114425"/>
            <a:ext cx="79073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Biochemical Changes</a:t>
            </a:r>
          </a:p>
        </p:txBody>
      </p:sp>
      <p:sp>
        <p:nvSpPr>
          <p:cNvPr id="78853" name="Text Box 5"/>
          <p:cNvSpPr txBox="1">
            <a:spLocks noChangeArrowheads="1"/>
          </p:cNvSpPr>
          <p:nvPr/>
        </p:nvSpPr>
        <p:spPr bwMode="auto">
          <a:xfrm>
            <a:off x="4191000" y="6324600"/>
            <a:ext cx="46624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Wagner SJ, Robinette D.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Transfusion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1996;36:989-93.</a:t>
            </a:r>
          </a:p>
        </p:txBody>
      </p:sp>
      <p:sp>
        <p:nvSpPr>
          <p:cNvPr id="78854" name="Text Box 6"/>
          <p:cNvSpPr txBox="1">
            <a:spLocks noChangeArrowheads="1"/>
          </p:cNvSpPr>
          <p:nvPr/>
        </p:nvSpPr>
        <p:spPr bwMode="auto">
          <a:xfrm>
            <a:off x="2438400" y="2362200"/>
            <a:ext cx="4532313" cy="155257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u="sng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False positive rates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(sterile units)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Glucose:	5%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pH:		4%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Swirling:	5%</a:t>
            </a:r>
          </a:p>
        </p:txBody>
      </p:sp>
      <p:sp>
        <p:nvSpPr>
          <p:cNvPr id="78855" name="Text Box 7"/>
          <p:cNvSpPr txBox="1">
            <a:spLocks noChangeArrowheads="1"/>
          </p:cNvSpPr>
          <p:nvPr/>
        </p:nvSpPr>
        <p:spPr bwMode="auto">
          <a:xfrm>
            <a:off x="2743200" y="4114800"/>
            <a:ext cx="39798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based on ±2 SD reference intervals</a:t>
            </a:r>
          </a:p>
        </p:txBody>
      </p:sp>
    </p:spTree>
  </p:cSld>
  <p:clrMapOvr>
    <a:masterClrMapping/>
  </p:clrMapOvr>
</p:sld>
</file>

<file path=ppt/slides/slide26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Text Box 3"/>
          <p:cNvSpPr txBox="1">
            <a:spLocks noChangeArrowheads="1"/>
          </p:cNvSpPr>
          <p:nvPr/>
        </p:nvSpPr>
        <p:spPr bwMode="auto">
          <a:xfrm>
            <a:off x="4953000" y="5867400"/>
            <a:ext cx="3629025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Brecher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Transfusion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1993;33:450-7.</a:t>
            </a:r>
          </a:p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Fenwick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Lancet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1991;337:496-7</a:t>
            </a:r>
          </a:p>
        </p:txBody>
      </p:sp>
      <p:sp>
        <p:nvSpPr>
          <p:cNvPr id="49156" name="Text Box 4"/>
          <p:cNvSpPr txBox="1">
            <a:spLocks noChangeArrowheads="1"/>
          </p:cNvSpPr>
          <p:nvPr/>
        </p:nvSpPr>
        <p:spPr bwMode="auto">
          <a:xfrm>
            <a:off x="762000" y="1114425"/>
            <a:ext cx="78565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Future Developments</a:t>
            </a:r>
          </a:p>
        </p:txBody>
      </p:sp>
      <p:sp>
        <p:nvSpPr>
          <p:cNvPr id="49159" name="Text Box 7"/>
          <p:cNvSpPr txBox="1">
            <a:spLocks noChangeArrowheads="1"/>
          </p:cNvSpPr>
          <p:nvPr/>
        </p:nvSpPr>
        <p:spPr bwMode="auto">
          <a:xfrm>
            <a:off x="1508125" y="2133600"/>
            <a:ext cx="1555750" cy="155257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PCR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EIA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%O</a:t>
            </a:r>
            <a:r>
              <a:rPr lang="en-US" baseline="-25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2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Others….</a:t>
            </a:r>
          </a:p>
        </p:txBody>
      </p:sp>
    </p:spTree>
  </p:cSld>
  <p:clrMapOvr>
    <a:masterClrMapping/>
  </p:clrMapOvr>
</p:sld>
</file>

<file path=ppt/slides/slide27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1" name="Text Box 5"/>
          <p:cNvSpPr txBox="1">
            <a:spLocks noChangeArrowheads="1"/>
          </p:cNvSpPr>
          <p:nvPr/>
        </p:nvSpPr>
        <p:spPr bwMode="auto">
          <a:xfrm>
            <a:off x="3276600" y="1552575"/>
            <a:ext cx="2578100" cy="406400"/>
          </a:xfrm>
          <a:prstGeom prst="rect">
            <a:avLst/>
          </a:prstGeom>
          <a:noFill/>
          <a:ln w="9525">
            <a:solidFill>
              <a:srgbClr val="CC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Traditional Concept</a:t>
            </a:r>
          </a:p>
        </p:txBody>
      </p:sp>
      <p:sp>
        <p:nvSpPr>
          <p:cNvPr id="50182" name="Text Box 6"/>
          <p:cNvSpPr txBox="1">
            <a:spLocks noChangeArrowheads="1"/>
          </p:cNvSpPr>
          <p:nvPr/>
        </p:nvSpPr>
        <p:spPr bwMode="auto">
          <a:xfrm>
            <a:off x="801688" y="2952750"/>
            <a:ext cx="2622550" cy="457200"/>
          </a:xfrm>
          <a:prstGeom prst="rect">
            <a:avLst/>
          </a:prstGeom>
          <a:solidFill>
            <a:srgbClr val="66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000066"/>
                </a:solidFill>
                <a:effectLst/>
                <a:latin typeface="Helvetica"/>
              </a:rPr>
              <a:t>BLOOD CENTER</a:t>
            </a:r>
          </a:p>
        </p:txBody>
      </p:sp>
      <p:sp>
        <p:nvSpPr>
          <p:cNvPr id="50183" name="Text Box 7"/>
          <p:cNvSpPr txBox="1">
            <a:spLocks noChangeArrowheads="1"/>
          </p:cNvSpPr>
          <p:nvPr/>
        </p:nvSpPr>
        <p:spPr bwMode="auto">
          <a:xfrm>
            <a:off x="1335088" y="3516313"/>
            <a:ext cx="22288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Culture: Day 1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Hold until negative</a:t>
            </a:r>
          </a:p>
        </p:txBody>
      </p:sp>
      <p:sp>
        <p:nvSpPr>
          <p:cNvPr id="50184" name="Line 8"/>
          <p:cNvSpPr>
            <a:spLocks noChangeShapeType="1"/>
          </p:cNvSpPr>
          <p:nvPr/>
        </p:nvSpPr>
        <p:spPr bwMode="auto">
          <a:xfrm>
            <a:off x="3722688" y="3208338"/>
            <a:ext cx="1919287" cy="0"/>
          </a:xfrm>
          <a:prstGeom prst="line">
            <a:avLst/>
          </a:prstGeom>
          <a:noFill/>
          <a:ln w="57150">
            <a:solidFill>
              <a:srgbClr val="FFCC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85" name="Text Box 9"/>
          <p:cNvSpPr txBox="1">
            <a:spLocks noChangeArrowheads="1"/>
          </p:cNvSpPr>
          <p:nvPr/>
        </p:nvSpPr>
        <p:spPr bwMode="auto">
          <a:xfrm>
            <a:off x="6054725" y="2967038"/>
            <a:ext cx="1724025" cy="457200"/>
          </a:xfrm>
          <a:prstGeom prst="rect">
            <a:avLst/>
          </a:prstGeom>
          <a:solidFill>
            <a:srgbClr val="66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000066"/>
                </a:solidFill>
                <a:effectLst/>
                <a:latin typeface="Helvetica"/>
              </a:rPr>
              <a:t>HOSPITAL</a:t>
            </a:r>
          </a:p>
        </p:txBody>
      </p:sp>
      <p:sp>
        <p:nvSpPr>
          <p:cNvPr id="50186" name="Text Box 10"/>
          <p:cNvSpPr txBox="1">
            <a:spLocks noChangeArrowheads="1"/>
          </p:cNvSpPr>
          <p:nvPr/>
        </p:nvSpPr>
        <p:spPr bwMode="auto">
          <a:xfrm>
            <a:off x="3962400" y="2765425"/>
            <a:ext cx="1276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true"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Day 2 or 3</a:t>
            </a:r>
          </a:p>
        </p:txBody>
      </p:sp>
      <p:sp>
        <p:nvSpPr>
          <p:cNvPr id="50192" name="Text Box 16"/>
          <p:cNvSpPr txBox="1">
            <a:spLocks noChangeArrowheads="1"/>
          </p:cNvSpPr>
          <p:nvPr/>
        </p:nvSpPr>
        <p:spPr bwMode="auto">
          <a:xfrm>
            <a:off x="1603375" y="1066800"/>
            <a:ext cx="6092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Culturing</a:t>
            </a:r>
          </a:p>
        </p:txBody>
      </p:sp>
    </p:spTree>
  </p:cSld>
  <p:clrMapOvr>
    <a:masterClrMapping/>
  </p:clrMapOvr>
</p:sld>
</file>

<file path=ppt/slides/slide28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Text Box 2"/>
          <p:cNvSpPr txBox="1">
            <a:spLocks noChangeArrowheads="1"/>
          </p:cNvSpPr>
          <p:nvPr/>
        </p:nvSpPr>
        <p:spPr bwMode="auto">
          <a:xfrm>
            <a:off x="3276600" y="1552575"/>
            <a:ext cx="2578100" cy="406400"/>
          </a:xfrm>
          <a:prstGeom prst="rect">
            <a:avLst/>
          </a:prstGeom>
          <a:noFill/>
          <a:ln w="9525">
            <a:solidFill>
              <a:srgbClr val="CC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Traditional Concept</a:t>
            </a:r>
          </a:p>
        </p:txBody>
      </p:sp>
      <p:sp>
        <p:nvSpPr>
          <p:cNvPr id="116739" name="Text Box 3"/>
          <p:cNvSpPr txBox="1">
            <a:spLocks noChangeArrowheads="1"/>
          </p:cNvSpPr>
          <p:nvPr/>
        </p:nvSpPr>
        <p:spPr bwMode="auto">
          <a:xfrm>
            <a:off x="801688" y="2952750"/>
            <a:ext cx="2622550" cy="457200"/>
          </a:xfrm>
          <a:prstGeom prst="rect">
            <a:avLst/>
          </a:prstGeom>
          <a:solidFill>
            <a:srgbClr val="66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000066"/>
                </a:solidFill>
                <a:effectLst/>
                <a:latin typeface="Helvetica"/>
              </a:rPr>
              <a:t>BLOOD CENTER</a:t>
            </a:r>
          </a:p>
        </p:txBody>
      </p:sp>
      <p:sp>
        <p:nvSpPr>
          <p:cNvPr id="116740" name="Text Box 4"/>
          <p:cNvSpPr txBox="1">
            <a:spLocks noChangeArrowheads="1"/>
          </p:cNvSpPr>
          <p:nvPr/>
        </p:nvSpPr>
        <p:spPr bwMode="auto">
          <a:xfrm>
            <a:off x="1335088" y="3516313"/>
            <a:ext cx="22288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Culture: Day 1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Hold until negative</a:t>
            </a:r>
          </a:p>
        </p:txBody>
      </p:sp>
      <p:sp>
        <p:nvSpPr>
          <p:cNvPr id="116741" name="Line 5"/>
          <p:cNvSpPr>
            <a:spLocks noChangeShapeType="1"/>
          </p:cNvSpPr>
          <p:nvPr/>
        </p:nvSpPr>
        <p:spPr bwMode="auto">
          <a:xfrm>
            <a:off x="3722688" y="3208338"/>
            <a:ext cx="1919287" cy="0"/>
          </a:xfrm>
          <a:prstGeom prst="line">
            <a:avLst/>
          </a:prstGeom>
          <a:noFill/>
          <a:ln w="57150">
            <a:solidFill>
              <a:srgbClr val="FFCC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6742" name="Text Box 6"/>
          <p:cNvSpPr txBox="1">
            <a:spLocks noChangeArrowheads="1"/>
          </p:cNvSpPr>
          <p:nvPr/>
        </p:nvSpPr>
        <p:spPr bwMode="auto">
          <a:xfrm>
            <a:off x="6054725" y="2967038"/>
            <a:ext cx="1724025" cy="457200"/>
          </a:xfrm>
          <a:prstGeom prst="rect">
            <a:avLst/>
          </a:prstGeom>
          <a:solidFill>
            <a:srgbClr val="66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000066"/>
                </a:solidFill>
                <a:effectLst/>
                <a:latin typeface="Helvetica"/>
              </a:rPr>
              <a:t>HOSPITAL</a:t>
            </a:r>
          </a:p>
        </p:txBody>
      </p:sp>
      <p:sp>
        <p:nvSpPr>
          <p:cNvPr id="116743" name="Text Box 7"/>
          <p:cNvSpPr txBox="1">
            <a:spLocks noChangeArrowheads="1"/>
          </p:cNvSpPr>
          <p:nvPr/>
        </p:nvSpPr>
        <p:spPr bwMode="auto">
          <a:xfrm>
            <a:off x="3962400" y="2765425"/>
            <a:ext cx="1276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true"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Day 2 or 3</a:t>
            </a:r>
          </a:p>
        </p:txBody>
      </p:sp>
      <p:sp>
        <p:nvSpPr>
          <p:cNvPr id="116744" name="Text Box 8"/>
          <p:cNvSpPr txBox="1">
            <a:spLocks noChangeArrowheads="1"/>
          </p:cNvSpPr>
          <p:nvPr/>
        </p:nvSpPr>
        <p:spPr bwMode="auto">
          <a:xfrm>
            <a:off x="1603375" y="1066800"/>
            <a:ext cx="6092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Culturing</a:t>
            </a:r>
          </a:p>
        </p:txBody>
      </p:sp>
      <p:sp>
        <p:nvSpPr>
          <p:cNvPr id="116745" name="Text Box 9"/>
          <p:cNvSpPr txBox="1">
            <a:spLocks noChangeArrowheads="1"/>
          </p:cNvSpPr>
          <p:nvPr/>
        </p:nvSpPr>
        <p:spPr bwMode="auto">
          <a:xfrm>
            <a:off x="746125" y="4724400"/>
            <a:ext cx="7880350" cy="118745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- Currently in routine use in blood centers in Belgium</a:t>
            </a:r>
          </a:p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and the Netherlands</a:t>
            </a:r>
          </a:p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- Potential difficulties with recall, outdating.</a:t>
            </a:r>
          </a:p>
        </p:txBody>
      </p:sp>
      <p:sp>
        <p:nvSpPr>
          <p:cNvPr id="116746" name="Line 10"/>
          <p:cNvSpPr>
            <a:spLocks noChangeShapeType="1"/>
          </p:cNvSpPr>
          <p:nvPr/>
        </p:nvSpPr>
        <p:spPr bwMode="auto">
          <a:xfrm>
            <a:off x="1371600" y="3962400"/>
            <a:ext cx="2209800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82" name="Text Box 14"/>
          <p:cNvSpPr txBox="1">
            <a:spLocks noChangeArrowheads="1"/>
          </p:cNvSpPr>
          <p:nvPr/>
        </p:nvSpPr>
        <p:spPr bwMode="auto">
          <a:xfrm>
            <a:off x="1358900" y="1095375"/>
            <a:ext cx="6565900" cy="406400"/>
          </a:xfrm>
          <a:prstGeom prst="rect">
            <a:avLst/>
          </a:prstGeom>
          <a:noFill/>
          <a:ln w="9525">
            <a:solidFill>
              <a:srgbClr val="CC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New Concept: </a:t>
            </a:r>
            <a:r>
              <a:rPr lang="en-US" sz="20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Hospital-Based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Verification of Sterility</a:t>
            </a:r>
          </a:p>
        </p:txBody>
      </p:sp>
      <p:sp>
        <p:nvSpPr>
          <p:cNvPr id="58383" name="Text Box 15"/>
          <p:cNvSpPr txBox="1">
            <a:spLocks noChangeArrowheads="1"/>
          </p:cNvSpPr>
          <p:nvPr/>
        </p:nvSpPr>
        <p:spPr bwMode="auto">
          <a:xfrm>
            <a:off x="1603375" y="609600"/>
            <a:ext cx="6092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Culturing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24" name="Text Box 1088"/>
          <p:cNvSpPr txBox="1">
            <a:spLocks noChangeArrowheads="1"/>
          </p:cNvSpPr>
          <p:nvPr/>
        </p:nvSpPr>
        <p:spPr bwMode="auto">
          <a:xfrm>
            <a:off x="1562100" y="266700"/>
            <a:ext cx="60467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Comparison of Residual Risks</a:t>
            </a:r>
          </a:p>
        </p:txBody>
      </p:sp>
      <p:sp>
        <p:nvSpPr>
          <p:cNvPr id="66629" name="Line 1093"/>
          <p:cNvSpPr>
            <a:spLocks noChangeShapeType="1"/>
          </p:cNvSpPr>
          <p:nvPr/>
        </p:nvSpPr>
        <p:spPr bwMode="auto">
          <a:xfrm>
            <a:off x="2257425" y="6122988"/>
            <a:ext cx="6608763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30" name="Line 1094"/>
          <p:cNvSpPr>
            <a:spLocks noChangeShapeType="1"/>
          </p:cNvSpPr>
          <p:nvPr/>
        </p:nvSpPr>
        <p:spPr bwMode="auto">
          <a:xfrm>
            <a:off x="2105025" y="5402263"/>
            <a:ext cx="133350" cy="1587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31" name="Line 1095"/>
          <p:cNvSpPr>
            <a:spLocks noChangeShapeType="1"/>
          </p:cNvSpPr>
          <p:nvPr/>
        </p:nvSpPr>
        <p:spPr bwMode="auto">
          <a:xfrm>
            <a:off x="2105025" y="4378325"/>
            <a:ext cx="133350" cy="1588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32" name="Line 1096"/>
          <p:cNvSpPr>
            <a:spLocks noChangeShapeType="1"/>
          </p:cNvSpPr>
          <p:nvPr/>
        </p:nvSpPr>
        <p:spPr bwMode="auto">
          <a:xfrm>
            <a:off x="2105025" y="3328988"/>
            <a:ext cx="133350" cy="1587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33" name="Line 1097"/>
          <p:cNvSpPr>
            <a:spLocks noChangeShapeType="1"/>
          </p:cNvSpPr>
          <p:nvPr/>
        </p:nvSpPr>
        <p:spPr bwMode="auto">
          <a:xfrm>
            <a:off x="2114550" y="2303463"/>
            <a:ext cx="133350" cy="1587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34" name="Line 1098"/>
          <p:cNvSpPr>
            <a:spLocks noChangeShapeType="1"/>
          </p:cNvSpPr>
          <p:nvPr/>
        </p:nvSpPr>
        <p:spPr bwMode="auto">
          <a:xfrm>
            <a:off x="2093913" y="1252538"/>
            <a:ext cx="134937" cy="1587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35" name="Rectangle 1099"/>
          <p:cNvSpPr>
            <a:spLocks noChangeArrowheads="1"/>
          </p:cNvSpPr>
          <p:nvPr/>
        </p:nvSpPr>
        <p:spPr bwMode="auto">
          <a:xfrm>
            <a:off x="2455863" y="1212850"/>
            <a:ext cx="82550" cy="74613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36" name="Rectangle 1100"/>
          <p:cNvSpPr>
            <a:spLocks noChangeArrowheads="1"/>
          </p:cNvSpPr>
          <p:nvPr/>
        </p:nvSpPr>
        <p:spPr bwMode="auto">
          <a:xfrm>
            <a:off x="3321050" y="3897313"/>
            <a:ext cx="84138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37" name="Rectangle 1101"/>
          <p:cNvSpPr>
            <a:spLocks noChangeArrowheads="1"/>
          </p:cNvSpPr>
          <p:nvPr/>
        </p:nvSpPr>
        <p:spPr bwMode="auto">
          <a:xfrm>
            <a:off x="3978275" y="4092575"/>
            <a:ext cx="84138" cy="74613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38" name="Rectangle 1102"/>
          <p:cNvSpPr>
            <a:spLocks noChangeArrowheads="1"/>
          </p:cNvSpPr>
          <p:nvPr/>
        </p:nvSpPr>
        <p:spPr bwMode="auto">
          <a:xfrm>
            <a:off x="4635500" y="4506913"/>
            <a:ext cx="84138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39" name="Rectangle 1103"/>
          <p:cNvSpPr>
            <a:spLocks noChangeArrowheads="1"/>
          </p:cNvSpPr>
          <p:nvPr/>
        </p:nvSpPr>
        <p:spPr bwMode="auto">
          <a:xfrm>
            <a:off x="5302250" y="4694238"/>
            <a:ext cx="84138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40" name="Rectangle 1104"/>
          <p:cNvSpPr>
            <a:spLocks noChangeArrowheads="1"/>
          </p:cNvSpPr>
          <p:nvPr/>
        </p:nvSpPr>
        <p:spPr bwMode="auto">
          <a:xfrm>
            <a:off x="5662613" y="4932363"/>
            <a:ext cx="84137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41" name="Rectangle 1105"/>
          <p:cNvSpPr>
            <a:spLocks noChangeArrowheads="1"/>
          </p:cNvSpPr>
          <p:nvPr/>
        </p:nvSpPr>
        <p:spPr bwMode="auto">
          <a:xfrm>
            <a:off x="6348413" y="5008563"/>
            <a:ext cx="84137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42" name="Rectangle 1106"/>
          <p:cNvSpPr>
            <a:spLocks noChangeArrowheads="1"/>
          </p:cNvSpPr>
          <p:nvPr/>
        </p:nvSpPr>
        <p:spPr bwMode="auto">
          <a:xfrm>
            <a:off x="7024688" y="5151438"/>
            <a:ext cx="84137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43" name="Rectangle 1107"/>
          <p:cNvSpPr>
            <a:spLocks noChangeArrowheads="1"/>
          </p:cNvSpPr>
          <p:nvPr/>
        </p:nvSpPr>
        <p:spPr bwMode="auto">
          <a:xfrm>
            <a:off x="7024688" y="4084638"/>
            <a:ext cx="84137" cy="74612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CC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44" name="Rectangle 1108"/>
          <p:cNvSpPr>
            <a:spLocks noChangeArrowheads="1"/>
          </p:cNvSpPr>
          <p:nvPr/>
        </p:nvSpPr>
        <p:spPr bwMode="auto">
          <a:xfrm>
            <a:off x="5024438" y="3678238"/>
            <a:ext cx="84137" cy="74612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45" name="Rectangle 1109"/>
          <p:cNvSpPr>
            <a:spLocks noChangeArrowheads="1"/>
          </p:cNvSpPr>
          <p:nvPr/>
        </p:nvSpPr>
        <p:spPr bwMode="auto">
          <a:xfrm>
            <a:off x="3644900" y="2695575"/>
            <a:ext cx="84138" cy="74613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CC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46" name="Rectangle 1110"/>
          <p:cNvSpPr>
            <a:spLocks noChangeArrowheads="1"/>
          </p:cNvSpPr>
          <p:nvPr/>
        </p:nvSpPr>
        <p:spPr bwMode="auto">
          <a:xfrm>
            <a:off x="2967038" y="2635250"/>
            <a:ext cx="84137" cy="74613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CC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47" name="Rectangle 1111"/>
          <p:cNvSpPr>
            <a:spLocks noChangeArrowheads="1"/>
          </p:cNvSpPr>
          <p:nvPr/>
        </p:nvSpPr>
        <p:spPr bwMode="auto">
          <a:xfrm>
            <a:off x="3921125" y="1857375"/>
            <a:ext cx="84138" cy="7461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48" name="Rectangle 1112"/>
          <p:cNvSpPr>
            <a:spLocks noChangeArrowheads="1"/>
          </p:cNvSpPr>
          <p:nvPr/>
        </p:nvSpPr>
        <p:spPr bwMode="auto">
          <a:xfrm>
            <a:off x="7027863" y="4295775"/>
            <a:ext cx="82550" cy="7461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49" name="Rectangle 1113"/>
          <p:cNvSpPr>
            <a:spLocks noChangeArrowheads="1"/>
          </p:cNvSpPr>
          <p:nvPr/>
        </p:nvSpPr>
        <p:spPr bwMode="auto">
          <a:xfrm>
            <a:off x="5464175" y="2881313"/>
            <a:ext cx="84138" cy="7461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50" name="Rectangle 1114"/>
          <p:cNvSpPr>
            <a:spLocks noChangeArrowheads="1"/>
          </p:cNvSpPr>
          <p:nvPr/>
        </p:nvSpPr>
        <p:spPr bwMode="auto">
          <a:xfrm>
            <a:off x="3292475" y="1509713"/>
            <a:ext cx="84138" cy="7461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51" name="Text Box 1115"/>
          <p:cNvSpPr txBox="1">
            <a:spLocks noChangeArrowheads="1"/>
          </p:cNvSpPr>
          <p:nvPr/>
        </p:nvSpPr>
        <p:spPr bwMode="auto">
          <a:xfrm>
            <a:off x="2792413" y="1797050"/>
            <a:ext cx="5222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true">
                <a:solidFill>
                  <a:srgbClr val="00CC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HIV</a:t>
            </a:r>
          </a:p>
        </p:txBody>
      </p:sp>
      <p:sp>
        <p:nvSpPr>
          <p:cNvPr id="66652" name="Text Box 1116"/>
          <p:cNvSpPr txBox="1">
            <a:spLocks noChangeArrowheads="1"/>
          </p:cNvSpPr>
          <p:nvPr/>
        </p:nvSpPr>
        <p:spPr bwMode="auto">
          <a:xfrm>
            <a:off x="4867275" y="3348038"/>
            <a:ext cx="6111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true">
                <a:solidFill>
                  <a:srgbClr val="FFCC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HBV</a:t>
            </a:r>
          </a:p>
        </p:txBody>
      </p:sp>
      <p:sp>
        <p:nvSpPr>
          <p:cNvPr id="66653" name="Text Box 1117"/>
          <p:cNvSpPr txBox="1">
            <a:spLocks noChangeArrowheads="1"/>
          </p:cNvSpPr>
          <p:nvPr/>
        </p:nvSpPr>
        <p:spPr bwMode="auto">
          <a:xfrm>
            <a:off x="7791450" y="4575175"/>
            <a:ext cx="6111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HCV</a:t>
            </a:r>
          </a:p>
        </p:txBody>
      </p:sp>
      <p:sp>
        <p:nvSpPr>
          <p:cNvPr id="66654" name="Text Box 1118"/>
          <p:cNvSpPr txBox="1">
            <a:spLocks noChangeArrowheads="1"/>
          </p:cNvSpPr>
          <p:nvPr/>
        </p:nvSpPr>
        <p:spPr bwMode="auto">
          <a:xfrm>
            <a:off x="6724650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1996</a:t>
            </a:r>
          </a:p>
        </p:txBody>
      </p:sp>
      <p:sp>
        <p:nvSpPr>
          <p:cNvPr id="66655" name="Text Box 1119"/>
          <p:cNvSpPr txBox="1">
            <a:spLocks noChangeArrowheads="1"/>
          </p:cNvSpPr>
          <p:nvPr/>
        </p:nvSpPr>
        <p:spPr bwMode="auto">
          <a:xfrm>
            <a:off x="6049963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1994</a:t>
            </a:r>
          </a:p>
        </p:txBody>
      </p:sp>
      <p:sp>
        <p:nvSpPr>
          <p:cNvPr id="66656" name="Text Box 1120"/>
          <p:cNvSpPr txBox="1">
            <a:spLocks noChangeArrowheads="1"/>
          </p:cNvSpPr>
          <p:nvPr/>
        </p:nvSpPr>
        <p:spPr bwMode="auto">
          <a:xfrm>
            <a:off x="5373688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1992</a:t>
            </a:r>
          </a:p>
        </p:txBody>
      </p:sp>
      <p:sp>
        <p:nvSpPr>
          <p:cNvPr id="66657" name="Text Box 1121"/>
          <p:cNvSpPr txBox="1">
            <a:spLocks noChangeArrowheads="1"/>
          </p:cNvSpPr>
          <p:nvPr/>
        </p:nvSpPr>
        <p:spPr bwMode="auto">
          <a:xfrm>
            <a:off x="4649788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1990</a:t>
            </a:r>
          </a:p>
        </p:txBody>
      </p:sp>
      <p:sp>
        <p:nvSpPr>
          <p:cNvPr id="66658" name="Text Box 1122"/>
          <p:cNvSpPr txBox="1">
            <a:spLocks noChangeArrowheads="1"/>
          </p:cNvSpPr>
          <p:nvPr/>
        </p:nvSpPr>
        <p:spPr bwMode="auto">
          <a:xfrm>
            <a:off x="3952875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1988</a:t>
            </a:r>
          </a:p>
        </p:txBody>
      </p:sp>
      <p:sp>
        <p:nvSpPr>
          <p:cNvPr id="66659" name="Text Box 1123"/>
          <p:cNvSpPr txBox="1">
            <a:spLocks noChangeArrowheads="1"/>
          </p:cNvSpPr>
          <p:nvPr/>
        </p:nvSpPr>
        <p:spPr bwMode="auto">
          <a:xfrm>
            <a:off x="3248025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1986</a:t>
            </a:r>
          </a:p>
        </p:txBody>
      </p:sp>
      <p:sp>
        <p:nvSpPr>
          <p:cNvPr id="66660" name="Text Box 1124"/>
          <p:cNvSpPr txBox="1">
            <a:spLocks noChangeArrowheads="1"/>
          </p:cNvSpPr>
          <p:nvPr/>
        </p:nvSpPr>
        <p:spPr bwMode="auto">
          <a:xfrm>
            <a:off x="2524125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1984</a:t>
            </a:r>
          </a:p>
        </p:txBody>
      </p:sp>
      <p:sp>
        <p:nvSpPr>
          <p:cNvPr id="66661" name="Line 1125"/>
          <p:cNvSpPr>
            <a:spLocks noChangeShapeType="1"/>
          </p:cNvSpPr>
          <p:nvPr/>
        </p:nvSpPr>
        <p:spPr bwMode="auto">
          <a:xfrm>
            <a:off x="2486025" y="1246188"/>
            <a:ext cx="876300" cy="2709862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62" name="Line 1126"/>
          <p:cNvSpPr>
            <a:spLocks noChangeShapeType="1"/>
          </p:cNvSpPr>
          <p:nvPr/>
        </p:nvSpPr>
        <p:spPr bwMode="auto">
          <a:xfrm>
            <a:off x="3351213" y="3938588"/>
            <a:ext cx="677862" cy="187325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63" name="Line 1127"/>
          <p:cNvSpPr>
            <a:spLocks noChangeShapeType="1"/>
          </p:cNvSpPr>
          <p:nvPr/>
        </p:nvSpPr>
        <p:spPr bwMode="auto">
          <a:xfrm>
            <a:off x="4008438" y="4125913"/>
            <a:ext cx="668337" cy="422275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64" name="Line 1128"/>
          <p:cNvSpPr>
            <a:spLocks noChangeShapeType="1"/>
          </p:cNvSpPr>
          <p:nvPr/>
        </p:nvSpPr>
        <p:spPr bwMode="auto">
          <a:xfrm>
            <a:off x="4694238" y="4548188"/>
            <a:ext cx="668337" cy="203200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65" name="Line 1129"/>
          <p:cNvSpPr>
            <a:spLocks noChangeShapeType="1"/>
          </p:cNvSpPr>
          <p:nvPr/>
        </p:nvSpPr>
        <p:spPr bwMode="auto">
          <a:xfrm>
            <a:off x="5343525" y="4751388"/>
            <a:ext cx="361950" cy="203200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66" name="Line 1130"/>
          <p:cNvSpPr>
            <a:spLocks noChangeShapeType="1"/>
          </p:cNvSpPr>
          <p:nvPr/>
        </p:nvSpPr>
        <p:spPr bwMode="auto">
          <a:xfrm>
            <a:off x="5694363" y="4972050"/>
            <a:ext cx="714375" cy="84138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67" name="Line 1131"/>
          <p:cNvSpPr>
            <a:spLocks noChangeShapeType="1"/>
          </p:cNvSpPr>
          <p:nvPr/>
        </p:nvSpPr>
        <p:spPr bwMode="auto">
          <a:xfrm>
            <a:off x="6408738" y="5056188"/>
            <a:ext cx="649287" cy="136525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68" name="Line 1132"/>
          <p:cNvSpPr>
            <a:spLocks noChangeShapeType="1"/>
          </p:cNvSpPr>
          <p:nvPr/>
        </p:nvSpPr>
        <p:spPr bwMode="auto">
          <a:xfrm>
            <a:off x="3019425" y="2686050"/>
            <a:ext cx="666750" cy="50800"/>
          </a:xfrm>
          <a:prstGeom prst="line">
            <a:avLst/>
          </a:prstGeom>
          <a:noFill/>
          <a:ln w="38100">
            <a:solidFill>
              <a:srgbClr val="FFCC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69" name="Line 1133"/>
          <p:cNvSpPr>
            <a:spLocks noChangeShapeType="1"/>
          </p:cNvSpPr>
          <p:nvPr/>
        </p:nvSpPr>
        <p:spPr bwMode="auto">
          <a:xfrm>
            <a:off x="3686175" y="2736850"/>
            <a:ext cx="1390650" cy="982663"/>
          </a:xfrm>
          <a:prstGeom prst="line">
            <a:avLst/>
          </a:prstGeom>
          <a:noFill/>
          <a:ln w="38100">
            <a:solidFill>
              <a:srgbClr val="FFCC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70" name="Line 1134"/>
          <p:cNvSpPr>
            <a:spLocks noChangeShapeType="1"/>
          </p:cNvSpPr>
          <p:nvPr/>
        </p:nvSpPr>
        <p:spPr bwMode="auto">
          <a:xfrm>
            <a:off x="5038725" y="3711575"/>
            <a:ext cx="2019300" cy="430213"/>
          </a:xfrm>
          <a:prstGeom prst="line">
            <a:avLst/>
          </a:prstGeom>
          <a:noFill/>
          <a:ln w="38100">
            <a:solidFill>
              <a:srgbClr val="FFCC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71" name="Line 1135"/>
          <p:cNvSpPr>
            <a:spLocks noChangeShapeType="1"/>
          </p:cNvSpPr>
          <p:nvPr/>
        </p:nvSpPr>
        <p:spPr bwMode="auto">
          <a:xfrm>
            <a:off x="3322638" y="1550988"/>
            <a:ext cx="628650" cy="322262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72" name="Line 1136"/>
          <p:cNvSpPr>
            <a:spLocks noChangeShapeType="1"/>
          </p:cNvSpPr>
          <p:nvPr/>
        </p:nvSpPr>
        <p:spPr bwMode="auto">
          <a:xfrm>
            <a:off x="3971925" y="1890713"/>
            <a:ext cx="1522413" cy="101600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73" name="Line 1137"/>
          <p:cNvSpPr>
            <a:spLocks noChangeShapeType="1"/>
          </p:cNvSpPr>
          <p:nvPr/>
        </p:nvSpPr>
        <p:spPr bwMode="auto">
          <a:xfrm>
            <a:off x="5476875" y="2922588"/>
            <a:ext cx="1546225" cy="1414462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74" name="Rectangle 1138"/>
          <p:cNvSpPr>
            <a:spLocks noChangeArrowheads="1"/>
          </p:cNvSpPr>
          <p:nvPr/>
        </p:nvSpPr>
        <p:spPr bwMode="auto">
          <a:xfrm>
            <a:off x="2435225" y="1019175"/>
            <a:ext cx="84138" cy="7461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75" name="Line 1139"/>
          <p:cNvSpPr>
            <a:spLocks noChangeShapeType="1"/>
          </p:cNvSpPr>
          <p:nvPr/>
        </p:nvSpPr>
        <p:spPr bwMode="auto">
          <a:xfrm>
            <a:off x="2486025" y="1077913"/>
            <a:ext cx="857250" cy="490537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76" name="Text Box 1140"/>
          <p:cNvSpPr txBox="1">
            <a:spLocks noChangeArrowheads="1"/>
          </p:cNvSpPr>
          <p:nvPr/>
        </p:nvSpPr>
        <p:spPr bwMode="auto">
          <a:xfrm>
            <a:off x="1447800" y="1120775"/>
            <a:ext cx="6365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1:100</a:t>
            </a:r>
          </a:p>
        </p:txBody>
      </p:sp>
      <p:sp>
        <p:nvSpPr>
          <p:cNvPr id="66677" name="Text Box 1141"/>
          <p:cNvSpPr txBox="1">
            <a:spLocks noChangeArrowheads="1"/>
          </p:cNvSpPr>
          <p:nvPr/>
        </p:nvSpPr>
        <p:spPr bwMode="auto">
          <a:xfrm>
            <a:off x="1373188" y="2162175"/>
            <a:ext cx="7350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1:1000</a:t>
            </a:r>
          </a:p>
        </p:txBody>
      </p:sp>
      <p:sp>
        <p:nvSpPr>
          <p:cNvPr id="66678" name="Text Box 1142"/>
          <p:cNvSpPr txBox="1">
            <a:spLocks noChangeArrowheads="1"/>
          </p:cNvSpPr>
          <p:nvPr/>
        </p:nvSpPr>
        <p:spPr bwMode="auto">
          <a:xfrm>
            <a:off x="1350963" y="3186113"/>
            <a:ext cx="8826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1:10 000</a:t>
            </a:r>
          </a:p>
        </p:txBody>
      </p:sp>
      <p:sp>
        <p:nvSpPr>
          <p:cNvPr id="66679" name="Text Box 1143"/>
          <p:cNvSpPr txBox="1">
            <a:spLocks noChangeArrowheads="1"/>
          </p:cNvSpPr>
          <p:nvPr/>
        </p:nvSpPr>
        <p:spPr bwMode="auto">
          <a:xfrm>
            <a:off x="1193800" y="4244975"/>
            <a:ext cx="9810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1:100 000</a:t>
            </a:r>
          </a:p>
        </p:txBody>
      </p:sp>
      <p:sp>
        <p:nvSpPr>
          <p:cNvPr id="66680" name="Text Box 1144"/>
          <p:cNvSpPr txBox="1">
            <a:spLocks noChangeArrowheads="1"/>
          </p:cNvSpPr>
          <p:nvPr/>
        </p:nvSpPr>
        <p:spPr bwMode="auto">
          <a:xfrm>
            <a:off x="1066800" y="5268913"/>
            <a:ext cx="11287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1:1 000 000</a:t>
            </a:r>
          </a:p>
        </p:txBody>
      </p:sp>
      <p:sp>
        <p:nvSpPr>
          <p:cNvPr id="66681" name="Text Box 1145"/>
          <p:cNvSpPr txBox="1">
            <a:spLocks noChangeArrowheads="1"/>
          </p:cNvSpPr>
          <p:nvPr/>
        </p:nvSpPr>
        <p:spPr bwMode="auto">
          <a:xfrm>
            <a:off x="7431088" y="6122988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1998</a:t>
            </a:r>
          </a:p>
        </p:txBody>
      </p:sp>
      <p:sp>
        <p:nvSpPr>
          <p:cNvPr id="66682" name="Text Box 1146"/>
          <p:cNvSpPr txBox="1">
            <a:spLocks noChangeArrowheads="1"/>
          </p:cNvSpPr>
          <p:nvPr/>
        </p:nvSpPr>
        <p:spPr bwMode="auto">
          <a:xfrm>
            <a:off x="8151813" y="6115050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2000</a:t>
            </a:r>
          </a:p>
        </p:txBody>
      </p:sp>
      <p:sp>
        <p:nvSpPr>
          <p:cNvPr id="66683" name="Rectangle 1147"/>
          <p:cNvSpPr>
            <a:spLocks noChangeArrowheads="1"/>
          </p:cNvSpPr>
          <p:nvPr/>
        </p:nvSpPr>
        <p:spPr bwMode="auto">
          <a:xfrm>
            <a:off x="8775700" y="5451475"/>
            <a:ext cx="82550" cy="7461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84" name="Line 1148"/>
          <p:cNvSpPr>
            <a:spLocks noChangeShapeType="1"/>
          </p:cNvSpPr>
          <p:nvPr/>
        </p:nvSpPr>
        <p:spPr bwMode="auto">
          <a:xfrm>
            <a:off x="7062788" y="4351338"/>
            <a:ext cx="1712912" cy="1128712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85" name="Line 1149"/>
          <p:cNvSpPr>
            <a:spLocks noChangeShapeType="1"/>
          </p:cNvSpPr>
          <p:nvPr/>
        </p:nvSpPr>
        <p:spPr bwMode="auto">
          <a:xfrm>
            <a:off x="7037388" y="5183188"/>
            <a:ext cx="1754187" cy="568325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86" name="Rectangle 1150"/>
          <p:cNvSpPr>
            <a:spLocks noChangeArrowheads="1"/>
          </p:cNvSpPr>
          <p:nvPr/>
        </p:nvSpPr>
        <p:spPr bwMode="auto">
          <a:xfrm>
            <a:off x="8782050" y="5691188"/>
            <a:ext cx="84138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87" name="Text Box 1151"/>
          <p:cNvSpPr txBox="1">
            <a:spLocks noChangeArrowheads="1"/>
          </p:cNvSpPr>
          <p:nvPr/>
        </p:nvSpPr>
        <p:spPr bwMode="auto">
          <a:xfrm>
            <a:off x="0" y="1468438"/>
            <a:ext cx="2236788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6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Transmission risk, 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per unit</a:t>
            </a:r>
            <a:endParaRPr lang="en-US" sz="16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6688" name="Line 1152"/>
          <p:cNvSpPr>
            <a:spLocks noChangeShapeType="1"/>
          </p:cNvSpPr>
          <p:nvPr/>
        </p:nvSpPr>
        <p:spPr bwMode="auto">
          <a:xfrm rot="5400000">
            <a:off x="-284162" y="3641725"/>
            <a:ext cx="5035550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89" name="Text Box 1153"/>
          <p:cNvSpPr txBox="1">
            <a:spLocks noChangeArrowheads="1"/>
          </p:cNvSpPr>
          <p:nvPr/>
        </p:nvSpPr>
        <p:spPr bwMode="auto">
          <a:xfrm>
            <a:off x="3810000" y="6438900"/>
            <a:ext cx="51133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Updated  from: Goodnough LT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 t al. NEJM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1999;341:126-7</a:t>
            </a:r>
          </a:p>
        </p:txBody>
      </p:sp>
      <p:sp>
        <p:nvSpPr>
          <p:cNvPr id="66690" name="Line 1154"/>
          <p:cNvSpPr>
            <a:spLocks noChangeShapeType="1"/>
          </p:cNvSpPr>
          <p:nvPr/>
        </p:nvSpPr>
        <p:spPr bwMode="auto">
          <a:xfrm>
            <a:off x="7019925" y="4111625"/>
            <a:ext cx="1790700" cy="620713"/>
          </a:xfrm>
          <a:prstGeom prst="line">
            <a:avLst/>
          </a:prstGeom>
          <a:noFill/>
          <a:ln w="38100">
            <a:solidFill>
              <a:srgbClr val="FFCC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91" name="Rectangle 1155"/>
          <p:cNvSpPr>
            <a:spLocks noChangeArrowheads="1"/>
          </p:cNvSpPr>
          <p:nvPr/>
        </p:nvSpPr>
        <p:spPr bwMode="auto">
          <a:xfrm>
            <a:off x="8767763" y="4713288"/>
            <a:ext cx="84137" cy="74612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CC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Text Box 1026"/>
          <p:cNvSpPr txBox="1">
            <a:spLocks noChangeArrowheads="1"/>
          </p:cNvSpPr>
          <p:nvPr/>
        </p:nvSpPr>
        <p:spPr bwMode="auto">
          <a:xfrm>
            <a:off x="5546725" y="50768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2643" name="Text Box 1027"/>
          <p:cNvSpPr txBox="1">
            <a:spLocks noChangeArrowheads="1"/>
          </p:cNvSpPr>
          <p:nvPr/>
        </p:nvSpPr>
        <p:spPr bwMode="auto">
          <a:xfrm>
            <a:off x="6232525" y="50768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2644" name="Text Box 1028"/>
          <p:cNvSpPr txBox="1">
            <a:spLocks noChangeArrowheads="1"/>
          </p:cNvSpPr>
          <p:nvPr/>
        </p:nvSpPr>
        <p:spPr bwMode="auto">
          <a:xfrm>
            <a:off x="3870325" y="62198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2645" name="Text Box 1029"/>
          <p:cNvSpPr txBox="1">
            <a:spLocks noChangeArrowheads="1"/>
          </p:cNvSpPr>
          <p:nvPr/>
        </p:nvSpPr>
        <p:spPr bwMode="auto">
          <a:xfrm>
            <a:off x="6019800" y="2895600"/>
            <a:ext cx="1797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(5 mL via SCD)</a:t>
            </a:r>
          </a:p>
        </p:txBody>
      </p:sp>
      <p:sp>
        <p:nvSpPr>
          <p:cNvPr id="112646" name="Text Box 1030"/>
          <p:cNvSpPr txBox="1">
            <a:spLocks noChangeArrowheads="1"/>
          </p:cNvSpPr>
          <p:nvPr/>
        </p:nvSpPr>
        <p:spPr bwMode="auto">
          <a:xfrm>
            <a:off x="1358900" y="1095375"/>
            <a:ext cx="6565900" cy="406400"/>
          </a:xfrm>
          <a:prstGeom prst="rect">
            <a:avLst/>
          </a:prstGeom>
          <a:noFill/>
          <a:ln w="9525">
            <a:solidFill>
              <a:srgbClr val="CC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New Concept: Hospital-Based Verification of Sterility</a:t>
            </a:r>
          </a:p>
        </p:txBody>
      </p:sp>
      <p:sp>
        <p:nvSpPr>
          <p:cNvPr id="112647" name="Text Box 1031"/>
          <p:cNvSpPr txBox="1">
            <a:spLocks noChangeArrowheads="1"/>
          </p:cNvSpPr>
          <p:nvPr/>
        </p:nvSpPr>
        <p:spPr bwMode="auto">
          <a:xfrm>
            <a:off x="1603375" y="609600"/>
            <a:ext cx="6092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Culturing</a:t>
            </a:r>
          </a:p>
        </p:txBody>
      </p:sp>
      <p:sp>
        <p:nvSpPr>
          <p:cNvPr id="112648" name="Text Box 1032"/>
          <p:cNvSpPr txBox="1">
            <a:spLocks noChangeArrowheads="1"/>
          </p:cNvSpPr>
          <p:nvPr/>
        </p:nvSpPr>
        <p:spPr bwMode="auto">
          <a:xfrm>
            <a:off x="3870325" y="61960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2649" name="Rectangle 1033"/>
          <p:cNvSpPr>
            <a:spLocks noChangeArrowheads="1"/>
          </p:cNvSpPr>
          <p:nvPr/>
        </p:nvSpPr>
        <p:spPr bwMode="auto">
          <a:xfrm rot="16200000">
            <a:off x="1868488" y="2813050"/>
            <a:ext cx="6858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50" name="Rectangle 1034"/>
          <p:cNvSpPr>
            <a:spLocks noChangeArrowheads="1"/>
          </p:cNvSpPr>
          <p:nvPr/>
        </p:nvSpPr>
        <p:spPr bwMode="auto">
          <a:xfrm>
            <a:off x="760413" y="4370388"/>
            <a:ext cx="1447800" cy="19812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51" name="Rectangle 1035"/>
          <p:cNvSpPr>
            <a:spLocks noChangeArrowheads="1"/>
          </p:cNvSpPr>
          <p:nvPr/>
        </p:nvSpPr>
        <p:spPr bwMode="auto">
          <a:xfrm>
            <a:off x="836613" y="4522788"/>
            <a:ext cx="1295400" cy="1143000"/>
          </a:xfrm>
          <a:prstGeom prst="rect">
            <a:avLst/>
          </a:prstGeom>
          <a:solidFill>
            <a:srgbClr val="3333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52" name="Rectangle 1036"/>
          <p:cNvSpPr>
            <a:spLocks noChangeArrowheads="1"/>
          </p:cNvSpPr>
          <p:nvPr/>
        </p:nvSpPr>
        <p:spPr bwMode="auto">
          <a:xfrm>
            <a:off x="836613" y="5818188"/>
            <a:ext cx="1295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53" name="Text Box 1037"/>
          <p:cNvSpPr txBox="1">
            <a:spLocks noChangeArrowheads="1"/>
          </p:cNvSpPr>
          <p:nvPr/>
        </p:nvSpPr>
        <p:spPr bwMode="auto">
          <a:xfrm>
            <a:off x="1674813" y="4370388"/>
            <a:ext cx="4222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400" b="0">
                <a:solidFill>
                  <a:schemeClr val="tx1"/>
                </a:solidFill>
                <a:effectLst/>
                <a:latin typeface="Helvetica"/>
              </a:rPr>
              <a:t>BacT</a:t>
            </a:r>
            <a:r>
              <a:rPr lang="en-US" sz="400" b="0">
                <a:solidFill>
                  <a:srgbClr val="333333"/>
                </a:solidFill>
                <a:effectLst/>
                <a:latin typeface="Helvetica"/>
              </a:rPr>
              <a:t> Alert</a:t>
            </a:r>
          </a:p>
        </p:txBody>
      </p:sp>
      <p:sp>
        <p:nvSpPr>
          <p:cNvPr id="112654" name="Rectangle 1038"/>
          <p:cNvSpPr>
            <a:spLocks noChangeArrowheads="1"/>
          </p:cNvSpPr>
          <p:nvPr/>
        </p:nvSpPr>
        <p:spPr bwMode="auto">
          <a:xfrm rot="16200000">
            <a:off x="1868488" y="2932113"/>
            <a:ext cx="6858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55" name="Line 1039"/>
          <p:cNvSpPr>
            <a:spLocks noChangeShapeType="1"/>
          </p:cNvSpPr>
          <p:nvPr/>
        </p:nvSpPr>
        <p:spPr bwMode="auto">
          <a:xfrm>
            <a:off x="2103438" y="2547938"/>
            <a:ext cx="220662" cy="0"/>
          </a:xfrm>
          <a:prstGeom prst="line">
            <a:avLst/>
          </a:prstGeom>
          <a:noFill/>
          <a:ln w="2857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56" name="Line 1040"/>
          <p:cNvSpPr>
            <a:spLocks noChangeShapeType="1"/>
          </p:cNvSpPr>
          <p:nvPr/>
        </p:nvSpPr>
        <p:spPr bwMode="auto">
          <a:xfrm>
            <a:off x="2222500" y="3362325"/>
            <a:ext cx="0" cy="40640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57" name="Rectangle 1041"/>
          <p:cNvSpPr>
            <a:spLocks noChangeArrowheads="1"/>
          </p:cNvSpPr>
          <p:nvPr/>
        </p:nvSpPr>
        <p:spPr bwMode="auto">
          <a:xfrm>
            <a:off x="2089150" y="3676650"/>
            <a:ext cx="284163" cy="601663"/>
          </a:xfrm>
          <a:prstGeom prst="rect">
            <a:avLst/>
          </a:prstGeom>
          <a:solidFill>
            <a:srgbClr val="DDDDDD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58" name="Rectangle 1042"/>
          <p:cNvSpPr>
            <a:spLocks noChangeArrowheads="1"/>
          </p:cNvSpPr>
          <p:nvPr/>
        </p:nvSpPr>
        <p:spPr bwMode="auto">
          <a:xfrm>
            <a:off x="2090738" y="3878263"/>
            <a:ext cx="277812" cy="390525"/>
          </a:xfrm>
          <a:prstGeom prst="rect">
            <a:avLst/>
          </a:prstGeom>
          <a:solidFill>
            <a:srgbClr val="FF9933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59" name="Oval 1043"/>
          <p:cNvSpPr>
            <a:spLocks noChangeArrowheads="1"/>
          </p:cNvSpPr>
          <p:nvPr/>
        </p:nvSpPr>
        <p:spPr bwMode="auto">
          <a:xfrm>
            <a:off x="2009775" y="3625850"/>
            <a:ext cx="457200" cy="76200"/>
          </a:xfrm>
          <a:prstGeom prst="ellipse">
            <a:avLst/>
          </a:prstGeom>
          <a:solidFill>
            <a:srgbClr val="80808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60" name="Text Box 1044"/>
          <p:cNvSpPr txBox="1">
            <a:spLocks noChangeArrowheads="1"/>
          </p:cNvSpPr>
          <p:nvPr/>
        </p:nvSpPr>
        <p:spPr bwMode="auto">
          <a:xfrm>
            <a:off x="3470275" y="2127250"/>
            <a:ext cx="2347913" cy="3048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ENTRY INTO INVENTORY</a:t>
            </a:r>
          </a:p>
        </p:txBody>
      </p:sp>
      <p:sp>
        <p:nvSpPr>
          <p:cNvPr id="112661" name="Text Box 1045"/>
          <p:cNvSpPr txBox="1">
            <a:spLocks noChangeArrowheads="1"/>
          </p:cNvSpPr>
          <p:nvPr/>
        </p:nvSpPr>
        <p:spPr bwMode="auto">
          <a:xfrm>
            <a:off x="3794125" y="2930525"/>
            <a:ext cx="1665288" cy="3048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DAY 2: CULTURE</a:t>
            </a:r>
          </a:p>
        </p:txBody>
      </p:sp>
      <p:sp>
        <p:nvSpPr>
          <p:cNvPr id="112662" name="Text Box 1046"/>
          <p:cNvSpPr txBox="1">
            <a:spLocks noChangeArrowheads="1"/>
          </p:cNvSpPr>
          <p:nvPr/>
        </p:nvSpPr>
        <p:spPr bwMode="auto">
          <a:xfrm>
            <a:off x="3538538" y="4306888"/>
            <a:ext cx="2268537" cy="517525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TRANSFUSION ORDER: </a:t>
            </a:r>
          </a:p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RELEASE UNIT</a:t>
            </a:r>
          </a:p>
        </p:txBody>
      </p:sp>
      <p:sp>
        <p:nvSpPr>
          <p:cNvPr id="112663" name="Text Box 1047"/>
          <p:cNvSpPr txBox="1">
            <a:spLocks noChangeArrowheads="1"/>
          </p:cNvSpPr>
          <p:nvPr/>
        </p:nvSpPr>
        <p:spPr bwMode="auto">
          <a:xfrm>
            <a:off x="2509838" y="37163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2664" name="Text Box 1048"/>
          <p:cNvSpPr txBox="1">
            <a:spLocks noChangeArrowheads="1"/>
          </p:cNvSpPr>
          <p:nvPr/>
        </p:nvSpPr>
        <p:spPr bwMode="auto">
          <a:xfrm>
            <a:off x="5903913" y="42275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2665" name="Text Box 1049"/>
          <p:cNvSpPr txBox="1">
            <a:spLocks noChangeArrowheads="1"/>
          </p:cNvSpPr>
          <p:nvPr/>
        </p:nvSpPr>
        <p:spPr bwMode="auto">
          <a:xfrm>
            <a:off x="6589713" y="43037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2666" name="Line 1050"/>
          <p:cNvSpPr>
            <a:spLocks noChangeShapeType="1"/>
          </p:cNvSpPr>
          <p:nvPr/>
        </p:nvSpPr>
        <p:spPr bwMode="auto">
          <a:xfrm>
            <a:off x="4621213" y="2489200"/>
            <a:ext cx="0" cy="374650"/>
          </a:xfrm>
          <a:prstGeom prst="line">
            <a:avLst/>
          </a:prstGeom>
          <a:noFill/>
          <a:ln w="38100">
            <a:solidFill>
              <a:srgbClr val="CC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67" name="Line 1051"/>
          <p:cNvSpPr>
            <a:spLocks noChangeShapeType="1"/>
          </p:cNvSpPr>
          <p:nvPr/>
        </p:nvSpPr>
        <p:spPr bwMode="auto">
          <a:xfrm>
            <a:off x="4648200" y="3352800"/>
            <a:ext cx="0" cy="862013"/>
          </a:xfrm>
          <a:prstGeom prst="line">
            <a:avLst/>
          </a:prstGeom>
          <a:noFill/>
          <a:ln w="38100">
            <a:solidFill>
              <a:srgbClr val="CC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68" name="Rectangle 1052"/>
          <p:cNvSpPr>
            <a:spLocks noChangeArrowheads="1"/>
          </p:cNvSpPr>
          <p:nvPr/>
        </p:nvSpPr>
        <p:spPr bwMode="auto">
          <a:xfrm>
            <a:off x="796925" y="2532063"/>
            <a:ext cx="660400" cy="7969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69" name="Freeform 1053"/>
          <p:cNvSpPr>
            <a:spLocks/>
          </p:cNvSpPr>
          <p:nvPr/>
        </p:nvSpPr>
        <p:spPr bwMode="auto">
          <a:xfrm>
            <a:off x="1284288" y="2351088"/>
            <a:ext cx="517525" cy="198437"/>
          </a:xfrm>
          <a:custGeom>
            <a:avLst/>
            <a:gdLst>
              <a:gd name="T0" fmla="*/ 13 w 326"/>
              <a:gd name="T1" fmla="*/ 114 h 125"/>
              <a:gd name="T2" fmla="*/ 45 w 326"/>
              <a:gd name="T3" fmla="*/ 18 h 125"/>
              <a:gd name="T4" fmla="*/ 280 w 326"/>
              <a:gd name="T5" fmla="*/ 18 h 125"/>
              <a:gd name="T6" fmla="*/ 322 w 326"/>
              <a:gd name="T7" fmla="*/ 125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26" h="125">
                <a:moveTo>
                  <a:pt x="13" y="114"/>
                </a:moveTo>
                <a:cubicBezTo>
                  <a:pt x="6" y="73"/>
                  <a:pt x="0" y="33"/>
                  <a:pt x="45" y="18"/>
                </a:cubicBezTo>
                <a:cubicBezTo>
                  <a:pt x="89" y="2"/>
                  <a:pt x="233" y="0"/>
                  <a:pt x="280" y="18"/>
                </a:cubicBezTo>
                <a:cubicBezTo>
                  <a:pt x="326" y="35"/>
                  <a:pt x="315" y="107"/>
                  <a:pt x="322" y="125"/>
                </a:cubicBezTo>
              </a:path>
            </a:pathLst>
          </a:custGeom>
          <a:noFill/>
          <a:ln w="38100" cmpd="sng">
            <a:solidFill>
              <a:srgbClr val="FFFF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70" name="Rectangle 1054"/>
          <p:cNvSpPr>
            <a:spLocks noChangeArrowheads="1"/>
          </p:cNvSpPr>
          <p:nvPr/>
        </p:nvSpPr>
        <p:spPr bwMode="auto">
          <a:xfrm>
            <a:off x="1660525" y="2532063"/>
            <a:ext cx="238125" cy="3397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71" name="Rectangle 1055"/>
          <p:cNvSpPr>
            <a:spLocks noChangeArrowheads="1"/>
          </p:cNvSpPr>
          <p:nvPr/>
        </p:nvSpPr>
        <p:spPr bwMode="auto">
          <a:xfrm rot="16200000">
            <a:off x="2097087" y="3160713"/>
            <a:ext cx="227013" cy="153988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endParaRPr lang="en-US">
              <a:solidFill>
                <a:schemeClr val="bg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</p:sld>
</file>

<file path=ppt/slides/slide31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Text Box 1026"/>
          <p:cNvSpPr txBox="1">
            <a:spLocks noChangeArrowheads="1"/>
          </p:cNvSpPr>
          <p:nvPr/>
        </p:nvSpPr>
        <p:spPr bwMode="auto">
          <a:xfrm>
            <a:off x="1603375" y="609600"/>
            <a:ext cx="6092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Culturing</a:t>
            </a:r>
          </a:p>
        </p:txBody>
      </p:sp>
      <p:sp>
        <p:nvSpPr>
          <p:cNvPr id="115715" name="Text Box 1027"/>
          <p:cNvSpPr txBox="1">
            <a:spLocks noChangeArrowheads="1"/>
          </p:cNvSpPr>
          <p:nvPr/>
        </p:nvSpPr>
        <p:spPr bwMode="auto">
          <a:xfrm>
            <a:off x="685800" y="1219200"/>
            <a:ext cx="8001000" cy="831850"/>
          </a:xfrm>
          <a:prstGeom prst="rect">
            <a:avLst/>
          </a:prstGeom>
          <a:noFill/>
          <a:ln w="9525">
            <a:solidFill>
              <a:srgbClr val="CC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Organisms Involved in Blood Unit Contamination</a:t>
            </a:r>
          </a:p>
          <a:p>
            <a:pPr algn="ctr"/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1998 - 2000</a:t>
            </a:r>
          </a:p>
        </p:txBody>
      </p:sp>
      <p:sp>
        <p:nvSpPr>
          <p:cNvPr id="115716" name="Text Box 1028"/>
          <p:cNvSpPr txBox="1">
            <a:spLocks noChangeArrowheads="1"/>
          </p:cNvSpPr>
          <p:nvPr/>
        </p:nvSpPr>
        <p:spPr bwMode="auto">
          <a:xfrm>
            <a:off x="228600" y="2476500"/>
            <a:ext cx="8610600" cy="374332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u="sng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Gram-positive (60%)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</a:t>
            </a:r>
            <a:r>
              <a:rPr lang="en-US" u="sng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Gram-negative (40%)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Staph. epi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*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(8)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	</a:t>
            </a:r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E. coli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(5)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Staph. aureus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(4)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	</a:t>
            </a:r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Serratia marcescens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*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(3)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Staph. agalactiae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(2)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</a:t>
            </a:r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Serratia liquifaciens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*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(2)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Grp G Strep.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(1)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	</a:t>
            </a:r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Enterobacter aerogenes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(1)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Staph. lugdensis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(1)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		</a:t>
            </a:r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Enterobacter cloacae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(1)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Staph. saprophyticus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(1)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		</a:t>
            </a:r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P. rettgeri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(1)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Bacillus cereus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(1)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			</a:t>
            </a:r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Y. enterocolitica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(1)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E. faecalis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(1)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Strep. pneumoniae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(1)</a:t>
            </a:r>
          </a:p>
        </p:txBody>
      </p:sp>
      <p:sp>
        <p:nvSpPr>
          <p:cNvPr id="115717" name="Text Box 1029"/>
          <p:cNvSpPr txBox="1">
            <a:spLocks noChangeArrowheads="1"/>
          </p:cNvSpPr>
          <p:nvPr/>
        </p:nvSpPr>
        <p:spPr bwMode="auto">
          <a:xfrm>
            <a:off x="304800" y="6350000"/>
            <a:ext cx="3371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*includes isolates from RBCs</a:t>
            </a:r>
          </a:p>
        </p:txBody>
      </p:sp>
      <p:sp>
        <p:nvSpPr>
          <p:cNvPr id="115718" name="Text Box 1030"/>
          <p:cNvSpPr txBox="1">
            <a:spLocks noChangeArrowheads="1"/>
          </p:cNvSpPr>
          <p:nvPr/>
        </p:nvSpPr>
        <p:spPr bwMode="auto">
          <a:xfrm>
            <a:off x="5005388" y="6410325"/>
            <a:ext cx="38338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Kuehnert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Transfusion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2001;41:1493-9.</a:t>
            </a:r>
          </a:p>
        </p:txBody>
      </p:sp>
    </p:spTree>
  </p:cSld>
  <p:clrMapOvr>
    <a:masterClrMapping/>
  </p:clrMapOvr>
</p:sld>
</file>

<file path=ppt/slides/slide3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1733550"/>
            <a:ext cx="5638800" cy="436245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8" name="Text Box 12"/>
          <p:cNvSpPr txBox="1">
            <a:spLocks noChangeArrowheads="1"/>
          </p:cNvSpPr>
          <p:nvPr/>
        </p:nvSpPr>
        <p:spPr bwMode="auto">
          <a:xfrm>
            <a:off x="3870325" y="58388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0433" name="Text Box 17"/>
          <p:cNvSpPr txBox="1">
            <a:spLocks noChangeArrowheads="1"/>
          </p:cNvSpPr>
          <p:nvPr/>
        </p:nvSpPr>
        <p:spPr bwMode="auto">
          <a:xfrm>
            <a:off x="1358900" y="965200"/>
            <a:ext cx="6565900" cy="406400"/>
          </a:xfrm>
          <a:prstGeom prst="rect">
            <a:avLst/>
          </a:prstGeom>
          <a:noFill/>
          <a:ln w="9525">
            <a:solidFill>
              <a:srgbClr val="CC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New Concept: Hospital-Based Verification of Sterility</a:t>
            </a:r>
          </a:p>
        </p:txBody>
      </p:sp>
      <p:sp>
        <p:nvSpPr>
          <p:cNvPr id="60434" name="Text Box 18"/>
          <p:cNvSpPr txBox="1">
            <a:spLocks noChangeArrowheads="1"/>
          </p:cNvSpPr>
          <p:nvPr/>
        </p:nvSpPr>
        <p:spPr bwMode="auto">
          <a:xfrm>
            <a:off x="1603375" y="479425"/>
            <a:ext cx="6092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Culturing</a:t>
            </a:r>
          </a:p>
        </p:txBody>
      </p:sp>
      <p:sp>
        <p:nvSpPr>
          <p:cNvPr id="60435" name="Rectangle 19"/>
          <p:cNvSpPr>
            <a:spLocks noChangeArrowheads="1"/>
          </p:cNvSpPr>
          <p:nvPr/>
        </p:nvSpPr>
        <p:spPr bwMode="auto">
          <a:xfrm rot="16200000">
            <a:off x="1868488" y="2455863"/>
            <a:ext cx="6858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36" name="Rectangle 20"/>
          <p:cNvSpPr>
            <a:spLocks noChangeArrowheads="1"/>
          </p:cNvSpPr>
          <p:nvPr/>
        </p:nvSpPr>
        <p:spPr bwMode="auto">
          <a:xfrm>
            <a:off x="760413" y="4013200"/>
            <a:ext cx="1447800" cy="19812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37" name="Rectangle 21"/>
          <p:cNvSpPr>
            <a:spLocks noChangeArrowheads="1"/>
          </p:cNvSpPr>
          <p:nvPr/>
        </p:nvSpPr>
        <p:spPr bwMode="auto">
          <a:xfrm>
            <a:off x="836613" y="4165600"/>
            <a:ext cx="1295400" cy="1143000"/>
          </a:xfrm>
          <a:prstGeom prst="rect">
            <a:avLst/>
          </a:prstGeom>
          <a:solidFill>
            <a:srgbClr val="3333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38" name="Rectangle 22"/>
          <p:cNvSpPr>
            <a:spLocks noChangeArrowheads="1"/>
          </p:cNvSpPr>
          <p:nvPr/>
        </p:nvSpPr>
        <p:spPr bwMode="auto">
          <a:xfrm>
            <a:off x="836613" y="5461000"/>
            <a:ext cx="1295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39" name="Text Box 23"/>
          <p:cNvSpPr txBox="1">
            <a:spLocks noChangeArrowheads="1"/>
          </p:cNvSpPr>
          <p:nvPr/>
        </p:nvSpPr>
        <p:spPr bwMode="auto">
          <a:xfrm>
            <a:off x="1674813" y="4013200"/>
            <a:ext cx="4222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400" b="0">
                <a:solidFill>
                  <a:schemeClr val="tx1"/>
                </a:solidFill>
                <a:effectLst/>
                <a:latin typeface="Helvetica"/>
              </a:rPr>
              <a:t>BacT</a:t>
            </a:r>
            <a:r>
              <a:rPr lang="en-US" sz="400" b="0">
                <a:solidFill>
                  <a:srgbClr val="333333"/>
                </a:solidFill>
                <a:effectLst/>
                <a:latin typeface="Helvetica"/>
              </a:rPr>
              <a:t> Alert</a:t>
            </a:r>
          </a:p>
        </p:txBody>
      </p:sp>
      <p:sp>
        <p:nvSpPr>
          <p:cNvPr id="60440" name="Rectangle 24"/>
          <p:cNvSpPr>
            <a:spLocks noChangeArrowheads="1"/>
          </p:cNvSpPr>
          <p:nvPr/>
        </p:nvSpPr>
        <p:spPr bwMode="auto">
          <a:xfrm rot="16200000">
            <a:off x="1868488" y="2574925"/>
            <a:ext cx="6858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41" name="Line 25"/>
          <p:cNvSpPr>
            <a:spLocks noChangeShapeType="1"/>
          </p:cNvSpPr>
          <p:nvPr/>
        </p:nvSpPr>
        <p:spPr bwMode="auto">
          <a:xfrm>
            <a:off x="2103438" y="2190750"/>
            <a:ext cx="220662" cy="0"/>
          </a:xfrm>
          <a:prstGeom prst="line">
            <a:avLst/>
          </a:prstGeom>
          <a:noFill/>
          <a:ln w="2857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42" name="Line 26"/>
          <p:cNvSpPr>
            <a:spLocks noChangeShapeType="1"/>
          </p:cNvSpPr>
          <p:nvPr/>
        </p:nvSpPr>
        <p:spPr bwMode="auto">
          <a:xfrm>
            <a:off x="2222500" y="3005138"/>
            <a:ext cx="0" cy="40640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43" name="Rectangle 27"/>
          <p:cNvSpPr>
            <a:spLocks noChangeArrowheads="1"/>
          </p:cNvSpPr>
          <p:nvPr/>
        </p:nvSpPr>
        <p:spPr bwMode="auto">
          <a:xfrm>
            <a:off x="2089150" y="3319463"/>
            <a:ext cx="284163" cy="601662"/>
          </a:xfrm>
          <a:prstGeom prst="rect">
            <a:avLst/>
          </a:prstGeom>
          <a:solidFill>
            <a:srgbClr val="DDDDDD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44" name="Rectangle 28"/>
          <p:cNvSpPr>
            <a:spLocks noChangeArrowheads="1"/>
          </p:cNvSpPr>
          <p:nvPr/>
        </p:nvSpPr>
        <p:spPr bwMode="auto">
          <a:xfrm>
            <a:off x="2090738" y="3521075"/>
            <a:ext cx="277812" cy="390525"/>
          </a:xfrm>
          <a:prstGeom prst="rect">
            <a:avLst/>
          </a:prstGeom>
          <a:solidFill>
            <a:srgbClr val="FF9933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45" name="Oval 29"/>
          <p:cNvSpPr>
            <a:spLocks noChangeArrowheads="1"/>
          </p:cNvSpPr>
          <p:nvPr/>
        </p:nvSpPr>
        <p:spPr bwMode="auto">
          <a:xfrm>
            <a:off x="2009775" y="3268663"/>
            <a:ext cx="457200" cy="76200"/>
          </a:xfrm>
          <a:prstGeom prst="ellipse">
            <a:avLst/>
          </a:prstGeom>
          <a:solidFill>
            <a:srgbClr val="80808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46" name="Text Box 30"/>
          <p:cNvSpPr txBox="1">
            <a:spLocks noChangeArrowheads="1"/>
          </p:cNvSpPr>
          <p:nvPr/>
        </p:nvSpPr>
        <p:spPr bwMode="auto">
          <a:xfrm>
            <a:off x="3470275" y="1770063"/>
            <a:ext cx="2347913" cy="3048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ENTRY INTO INVENTORY</a:t>
            </a:r>
          </a:p>
        </p:txBody>
      </p:sp>
      <p:sp>
        <p:nvSpPr>
          <p:cNvPr id="60447" name="Text Box 31"/>
          <p:cNvSpPr txBox="1">
            <a:spLocks noChangeArrowheads="1"/>
          </p:cNvSpPr>
          <p:nvPr/>
        </p:nvSpPr>
        <p:spPr bwMode="auto">
          <a:xfrm>
            <a:off x="3794125" y="2573338"/>
            <a:ext cx="1665288" cy="3048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DAY 2: CULTURE</a:t>
            </a:r>
          </a:p>
        </p:txBody>
      </p:sp>
      <p:sp>
        <p:nvSpPr>
          <p:cNvPr id="60448" name="Text Box 32"/>
          <p:cNvSpPr txBox="1">
            <a:spLocks noChangeArrowheads="1"/>
          </p:cNvSpPr>
          <p:nvPr/>
        </p:nvSpPr>
        <p:spPr bwMode="auto">
          <a:xfrm>
            <a:off x="3538538" y="3949700"/>
            <a:ext cx="2268537" cy="517525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TRANSFUSION ORDER: </a:t>
            </a:r>
          </a:p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RELEASE UNIT</a:t>
            </a:r>
          </a:p>
        </p:txBody>
      </p:sp>
      <p:sp>
        <p:nvSpPr>
          <p:cNvPr id="60449" name="Text Box 33"/>
          <p:cNvSpPr txBox="1">
            <a:spLocks noChangeArrowheads="1"/>
          </p:cNvSpPr>
          <p:nvPr/>
        </p:nvSpPr>
        <p:spPr bwMode="auto">
          <a:xfrm>
            <a:off x="6086475" y="2438400"/>
            <a:ext cx="2247900" cy="527050"/>
          </a:xfrm>
          <a:prstGeom prst="rect">
            <a:avLst/>
          </a:prstGeom>
          <a:solidFill>
            <a:srgbClr val="CCFFFF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POSITIVE AUTOMATED </a:t>
            </a:r>
          </a:p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CULTURE</a:t>
            </a:r>
          </a:p>
        </p:txBody>
      </p:sp>
      <p:sp>
        <p:nvSpPr>
          <p:cNvPr id="60450" name="Text Box 34"/>
          <p:cNvSpPr txBox="1">
            <a:spLocks noChangeArrowheads="1"/>
          </p:cNvSpPr>
          <p:nvPr/>
        </p:nvSpPr>
        <p:spPr bwMode="auto">
          <a:xfrm>
            <a:off x="5792788" y="3454400"/>
            <a:ext cx="2033587" cy="314325"/>
          </a:xfrm>
          <a:prstGeom prst="rect">
            <a:avLst/>
          </a:prstGeom>
          <a:solidFill>
            <a:srgbClr val="FFFF00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FF0000"/>
                </a:solidFill>
                <a:effectLst/>
                <a:latin typeface="Helvetica"/>
              </a:rPr>
              <a:t>Interdiction of release</a:t>
            </a:r>
          </a:p>
        </p:txBody>
      </p:sp>
      <p:sp>
        <p:nvSpPr>
          <p:cNvPr id="60451" name="Text Box 35"/>
          <p:cNvSpPr txBox="1">
            <a:spLocks noChangeArrowheads="1"/>
          </p:cNvSpPr>
          <p:nvPr/>
        </p:nvSpPr>
        <p:spPr bwMode="auto">
          <a:xfrm>
            <a:off x="2509838" y="335915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0452" name="Text Box 36"/>
          <p:cNvSpPr txBox="1">
            <a:spLocks noChangeArrowheads="1"/>
          </p:cNvSpPr>
          <p:nvPr/>
        </p:nvSpPr>
        <p:spPr bwMode="auto">
          <a:xfrm>
            <a:off x="5903913" y="38703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0453" name="Text Box 37"/>
          <p:cNvSpPr txBox="1">
            <a:spLocks noChangeArrowheads="1"/>
          </p:cNvSpPr>
          <p:nvPr/>
        </p:nvSpPr>
        <p:spPr bwMode="auto">
          <a:xfrm>
            <a:off x="6589713" y="39465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0454" name="Text Box 38"/>
          <p:cNvSpPr txBox="1">
            <a:spLocks noChangeArrowheads="1"/>
          </p:cNvSpPr>
          <p:nvPr/>
        </p:nvSpPr>
        <p:spPr bwMode="auto">
          <a:xfrm>
            <a:off x="7026275" y="885348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0456" name="Line 40"/>
          <p:cNvSpPr>
            <a:spLocks noChangeShapeType="1"/>
          </p:cNvSpPr>
          <p:nvPr/>
        </p:nvSpPr>
        <p:spPr bwMode="auto">
          <a:xfrm flipH="1">
            <a:off x="4784725" y="3019425"/>
            <a:ext cx="2387600" cy="611188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60" name="Rectangle 44"/>
          <p:cNvSpPr>
            <a:spLocks noChangeArrowheads="1"/>
          </p:cNvSpPr>
          <p:nvPr/>
        </p:nvSpPr>
        <p:spPr bwMode="auto">
          <a:xfrm>
            <a:off x="796925" y="2174875"/>
            <a:ext cx="660400" cy="7969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61" name="Freeform 45"/>
          <p:cNvSpPr>
            <a:spLocks/>
          </p:cNvSpPr>
          <p:nvPr/>
        </p:nvSpPr>
        <p:spPr bwMode="auto">
          <a:xfrm>
            <a:off x="1284288" y="1993900"/>
            <a:ext cx="517525" cy="198438"/>
          </a:xfrm>
          <a:custGeom>
            <a:avLst/>
            <a:gdLst>
              <a:gd name="T0" fmla="*/ 13 w 326"/>
              <a:gd name="T1" fmla="*/ 114 h 125"/>
              <a:gd name="T2" fmla="*/ 45 w 326"/>
              <a:gd name="T3" fmla="*/ 18 h 125"/>
              <a:gd name="T4" fmla="*/ 280 w 326"/>
              <a:gd name="T5" fmla="*/ 18 h 125"/>
              <a:gd name="T6" fmla="*/ 322 w 326"/>
              <a:gd name="T7" fmla="*/ 125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26" h="125">
                <a:moveTo>
                  <a:pt x="13" y="114"/>
                </a:moveTo>
                <a:cubicBezTo>
                  <a:pt x="6" y="73"/>
                  <a:pt x="0" y="33"/>
                  <a:pt x="45" y="18"/>
                </a:cubicBezTo>
                <a:cubicBezTo>
                  <a:pt x="89" y="2"/>
                  <a:pt x="233" y="0"/>
                  <a:pt x="280" y="18"/>
                </a:cubicBezTo>
                <a:cubicBezTo>
                  <a:pt x="326" y="35"/>
                  <a:pt x="315" y="107"/>
                  <a:pt x="322" y="125"/>
                </a:cubicBezTo>
              </a:path>
            </a:pathLst>
          </a:custGeom>
          <a:noFill/>
          <a:ln w="38100" cmpd="sng">
            <a:solidFill>
              <a:srgbClr val="FFFF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62" name="Rectangle 46"/>
          <p:cNvSpPr>
            <a:spLocks noChangeArrowheads="1"/>
          </p:cNvSpPr>
          <p:nvPr/>
        </p:nvSpPr>
        <p:spPr bwMode="auto">
          <a:xfrm>
            <a:off x="1660525" y="2174875"/>
            <a:ext cx="238125" cy="3397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64" name="Rectangle 48"/>
          <p:cNvSpPr>
            <a:spLocks noChangeArrowheads="1"/>
          </p:cNvSpPr>
          <p:nvPr/>
        </p:nvSpPr>
        <p:spPr bwMode="auto">
          <a:xfrm rot="16200000">
            <a:off x="2097088" y="2857500"/>
            <a:ext cx="227012" cy="153988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endParaRPr lang="en-US">
              <a:solidFill>
                <a:schemeClr val="bg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0465" name="Line 49"/>
          <p:cNvSpPr>
            <a:spLocks noChangeShapeType="1"/>
          </p:cNvSpPr>
          <p:nvPr/>
        </p:nvSpPr>
        <p:spPr bwMode="auto">
          <a:xfrm>
            <a:off x="4648200" y="2971800"/>
            <a:ext cx="0" cy="862013"/>
          </a:xfrm>
          <a:prstGeom prst="line">
            <a:avLst/>
          </a:prstGeom>
          <a:noFill/>
          <a:ln w="38100">
            <a:solidFill>
              <a:srgbClr val="CC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66" name="Line 50"/>
          <p:cNvSpPr>
            <a:spLocks noChangeShapeType="1"/>
          </p:cNvSpPr>
          <p:nvPr/>
        </p:nvSpPr>
        <p:spPr bwMode="auto">
          <a:xfrm>
            <a:off x="4648200" y="2133600"/>
            <a:ext cx="0" cy="381000"/>
          </a:xfrm>
          <a:prstGeom prst="line">
            <a:avLst/>
          </a:prstGeom>
          <a:noFill/>
          <a:ln w="38100">
            <a:solidFill>
              <a:srgbClr val="CC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67" name="Line 51"/>
          <p:cNvSpPr>
            <a:spLocks noChangeShapeType="1"/>
          </p:cNvSpPr>
          <p:nvPr/>
        </p:nvSpPr>
        <p:spPr bwMode="auto">
          <a:xfrm rot="-5400000">
            <a:off x="5753100" y="2476500"/>
            <a:ext cx="0" cy="381000"/>
          </a:xfrm>
          <a:prstGeom prst="line">
            <a:avLst/>
          </a:prstGeom>
          <a:noFill/>
          <a:ln w="38100">
            <a:solidFill>
              <a:srgbClr val="CC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Text Box 2"/>
          <p:cNvSpPr txBox="1">
            <a:spLocks noChangeArrowheads="1"/>
          </p:cNvSpPr>
          <p:nvPr/>
        </p:nvSpPr>
        <p:spPr bwMode="auto">
          <a:xfrm>
            <a:off x="3870325" y="58388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3667" name="Text Box 3"/>
          <p:cNvSpPr txBox="1">
            <a:spLocks noChangeArrowheads="1"/>
          </p:cNvSpPr>
          <p:nvPr/>
        </p:nvSpPr>
        <p:spPr bwMode="auto">
          <a:xfrm>
            <a:off x="1358900" y="965200"/>
            <a:ext cx="6565900" cy="406400"/>
          </a:xfrm>
          <a:prstGeom prst="rect">
            <a:avLst/>
          </a:prstGeom>
          <a:noFill/>
          <a:ln w="9525">
            <a:solidFill>
              <a:srgbClr val="CC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New Concept: Hospital-Based Verification of Sterility</a:t>
            </a:r>
          </a:p>
        </p:txBody>
      </p:sp>
      <p:sp>
        <p:nvSpPr>
          <p:cNvPr id="113668" name="Text Box 4"/>
          <p:cNvSpPr txBox="1">
            <a:spLocks noChangeArrowheads="1"/>
          </p:cNvSpPr>
          <p:nvPr/>
        </p:nvSpPr>
        <p:spPr bwMode="auto">
          <a:xfrm>
            <a:off x="1603375" y="479425"/>
            <a:ext cx="6092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Culturing</a:t>
            </a:r>
          </a:p>
        </p:txBody>
      </p:sp>
      <p:sp>
        <p:nvSpPr>
          <p:cNvPr id="113669" name="Rectangle 5"/>
          <p:cNvSpPr>
            <a:spLocks noChangeArrowheads="1"/>
          </p:cNvSpPr>
          <p:nvPr/>
        </p:nvSpPr>
        <p:spPr bwMode="auto">
          <a:xfrm rot="16200000">
            <a:off x="1868488" y="2455863"/>
            <a:ext cx="6858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70" name="Rectangle 6"/>
          <p:cNvSpPr>
            <a:spLocks noChangeArrowheads="1"/>
          </p:cNvSpPr>
          <p:nvPr/>
        </p:nvSpPr>
        <p:spPr bwMode="auto">
          <a:xfrm>
            <a:off x="760413" y="4013200"/>
            <a:ext cx="1447800" cy="19812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71" name="Rectangle 7"/>
          <p:cNvSpPr>
            <a:spLocks noChangeArrowheads="1"/>
          </p:cNvSpPr>
          <p:nvPr/>
        </p:nvSpPr>
        <p:spPr bwMode="auto">
          <a:xfrm>
            <a:off x="836613" y="4165600"/>
            <a:ext cx="1295400" cy="1143000"/>
          </a:xfrm>
          <a:prstGeom prst="rect">
            <a:avLst/>
          </a:prstGeom>
          <a:solidFill>
            <a:srgbClr val="3333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72" name="Rectangle 8"/>
          <p:cNvSpPr>
            <a:spLocks noChangeArrowheads="1"/>
          </p:cNvSpPr>
          <p:nvPr/>
        </p:nvSpPr>
        <p:spPr bwMode="auto">
          <a:xfrm>
            <a:off x="836613" y="5461000"/>
            <a:ext cx="1295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73" name="Text Box 9"/>
          <p:cNvSpPr txBox="1">
            <a:spLocks noChangeArrowheads="1"/>
          </p:cNvSpPr>
          <p:nvPr/>
        </p:nvSpPr>
        <p:spPr bwMode="auto">
          <a:xfrm>
            <a:off x="1674813" y="4013200"/>
            <a:ext cx="4222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400" b="0">
                <a:solidFill>
                  <a:schemeClr val="tx1"/>
                </a:solidFill>
                <a:effectLst/>
                <a:latin typeface="Helvetica"/>
              </a:rPr>
              <a:t>BacT</a:t>
            </a:r>
            <a:r>
              <a:rPr lang="en-US" sz="400" b="0">
                <a:solidFill>
                  <a:srgbClr val="333333"/>
                </a:solidFill>
                <a:effectLst/>
                <a:latin typeface="Helvetica"/>
              </a:rPr>
              <a:t> Alert</a:t>
            </a:r>
          </a:p>
        </p:txBody>
      </p:sp>
      <p:sp>
        <p:nvSpPr>
          <p:cNvPr id="113674" name="Rectangle 10"/>
          <p:cNvSpPr>
            <a:spLocks noChangeArrowheads="1"/>
          </p:cNvSpPr>
          <p:nvPr/>
        </p:nvSpPr>
        <p:spPr bwMode="auto">
          <a:xfrm rot="16200000">
            <a:off x="1868488" y="2574925"/>
            <a:ext cx="6858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75" name="Line 11"/>
          <p:cNvSpPr>
            <a:spLocks noChangeShapeType="1"/>
          </p:cNvSpPr>
          <p:nvPr/>
        </p:nvSpPr>
        <p:spPr bwMode="auto">
          <a:xfrm>
            <a:off x="2103438" y="2190750"/>
            <a:ext cx="220662" cy="0"/>
          </a:xfrm>
          <a:prstGeom prst="line">
            <a:avLst/>
          </a:prstGeom>
          <a:noFill/>
          <a:ln w="2857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76" name="Line 12"/>
          <p:cNvSpPr>
            <a:spLocks noChangeShapeType="1"/>
          </p:cNvSpPr>
          <p:nvPr/>
        </p:nvSpPr>
        <p:spPr bwMode="auto">
          <a:xfrm>
            <a:off x="2222500" y="3005138"/>
            <a:ext cx="0" cy="40640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77" name="Rectangle 13"/>
          <p:cNvSpPr>
            <a:spLocks noChangeArrowheads="1"/>
          </p:cNvSpPr>
          <p:nvPr/>
        </p:nvSpPr>
        <p:spPr bwMode="auto">
          <a:xfrm>
            <a:off x="2089150" y="3319463"/>
            <a:ext cx="284163" cy="601662"/>
          </a:xfrm>
          <a:prstGeom prst="rect">
            <a:avLst/>
          </a:prstGeom>
          <a:solidFill>
            <a:srgbClr val="DDDDDD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78" name="Rectangle 14"/>
          <p:cNvSpPr>
            <a:spLocks noChangeArrowheads="1"/>
          </p:cNvSpPr>
          <p:nvPr/>
        </p:nvSpPr>
        <p:spPr bwMode="auto">
          <a:xfrm>
            <a:off x="2090738" y="3521075"/>
            <a:ext cx="277812" cy="390525"/>
          </a:xfrm>
          <a:prstGeom prst="rect">
            <a:avLst/>
          </a:prstGeom>
          <a:solidFill>
            <a:srgbClr val="FF9933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79" name="Oval 15"/>
          <p:cNvSpPr>
            <a:spLocks noChangeArrowheads="1"/>
          </p:cNvSpPr>
          <p:nvPr/>
        </p:nvSpPr>
        <p:spPr bwMode="auto">
          <a:xfrm>
            <a:off x="2009775" y="3268663"/>
            <a:ext cx="457200" cy="76200"/>
          </a:xfrm>
          <a:prstGeom prst="ellipse">
            <a:avLst/>
          </a:prstGeom>
          <a:solidFill>
            <a:srgbClr val="80808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80" name="Text Box 16"/>
          <p:cNvSpPr txBox="1">
            <a:spLocks noChangeArrowheads="1"/>
          </p:cNvSpPr>
          <p:nvPr/>
        </p:nvSpPr>
        <p:spPr bwMode="auto">
          <a:xfrm>
            <a:off x="3470275" y="1770063"/>
            <a:ext cx="2347913" cy="3048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ENTRY INTO INVENTORY</a:t>
            </a:r>
          </a:p>
        </p:txBody>
      </p:sp>
      <p:sp>
        <p:nvSpPr>
          <p:cNvPr id="113681" name="Text Box 17"/>
          <p:cNvSpPr txBox="1">
            <a:spLocks noChangeArrowheads="1"/>
          </p:cNvSpPr>
          <p:nvPr/>
        </p:nvSpPr>
        <p:spPr bwMode="auto">
          <a:xfrm>
            <a:off x="3794125" y="2573338"/>
            <a:ext cx="1665288" cy="3048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DAY 2: CULTURE</a:t>
            </a:r>
          </a:p>
        </p:txBody>
      </p:sp>
      <p:sp>
        <p:nvSpPr>
          <p:cNvPr id="113682" name="Text Box 18"/>
          <p:cNvSpPr txBox="1">
            <a:spLocks noChangeArrowheads="1"/>
          </p:cNvSpPr>
          <p:nvPr/>
        </p:nvSpPr>
        <p:spPr bwMode="auto">
          <a:xfrm>
            <a:off x="3538538" y="3949700"/>
            <a:ext cx="2268537" cy="517525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TRANSFUSION ORDER: </a:t>
            </a:r>
          </a:p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RELEASE UNIT</a:t>
            </a:r>
          </a:p>
        </p:txBody>
      </p:sp>
      <p:sp>
        <p:nvSpPr>
          <p:cNvPr id="113683" name="Text Box 19"/>
          <p:cNvSpPr txBox="1">
            <a:spLocks noChangeArrowheads="1"/>
          </p:cNvSpPr>
          <p:nvPr/>
        </p:nvSpPr>
        <p:spPr bwMode="auto">
          <a:xfrm>
            <a:off x="6086475" y="2438400"/>
            <a:ext cx="2247900" cy="527050"/>
          </a:xfrm>
          <a:prstGeom prst="rect">
            <a:avLst/>
          </a:prstGeom>
          <a:solidFill>
            <a:srgbClr val="CCFFFF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POSITIVE AUTOMATED </a:t>
            </a:r>
          </a:p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CULTURE</a:t>
            </a:r>
          </a:p>
        </p:txBody>
      </p:sp>
      <p:sp>
        <p:nvSpPr>
          <p:cNvPr id="113684" name="Text Box 20"/>
          <p:cNvSpPr txBox="1">
            <a:spLocks noChangeArrowheads="1"/>
          </p:cNvSpPr>
          <p:nvPr/>
        </p:nvSpPr>
        <p:spPr bwMode="auto">
          <a:xfrm>
            <a:off x="5792788" y="3454400"/>
            <a:ext cx="2033587" cy="314325"/>
          </a:xfrm>
          <a:prstGeom prst="rect">
            <a:avLst/>
          </a:prstGeom>
          <a:solidFill>
            <a:srgbClr val="FFFF00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FF0000"/>
                </a:solidFill>
                <a:effectLst/>
                <a:latin typeface="Helvetica"/>
              </a:rPr>
              <a:t>Interdiction of release</a:t>
            </a:r>
          </a:p>
        </p:txBody>
      </p:sp>
      <p:sp>
        <p:nvSpPr>
          <p:cNvPr id="113685" name="Text Box 21"/>
          <p:cNvSpPr txBox="1">
            <a:spLocks noChangeArrowheads="1"/>
          </p:cNvSpPr>
          <p:nvPr/>
        </p:nvSpPr>
        <p:spPr bwMode="auto">
          <a:xfrm>
            <a:off x="2509838" y="335915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3686" name="Text Box 22"/>
          <p:cNvSpPr txBox="1">
            <a:spLocks noChangeArrowheads="1"/>
          </p:cNvSpPr>
          <p:nvPr/>
        </p:nvSpPr>
        <p:spPr bwMode="auto">
          <a:xfrm>
            <a:off x="5903913" y="38703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3687" name="Text Box 23"/>
          <p:cNvSpPr txBox="1">
            <a:spLocks noChangeArrowheads="1"/>
          </p:cNvSpPr>
          <p:nvPr/>
        </p:nvSpPr>
        <p:spPr bwMode="auto">
          <a:xfrm>
            <a:off x="6589713" y="39465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3688" name="Text Box 24"/>
          <p:cNvSpPr txBox="1">
            <a:spLocks noChangeArrowheads="1"/>
          </p:cNvSpPr>
          <p:nvPr/>
        </p:nvSpPr>
        <p:spPr bwMode="auto">
          <a:xfrm>
            <a:off x="7026275" y="885348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3689" name="Line 25"/>
          <p:cNvSpPr>
            <a:spLocks noChangeShapeType="1"/>
          </p:cNvSpPr>
          <p:nvPr/>
        </p:nvSpPr>
        <p:spPr bwMode="auto">
          <a:xfrm flipH="1">
            <a:off x="4784725" y="3019425"/>
            <a:ext cx="2387600" cy="611188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90" name="Text Box 26"/>
          <p:cNvSpPr txBox="1">
            <a:spLocks noChangeArrowheads="1"/>
          </p:cNvSpPr>
          <p:nvPr/>
        </p:nvSpPr>
        <p:spPr bwMode="auto">
          <a:xfrm>
            <a:off x="3600450" y="4876800"/>
            <a:ext cx="4667250" cy="173990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Providing: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Assurance of sterility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Storage to 7 days 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Storage after pooling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Reduced cost for leukoreduction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</a:t>
            </a:r>
          </a:p>
        </p:txBody>
      </p:sp>
      <p:sp>
        <p:nvSpPr>
          <p:cNvPr id="113691" name="Rectangle 27"/>
          <p:cNvSpPr>
            <a:spLocks noChangeArrowheads="1"/>
          </p:cNvSpPr>
          <p:nvPr/>
        </p:nvSpPr>
        <p:spPr bwMode="auto">
          <a:xfrm>
            <a:off x="796925" y="2174875"/>
            <a:ext cx="660400" cy="7969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92" name="Freeform 28"/>
          <p:cNvSpPr>
            <a:spLocks/>
          </p:cNvSpPr>
          <p:nvPr/>
        </p:nvSpPr>
        <p:spPr bwMode="auto">
          <a:xfrm>
            <a:off x="1284288" y="1993900"/>
            <a:ext cx="517525" cy="198438"/>
          </a:xfrm>
          <a:custGeom>
            <a:avLst/>
            <a:gdLst>
              <a:gd name="T0" fmla="*/ 13 w 326"/>
              <a:gd name="T1" fmla="*/ 114 h 125"/>
              <a:gd name="T2" fmla="*/ 45 w 326"/>
              <a:gd name="T3" fmla="*/ 18 h 125"/>
              <a:gd name="T4" fmla="*/ 280 w 326"/>
              <a:gd name="T5" fmla="*/ 18 h 125"/>
              <a:gd name="T6" fmla="*/ 322 w 326"/>
              <a:gd name="T7" fmla="*/ 125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26" h="125">
                <a:moveTo>
                  <a:pt x="13" y="114"/>
                </a:moveTo>
                <a:cubicBezTo>
                  <a:pt x="6" y="73"/>
                  <a:pt x="0" y="33"/>
                  <a:pt x="45" y="18"/>
                </a:cubicBezTo>
                <a:cubicBezTo>
                  <a:pt x="89" y="2"/>
                  <a:pt x="233" y="0"/>
                  <a:pt x="280" y="18"/>
                </a:cubicBezTo>
                <a:cubicBezTo>
                  <a:pt x="326" y="35"/>
                  <a:pt x="315" y="107"/>
                  <a:pt x="322" y="125"/>
                </a:cubicBezTo>
              </a:path>
            </a:pathLst>
          </a:custGeom>
          <a:noFill/>
          <a:ln w="38100" cmpd="sng">
            <a:solidFill>
              <a:srgbClr val="FFFF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93" name="Rectangle 29"/>
          <p:cNvSpPr>
            <a:spLocks noChangeArrowheads="1"/>
          </p:cNvSpPr>
          <p:nvPr/>
        </p:nvSpPr>
        <p:spPr bwMode="auto">
          <a:xfrm>
            <a:off x="1660525" y="2174875"/>
            <a:ext cx="238125" cy="3397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94" name="Rectangle 30"/>
          <p:cNvSpPr>
            <a:spLocks noChangeArrowheads="1"/>
          </p:cNvSpPr>
          <p:nvPr/>
        </p:nvSpPr>
        <p:spPr bwMode="auto">
          <a:xfrm rot="16200000">
            <a:off x="2097088" y="2857500"/>
            <a:ext cx="227012" cy="153988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endParaRPr lang="en-US">
              <a:solidFill>
                <a:schemeClr val="bg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3695" name="Line 31"/>
          <p:cNvSpPr>
            <a:spLocks noChangeShapeType="1"/>
          </p:cNvSpPr>
          <p:nvPr/>
        </p:nvSpPr>
        <p:spPr bwMode="auto">
          <a:xfrm>
            <a:off x="4648200" y="2971800"/>
            <a:ext cx="0" cy="862013"/>
          </a:xfrm>
          <a:prstGeom prst="line">
            <a:avLst/>
          </a:prstGeom>
          <a:noFill/>
          <a:ln w="38100">
            <a:solidFill>
              <a:srgbClr val="CC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96" name="Line 32"/>
          <p:cNvSpPr>
            <a:spLocks noChangeShapeType="1"/>
          </p:cNvSpPr>
          <p:nvPr/>
        </p:nvSpPr>
        <p:spPr bwMode="auto">
          <a:xfrm>
            <a:off x="4648200" y="2133600"/>
            <a:ext cx="0" cy="381000"/>
          </a:xfrm>
          <a:prstGeom prst="line">
            <a:avLst/>
          </a:prstGeom>
          <a:noFill/>
          <a:ln w="38100">
            <a:solidFill>
              <a:srgbClr val="CC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97" name="Line 33"/>
          <p:cNvSpPr>
            <a:spLocks noChangeShapeType="1"/>
          </p:cNvSpPr>
          <p:nvPr/>
        </p:nvSpPr>
        <p:spPr bwMode="auto">
          <a:xfrm rot="-5400000">
            <a:off x="5753100" y="2476500"/>
            <a:ext cx="0" cy="381000"/>
          </a:xfrm>
          <a:prstGeom prst="line">
            <a:avLst/>
          </a:prstGeom>
          <a:noFill/>
          <a:ln w="38100">
            <a:solidFill>
              <a:srgbClr val="CC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ext Box 2"/>
          <p:cNvSpPr txBox="1">
            <a:spLocks noChangeArrowheads="1"/>
          </p:cNvSpPr>
          <p:nvPr/>
        </p:nvSpPr>
        <p:spPr bwMode="auto">
          <a:xfrm>
            <a:off x="1471613" y="857250"/>
            <a:ext cx="62579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Practical Application of Culturing </a:t>
            </a:r>
          </a:p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in a Transfusion Service Laboratory</a:t>
            </a:r>
          </a:p>
        </p:txBody>
      </p:sp>
      <p:sp>
        <p:nvSpPr>
          <p:cNvPr id="61443" name="Text Box 3"/>
          <p:cNvSpPr txBox="1">
            <a:spLocks noChangeArrowheads="1"/>
          </p:cNvSpPr>
          <p:nvPr/>
        </p:nvSpPr>
        <p:spPr bwMode="auto">
          <a:xfrm>
            <a:off x="838200" y="2438400"/>
            <a:ext cx="7169150" cy="301307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Experience in first 2 years: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2,569 units cultured 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(5 mL into aerobic bottle, BacT/Alert automated system)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16 initial positives 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(0.6%)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11 not confirmed on repeat culture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5 not able to be recultured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   (1: positive after transfusion)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1444" name="Text Box 4"/>
          <p:cNvSpPr txBox="1">
            <a:spLocks noChangeArrowheads="1"/>
          </p:cNvSpPr>
          <p:nvPr/>
        </p:nvSpPr>
        <p:spPr bwMode="auto">
          <a:xfrm>
            <a:off x="534988" y="6224588"/>
            <a:ext cx="20748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May, 1999 - April, 2001</a:t>
            </a:r>
          </a:p>
        </p:txBody>
      </p:sp>
    </p:spTree>
  </p:cSld>
  <p:clrMapOvr>
    <a:masterClrMapping/>
  </p:clrMapOvr>
</p:sld>
</file>

<file path=ppt/slides/slide37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Text Box 2"/>
          <p:cNvSpPr txBox="1">
            <a:spLocks noChangeArrowheads="1"/>
          </p:cNvSpPr>
          <p:nvPr/>
        </p:nvSpPr>
        <p:spPr bwMode="auto">
          <a:xfrm>
            <a:off x="1471613" y="857250"/>
            <a:ext cx="62579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Practical Application of Culturing </a:t>
            </a:r>
          </a:p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in a Transfusion Service Laboratory</a:t>
            </a:r>
          </a:p>
        </p:txBody>
      </p:sp>
      <p:sp>
        <p:nvSpPr>
          <p:cNvPr id="89091" name="Text Box 3"/>
          <p:cNvSpPr txBox="1">
            <a:spLocks noChangeArrowheads="1"/>
          </p:cNvSpPr>
          <p:nvPr/>
        </p:nvSpPr>
        <p:spPr bwMode="auto">
          <a:xfrm>
            <a:off x="838200" y="2438400"/>
            <a:ext cx="7642225" cy="337820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Recent experience: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Split double SDP unit received 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(external source)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Day 2: Culture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Day 3 AM: Split A’s culture     growth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	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(recultured)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Day 3 PM: Split B’s culture     growth</a:t>
            </a: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Same </a:t>
            </a:r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Staph. epi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. in each unit.</a:t>
            </a:r>
          </a:p>
        </p:txBody>
      </p:sp>
      <p:sp>
        <p:nvSpPr>
          <p:cNvPr id="89092" name="Text Box 4"/>
          <p:cNvSpPr txBox="1">
            <a:spLocks noChangeArrowheads="1"/>
          </p:cNvSpPr>
          <p:nvPr/>
        </p:nvSpPr>
        <p:spPr bwMode="auto">
          <a:xfrm>
            <a:off x="534988" y="6224588"/>
            <a:ext cx="10302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July, 2001</a:t>
            </a:r>
          </a:p>
        </p:txBody>
      </p:sp>
      <p:sp>
        <p:nvSpPr>
          <p:cNvPr id="89093" name="AutoShape 5"/>
          <p:cNvSpPr>
            <a:spLocks noChangeArrowheads="1"/>
          </p:cNvSpPr>
          <p:nvPr/>
        </p:nvSpPr>
        <p:spPr bwMode="auto">
          <a:xfrm>
            <a:off x="5791200" y="4038600"/>
            <a:ext cx="304800" cy="152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094" name="AutoShape 6"/>
          <p:cNvSpPr>
            <a:spLocks noChangeArrowheads="1"/>
          </p:cNvSpPr>
          <p:nvPr/>
        </p:nvSpPr>
        <p:spPr bwMode="auto">
          <a:xfrm>
            <a:off x="5791200" y="4800600"/>
            <a:ext cx="304800" cy="152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38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ext Box 2"/>
          <p:cNvSpPr txBox="1">
            <a:spLocks noChangeArrowheads="1"/>
          </p:cNvSpPr>
          <p:nvPr/>
        </p:nvSpPr>
        <p:spPr bwMode="auto">
          <a:xfrm>
            <a:off x="1471613" y="857250"/>
            <a:ext cx="62579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Practical Application of Culturing </a:t>
            </a:r>
          </a:p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in a Transfusion Service Laboratory</a:t>
            </a:r>
          </a:p>
        </p:txBody>
      </p:sp>
      <p:sp>
        <p:nvSpPr>
          <p:cNvPr id="62467" name="Text Box 3"/>
          <p:cNvSpPr txBox="1">
            <a:spLocks noChangeArrowheads="1"/>
          </p:cNvSpPr>
          <p:nvPr/>
        </p:nvSpPr>
        <p:spPr bwMode="auto">
          <a:xfrm>
            <a:off x="838200" y="2438400"/>
            <a:ext cx="7297738" cy="191770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Costs:</a:t>
            </a: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Material costs: $11.05/plateletpheresis unit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Tech time: 7 minutes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Workup of positives: $50-100</a:t>
            </a:r>
          </a:p>
        </p:txBody>
      </p:sp>
      <p:sp>
        <p:nvSpPr>
          <p:cNvPr id="62468" name="Text Box 4"/>
          <p:cNvSpPr txBox="1">
            <a:spLocks noChangeArrowheads="1"/>
          </p:cNvSpPr>
          <p:nvPr/>
        </p:nvSpPr>
        <p:spPr bwMode="auto">
          <a:xfrm>
            <a:off x="4608513" y="6183313"/>
            <a:ext cx="40020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Cooper L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Transfusion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1999;39:119-20S. </a:t>
            </a:r>
          </a:p>
        </p:txBody>
      </p:sp>
    </p:spTree>
  </p:cSld>
  <p:clrMapOvr>
    <a:masterClrMapping/>
  </p:clrMapOvr>
</p:sld>
</file>

<file path=ppt/slides/slide39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ext Box 2"/>
          <p:cNvSpPr txBox="1">
            <a:spLocks noChangeArrowheads="1"/>
          </p:cNvSpPr>
          <p:nvPr/>
        </p:nvSpPr>
        <p:spPr bwMode="auto">
          <a:xfrm>
            <a:off x="1471613" y="857250"/>
            <a:ext cx="62579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Practical Application of Culturing </a:t>
            </a:r>
          </a:p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in a Transfusion Service Laboratory</a:t>
            </a:r>
          </a:p>
        </p:txBody>
      </p:sp>
      <p:sp>
        <p:nvSpPr>
          <p:cNvPr id="64515" name="Text Box 3"/>
          <p:cNvSpPr txBox="1">
            <a:spLocks noChangeArrowheads="1"/>
          </p:cNvSpPr>
          <p:nvPr/>
        </p:nvSpPr>
        <p:spPr bwMode="auto">
          <a:xfrm>
            <a:off x="2362200" y="2438400"/>
            <a:ext cx="3062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Cost (for 100 units):</a:t>
            </a:r>
          </a:p>
        </p:txBody>
      </p:sp>
      <p:sp>
        <p:nvSpPr>
          <p:cNvPr id="64516" name="Rectangle 4"/>
          <p:cNvSpPr>
            <a:spLocks noChangeArrowheads="1"/>
          </p:cNvSpPr>
          <p:nvPr/>
        </p:nvSpPr>
        <p:spPr bwMode="auto">
          <a:xfrm>
            <a:off x="2378075" y="3146425"/>
            <a:ext cx="4691063" cy="264795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Material costs: 		$1105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Tech time: 700 minutes 	  $467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Workup of positive: 	   </a:t>
            </a:r>
            <a:r>
              <a:rPr lang="en-US" u="sng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$75</a:t>
            </a:r>
          </a:p>
          <a:p>
            <a:r>
              <a:rPr lang="en-US" u="sng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		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$1647</a:t>
            </a: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Units not outdated: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</a:t>
            </a:r>
            <a:r>
              <a:rPr lang="en-US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15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@ $500		</a:t>
            </a:r>
            <a:r>
              <a:rPr lang="en-US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$7500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47" name="Text Box 63"/>
          <p:cNvSpPr txBox="1">
            <a:spLocks noChangeArrowheads="1"/>
          </p:cNvSpPr>
          <p:nvPr/>
        </p:nvSpPr>
        <p:spPr bwMode="auto">
          <a:xfrm>
            <a:off x="1562100" y="266700"/>
            <a:ext cx="60467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Comparison of Residual Risks</a:t>
            </a:r>
          </a:p>
        </p:txBody>
      </p:sp>
      <p:sp>
        <p:nvSpPr>
          <p:cNvPr id="67648" name="AutoShape 64"/>
          <p:cNvSpPr>
            <a:spLocks noChangeArrowheads="1"/>
          </p:cNvSpPr>
          <p:nvPr/>
        </p:nvSpPr>
        <p:spPr bwMode="auto">
          <a:xfrm>
            <a:off x="1352550" y="2362200"/>
            <a:ext cx="866775" cy="457200"/>
          </a:xfrm>
          <a:prstGeom prst="rightArrow">
            <a:avLst>
              <a:gd name="adj1" fmla="val 50000"/>
              <a:gd name="adj2" fmla="val 47396"/>
            </a:avLst>
          </a:prstGeom>
          <a:solidFill>
            <a:srgbClr val="FFFF00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49" name="Text Box 65"/>
          <p:cNvSpPr txBox="1">
            <a:spLocks noChangeArrowheads="1"/>
          </p:cNvSpPr>
          <p:nvPr/>
        </p:nvSpPr>
        <p:spPr bwMode="auto">
          <a:xfrm>
            <a:off x="0" y="2190750"/>
            <a:ext cx="1423988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Bacterial</a:t>
            </a:r>
          </a:p>
          <a:p>
            <a:pPr algn="ctr"/>
            <a:r>
              <a:rPr lang="en-US" sz="1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Contamination</a:t>
            </a:r>
          </a:p>
          <a:p>
            <a:pPr algn="ctr"/>
            <a:r>
              <a:rPr lang="en-US" sz="1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(platelets)</a:t>
            </a:r>
          </a:p>
        </p:txBody>
      </p:sp>
      <p:sp>
        <p:nvSpPr>
          <p:cNvPr id="67653" name="Line 69"/>
          <p:cNvSpPr>
            <a:spLocks noChangeShapeType="1"/>
          </p:cNvSpPr>
          <p:nvPr/>
        </p:nvSpPr>
        <p:spPr bwMode="auto">
          <a:xfrm>
            <a:off x="2228850" y="2590800"/>
            <a:ext cx="6419850" cy="0"/>
          </a:xfrm>
          <a:prstGeom prst="line">
            <a:avLst/>
          </a:prstGeom>
          <a:noFill/>
          <a:ln w="38100">
            <a:solidFill>
              <a:srgbClr val="FFFF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55" name="Text Box 71"/>
          <p:cNvSpPr txBox="1">
            <a:spLocks noChangeArrowheads="1"/>
          </p:cNvSpPr>
          <p:nvPr/>
        </p:nvSpPr>
        <p:spPr bwMode="auto">
          <a:xfrm>
            <a:off x="211138" y="4114800"/>
            <a:ext cx="1019175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Septic</a:t>
            </a:r>
          </a:p>
          <a:p>
            <a:pPr algn="ctr"/>
            <a:r>
              <a:rPr lang="en-US" sz="1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Fatalities</a:t>
            </a:r>
          </a:p>
          <a:p>
            <a:pPr algn="ctr"/>
            <a:r>
              <a:rPr lang="en-US" sz="1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(platelets)</a:t>
            </a:r>
          </a:p>
        </p:txBody>
      </p:sp>
      <p:sp>
        <p:nvSpPr>
          <p:cNvPr id="67657" name="Line 73"/>
          <p:cNvSpPr>
            <a:spLocks noChangeShapeType="1"/>
          </p:cNvSpPr>
          <p:nvPr/>
        </p:nvSpPr>
        <p:spPr bwMode="auto">
          <a:xfrm>
            <a:off x="2257425" y="6122988"/>
            <a:ext cx="6608763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58" name="Line 74"/>
          <p:cNvSpPr>
            <a:spLocks noChangeShapeType="1"/>
          </p:cNvSpPr>
          <p:nvPr/>
        </p:nvSpPr>
        <p:spPr bwMode="auto">
          <a:xfrm>
            <a:off x="2105025" y="5402263"/>
            <a:ext cx="133350" cy="1587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59" name="Line 75"/>
          <p:cNvSpPr>
            <a:spLocks noChangeShapeType="1"/>
          </p:cNvSpPr>
          <p:nvPr/>
        </p:nvSpPr>
        <p:spPr bwMode="auto">
          <a:xfrm>
            <a:off x="2105025" y="4378325"/>
            <a:ext cx="133350" cy="1588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60" name="Line 76"/>
          <p:cNvSpPr>
            <a:spLocks noChangeShapeType="1"/>
          </p:cNvSpPr>
          <p:nvPr/>
        </p:nvSpPr>
        <p:spPr bwMode="auto">
          <a:xfrm>
            <a:off x="2105025" y="3328988"/>
            <a:ext cx="133350" cy="1587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61" name="Line 77"/>
          <p:cNvSpPr>
            <a:spLocks noChangeShapeType="1"/>
          </p:cNvSpPr>
          <p:nvPr/>
        </p:nvSpPr>
        <p:spPr bwMode="auto">
          <a:xfrm>
            <a:off x="2114550" y="2303463"/>
            <a:ext cx="133350" cy="1587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62" name="Line 78"/>
          <p:cNvSpPr>
            <a:spLocks noChangeShapeType="1"/>
          </p:cNvSpPr>
          <p:nvPr/>
        </p:nvSpPr>
        <p:spPr bwMode="auto">
          <a:xfrm>
            <a:off x="2093913" y="1252538"/>
            <a:ext cx="134937" cy="1587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63" name="Rectangle 79"/>
          <p:cNvSpPr>
            <a:spLocks noChangeArrowheads="1"/>
          </p:cNvSpPr>
          <p:nvPr/>
        </p:nvSpPr>
        <p:spPr bwMode="auto">
          <a:xfrm>
            <a:off x="2455863" y="1212850"/>
            <a:ext cx="82550" cy="74613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64" name="Rectangle 80"/>
          <p:cNvSpPr>
            <a:spLocks noChangeArrowheads="1"/>
          </p:cNvSpPr>
          <p:nvPr/>
        </p:nvSpPr>
        <p:spPr bwMode="auto">
          <a:xfrm>
            <a:off x="3321050" y="3897313"/>
            <a:ext cx="84138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65" name="Rectangle 81"/>
          <p:cNvSpPr>
            <a:spLocks noChangeArrowheads="1"/>
          </p:cNvSpPr>
          <p:nvPr/>
        </p:nvSpPr>
        <p:spPr bwMode="auto">
          <a:xfrm>
            <a:off x="3978275" y="4092575"/>
            <a:ext cx="84138" cy="74613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66" name="Rectangle 82"/>
          <p:cNvSpPr>
            <a:spLocks noChangeArrowheads="1"/>
          </p:cNvSpPr>
          <p:nvPr/>
        </p:nvSpPr>
        <p:spPr bwMode="auto">
          <a:xfrm>
            <a:off x="4635500" y="4506913"/>
            <a:ext cx="84138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67" name="Rectangle 83"/>
          <p:cNvSpPr>
            <a:spLocks noChangeArrowheads="1"/>
          </p:cNvSpPr>
          <p:nvPr/>
        </p:nvSpPr>
        <p:spPr bwMode="auto">
          <a:xfrm>
            <a:off x="5302250" y="4694238"/>
            <a:ext cx="84138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68" name="Rectangle 84"/>
          <p:cNvSpPr>
            <a:spLocks noChangeArrowheads="1"/>
          </p:cNvSpPr>
          <p:nvPr/>
        </p:nvSpPr>
        <p:spPr bwMode="auto">
          <a:xfrm>
            <a:off x="5662613" y="4932363"/>
            <a:ext cx="84137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69" name="Rectangle 85"/>
          <p:cNvSpPr>
            <a:spLocks noChangeArrowheads="1"/>
          </p:cNvSpPr>
          <p:nvPr/>
        </p:nvSpPr>
        <p:spPr bwMode="auto">
          <a:xfrm>
            <a:off x="6348413" y="5008563"/>
            <a:ext cx="84137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70" name="Rectangle 86"/>
          <p:cNvSpPr>
            <a:spLocks noChangeArrowheads="1"/>
          </p:cNvSpPr>
          <p:nvPr/>
        </p:nvSpPr>
        <p:spPr bwMode="auto">
          <a:xfrm>
            <a:off x="7024688" y="5151438"/>
            <a:ext cx="84137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71" name="Rectangle 87"/>
          <p:cNvSpPr>
            <a:spLocks noChangeArrowheads="1"/>
          </p:cNvSpPr>
          <p:nvPr/>
        </p:nvSpPr>
        <p:spPr bwMode="auto">
          <a:xfrm>
            <a:off x="7024688" y="4084638"/>
            <a:ext cx="84137" cy="74612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CC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72" name="Rectangle 88"/>
          <p:cNvSpPr>
            <a:spLocks noChangeArrowheads="1"/>
          </p:cNvSpPr>
          <p:nvPr/>
        </p:nvSpPr>
        <p:spPr bwMode="auto">
          <a:xfrm>
            <a:off x="5024438" y="3678238"/>
            <a:ext cx="84137" cy="74612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73" name="Rectangle 89"/>
          <p:cNvSpPr>
            <a:spLocks noChangeArrowheads="1"/>
          </p:cNvSpPr>
          <p:nvPr/>
        </p:nvSpPr>
        <p:spPr bwMode="auto">
          <a:xfrm>
            <a:off x="3644900" y="2695575"/>
            <a:ext cx="84138" cy="74613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CC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74" name="Rectangle 90"/>
          <p:cNvSpPr>
            <a:spLocks noChangeArrowheads="1"/>
          </p:cNvSpPr>
          <p:nvPr/>
        </p:nvSpPr>
        <p:spPr bwMode="auto">
          <a:xfrm>
            <a:off x="2967038" y="2635250"/>
            <a:ext cx="84137" cy="74613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CC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75" name="Rectangle 91"/>
          <p:cNvSpPr>
            <a:spLocks noChangeArrowheads="1"/>
          </p:cNvSpPr>
          <p:nvPr/>
        </p:nvSpPr>
        <p:spPr bwMode="auto">
          <a:xfrm>
            <a:off x="3921125" y="1857375"/>
            <a:ext cx="84138" cy="7461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76" name="Rectangle 92"/>
          <p:cNvSpPr>
            <a:spLocks noChangeArrowheads="1"/>
          </p:cNvSpPr>
          <p:nvPr/>
        </p:nvSpPr>
        <p:spPr bwMode="auto">
          <a:xfrm>
            <a:off x="7027863" y="4295775"/>
            <a:ext cx="82550" cy="7461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77" name="Rectangle 93"/>
          <p:cNvSpPr>
            <a:spLocks noChangeArrowheads="1"/>
          </p:cNvSpPr>
          <p:nvPr/>
        </p:nvSpPr>
        <p:spPr bwMode="auto">
          <a:xfrm>
            <a:off x="5464175" y="2881313"/>
            <a:ext cx="84138" cy="7461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78" name="Rectangle 94"/>
          <p:cNvSpPr>
            <a:spLocks noChangeArrowheads="1"/>
          </p:cNvSpPr>
          <p:nvPr/>
        </p:nvSpPr>
        <p:spPr bwMode="auto">
          <a:xfrm>
            <a:off x="3292475" y="1509713"/>
            <a:ext cx="84138" cy="7461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79" name="Text Box 95"/>
          <p:cNvSpPr txBox="1">
            <a:spLocks noChangeArrowheads="1"/>
          </p:cNvSpPr>
          <p:nvPr/>
        </p:nvSpPr>
        <p:spPr bwMode="auto">
          <a:xfrm>
            <a:off x="2792413" y="1797050"/>
            <a:ext cx="5222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true">
                <a:solidFill>
                  <a:srgbClr val="00CC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HIV</a:t>
            </a:r>
          </a:p>
        </p:txBody>
      </p:sp>
      <p:sp>
        <p:nvSpPr>
          <p:cNvPr id="67680" name="Text Box 96"/>
          <p:cNvSpPr txBox="1">
            <a:spLocks noChangeArrowheads="1"/>
          </p:cNvSpPr>
          <p:nvPr/>
        </p:nvSpPr>
        <p:spPr bwMode="auto">
          <a:xfrm>
            <a:off x="4867275" y="3348038"/>
            <a:ext cx="6111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true">
                <a:solidFill>
                  <a:srgbClr val="FFCC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HBV</a:t>
            </a:r>
          </a:p>
        </p:txBody>
      </p:sp>
      <p:sp>
        <p:nvSpPr>
          <p:cNvPr id="67681" name="Text Box 97"/>
          <p:cNvSpPr txBox="1">
            <a:spLocks noChangeArrowheads="1"/>
          </p:cNvSpPr>
          <p:nvPr/>
        </p:nvSpPr>
        <p:spPr bwMode="auto">
          <a:xfrm>
            <a:off x="7791450" y="4575175"/>
            <a:ext cx="6111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HCV</a:t>
            </a:r>
          </a:p>
        </p:txBody>
      </p:sp>
      <p:sp>
        <p:nvSpPr>
          <p:cNvPr id="67682" name="Text Box 98"/>
          <p:cNvSpPr txBox="1">
            <a:spLocks noChangeArrowheads="1"/>
          </p:cNvSpPr>
          <p:nvPr/>
        </p:nvSpPr>
        <p:spPr bwMode="auto">
          <a:xfrm>
            <a:off x="6724650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1996</a:t>
            </a:r>
          </a:p>
        </p:txBody>
      </p:sp>
      <p:sp>
        <p:nvSpPr>
          <p:cNvPr id="67683" name="Text Box 99"/>
          <p:cNvSpPr txBox="1">
            <a:spLocks noChangeArrowheads="1"/>
          </p:cNvSpPr>
          <p:nvPr/>
        </p:nvSpPr>
        <p:spPr bwMode="auto">
          <a:xfrm>
            <a:off x="6049963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1994</a:t>
            </a:r>
          </a:p>
        </p:txBody>
      </p:sp>
      <p:sp>
        <p:nvSpPr>
          <p:cNvPr id="67684" name="Text Box 100"/>
          <p:cNvSpPr txBox="1">
            <a:spLocks noChangeArrowheads="1"/>
          </p:cNvSpPr>
          <p:nvPr/>
        </p:nvSpPr>
        <p:spPr bwMode="auto">
          <a:xfrm>
            <a:off x="5373688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1992</a:t>
            </a:r>
          </a:p>
        </p:txBody>
      </p:sp>
      <p:sp>
        <p:nvSpPr>
          <p:cNvPr id="67685" name="Text Box 101"/>
          <p:cNvSpPr txBox="1">
            <a:spLocks noChangeArrowheads="1"/>
          </p:cNvSpPr>
          <p:nvPr/>
        </p:nvSpPr>
        <p:spPr bwMode="auto">
          <a:xfrm>
            <a:off x="4649788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1990</a:t>
            </a:r>
          </a:p>
        </p:txBody>
      </p:sp>
      <p:sp>
        <p:nvSpPr>
          <p:cNvPr id="67686" name="Text Box 102"/>
          <p:cNvSpPr txBox="1">
            <a:spLocks noChangeArrowheads="1"/>
          </p:cNvSpPr>
          <p:nvPr/>
        </p:nvSpPr>
        <p:spPr bwMode="auto">
          <a:xfrm>
            <a:off x="3952875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1988</a:t>
            </a:r>
          </a:p>
        </p:txBody>
      </p:sp>
      <p:sp>
        <p:nvSpPr>
          <p:cNvPr id="67687" name="Text Box 103"/>
          <p:cNvSpPr txBox="1">
            <a:spLocks noChangeArrowheads="1"/>
          </p:cNvSpPr>
          <p:nvPr/>
        </p:nvSpPr>
        <p:spPr bwMode="auto">
          <a:xfrm>
            <a:off x="3248025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1986</a:t>
            </a:r>
          </a:p>
        </p:txBody>
      </p:sp>
      <p:sp>
        <p:nvSpPr>
          <p:cNvPr id="67688" name="Text Box 104"/>
          <p:cNvSpPr txBox="1">
            <a:spLocks noChangeArrowheads="1"/>
          </p:cNvSpPr>
          <p:nvPr/>
        </p:nvSpPr>
        <p:spPr bwMode="auto">
          <a:xfrm>
            <a:off x="2524125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1984</a:t>
            </a:r>
          </a:p>
        </p:txBody>
      </p:sp>
      <p:sp>
        <p:nvSpPr>
          <p:cNvPr id="67689" name="Line 105"/>
          <p:cNvSpPr>
            <a:spLocks noChangeShapeType="1"/>
          </p:cNvSpPr>
          <p:nvPr/>
        </p:nvSpPr>
        <p:spPr bwMode="auto">
          <a:xfrm>
            <a:off x="2486025" y="1246188"/>
            <a:ext cx="876300" cy="2709862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90" name="Line 106"/>
          <p:cNvSpPr>
            <a:spLocks noChangeShapeType="1"/>
          </p:cNvSpPr>
          <p:nvPr/>
        </p:nvSpPr>
        <p:spPr bwMode="auto">
          <a:xfrm>
            <a:off x="3351213" y="3938588"/>
            <a:ext cx="677862" cy="187325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91" name="Line 107"/>
          <p:cNvSpPr>
            <a:spLocks noChangeShapeType="1"/>
          </p:cNvSpPr>
          <p:nvPr/>
        </p:nvSpPr>
        <p:spPr bwMode="auto">
          <a:xfrm>
            <a:off x="4008438" y="4125913"/>
            <a:ext cx="668337" cy="422275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92" name="Line 108"/>
          <p:cNvSpPr>
            <a:spLocks noChangeShapeType="1"/>
          </p:cNvSpPr>
          <p:nvPr/>
        </p:nvSpPr>
        <p:spPr bwMode="auto">
          <a:xfrm>
            <a:off x="4694238" y="4548188"/>
            <a:ext cx="668337" cy="203200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93" name="Line 109"/>
          <p:cNvSpPr>
            <a:spLocks noChangeShapeType="1"/>
          </p:cNvSpPr>
          <p:nvPr/>
        </p:nvSpPr>
        <p:spPr bwMode="auto">
          <a:xfrm>
            <a:off x="5343525" y="4751388"/>
            <a:ext cx="361950" cy="203200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94" name="Line 110"/>
          <p:cNvSpPr>
            <a:spLocks noChangeShapeType="1"/>
          </p:cNvSpPr>
          <p:nvPr/>
        </p:nvSpPr>
        <p:spPr bwMode="auto">
          <a:xfrm>
            <a:off x="5694363" y="4972050"/>
            <a:ext cx="714375" cy="84138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95" name="Line 111"/>
          <p:cNvSpPr>
            <a:spLocks noChangeShapeType="1"/>
          </p:cNvSpPr>
          <p:nvPr/>
        </p:nvSpPr>
        <p:spPr bwMode="auto">
          <a:xfrm>
            <a:off x="6408738" y="5056188"/>
            <a:ext cx="649287" cy="136525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96" name="Line 112"/>
          <p:cNvSpPr>
            <a:spLocks noChangeShapeType="1"/>
          </p:cNvSpPr>
          <p:nvPr/>
        </p:nvSpPr>
        <p:spPr bwMode="auto">
          <a:xfrm>
            <a:off x="3019425" y="2686050"/>
            <a:ext cx="666750" cy="50800"/>
          </a:xfrm>
          <a:prstGeom prst="line">
            <a:avLst/>
          </a:prstGeom>
          <a:noFill/>
          <a:ln w="38100">
            <a:solidFill>
              <a:srgbClr val="FFCC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97" name="Line 113"/>
          <p:cNvSpPr>
            <a:spLocks noChangeShapeType="1"/>
          </p:cNvSpPr>
          <p:nvPr/>
        </p:nvSpPr>
        <p:spPr bwMode="auto">
          <a:xfrm>
            <a:off x="3686175" y="2736850"/>
            <a:ext cx="1390650" cy="982663"/>
          </a:xfrm>
          <a:prstGeom prst="line">
            <a:avLst/>
          </a:prstGeom>
          <a:noFill/>
          <a:ln w="38100">
            <a:solidFill>
              <a:srgbClr val="FFCC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98" name="Line 114"/>
          <p:cNvSpPr>
            <a:spLocks noChangeShapeType="1"/>
          </p:cNvSpPr>
          <p:nvPr/>
        </p:nvSpPr>
        <p:spPr bwMode="auto">
          <a:xfrm>
            <a:off x="5038725" y="3711575"/>
            <a:ext cx="2019300" cy="430213"/>
          </a:xfrm>
          <a:prstGeom prst="line">
            <a:avLst/>
          </a:prstGeom>
          <a:noFill/>
          <a:ln w="38100">
            <a:solidFill>
              <a:srgbClr val="FFCC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99" name="Line 115"/>
          <p:cNvSpPr>
            <a:spLocks noChangeShapeType="1"/>
          </p:cNvSpPr>
          <p:nvPr/>
        </p:nvSpPr>
        <p:spPr bwMode="auto">
          <a:xfrm>
            <a:off x="3322638" y="1550988"/>
            <a:ext cx="628650" cy="322262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00" name="Line 116"/>
          <p:cNvSpPr>
            <a:spLocks noChangeShapeType="1"/>
          </p:cNvSpPr>
          <p:nvPr/>
        </p:nvSpPr>
        <p:spPr bwMode="auto">
          <a:xfrm>
            <a:off x="3971925" y="1890713"/>
            <a:ext cx="1522413" cy="101600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01" name="Line 117"/>
          <p:cNvSpPr>
            <a:spLocks noChangeShapeType="1"/>
          </p:cNvSpPr>
          <p:nvPr/>
        </p:nvSpPr>
        <p:spPr bwMode="auto">
          <a:xfrm>
            <a:off x="5476875" y="2922588"/>
            <a:ext cx="1546225" cy="1414462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02" name="Rectangle 118"/>
          <p:cNvSpPr>
            <a:spLocks noChangeArrowheads="1"/>
          </p:cNvSpPr>
          <p:nvPr/>
        </p:nvSpPr>
        <p:spPr bwMode="auto">
          <a:xfrm>
            <a:off x="2435225" y="1019175"/>
            <a:ext cx="84138" cy="7461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03" name="Line 119"/>
          <p:cNvSpPr>
            <a:spLocks noChangeShapeType="1"/>
          </p:cNvSpPr>
          <p:nvPr/>
        </p:nvSpPr>
        <p:spPr bwMode="auto">
          <a:xfrm>
            <a:off x="2486025" y="1077913"/>
            <a:ext cx="857250" cy="490537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04" name="Text Box 120"/>
          <p:cNvSpPr txBox="1">
            <a:spLocks noChangeArrowheads="1"/>
          </p:cNvSpPr>
          <p:nvPr/>
        </p:nvSpPr>
        <p:spPr bwMode="auto">
          <a:xfrm>
            <a:off x="1447800" y="1120775"/>
            <a:ext cx="6365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1:100</a:t>
            </a:r>
          </a:p>
        </p:txBody>
      </p:sp>
      <p:sp>
        <p:nvSpPr>
          <p:cNvPr id="67705" name="Text Box 121"/>
          <p:cNvSpPr txBox="1">
            <a:spLocks noChangeArrowheads="1"/>
          </p:cNvSpPr>
          <p:nvPr/>
        </p:nvSpPr>
        <p:spPr bwMode="auto">
          <a:xfrm>
            <a:off x="1373188" y="2162175"/>
            <a:ext cx="7350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1:1000</a:t>
            </a:r>
          </a:p>
        </p:txBody>
      </p:sp>
      <p:sp>
        <p:nvSpPr>
          <p:cNvPr id="67706" name="Text Box 122"/>
          <p:cNvSpPr txBox="1">
            <a:spLocks noChangeArrowheads="1"/>
          </p:cNvSpPr>
          <p:nvPr/>
        </p:nvSpPr>
        <p:spPr bwMode="auto">
          <a:xfrm>
            <a:off x="1350963" y="3186113"/>
            <a:ext cx="8826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1:10 000</a:t>
            </a:r>
          </a:p>
        </p:txBody>
      </p:sp>
      <p:sp>
        <p:nvSpPr>
          <p:cNvPr id="67707" name="Text Box 123"/>
          <p:cNvSpPr txBox="1">
            <a:spLocks noChangeArrowheads="1"/>
          </p:cNvSpPr>
          <p:nvPr/>
        </p:nvSpPr>
        <p:spPr bwMode="auto">
          <a:xfrm>
            <a:off x="1193800" y="4244975"/>
            <a:ext cx="9810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1:100 000</a:t>
            </a:r>
          </a:p>
        </p:txBody>
      </p:sp>
      <p:sp>
        <p:nvSpPr>
          <p:cNvPr id="67708" name="Text Box 124"/>
          <p:cNvSpPr txBox="1">
            <a:spLocks noChangeArrowheads="1"/>
          </p:cNvSpPr>
          <p:nvPr/>
        </p:nvSpPr>
        <p:spPr bwMode="auto">
          <a:xfrm>
            <a:off x="1066800" y="5268913"/>
            <a:ext cx="11287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1:1 000 000</a:t>
            </a:r>
          </a:p>
        </p:txBody>
      </p:sp>
      <p:sp>
        <p:nvSpPr>
          <p:cNvPr id="67709" name="Text Box 125"/>
          <p:cNvSpPr txBox="1">
            <a:spLocks noChangeArrowheads="1"/>
          </p:cNvSpPr>
          <p:nvPr/>
        </p:nvSpPr>
        <p:spPr bwMode="auto">
          <a:xfrm>
            <a:off x="7431088" y="6122988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1998</a:t>
            </a:r>
          </a:p>
        </p:txBody>
      </p:sp>
      <p:sp>
        <p:nvSpPr>
          <p:cNvPr id="67710" name="Text Box 126"/>
          <p:cNvSpPr txBox="1">
            <a:spLocks noChangeArrowheads="1"/>
          </p:cNvSpPr>
          <p:nvPr/>
        </p:nvSpPr>
        <p:spPr bwMode="auto">
          <a:xfrm>
            <a:off x="8151813" y="6115050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2000</a:t>
            </a:r>
          </a:p>
        </p:txBody>
      </p:sp>
      <p:sp>
        <p:nvSpPr>
          <p:cNvPr id="67711" name="Rectangle 127"/>
          <p:cNvSpPr>
            <a:spLocks noChangeArrowheads="1"/>
          </p:cNvSpPr>
          <p:nvPr/>
        </p:nvSpPr>
        <p:spPr bwMode="auto">
          <a:xfrm>
            <a:off x="8775700" y="5451475"/>
            <a:ext cx="82550" cy="7461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12" name="Line 128"/>
          <p:cNvSpPr>
            <a:spLocks noChangeShapeType="1"/>
          </p:cNvSpPr>
          <p:nvPr/>
        </p:nvSpPr>
        <p:spPr bwMode="auto">
          <a:xfrm>
            <a:off x="7062788" y="4351338"/>
            <a:ext cx="1712912" cy="1128712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13" name="Line 129"/>
          <p:cNvSpPr>
            <a:spLocks noChangeShapeType="1"/>
          </p:cNvSpPr>
          <p:nvPr/>
        </p:nvSpPr>
        <p:spPr bwMode="auto">
          <a:xfrm>
            <a:off x="7037388" y="5183188"/>
            <a:ext cx="1754187" cy="568325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14" name="Rectangle 130"/>
          <p:cNvSpPr>
            <a:spLocks noChangeArrowheads="1"/>
          </p:cNvSpPr>
          <p:nvPr/>
        </p:nvSpPr>
        <p:spPr bwMode="auto">
          <a:xfrm>
            <a:off x="8782050" y="5691188"/>
            <a:ext cx="84138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15" name="Text Box 131"/>
          <p:cNvSpPr txBox="1">
            <a:spLocks noChangeArrowheads="1"/>
          </p:cNvSpPr>
          <p:nvPr/>
        </p:nvSpPr>
        <p:spPr bwMode="auto">
          <a:xfrm>
            <a:off x="0" y="1468438"/>
            <a:ext cx="2236788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6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Transmission risk, 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per unit</a:t>
            </a:r>
            <a:endParaRPr lang="en-US" sz="16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7716" name="Line 132"/>
          <p:cNvSpPr>
            <a:spLocks noChangeShapeType="1"/>
          </p:cNvSpPr>
          <p:nvPr/>
        </p:nvSpPr>
        <p:spPr bwMode="auto">
          <a:xfrm rot="5400000">
            <a:off x="-284162" y="3641725"/>
            <a:ext cx="5035550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17" name="Text Box 133"/>
          <p:cNvSpPr txBox="1">
            <a:spLocks noChangeArrowheads="1"/>
          </p:cNvSpPr>
          <p:nvPr/>
        </p:nvSpPr>
        <p:spPr bwMode="auto">
          <a:xfrm>
            <a:off x="3810000" y="6438900"/>
            <a:ext cx="51133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Updated  from: Goodnough LT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 t al. NEJM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1999;341:126-7</a:t>
            </a:r>
          </a:p>
        </p:txBody>
      </p:sp>
      <p:sp>
        <p:nvSpPr>
          <p:cNvPr id="67718" name="Line 134"/>
          <p:cNvSpPr>
            <a:spLocks noChangeShapeType="1"/>
          </p:cNvSpPr>
          <p:nvPr/>
        </p:nvSpPr>
        <p:spPr bwMode="auto">
          <a:xfrm>
            <a:off x="7019925" y="4111625"/>
            <a:ext cx="1790700" cy="620713"/>
          </a:xfrm>
          <a:prstGeom prst="line">
            <a:avLst/>
          </a:prstGeom>
          <a:noFill/>
          <a:ln w="38100">
            <a:solidFill>
              <a:srgbClr val="FFCC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19" name="Rectangle 135"/>
          <p:cNvSpPr>
            <a:spLocks noChangeArrowheads="1"/>
          </p:cNvSpPr>
          <p:nvPr/>
        </p:nvSpPr>
        <p:spPr bwMode="auto">
          <a:xfrm>
            <a:off x="8767763" y="4713288"/>
            <a:ext cx="84137" cy="74612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CC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20" name="Line 136"/>
          <p:cNvSpPr>
            <a:spLocks noChangeShapeType="1"/>
          </p:cNvSpPr>
          <p:nvPr/>
        </p:nvSpPr>
        <p:spPr bwMode="auto">
          <a:xfrm>
            <a:off x="2286000" y="4495800"/>
            <a:ext cx="6419850" cy="0"/>
          </a:xfrm>
          <a:prstGeom prst="line">
            <a:avLst/>
          </a:prstGeom>
          <a:noFill/>
          <a:ln w="38100">
            <a:solidFill>
              <a:srgbClr val="FFFF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54" name="AutoShape 70"/>
          <p:cNvSpPr>
            <a:spLocks noChangeArrowheads="1"/>
          </p:cNvSpPr>
          <p:nvPr/>
        </p:nvSpPr>
        <p:spPr bwMode="auto">
          <a:xfrm>
            <a:off x="1360488" y="4286250"/>
            <a:ext cx="866775" cy="457200"/>
          </a:xfrm>
          <a:prstGeom prst="rightArrow">
            <a:avLst>
              <a:gd name="adj1" fmla="val 50000"/>
              <a:gd name="adj2" fmla="val 47396"/>
            </a:avLst>
          </a:prstGeom>
          <a:solidFill>
            <a:srgbClr val="FFFF00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40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ext Box 2"/>
          <p:cNvSpPr txBox="1">
            <a:spLocks noChangeArrowheads="1"/>
          </p:cNvSpPr>
          <p:nvPr/>
        </p:nvSpPr>
        <p:spPr bwMode="auto">
          <a:xfrm>
            <a:off x="1471613" y="628650"/>
            <a:ext cx="62579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Practical Application of Culturing </a:t>
            </a:r>
          </a:p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in a Transfusion Service Laboratory</a:t>
            </a:r>
          </a:p>
        </p:txBody>
      </p:sp>
      <p:sp>
        <p:nvSpPr>
          <p:cNvPr id="63491" name="Text Box 3"/>
          <p:cNvSpPr txBox="1">
            <a:spLocks noChangeArrowheads="1"/>
          </p:cNvSpPr>
          <p:nvPr/>
        </p:nvSpPr>
        <p:spPr bwMode="auto">
          <a:xfrm>
            <a:off x="1752600" y="1752600"/>
            <a:ext cx="56181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Potential payback: Outdate extension</a:t>
            </a:r>
          </a:p>
        </p:txBody>
      </p:sp>
      <p:sp>
        <p:nvSpPr>
          <p:cNvPr id="63492" name="Text Box 4"/>
          <p:cNvSpPr txBox="1">
            <a:spLocks noChangeArrowheads="1"/>
          </p:cNvSpPr>
          <p:nvPr/>
        </p:nvSpPr>
        <p:spPr bwMode="auto">
          <a:xfrm>
            <a:off x="2057400" y="2667000"/>
            <a:ext cx="5230813" cy="191770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u="sng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Units expiring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Units requested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	    </a:t>
            </a:r>
            <a:r>
              <a:rPr lang="en-US" u="sng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on next day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     2.4±1.4		      4.8±2.4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       (1-5)		        (2-9)</a:t>
            </a:r>
          </a:p>
        </p:txBody>
      </p:sp>
      <p:sp>
        <p:nvSpPr>
          <p:cNvPr id="63493" name="Text Box 5"/>
          <p:cNvSpPr txBox="1">
            <a:spLocks noChangeArrowheads="1"/>
          </p:cNvSpPr>
          <p:nvPr/>
        </p:nvSpPr>
        <p:spPr bwMode="auto">
          <a:xfrm>
            <a:off x="1447800" y="5486400"/>
            <a:ext cx="6302375" cy="376238"/>
          </a:xfrm>
          <a:prstGeom prst="rect">
            <a:avLst/>
          </a:prstGeom>
          <a:solidFill>
            <a:srgbClr val="FFFF00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 b="true">
                <a:solidFill>
                  <a:srgbClr val="000066"/>
                </a:solidFill>
                <a:effectLst/>
                <a:latin typeface="Helvetica"/>
              </a:rPr>
              <a:t>In all cases, more units were requested than expired.</a:t>
            </a:r>
            <a:r>
              <a:rPr lang="en-US" sz="1800" b="true">
                <a:solidFill>
                  <a:srgbClr val="000099"/>
                </a:solidFill>
                <a:effectLst/>
                <a:latin typeface="Helvetica"/>
              </a:rPr>
              <a:t> </a:t>
            </a:r>
          </a:p>
        </p:txBody>
      </p:sp>
    </p:spTree>
  </p:cSld>
  <p:clrMapOvr>
    <a:masterClrMapping/>
  </p:clrMapOvr>
</p:sld>
</file>

<file path=ppt/slides/slide4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3717925"/>
            <a:ext cx="1354138" cy="161925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Text Box 2"/>
          <p:cNvSpPr txBox="1">
            <a:spLocks noChangeArrowheads="1"/>
          </p:cNvSpPr>
          <p:nvPr/>
        </p:nvSpPr>
        <p:spPr bwMode="auto">
          <a:xfrm>
            <a:off x="914400" y="685800"/>
            <a:ext cx="71580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 Controlled Trial of 5 vs. 7 Day Platelet Storage</a:t>
            </a:r>
          </a:p>
        </p:txBody>
      </p:sp>
      <p:sp>
        <p:nvSpPr>
          <p:cNvPr id="92163" name="Text Box 3"/>
          <p:cNvSpPr txBox="1">
            <a:spLocks noChangeArrowheads="1"/>
          </p:cNvSpPr>
          <p:nvPr/>
        </p:nvSpPr>
        <p:spPr bwMode="auto">
          <a:xfrm>
            <a:off x="1279525" y="2233613"/>
            <a:ext cx="6721475" cy="161607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Unit contents</a:t>
            </a: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Platelets:		4.1±1.1x10</a:t>
            </a:r>
            <a:r>
              <a:rPr lang="en-US" sz="2000" baseline="30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11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</a:t>
            </a: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Leukocytes:		5.0x10</a:t>
            </a:r>
            <a:r>
              <a:rPr lang="en-US" sz="2000" baseline="30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4    </a:t>
            </a:r>
            <a:r>
              <a:rPr lang="en-US" sz="16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(median)</a:t>
            </a:r>
            <a:endParaRPr lang="en-US" sz="20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Volume:		269±68 mL</a:t>
            </a:r>
          </a:p>
          <a:p>
            <a:endParaRPr lang="en-US" sz="20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92164" name="Text Box 4"/>
          <p:cNvSpPr txBox="1">
            <a:spLocks noChangeArrowheads="1"/>
          </p:cNvSpPr>
          <p:nvPr/>
        </p:nvSpPr>
        <p:spPr bwMode="auto">
          <a:xfrm>
            <a:off x="898525" y="6267450"/>
            <a:ext cx="12271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Mean ± 1 SD</a:t>
            </a:r>
          </a:p>
        </p:txBody>
      </p:sp>
    </p:spTree>
  </p:cSld>
  <p:clrMapOvr>
    <a:masterClrMapping/>
  </p:clrMapOvr>
</p:sld>
</file>

<file path=ppt/slides/slide4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1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" y="635000"/>
            <a:ext cx="13538200" cy="65913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9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Text Box 2"/>
          <p:cNvSpPr txBox="1">
            <a:spLocks noChangeArrowheads="1"/>
          </p:cNvSpPr>
          <p:nvPr/>
        </p:nvSpPr>
        <p:spPr bwMode="auto">
          <a:xfrm>
            <a:off x="914400" y="685800"/>
            <a:ext cx="71580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 Controlled Trial of 5 vs. 7 Day Platelet Storage</a:t>
            </a:r>
          </a:p>
        </p:txBody>
      </p:sp>
      <p:sp>
        <p:nvSpPr>
          <p:cNvPr id="97283" name="Text Box 3"/>
          <p:cNvSpPr txBox="1">
            <a:spLocks noChangeArrowheads="1"/>
          </p:cNvSpPr>
          <p:nvPr/>
        </p:nvSpPr>
        <p:spPr bwMode="auto">
          <a:xfrm>
            <a:off x="1203325" y="2081213"/>
            <a:ext cx="6721475" cy="253047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						</a:t>
            </a:r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5 Days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7 Days</a:t>
            </a:r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Recovery</a:t>
            </a:r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This study					63±11%	54±14%</a:t>
            </a: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Archer et al., 1983			59±17%	46±8%</a:t>
            </a:r>
          </a:p>
          <a:p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Survival</a:t>
            </a:r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This study					6.7±1.6d	5.6±1.9d</a:t>
            </a: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Archer et al., 1983			3.4±1.5d	2.7±0.5d</a:t>
            </a:r>
          </a:p>
        </p:txBody>
      </p:sp>
      <p:sp>
        <p:nvSpPr>
          <p:cNvPr id="97284" name="Text Box 4"/>
          <p:cNvSpPr txBox="1">
            <a:spLocks noChangeArrowheads="1"/>
          </p:cNvSpPr>
          <p:nvPr/>
        </p:nvSpPr>
        <p:spPr bwMode="auto">
          <a:xfrm>
            <a:off x="5630863" y="6400800"/>
            <a:ext cx="34734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Archer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Vox Sang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1982; 43:223-30.</a:t>
            </a:r>
          </a:p>
        </p:txBody>
      </p:sp>
      <p:sp>
        <p:nvSpPr>
          <p:cNvPr id="97285" name="Text Box 5"/>
          <p:cNvSpPr txBox="1">
            <a:spLocks noChangeArrowheads="1"/>
          </p:cNvSpPr>
          <p:nvPr/>
        </p:nvSpPr>
        <p:spPr bwMode="auto">
          <a:xfrm>
            <a:off x="822325" y="6267450"/>
            <a:ext cx="11779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Mean ± 1SD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20725"/>
            <a:ext cx="9220200" cy="54102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Text Box 2"/>
          <p:cNvSpPr txBox="1">
            <a:spLocks noChangeArrowheads="1"/>
          </p:cNvSpPr>
          <p:nvPr/>
        </p:nvSpPr>
        <p:spPr bwMode="auto">
          <a:xfrm>
            <a:off x="914400" y="685800"/>
            <a:ext cx="71580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 Controlled Trial of 5 vs. 7 Day Platelet Storage</a:t>
            </a:r>
          </a:p>
        </p:txBody>
      </p:sp>
      <p:sp>
        <p:nvSpPr>
          <p:cNvPr id="105475" name="Text Box 3"/>
          <p:cNvSpPr txBox="1">
            <a:spLocks noChangeArrowheads="1"/>
          </p:cNvSpPr>
          <p:nvPr/>
        </p:nvSpPr>
        <p:spPr bwMode="auto">
          <a:xfrm>
            <a:off x="1203325" y="2057400"/>
            <a:ext cx="6721475" cy="253047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						</a:t>
            </a:r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5 Days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7 Days</a:t>
            </a:r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Recovery</a:t>
            </a:r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This study					63±11%	54±14%</a:t>
            </a: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Archer </a:t>
            </a:r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et al.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		59±17%	46±8%</a:t>
            </a:r>
          </a:p>
          <a:p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Survival</a:t>
            </a:r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This study					6.7±1.6d	5.6±1.9d</a:t>
            </a: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Archer </a:t>
            </a:r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et al.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		3.4±1.5d	2.7±0.5d</a:t>
            </a:r>
          </a:p>
        </p:txBody>
      </p:sp>
      <p:sp>
        <p:nvSpPr>
          <p:cNvPr id="105476" name="Text Box 4"/>
          <p:cNvSpPr txBox="1">
            <a:spLocks noChangeArrowheads="1"/>
          </p:cNvSpPr>
          <p:nvPr/>
        </p:nvSpPr>
        <p:spPr bwMode="auto">
          <a:xfrm>
            <a:off x="5630863" y="6400800"/>
            <a:ext cx="34734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Archer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Vox Sang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1982; 43:223-30.</a:t>
            </a:r>
          </a:p>
        </p:txBody>
      </p:sp>
      <p:sp>
        <p:nvSpPr>
          <p:cNvPr id="105477" name="Text Box 5"/>
          <p:cNvSpPr txBox="1">
            <a:spLocks noChangeArrowheads="1"/>
          </p:cNvSpPr>
          <p:nvPr/>
        </p:nvSpPr>
        <p:spPr bwMode="auto">
          <a:xfrm>
            <a:off x="822325" y="6267450"/>
            <a:ext cx="11779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Mean ± 1SD</a:t>
            </a:r>
          </a:p>
        </p:txBody>
      </p:sp>
      <p:sp>
        <p:nvSpPr>
          <p:cNvPr id="105478" name="Line 6"/>
          <p:cNvSpPr>
            <a:spLocks noChangeShapeType="1"/>
          </p:cNvSpPr>
          <p:nvPr/>
        </p:nvSpPr>
        <p:spPr bwMode="auto">
          <a:xfrm flipH="1">
            <a:off x="3657600" y="3048000"/>
            <a:ext cx="2590800" cy="2133600"/>
          </a:xfrm>
          <a:prstGeom prst="line">
            <a:avLst/>
          </a:prstGeom>
          <a:noFill/>
          <a:ln w="57150">
            <a:solidFill>
              <a:srgbClr val="FFFF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479" name="Line 7"/>
          <p:cNvSpPr>
            <a:spLocks noChangeShapeType="1"/>
          </p:cNvSpPr>
          <p:nvPr/>
        </p:nvSpPr>
        <p:spPr bwMode="auto">
          <a:xfrm flipH="1">
            <a:off x="3657600" y="4267200"/>
            <a:ext cx="2514600" cy="914400"/>
          </a:xfrm>
          <a:prstGeom prst="line">
            <a:avLst/>
          </a:prstGeom>
          <a:noFill/>
          <a:ln w="57150">
            <a:solidFill>
              <a:srgbClr val="FFFF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480" name="Text Box 8"/>
          <p:cNvSpPr txBox="1">
            <a:spLocks noChangeArrowheads="1"/>
          </p:cNvSpPr>
          <p:nvPr/>
        </p:nvSpPr>
        <p:spPr bwMode="auto">
          <a:xfrm>
            <a:off x="990600" y="4724400"/>
            <a:ext cx="262572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THIS STUDY: </a:t>
            </a:r>
          </a:p>
          <a:p>
            <a:pPr algn="ctr"/>
            <a:r>
              <a:rPr lang="en-US" sz="20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Better results than</a:t>
            </a:r>
          </a:p>
          <a:p>
            <a:pPr algn="ctr"/>
            <a:r>
              <a:rPr lang="en-US" sz="20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accepted previously</a:t>
            </a:r>
          </a:p>
        </p:txBody>
      </p:sp>
      <p:sp>
        <p:nvSpPr>
          <p:cNvPr id="105487" name="Text Box 15"/>
          <p:cNvSpPr txBox="1">
            <a:spLocks noChangeArrowheads="1"/>
          </p:cNvSpPr>
          <p:nvPr/>
        </p:nvSpPr>
        <p:spPr bwMode="auto">
          <a:xfrm>
            <a:off x="4856163" y="3886200"/>
            <a:ext cx="3254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6</a:t>
            </a:r>
          </a:p>
        </p:txBody>
      </p:sp>
    </p:spTree>
  </p:cSld>
  <p:clrMapOvr>
    <a:masterClrMapping/>
  </p:clrMapOvr>
</p:sld>
</file>

<file path=ppt/slides/slide51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Text Box 2"/>
          <p:cNvSpPr txBox="1">
            <a:spLocks noChangeArrowheads="1"/>
          </p:cNvSpPr>
          <p:nvPr/>
        </p:nvSpPr>
        <p:spPr bwMode="auto">
          <a:xfrm>
            <a:off x="914400" y="685800"/>
            <a:ext cx="71580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 Controlled Trial of 5 vs. 7 Day Platelet Storage</a:t>
            </a:r>
          </a:p>
        </p:txBody>
      </p:sp>
      <p:sp>
        <p:nvSpPr>
          <p:cNvPr id="106499" name="Text Box 3"/>
          <p:cNvSpPr txBox="1">
            <a:spLocks noChangeArrowheads="1"/>
          </p:cNvSpPr>
          <p:nvPr/>
        </p:nvSpPr>
        <p:spPr bwMode="auto">
          <a:xfrm>
            <a:off x="1203325" y="2057400"/>
            <a:ext cx="6721475" cy="253047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						</a:t>
            </a:r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5 Days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7 Days</a:t>
            </a:r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Recovery</a:t>
            </a:r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This study					63±11%	54±14%</a:t>
            </a: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Archer et al., 1983			59±17%	46±8%</a:t>
            </a:r>
          </a:p>
          <a:p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Survival</a:t>
            </a:r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This study					6.7±1.6d	5.6±1.9d</a:t>
            </a: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Archer et al., 1983			3.4±1.5d	2.7±0.5d</a:t>
            </a:r>
          </a:p>
        </p:txBody>
      </p:sp>
      <p:sp>
        <p:nvSpPr>
          <p:cNvPr id="106500" name="AutoShape 4"/>
          <p:cNvSpPr>
            <a:spLocks noChangeArrowheads="1"/>
          </p:cNvSpPr>
          <p:nvPr/>
        </p:nvSpPr>
        <p:spPr bwMode="auto">
          <a:xfrm>
            <a:off x="5715000" y="3352800"/>
            <a:ext cx="990600" cy="304800"/>
          </a:xfrm>
          <a:prstGeom prst="curvedUpArrow">
            <a:avLst>
              <a:gd name="adj1" fmla="val 65000"/>
              <a:gd name="adj2" fmla="val 130000"/>
              <a:gd name="adj3" fmla="val 33333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501" name="Text Box 5"/>
          <p:cNvSpPr txBox="1">
            <a:spLocks noChangeArrowheads="1"/>
          </p:cNvSpPr>
          <p:nvPr/>
        </p:nvSpPr>
        <p:spPr bwMode="auto">
          <a:xfrm>
            <a:off x="5630863" y="6400800"/>
            <a:ext cx="34734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Archer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Vox Sang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1982; 43:223-30.</a:t>
            </a:r>
          </a:p>
        </p:txBody>
      </p:sp>
      <p:sp>
        <p:nvSpPr>
          <p:cNvPr id="106502" name="Text Box 6"/>
          <p:cNvSpPr txBox="1">
            <a:spLocks noChangeArrowheads="1"/>
          </p:cNvSpPr>
          <p:nvPr/>
        </p:nvSpPr>
        <p:spPr bwMode="auto">
          <a:xfrm>
            <a:off x="822325" y="6267450"/>
            <a:ext cx="11779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Mean ± 1SD</a:t>
            </a:r>
          </a:p>
        </p:txBody>
      </p:sp>
      <p:sp>
        <p:nvSpPr>
          <p:cNvPr id="106503" name="Line 7"/>
          <p:cNvSpPr>
            <a:spLocks noChangeShapeType="1"/>
          </p:cNvSpPr>
          <p:nvPr/>
        </p:nvSpPr>
        <p:spPr bwMode="auto">
          <a:xfrm flipH="1">
            <a:off x="3657600" y="3048000"/>
            <a:ext cx="2590800" cy="2133600"/>
          </a:xfrm>
          <a:prstGeom prst="line">
            <a:avLst/>
          </a:prstGeom>
          <a:noFill/>
          <a:ln w="57150">
            <a:solidFill>
              <a:srgbClr val="FFFF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504" name="Line 8"/>
          <p:cNvSpPr>
            <a:spLocks noChangeShapeType="1"/>
          </p:cNvSpPr>
          <p:nvPr/>
        </p:nvSpPr>
        <p:spPr bwMode="auto">
          <a:xfrm flipH="1">
            <a:off x="3657600" y="4267200"/>
            <a:ext cx="2514600" cy="914400"/>
          </a:xfrm>
          <a:prstGeom prst="line">
            <a:avLst/>
          </a:prstGeom>
          <a:noFill/>
          <a:ln w="57150">
            <a:solidFill>
              <a:srgbClr val="FFFF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505" name="Text Box 9"/>
          <p:cNvSpPr txBox="1">
            <a:spLocks noChangeArrowheads="1"/>
          </p:cNvSpPr>
          <p:nvPr/>
        </p:nvSpPr>
        <p:spPr bwMode="auto">
          <a:xfrm>
            <a:off x="990600" y="4724400"/>
            <a:ext cx="262572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THIS STUDY: </a:t>
            </a:r>
          </a:p>
          <a:p>
            <a:pPr algn="ctr"/>
            <a:r>
              <a:rPr lang="en-US" sz="20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Better results than</a:t>
            </a:r>
          </a:p>
          <a:p>
            <a:pPr algn="ctr"/>
            <a:r>
              <a:rPr lang="en-US" sz="20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accepted previously</a:t>
            </a:r>
          </a:p>
        </p:txBody>
      </p:sp>
      <p:sp>
        <p:nvSpPr>
          <p:cNvPr id="106506" name="AutoShape 10"/>
          <p:cNvSpPr>
            <a:spLocks noChangeArrowheads="1"/>
          </p:cNvSpPr>
          <p:nvPr/>
        </p:nvSpPr>
        <p:spPr bwMode="auto">
          <a:xfrm>
            <a:off x="5715000" y="4724400"/>
            <a:ext cx="990600" cy="304800"/>
          </a:xfrm>
          <a:prstGeom prst="curvedUpArrow">
            <a:avLst>
              <a:gd name="adj1" fmla="val 65000"/>
              <a:gd name="adj2" fmla="val 130000"/>
              <a:gd name="adj3" fmla="val 33333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507" name="Text Box 11"/>
          <p:cNvSpPr txBox="1">
            <a:spLocks noChangeArrowheads="1"/>
          </p:cNvSpPr>
          <p:nvPr/>
        </p:nvSpPr>
        <p:spPr bwMode="auto">
          <a:xfrm>
            <a:off x="5270500" y="5105400"/>
            <a:ext cx="199072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THIS STUDY: </a:t>
            </a:r>
          </a:p>
          <a:p>
            <a:pPr algn="ctr"/>
            <a:r>
              <a:rPr lang="en-US" sz="20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Less reduction</a:t>
            </a:r>
          </a:p>
          <a:p>
            <a:pPr algn="ctr"/>
            <a:r>
              <a:rPr lang="en-US" sz="20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D5     D7</a:t>
            </a:r>
          </a:p>
        </p:txBody>
      </p:sp>
      <p:sp>
        <p:nvSpPr>
          <p:cNvPr id="106508" name="Line 12"/>
          <p:cNvSpPr>
            <a:spLocks noChangeShapeType="1"/>
          </p:cNvSpPr>
          <p:nvPr/>
        </p:nvSpPr>
        <p:spPr bwMode="auto">
          <a:xfrm>
            <a:off x="6172200" y="5867400"/>
            <a:ext cx="228600" cy="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509" name="Text Box 13"/>
          <p:cNvSpPr txBox="1">
            <a:spLocks noChangeArrowheads="1"/>
          </p:cNvSpPr>
          <p:nvPr/>
        </p:nvSpPr>
        <p:spPr bwMode="auto">
          <a:xfrm>
            <a:off x="6629400" y="3352800"/>
            <a:ext cx="10810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14 vs. 22%</a:t>
            </a:r>
          </a:p>
        </p:txBody>
      </p:sp>
      <p:sp>
        <p:nvSpPr>
          <p:cNvPr id="106510" name="Text Box 14"/>
          <p:cNvSpPr txBox="1">
            <a:spLocks noChangeArrowheads="1"/>
          </p:cNvSpPr>
          <p:nvPr/>
        </p:nvSpPr>
        <p:spPr bwMode="auto">
          <a:xfrm>
            <a:off x="6629400" y="4724400"/>
            <a:ext cx="10810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18 vs. 21%</a:t>
            </a:r>
          </a:p>
        </p:txBody>
      </p:sp>
      <p:sp>
        <p:nvSpPr>
          <p:cNvPr id="106511" name="Text Box 15"/>
          <p:cNvSpPr txBox="1">
            <a:spLocks noChangeArrowheads="1"/>
          </p:cNvSpPr>
          <p:nvPr/>
        </p:nvSpPr>
        <p:spPr bwMode="auto">
          <a:xfrm>
            <a:off x="4856163" y="3886200"/>
            <a:ext cx="3254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6</a:t>
            </a:r>
          </a:p>
        </p:txBody>
      </p:sp>
    </p:spTree>
  </p:cSld>
  <p:clrMapOvr>
    <a:masterClrMapping/>
  </p:clrMapOvr>
</p:sld>
</file>

<file path=ppt/slides/slide52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37" name="AutoShape 33"/>
          <p:cNvSpPr>
            <a:spLocks noChangeArrowheads="1"/>
          </p:cNvSpPr>
          <p:nvPr/>
        </p:nvSpPr>
        <p:spPr bwMode="auto">
          <a:xfrm>
            <a:off x="7086600" y="2590800"/>
            <a:ext cx="533400" cy="609600"/>
          </a:xfrm>
          <a:prstGeom prst="downArrow">
            <a:avLst>
              <a:gd name="adj1" fmla="val 50000"/>
              <a:gd name="adj2" fmla="val 28571"/>
            </a:avLst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06" name="Text Box 2"/>
          <p:cNvSpPr txBox="1">
            <a:spLocks noChangeArrowheads="1"/>
          </p:cNvSpPr>
          <p:nvPr/>
        </p:nvSpPr>
        <p:spPr bwMode="auto">
          <a:xfrm>
            <a:off x="1471613" y="857250"/>
            <a:ext cx="62579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Practical Application of Culturing </a:t>
            </a:r>
          </a:p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in a Transfusion Service Laboratory</a:t>
            </a:r>
          </a:p>
        </p:txBody>
      </p:sp>
      <p:sp>
        <p:nvSpPr>
          <p:cNvPr id="98307" name="Rectangle 3"/>
          <p:cNvSpPr>
            <a:spLocks noChangeArrowheads="1"/>
          </p:cNvSpPr>
          <p:nvPr/>
        </p:nvSpPr>
        <p:spPr bwMode="auto">
          <a:xfrm rot="16200000">
            <a:off x="2597150" y="4325938"/>
            <a:ext cx="6858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12" name="Rectangle 8"/>
          <p:cNvSpPr>
            <a:spLocks noChangeArrowheads="1"/>
          </p:cNvSpPr>
          <p:nvPr/>
        </p:nvSpPr>
        <p:spPr bwMode="auto">
          <a:xfrm rot="16200000">
            <a:off x="2597150" y="4445000"/>
            <a:ext cx="6858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13" name="Line 9"/>
          <p:cNvSpPr>
            <a:spLocks noChangeShapeType="1"/>
          </p:cNvSpPr>
          <p:nvPr/>
        </p:nvSpPr>
        <p:spPr bwMode="auto">
          <a:xfrm>
            <a:off x="2832100" y="4060825"/>
            <a:ext cx="220663" cy="1588"/>
          </a:xfrm>
          <a:prstGeom prst="line">
            <a:avLst/>
          </a:prstGeom>
          <a:noFill/>
          <a:ln w="2857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14" name="Line 10"/>
          <p:cNvSpPr>
            <a:spLocks noChangeShapeType="1"/>
          </p:cNvSpPr>
          <p:nvPr/>
        </p:nvSpPr>
        <p:spPr bwMode="auto">
          <a:xfrm>
            <a:off x="2951163" y="4875213"/>
            <a:ext cx="1587" cy="40640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15" name="Rectangle 11"/>
          <p:cNvSpPr>
            <a:spLocks noChangeArrowheads="1"/>
          </p:cNvSpPr>
          <p:nvPr/>
        </p:nvSpPr>
        <p:spPr bwMode="auto">
          <a:xfrm>
            <a:off x="2833688" y="5189538"/>
            <a:ext cx="284162" cy="601662"/>
          </a:xfrm>
          <a:prstGeom prst="rect">
            <a:avLst/>
          </a:prstGeom>
          <a:solidFill>
            <a:srgbClr val="DDDDDD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16" name="Rectangle 12"/>
          <p:cNvSpPr>
            <a:spLocks noChangeArrowheads="1"/>
          </p:cNvSpPr>
          <p:nvPr/>
        </p:nvSpPr>
        <p:spPr bwMode="auto">
          <a:xfrm>
            <a:off x="2819400" y="5391150"/>
            <a:ext cx="277813" cy="390525"/>
          </a:xfrm>
          <a:prstGeom prst="rect">
            <a:avLst/>
          </a:prstGeom>
          <a:solidFill>
            <a:srgbClr val="FF9933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17" name="Oval 13"/>
          <p:cNvSpPr>
            <a:spLocks noChangeArrowheads="1"/>
          </p:cNvSpPr>
          <p:nvPr/>
        </p:nvSpPr>
        <p:spPr bwMode="auto">
          <a:xfrm>
            <a:off x="2743200" y="5138738"/>
            <a:ext cx="457200" cy="76200"/>
          </a:xfrm>
          <a:prstGeom prst="ellipse">
            <a:avLst/>
          </a:prstGeom>
          <a:solidFill>
            <a:srgbClr val="80808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18" name="Text Box 14"/>
          <p:cNvSpPr txBox="1">
            <a:spLocks noChangeArrowheads="1"/>
          </p:cNvSpPr>
          <p:nvPr/>
        </p:nvSpPr>
        <p:spPr bwMode="auto">
          <a:xfrm>
            <a:off x="3959225" y="467995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98319" name="Rectangle 15"/>
          <p:cNvSpPr>
            <a:spLocks noChangeArrowheads="1"/>
          </p:cNvSpPr>
          <p:nvPr/>
        </p:nvSpPr>
        <p:spPr bwMode="auto">
          <a:xfrm>
            <a:off x="3159125" y="3495675"/>
            <a:ext cx="660400" cy="7969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20" name="Freeform 16"/>
          <p:cNvSpPr>
            <a:spLocks/>
          </p:cNvSpPr>
          <p:nvPr/>
        </p:nvSpPr>
        <p:spPr bwMode="auto">
          <a:xfrm flipH="1">
            <a:off x="2819400" y="3314700"/>
            <a:ext cx="517525" cy="198438"/>
          </a:xfrm>
          <a:custGeom>
            <a:avLst/>
            <a:gdLst>
              <a:gd name="T0" fmla="*/ 13 w 326"/>
              <a:gd name="T1" fmla="*/ 114 h 125"/>
              <a:gd name="T2" fmla="*/ 45 w 326"/>
              <a:gd name="T3" fmla="*/ 18 h 125"/>
              <a:gd name="T4" fmla="*/ 280 w 326"/>
              <a:gd name="T5" fmla="*/ 18 h 125"/>
              <a:gd name="T6" fmla="*/ 322 w 326"/>
              <a:gd name="T7" fmla="*/ 125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26" h="125">
                <a:moveTo>
                  <a:pt x="13" y="114"/>
                </a:moveTo>
                <a:cubicBezTo>
                  <a:pt x="6" y="73"/>
                  <a:pt x="0" y="33"/>
                  <a:pt x="45" y="18"/>
                </a:cubicBezTo>
                <a:cubicBezTo>
                  <a:pt x="89" y="2"/>
                  <a:pt x="233" y="0"/>
                  <a:pt x="280" y="18"/>
                </a:cubicBezTo>
                <a:cubicBezTo>
                  <a:pt x="326" y="35"/>
                  <a:pt x="315" y="107"/>
                  <a:pt x="322" y="125"/>
                </a:cubicBezTo>
              </a:path>
            </a:pathLst>
          </a:custGeom>
          <a:noFill/>
          <a:ln w="38100" cmpd="sng">
            <a:solidFill>
              <a:srgbClr val="FFFF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21" name="Rectangle 17"/>
          <p:cNvSpPr>
            <a:spLocks noChangeArrowheads="1"/>
          </p:cNvSpPr>
          <p:nvPr/>
        </p:nvSpPr>
        <p:spPr bwMode="auto">
          <a:xfrm>
            <a:off x="2667000" y="3478213"/>
            <a:ext cx="238125" cy="3397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22" name="AutoShape 18"/>
          <p:cNvSpPr>
            <a:spLocks noChangeArrowheads="1"/>
          </p:cNvSpPr>
          <p:nvPr/>
        </p:nvSpPr>
        <p:spPr bwMode="auto">
          <a:xfrm>
            <a:off x="6172200" y="2590800"/>
            <a:ext cx="533400" cy="609600"/>
          </a:xfrm>
          <a:prstGeom prst="downArrow">
            <a:avLst>
              <a:gd name="adj1" fmla="val 50000"/>
              <a:gd name="adj2" fmla="val 28571"/>
            </a:avLst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23" name="AutoShape 19"/>
          <p:cNvSpPr>
            <a:spLocks noChangeArrowheads="1"/>
          </p:cNvSpPr>
          <p:nvPr/>
        </p:nvSpPr>
        <p:spPr bwMode="auto">
          <a:xfrm>
            <a:off x="4343400" y="2590800"/>
            <a:ext cx="533400" cy="609600"/>
          </a:xfrm>
          <a:prstGeom prst="downArrow">
            <a:avLst>
              <a:gd name="adj1" fmla="val 50000"/>
              <a:gd name="adj2" fmla="val 28571"/>
            </a:avLst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24" name="AutoShape 20"/>
          <p:cNvSpPr>
            <a:spLocks noChangeArrowheads="1"/>
          </p:cNvSpPr>
          <p:nvPr/>
        </p:nvSpPr>
        <p:spPr bwMode="auto">
          <a:xfrm>
            <a:off x="2819400" y="2590800"/>
            <a:ext cx="533400" cy="609600"/>
          </a:xfrm>
          <a:prstGeom prst="downArrow">
            <a:avLst>
              <a:gd name="adj1" fmla="val 50000"/>
              <a:gd name="adj2" fmla="val 28571"/>
            </a:avLst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25" name="Rectangle 21"/>
          <p:cNvSpPr>
            <a:spLocks noChangeArrowheads="1"/>
          </p:cNvSpPr>
          <p:nvPr/>
        </p:nvSpPr>
        <p:spPr bwMode="auto">
          <a:xfrm>
            <a:off x="2209800" y="2590800"/>
            <a:ext cx="5257800" cy="2286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26" name="Text Box 22"/>
          <p:cNvSpPr txBox="1">
            <a:spLocks noChangeArrowheads="1"/>
          </p:cNvSpPr>
          <p:nvPr/>
        </p:nvSpPr>
        <p:spPr bwMode="auto">
          <a:xfrm>
            <a:off x="2895600" y="2773363"/>
            <a:ext cx="371475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800" b="true">
                <a:solidFill>
                  <a:srgbClr val="000066"/>
                </a:solidFill>
                <a:effectLst/>
                <a:latin typeface="Helvetica"/>
              </a:rPr>
              <a:t>Day</a:t>
            </a:r>
          </a:p>
          <a:p>
            <a:pPr algn="ctr"/>
            <a:r>
              <a:rPr lang="en-US" sz="1400" b="true">
                <a:solidFill>
                  <a:srgbClr val="000066"/>
                </a:solidFill>
                <a:effectLst/>
                <a:latin typeface="Helvetica"/>
              </a:rPr>
              <a:t>2</a:t>
            </a:r>
            <a:endParaRPr lang="en-US" sz="800">
              <a:solidFill>
                <a:srgbClr val="000066"/>
              </a:solidFill>
              <a:effectLst/>
            </a:endParaRPr>
          </a:p>
        </p:txBody>
      </p:sp>
      <p:sp>
        <p:nvSpPr>
          <p:cNvPr id="98327" name="Text Box 23"/>
          <p:cNvSpPr txBox="1">
            <a:spLocks noChangeArrowheads="1"/>
          </p:cNvSpPr>
          <p:nvPr/>
        </p:nvSpPr>
        <p:spPr bwMode="auto">
          <a:xfrm>
            <a:off x="4429125" y="2773363"/>
            <a:ext cx="371475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800" b="true">
                <a:solidFill>
                  <a:srgbClr val="000066"/>
                </a:solidFill>
                <a:effectLst/>
                <a:latin typeface="Helvetica"/>
              </a:rPr>
              <a:t>Day</a:t>
            </a:r>
          </a:p>
          <a:p>
            <a:pPr algn="ctr"/>
            <a:r>
              <a:rPr lang="en-US" sz="1400" b="true">
                <a:solidFill>
                  <a:srgbClr val="FF0000"/>
                </a:solidFill>
                <a:effectLst/>
                <a:latin typeface="Helvetica"/>
              </a:rPr>
              <a:t>5</a:t>
            </a:r>
            <a:endParaRPr lang="en-US" sz="800">
              <a:solidFill>
                <a:srgbClr val="000066"/>
              </a:solidFill>
              <a:effectLst/>
            </a:endParaRPr>
          </a:p>
        </p:txBody>
      </p:sp>
      <p:sp>
        <p:nvSpPr>
          <p:cNvPr id="98328" name="Text Box 24"/>
          <p:cNvSpPr txBox="1">
            <a:spLocks noChangeArrowheads="1"/>
          </p:cNvSpPr>
          <p:nvPr/>
        </p:nvSpPr>
        <p:spPr bwMode="auto">
          <a:xfrm>
            <a:off x="6257925" y="2773363"/>
            <a:ext cx="371475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800" b="true">
                <a:solidFill>
                  <a:srgbClr val="000066"/>
                </a:solidFill>
                <a:effectLst/>
                <a:latin typeface="Helvetica"/>
              </a:rPr>
              <a:t>Day</a:t>
            </a:r>
          </a:p>
          <a:p>
            <a:pPr algn="ctr"/>
            <a:r>
              <a:rPr lang="en-US" sz="1400" b="true">
                <a:solidFill>
                  <a:srgbClr val="008000"/>
                </a:solidFill>
                <a:effectLst/>
                <a:latin typeface="Helvetica"/>
              </a:rPr>
              <a:t>7</a:t>
            </a:r>
            <a:endParaRPr lang="en-US" sz="800">
              <a:solidFill>
                <a:srgbClr val="000066"/>
              </a:solidFill>
              <a:effectLst/>
            </a:endParaRPr>
          </a:p>
        </p:txBody>
      </p:sp>
      <p:sp>
        <p:nvSpPr>
          <p:cNvPr id="98329" name="Text Box 25"/>
          <p:cNvSpPr txBox="1">
            <a:spLocks noChangeArrowheads="1"/>
          </p:cNvSpPr>
          <p:nvPr/>
        </p:nvSpPr>
        <p:spPr bwMode="auto">
          <a:xfrm>
            <a:off x="3524250" y="2590800"/>
            <a:ext cx="17335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000" b="true">
                <a:solidFill>
                  <a:srgbClr val="000066"/>
                </a:solidFill>
                <a:effectLst/>
                <a:latin typeface="Helvetica"/>
              </a:rPr>
              <a:t>Flatbed agitation, 22-24°C</a:t>
            </a:r>
          </a:p>
        </p:txBody>
      </p:sp>
      <p:sp>
        <p:nvSpPr>
          <p:cNvPr id="98330" name="AutoShape 26"/>
          <p:cNvSpPr>
            <a:spLocks noChangeArrowheads="1"/>
          </p:cNvSpPr>
          <p:nvPr/>
        </p:nvSpPr>
        <p:spPr bwMode="auto">
          <a:xfrm>
            <a:off x="5257800" y="2590800"/>
            <a:ext cx="533400" cy="609600"/>
          </a:xfrm>
          <a:prstGeom prst="downArrow">
            <a:avLst>
              <a:gd name="adj1" fmla="val 50000"/>
              <a:gd name="adj2" fmla="val 28571"/>
            </a:avLst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31" name="Text Box 27"/>
          <p:cNvSpPr txBox="1">
            <a:spLocks noChangeArrowheads="1"/>
          </p:cNvSpPr>
          <p:nvPr/>
        </p:nvSpPr>
        <p:spPr bwMode="auto">
          <a:xfrm>
            <a:off x="5334000" y="2773363"/>
            <a:ext cx="371475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800" b="true">
                <a:solidFill>
                  <a:srgbClr val="000066"/>
                </a:solidFill>
                <a:effectLst/>
                <a:latin typeface="Helvetica"/>
              </a:rPr>
              <a:t>Day</a:t>
            </a:r>
          </a:p>
          <a:p>
            <a:pPr algn="ctr"/>
            <a:r>
              <a:rPr lang="en-US" sz="1400" b="true">
                <a:solidFill>
                  <a:srgbClr val="008000"/>
                </a:solidFill>
                <a:effectLst/>
                <a:latin typeface="Helvetica"/>
              </a:rPr>
              <a:t>6</a:t>
            </a:r>
            <a:endParaRPr lang="en-US" sz="800">
              <a:solidFill>
                <a:srgbClr val="000066"/>
              </a:solidFill>
              <a:effectLst/>
            </a:endParaRPr>
          </a:p>
        </p:txBody>
      </p:sp>
      <p:sp>
        <p:nvSpPr>
          <p:cNvPr id="98332" name="Rectangle 28"/>
          <p:cNvSpPr>
            <a:spLocks noChangeArrowheads="1"/>
          </p:cNvSpPr>
          <p:nvPr/>
        </p:nvSpPr>
        <p:spPr bwMode="auto">
          <a:xfrm>
            <a:off x="1371600" y="2286000"/>
            <a:ext cx="660400" cy="7969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800" b="true">
                <a:solidFill>
                  <a:schemeClr val="tx1"/>
                </a:solidFill>
                <a:effectLst/>
                <a:latin typeface="Helvetica"/>
              </a:rPr>
              <a:t>LR</a:t>
            </a:r>
          </a:p>
          <a:p>
            <a:pPr algn="ctr"/>
            <a:r>
              <a:rPr lang="en-US" sz="1800" b="true">
                <a:solidFill>
                  <a:schemeClr val="tx1"/>
                </a:solidFill>
                <a:effectLst/>
                <a:latin typeface="Helvetica"/>
              </a:rPr>
              <a:t>SDP</a:t>
            </a:r>
          </a:p>
        </p:txBody>
      </p:sp>
      <p:sp>
        <p:nvSpPr>
          <p:cNvPr id="98334" name="Text Box 30"/>
          <p:cNvSpPr txBox="1">
            <a:spLocks noChangeArrowheads="1"/>
          </p:cNvSpPr>
          <p:nvPr/>
        </p:nvSpPr>
        <p:spPr bwMode="auto">
          <a:xfrm>
            <a:off x="3962400" y="3352800"/>
            <a:ext cx="1289050" cy="36671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true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OUTDATE</a:t>
            </a:r>
          </a:p>
        </p:txBody>
      </p:sp>
      <p:sp>
        <p:nvSpPr>
          <p:cNvPr id="98336" name="Text Box 32"/>
          <p:cNvSpPr txBox="1">
            <a:spLocks noChangeArrowheads="1"/>
          </p:cNvSpPr>
          <p:nvPr/>
        </p:nvSpPr>
        <p:spPr bwMode="auto">
          <a:xfrm>
            <a:off x="7172325" y="2773363"/>
            <a:ext cx="371475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800" b="true">
                <a:solidFill>
                  <a:srgbClr val="000066"/>
                </a:solidFill>
                <a:effectLst/>
                <a:latin typeface="Helvetica"/>
              </a:rPr>
              <a:t>Day</a:t>
            </a:r>
          </a:p>
          <a:p>
            <a:pPr algn="ctr"/>
            <a:r>
              <a:rPr lang="en-US" sz="1400" b="true">
                <a:solidFill>
                  <a:srgbClr val="000066"/>
                </a:solidFill>
                <a:effectLst/>
                <a:latin typeface="Helvetica"/>
              </a:rPr>
              <a:t>8</a:t>
            </a:r>
            <a:endParaRPr lang="en-US" sz="800">
              <a:solidFill>
                <a:srgbClr val="000066"/>
              </a:solidFill>
              <a:effectLst/>
            </a:endParaRPr>
          </a:p>
        </p:txBody>
      </p:sp>
      <p:sp>
        <p:nvSpPr>
          <p:cNvPr id="98338" name="Text Box 34"/>
          <p:cNvSpPr txBox="1">
            <a:spLocks noChangeArrowheads="1"/>
          </p:cNvSpPr>
          <p:nvPr/>
        </p:nvSpPr>
        <p:spPr bwMode="auto">
          <a:xfrm>
            <a:off x="5334000" y="3352800"/>
            <a:ext cx="1301750" cy="1190625"/>
          </a:xfrm>
          <a:prstGeom prst="rect">
            <a:avLst/>
          </a:prstGeom>
          <a:solidFill>
            <a:srgbClr val="008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b="true">
                <a:solidFill>
                  <a:srgbClr val="BBFFB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Transfuse</a:t>
            </a:r>
          </a:p>
          <a:p>
            <a:pPr algn="ctr"/>
            <a:r>
              <a:rPr lang="en-US" sz="1800" b="true">
                <a:solidFill>
                  <a:srgbClr val="BBFFB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if no other</a:t>
            </a:r>
          </a:p>
          <a:p>
            <a:pPr algn="ctr"/>
            <a:r>
              <a:rPr lang="en-US" sz="1800" b="true">
                <a:solidFill>
                  <a:srgbClr val="BBFFB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units </a:t>
            </a:r>
          </a:p>
          <a:p>
            <a:pPr algn="ctr"/>
            <a:r>
              <a:rPr lang="en-US" sz="1800" b="true">
                <a:solidFill>
                  <a:srgbClr val="BBFFB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available</a:t>
            </a:r>
          </a:p>
        </p:txBody>
      </p:sp>
      <p:sp>
        <p:nvSpPr>
          <p:cNvPr id="98339" name="Text Box 35"/>
          <p:cNvSpPr txBox="1">
            <a:spLocks noChangeArrowheads="1"/>
          </p:cNvSpPr>
          <p:nvPr/>
        </p:nvSpPr>
        <p:spPr bwMode="auto">
          <a:xfrm>
            <a:off x="6858000" y="3352800"/>
            <a:ext cx="1047750" cy="915988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b="true">
                <a:solidFill>
                  <a:srgbClr val="000099"/>
                </a:solidFill>
                <a:effectLst/>
                <a:latin typeface="Helvetica"/>
              </a:rPr>
              <a:t>pH and</a:t>
            </a:r>
          </a:p>
          <a:p>
            <a:pPr algn="ctr"/>
            <a:r>
              <a:rPr lang="en-US" sz="1800" b="true">
                <a:solidFill>
                  <a:srgbClr val="000099"/>
                </a:solidFill>
                <a:effectLst/>
                <a:latin typeface="Helvetica"/>
              </a:rPr>
              <a:t>swirling</a:t>
            </a:r>
          </a:p>
          <a:p>
            <a:pPr algn="ctr"/>
            <a:r>
              <a:rPr lang="en-US" sz="1800" b="true">
                <a:solidFill>
                  <a:srgbClr val="000099"/>
                </a:solidFill>
                <a:effectLst/>
                <a:latin typeface="Helvetica"/>
              </a:rPr>
              <a:t>checks</a:t>
            </a:r>
          </a:p>
        </p:txBody>
      </p:sp>
      <p:sp>
        <p:nvSpPr>
          <p:cNvPr id="98340" name="AutoShape 36"/>
          <p:cNvSpPr>
            <a:spLocks noChangeArrowheads="1"/>
          </p:cNvSpPr>
          <p:nvPr/>
        </p:nvSpPr>
        <p:spPr bwMode="auto">
          <a:xfrm>
            <a:off x="5715000" y="4724400"/>
            <a:ext cx="533400" cy="609600"/>
          </a:xfrm>
          <a:prstGeom prst="downArrow">
            <a:avLst>
              <a:gd name="adj1" fmla="val 50000"/>
              <a:gd name="adj2" fmla="val 28571"/>
            </a:avLst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42" name="Text Box 38"/>
          <p:cNvSpPr txBox="1">
            <a:spLocks noChangeArrowheads="1"/>
          </p:cNvSpPr>
          <p:nvPr/>
        </p:nvSpPr>
        <p:spPr bwMode="auto">
          <a:xfrm>
            <a:off x="5334000" y="5562600"/>
            <a:ext cx="1301750" cy="641350"/>
          </a:xfrm>
          <a:prstGeom prst="rect">
            <a:avLst/>
          </a:prstGeom>
          <a:solidFill>
            <a:srgbClr val="008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b="true">
                <a:solidFill>
                  <a:srgbClr val="BBFFB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Determine</a:t>
            </a:r>
          </a:p>
          <a:p>
            <a:pPr algn="ctr"/>
            <a:r>
              <a:rPr lang="en-US" sz="1800" b="true">
                <a:solidFill>
                  <a:srgbClr val="BBFFB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CCI</a:t>
            </a:r>
          </a:p>
        </p:txBody>
      </p:sp>
    </p:spTree>
  </p:cSld>
  <p:clrMapOvr>
    <a:masterClrMapping/>
  </p:clrMapOvr>
</p:sld>
</file>

<file path=ppt/slides/slide53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Text Box 2"/>
          <p:cNvSpPr txBox="1">
            <a:spLocks noChangeArrowheads="1"/>
          </p:cNvSpPr>
          <p:nvPr/>
        </p:nvSpPr>
        <p:spPr bwMode="auto">
          <a:xfrm>
            <a:off x="1471613" y="857250"/>
            <a:ext cx="62579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Practical Application of Culturing </a:t>
            </a:r>
          </a:p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in a Transfusion Service Laboratory</a:t>
            </a:r>
          </a:p>
        </p:txBody>
      </p:sp>
      <p:sp>
        <p:nvSpPr>
          <p:cNvPr id="99332" name="Text Box 4"/>
          <p:cNvSpPr txBox="1">
            <a:spLocks noChangeArrowheads="1"/>
          </p:cNvSpPr>
          <p:nvPr/>
        </p:nvSpPr>
        <p:spPr bwMode="auto">
          <a:xfrm>
            <a:off x="1470025" y="2582863"/>
            <a:ext cx="6302375" cy="191770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u="sng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Day 8 analysis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(n = 91)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Swirling:		96%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pH:			6.86±0.245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		&gt; 6.2 in 97%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		Max = 7.26</a:t>
            </a:r>
          </a:p>
        </p:txBody>
      </p:sp>
      <p:sp>
        <p:nvSpPr>
          <p:cNvPr id="99333" name="Text Box 5"/>
          <p:cNvSpPr txBox="1">
            <a:spLocks noChangeArrowheads="1"/>
          </p:cNvSpPr>
          <p:nvPr/>
        </p:nvSpPr>
        <p:spPr bwMode="auto">
          <a:xfrm>
            <a:off x="2079625" y="5029200"/>
            <a:ext cx="60737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All units collected on Spectra™ LRS Turbo</a:t>
            </a:r>
          </a:p>
        </p:txBody>
      </p:sp>
    </p:spTree>
  </p:cSld>
  <p:clrMapOvr>
    <a:masterClrMapping/>
  </p:clrMapOvr>
</p:sld>
</file>

<file path=ppt/slides/slide54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Text Box 2"/>
          <p:cNvSpPr txBox="1">
            <a:spLocks noChangeArrowheads="1"/>
          </p:cNvSpPr>
          <p:nvPr/>
        </p:nvSpPr>
        <p:spPr bwMode="auto">
          <a:xfrm>
            <a:off x="1471613" y="857250"/>
            <a:ext cx="62579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Practical Application of Culturing </a:t>
            </a:r>
          </a:p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in a Transfusion Service Laboratory</a:t>
            </a:r>
          </a:p>
        </p:txBody>
      </p:sp>
      <p:sp>
        <p:nvSpPr>
          <p:cNvPr id="100355" name="Text Box 3"/>
          <p:cNvSpPr txBox="1">
            <a:spLocks noChangeArrowheads="1"/>
          </p:cNvSpPr>
          <p:nvPr/>
        </p:nvSpPr>
        <p:spPr bwMode="auto">
          <a:xfrm>
            <a:off x="1470025" y="2582863"/>
            <a:ext cx="6302375" cy="155257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Transfusions beyond Day 5</a:t>
            </a:r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  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(n=40)</a:t>
            </a:r>
          </a:p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All with expected clinical results</a:t>
            </a:r>
          </a:p>
          <a:p>
            <a:endParaRPr lang="en-US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Stable patients with 10-60 min CCI: 21</a:t>
            </a:r>
          </a:p>
        </p:txBody>
      </p:sp>
      <p:sp>
        <p:nvSpPr>
          <p:cNvPr id="100356" name="Text Box 4"/>
          <p:cNvSpPr txBox="1">
            <a:spLocks noChangeArrowheads="1"/>
          </p:cNvSpPr>
          <p:nvPr/>
        </p:nvSpPr>
        <p:spPr bwMode="auto">
          <a:xfrm>
            <a:off x="2079625" y="5029200"/>
            <a:ext cx="60737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All units collected on Spectra™ LRS Turbo</a:t>
            </a:r>
          </a:p>
        </p:txBody>
      </p:sp>
    </p:spTree>
  </p:cSld>
  <p:clrMapOvr>
    <a:masterClrMapping/>
  </p:clrMapOvr>
</p:sld>
</file>

<file path=ppt/slides/slide5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7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Text Box 2"/>
          <p:cNvSpPr txBox="1">
            <a:spLocks noChangeArrowheads="1"/>
          </p:cNvSpPr>
          <p:nvPr/>
        </p:nvSpPr>
        <p:spPr bwMode="auto">
          <a:xfrm>
            <a:off x="990600" y="1058863"/>
            <a:ext cx="7445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What if 7d platelets aren’t quite as good? </a:t>
            </a:r>
          </a:p>
        </p:txBody>
      </p:sp>
      <p:sp>
        <p:nvSpPr>
          <p:cNvPr id="102403" name="Text Box 3"/>
          <p:cNvSpPr txBox="1">
            <a:spLocks noChangeArrowheads="1"/>
          </p:cNvSpPr>
          <p:nvPr/>
        </p:nvSpPr>
        <p:spPr bwMode="auto">
          <a:xfrm>
            <a:off x="381000" y="2286000"/>
            <a:ext cx="8610600" cy="1465263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Plt		HIV		  Septic		Total		Units’	Culturing	Total Direct</a:t>
            </a:r>
          </a:p>
          <a:p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Trxn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Mortality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 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10		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11	</a:t>
            </a:r>
          </a:p>
        </p:txBody>
      </p:sp>
      <p:sp>
        <p:nvSpPr>
          <p:cNvPr id="102409" name="Text Box 9"/>
          <p:cNvSpPr txBox="1">
            <a:spLocks noChangeArrowheads="1"/>
          </p:cNvSpPr>
          <p:nvPr/>
        </p:nvSpPr>
        <p:spPr bwMode="auto">
          <a:xfrm>
            <a:off x="76200" y="3429000"/>
            <a:ext cx="7921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+ 7d</a:t>
            </a:r>
          </a:p>
        </p:txBody>
      </p:sp>
      <p:sp>
        <p:nvSpPr>
          <p:cNvPr id="102410" name="Text Box 10"/>
          <p:cNvSpPr txBox="1">
            <a:spLocks noChangeArrowheads="1"/>
          </p:cNvSpPr>
          <p:nvPr/>
        </p:nvSpPr>
        <p:spPr bwMode="auto">
          <a:xfrm>
            <a:off x="46038" y="3048000"/>
            <a:ext cx="7921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NO 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</p:txBody>
      </p:sp>
      <p:sp>
        <p:nvSpPr>
          <p:cNvPr id="102411" name="AutoShape 11"/>
          <p:cNvSpPr>
            <a:spLocks noChangeArrowheads="1"/>
          </p:cNvSpPr>
          <p:nvPr/>
        </p:nvSpPr>
        <p:spPr bwMode="auto">
          <a:xfrm>
            <a:off x="1219200" y="3200400"/>
            <a:ext cx="228600" cy="457200"/>
          </a:xfrm>
          <a:prstGeom prst="curvedLeftArrow">
            <a:avLst>
              <a:gd name="adj1" fmla="val 40000"/>
              <a:gd name="adj2" fmla="val 80000"/>
              <a:gd name="adj3" fmla="val 33333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58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Text Box 1026"/>
          <p:cNvSpPr txBox="1">
            <a:spLocks noChangeArrowheads="1"/>
          </p:cNvSpPr>
          <p:nvPr/>
        </p:nvSpPr>
        <p:spPr bwMode="auto">
          <a:xfrm>
            <a:off x="990600" y="1058863"/>
            <a:ext cx="7445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What if 7d platelets aren’t quite as good? </a:t>
            </a:r>
          </a:p>
        </p:txBody>
      </p:sp>
      <p:sp>
        <p:nvSpPr>
          <p:cNvPr id="107523" name="Text Box 1027"/>
          <p:cNvSpPr txBox="1">
            <a:spLocks noChangeArrowheads="1"/>
          </p:cNvSpPr>
          <p:nvPr/>
        </p:nvSpPr>
        <p:spPr bwMode="auto">
          <a:xfrm>
            <a:off x="381000" y="2286000"/>
            <a:ext cx="8610600" cy="1465263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Plt		HIV		  Septic		Total		Units’	Culturing	Total Direct</a:t>
            </a:r>
          </a:p>
          <a:p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Trxn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Mortality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 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10		  10			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11		  11			</a:t>
            </a:r>
          </a:p>
        </p:txBody>
      </p:sp>
      <p:sp>
        <p:nvSpPr>
          <p:cNvPr id="107524" name="Text Box 1028"/>
          <p:cNvSpPr txBox="1">
            <a:spLocks noChangeArrowheads="1"/>
          </p:cNvSpPr>
          <p:nvPr/>
        </p:nvSpPr>
        <p:spPr bwMode="auto">
          <a:xfrm>
            <a:off x="914400" y="4572000"/>
            <a:ext cx="3384550" cy="366713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Per-unit HIV risk: 1/1,000,000	</a:t>
            </a:r>
          </a:p>
        </p:txBody>
      </p:sp>
      <p:sp>
        <p:nvSpPr>
          <p:cNvPr id="107526" name="Text Box 1030"/>
          <p:cNvSpPr txBox="1">
            <a:spLocks noChangeArrowheads="1"/>
          </p:cNvSpPr>
          <p:nvPr/>
        </p:nvSpPr>
        <p:spPr bwMode="auto">
          <a:xfrm>
            <a:off x="2895600" y="3794125"/>
            <a:ext cx="35401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Risks expressed per million</a:t>
            </a:r>
          </a:p>
        </p:txBody>
      </p:sp>
      <p:sp>
        <p:nvSpPr>
          <p:cNvPr id="107530" name="Text Box 1034"/>
          <p:cNvSpPr txBox="1">
            <a:spLocks noChangeArrowheads="1"/>
          </p:cNvSpPr>
          <p:nvPr/>
        </p:nvSpPr>
        <p:spPr bwMode="auto">
          <a:xfrm>
            <a:off x="46038" y="3048000"/>
            <a:ext cx="7921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NO 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</p:txBody>
      </p:sp>
      <p:sp>
        <p:nvSpPr>
          <p:cNvPr id="107531" name="Text Box 1035"/>
          <p:cNvSpPr txBox="1">
            <a:spLocks noChangeArrowheads="1"/>
          </p:cNvSpPr>
          <p:nvPr/>
        </p:nvSpPr>
        <p:spPr bwMode="auto">
          <a:xfrm>
            <a:off x="76200" y="3429000"/>
            <a:ext cx="7921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+ 7d</a:t>
            </a:r>
          </a:p>
        </p:txBody>
      </p:sp>
    </p:spTree>
  </p:cSld>
  <p:clrMapOvr>
    <a:masterClrMapping/>
  </p:clrMapOvr>
</p:sld>
</file>

<file path=ppt/slides/slide59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Text Box 2"/>
          <p:cNvSpPr txBox="1">
            <a:spLocks noChangeArrowheads="1"/>
          </p:cNvSpPr>
          <p:nvPr/>
        </p:nvSpPr>
        <p:spPr bwMode="auto">
          <a:xfrm>
            <a:off x="990600" y="1058863"/>
            <a:ext cx="7445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What if 7d platelets aren’t quite as good? </a:t>
            </a:r>
          </a:p>
        </p:txBody>
      </p:sp>
      <p:sp>
        <p:nvSpPr>
          <p:cNvPr id="108547" name="Text Box 3"/>
          <p:cNvSpPr txBox="1">
            <a:spLocks noChangeArrowheads="1"/>
          </p:cNvSpPr>
          <p:nvPr/>
        </p:nvSpPr>
        <p:spPr bwMode="auto">
          <a:xfrm>
            <a:off x="381000" y="2286000"/>
            <a:ext cx="8610600" cy="1465263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Plt		HIV		  Septic		Total		Units’	Culturing	Total Direct</a:t>
            </a:r>
          </a:p>
          <a:p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Trxn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Mortality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 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10		  10			70			   </a:t>
            </a:r>
            <a:r>
              <a:rPr lang="en-US" sz="18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80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11		  11			  0			   </a:t>
            </a:r>
            <a:r>
              <a:rPr lang="en-US" sz="1800" b="true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11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</a:p>
        </p:txBody>
      </p:sp>
      <p:sp>
        <p:nvSpPr>
          <p:cNvPr id="108548" name="Text Box 4"/>
          <p:cNvSpPr txBox="1">
            <a:spLocks noChangeArrowheads="1"/>
          </p:cNvSpPr>
          <p:nvPr/>
        </p:nvSpPr>
        <p:spPr bwMode="auto">
          <a:xfrm>
            <a:off x="914400" y="4572000"/>
            <a:ext cx="3308350" cy="641350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Per-unit HIV risk: 1/1,000,000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Septic mortality: 1/140,000</a:t>
            </a:r>
          </a:p>
        </p:txBody>
      </p:sp>
      <p:sp>
        <p:nvSpPr>
          <p:cNvPr id="108550" name="Text Box 6"/>
          <p:cNvSpPr txBox="1">
            <a:spLocks noChangeArrowheads="1"/>
          </p:cNvSpPr>
          <p:nvPr/>
        </p:nvSpPr>
        <p:spPr bwMode="auto">
          <a:xfrm>
            <a:off x="2895600" y="3794125"/>
            <a:ext cx="35401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Risks expressed per million</a:t>
            </a:r>
          </a:p>
        </p:txBody>
      </p:sp>
      <p:sp>
        <p:nvSpPr>
          <p:cNvPr id="108554" name="Text Box 10"/>
          <p:cNvSpPr txBox="1">
            <a:spLocks noChangeArrowheads="1"/>
          </p:cNvSpPr>
          <p:nvPr/>
        </p:nvSpPr>
        <p:spPr bwMode="auto">
          <a:xfrm>
            <a:off x="46038" y="3048000"/>
            <a:ext cx="7921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NO 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</p:txBody>
      </p:sp>
      <p:sp>
        <p:nvSpPr>
          <p:cNvPr id="108555" name="Text Box 11"/>
          <p:cNvSpPr txBox="1">
            <a:spLocks noChangeArrowheads="1"/>
          </p:cNvSpPr>
          <p:nvPr/>
        </p:nvSpPr>
        <p:spPr bwMode="auto">
          <a:xfrm>
            <a:off x="76200" y="3429000"/>
            <a:ext cx="7921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+ 7d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20725"/>
            <a:ext cx="9220200" cy="54102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Text Box 2"/>
          <p:cNvSpPr txBox="1">
            <a:spLocks noChangeArrowheads="1"/>
          </p:cNvSpPr>
          <p:nvPr/>
        </p:nvSpPr>
        <p:spPr bwMode="auto">
          <a:xfrm>
            <a:off x="990600" y="1058863"/>
            <a:ext cx="7445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What if 7d platelets aren’t quite as good? </a:t>
            </a:r>
          </a:p>
        </p:txBody>
      </p:sp>
      <p:sp>
        <p:nvSpPr>
          <p:cNvPr id="109571" name="Text Box 3"/>
          <p:cNvSpPr txBox="1">
            <a:spLocks noChangeArrowheads="1"/>
          </p:cNvSpPr>
          <p:nvPr/>
        </p:nvSpPr>
        <p:spPr bwMode="auto">
          <a:xfrm>
            <a:off x="381000" y="2286000"/>
            <a:ext cx="8610600" cy="1465263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Plt		HIV		  Septic		Total		Units’	Culturing	Total Direct</a:t>
            </a:r>
          </a:p>
          <a:p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Trxn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Mortality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 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10		  10			70			   </a:t>
            </a:r>
            <a:r>
              <a:rPr lang="en-US" sz="18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80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$5,000		      0			$5,000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11		  11			  0			   </a:t>
            </a:r>
            <a:r>
              <a:rPr lang="en-US" sz="1800" b="true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11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$5,500		$220			$5,720</a:t>
            </a:r>
          </a:p>
        </p:txBody>
      </p:sp>
      <p:sp>
        <p:nvSpPr>
          <p:cNvPr id="109573" name="Text Box 5"/>
          <p:cNvSpPr txBox="1">
            <a:spLocks noChangeArrowheads="1"/>
          </p:cNvSpPr>
          <p:nvPr/>
        </p:nvSpPr>
        <p:spPr bwMode="auto">
          <a:xfrm>
            <a:off x="6013450" y="4572000"/>
            <a:ext cx="2063750" cy="915988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Per-unit costs: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SDP:	$500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Culture:	$20</a:t>
            </a:r>
          </a:p>
        </p:txBody>
      </p:sp>
      <p:sp>
        <p:nvSpPr>
          <p:cNvPr id="109574" name="Text Box 6"/>
          <p:cNvSpPr txBox="1">
            <a:spLocks noChangeArrowheads="1"/>
          </p:cNvSpPr>
          <p:nvPr/>
        </p:nvSpPr>
        <p:spPr bwMode="auto">
          <a:xfrm>
            <a:off x="2895600" y="3794125"/>
            <a:ext cx="35401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Risks expressed per million</a:t>
            </a:r>
          </a:p>
        </p:txBody>
      </p:sp>
      <p:sp>
        <p:nvSpPr>
          <p:cNvPr id="109578" name="Text Box 10"/>
          <p:cNvSpPr txBox="1">
            <a:spLocks noChangeArrowheads="1"/>
          </p:cNvSpPr>
          <p:nvPr/>
        </p:nvSpPr>
        <p:spPr bwMode="auto">
          <a:xfrm>
            <a:off x="46038" y="3048000"/>
            <a:ext cx="7921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NO 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</p:txBody>
      </p:sp>
      <p:sp>
        <p:nvSpPr>
          <p:cNvPr id="109579" name="Text Box 11"/>
          <p:cNvSpPr txBox="1">
            <a:spLocks noChangeArrowheads="1"/>
          </p:cNvSpPr>
          <p:nvPr/>
        </p:nvSpPr>
        <p:spPr bwMode="auto">
          <a:xfrm>
            <a:off x="76200" y="3429000"/>
            <a:ext cx="7921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+ 7d</a:t>
            </a:r>
          </a:p>
        </p:txBody>
      </p:sp>
      <p:sp>
        <p:nvSpPr>
          <p:cNvPr id="109580" name="Text Box 12"/>
          <p:cNvSpPr txBox="1">
            <a:spLocks noChangeArrowheads="1"/>
          </p:cNvSpPr>
          <p:nvPr/>
        </p:nvSpPr>
        <p:spPr bwMode="auto">
          <a:xfrm>
            <a:off x="914400" y="4572000"/>
            <a:ext cx="3308350" cy="641350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Per-unit HIV risk: 1/1,000,000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Septic mortality: 1/140,000</a:t>
            </a:r>
          </a:p>
        </p:txBody>
      </p:sp>
    </p:spTree>
  </p:cSld>
  <p:clrMapOvr>
    <a:masterClrMapping/>
  </p:clrMapOvr>
</p:sld>
</file>

<file path=ppt/slides/slide61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Text Box 2"/>
          <p:cNvSpPr txBox="1">
            <a:spLocks noChangeArrowheads="1"/>
          </p:cNvSpPr>
          <p:nvPr/>
        </p:nvSpPr>
        <p:spPr bwMode="auto">
          <a:xfrm>
            <a:off x="990600" y="1058863"/>
            <a:ext cx="7445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What if 7d platelets aren’t quite as good? </a:t>
            </a:r>
          </a:p>
        </p:txBody>
      </p:sp>
      <p:sp>
        <p:nvSpPr>
          <p:cNvPr id="110595" name="Text Box 3"/>
          <p:cNvSpPr txBox="1">
            <a:spLocks noChangeArrowheads="1"/>
          </p:cNvSpPr>
          <p:nvPr/>
        </p:nvSpPr>
        <p:spPr bwMode="auto">
          <a:xfrm>
            <a:off x="381000" y="2286000"/>
            <a:ext cx="8610600" cy="1465263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Plt		HIV		  Septic		Total		Units’	Culturing	Total Direct</a:t>
            </a:r>
          </a:p>
          <a:p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Trxn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Mortality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 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10		  10			70			   </a:t>
            </a:r>
            <a:r>
              <a:rPr lang="en-US" sz="18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80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$5,000		      0			$5,000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11		  11			  0			   </a:t>
            </a:r>
            <a:r>
              <a:rPr lang="en-US" sz="1800" b="true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11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$5,500		$220			$5,720</a:t>
            </a:r>
          </a:p>
        </p:txBody>
      </p:sp>
      <p:sp>
        <p:nvSpPr>
          <p:cNvPr id="110597" name="Text Box 5"/>
          <p:cNvSpPr txBox="1">
            <a:spLocks noChangeArrowheads="1"/>
          </p:cNvSpPr>
          <p:nvPr/>
        </p:nvSpPr>
        <p:spPr bwMode="auto">
          <a:xfrm>
            <a:off x="6013450" y="4572000"/>
            <a:ext cx="2063750" cy="915988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Per-unit costs: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SDP:	$500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Culture:	$20</a:t>
            </a:r>
          </a:p>
        </p:txBody>
      </p:sp>
      <p:sp>
        <p:nvSpPr>
          <p:cNvPr id="110598" name="Text Box 6"/>
          <p:cNvSpPr txBox="1">
            <a:spLocks noChangeArrowheads="1"/>
          </p:cNvSpPr>
          <p:nvPr/>
        </p:nvSpPr>
        <p:spPr bwMode="auto">
          <a:xfrm>
            <a:off x="2895600" y="3794125"/>
            <a:ext cx="35401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Risks expressed per million</a:t>
            </a:r>
          </a:p>
        </p:txBody>
      </p:sp>
      <p:sp>
        <p:nvSpPr>
          <p:cNvPr id="110599" name="AutoShape 7"/>
          <p:cNvSpPr>
            <a:spLocks noChangeArrowheads="1"/>
          </p:cNvSpPr>
          <p:nvPr/>
        </p:nvSpPr>
        <p:spPr bwMode="auto">
          <a:xfrm>
            <a:off x="7543800" y="3200400"/>
            <a:ext cx="228600" cy="457200"/>
          </a:xfrm>
          <a:prstGeom prst="curvedLeftArrow">
            <a:avLst>
              <a:gd name="adj1" fmla="val 40000"/>
              <a:gd name="adj2" fmla="val 80000"/>
              <a:gd name="adj3" fmla="val 33333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0600" name="Text Box 8"/>
          <p:cNvSpPr txBox="1">
            <a:spLocks noChangeArrowheads="1"/>
          </p:cNvSpPr>
          <p:nvPr/>
        </p:nvSpPr>
        <p:spPr bwMode="auto">
          <a:xfrm>
            <a:off x="7810500" y="3244850"/>
            <a:ext cx="9525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$65/unit</a:t>
            </a:r>
          </a:p>
        </p:txBody>
      </p:sp>
      <p:sp>
        <p:nvSpPr>
          <p:cNvPr id="110602" name="Text Box 10"/>
          <p:cNvSpPr txBox="1">
            <a:spLocks noChangeArrowheads="1"/>
          </p:cNvSpPr>
          <p:nvPr/>
        </p:nvSpPr>
        <p:spPr bwMode="auto">
          <a:xfrm>
            <a:off x="46038" y="3048000"/>
            <a:ext cx="7921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NO 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</p:txBody>
      </p:sp>
      <p:sp>
        <p:nvSpPr>
          <p:cNvPr id="110603" name="Text Box 11"/>
          <p:cNvSpPr txBox="1">
            <a:spLocks noChangeArrowheads="1"/>
          </p:cNvSpPr>
          <p:nvPr/>
        </p:nvSpPr>
        <p:spPr bwMode="auto">
          <a:xfrm>
            <a:off x="76200" y="3429000"/>
            <a:ext cx="7921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+ 7d</a:t>
            </a:r>
          </a:p>
        </p:txBody>
      </p:sp>
      <p:sp>
        <p:nvSpPr>
          <p:cNvPr id="110604" name="Text Box 12"/>
          <p:cNvSpPr txBox="1">
            <a:spLocks noChangeArrowheads="1"/>
          </p:cNvSpPr>
          <p:nvPr/>
        </p:nvSpPr>
        <p:spPr bwMode="auto">
          <a:xfrm>
            <a:off x="914400" y="4572000"/>
            <a:ext cx="3308350" cy="641350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Per-unit HIV risk: 1/1,000,000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Septic mortality: 1/140,000</a:t>
            </a:r>
          </a:p>
        </p:txBody>
      </p:sp>
    </p:spTree>
  </p:cSld>
  <p:clrMapOvr>
    <a:masterClrMapping/>
  </p:clrMapOvr>
</p:sld>
</file>

<file path=ppt/slides/slide62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36" name="Text Box 12"/>
          <p:cNvSpPr txBox="1">
            <a:spLocks noChangeArrowheads="1"/>
          </p:cNvSpPr>
          <p:nvPr/>
        </p:nvSpPr>
        <p:spPr bwMode="auto">
          <a:xfrm>
            <a:off x="381000" y="2286000"/>
            <a:ext cx="8610600" cy="1465263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Plt		HIV		  Septic		Total		Units’	Culturing	Total Direct</a:t>
            </a:r>
          </a:p>
          <a:p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Trxn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Mortality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 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10		  10			70			   </a:t>
            </a:r>
            <a:r>
              <a:rPr lang="en-US" sz="18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80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$5,000		      0			$5,000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11		  11			  0			   </a:t>
            </a:r>
            <a:r>
              <a:rPr lang="en-US" sz="1800" b="true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11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$5,500		$220			$5,720</a:t>
            </a:r>
          </a:p>
        </p:txBody>
      </p:sp>
      <p:sp>
        <p:nvSpPr>
          <p:cNvPr id="103426" name="Text Box 2"/>
          <p:cNvSpPr txBox="1">
            <a:spLocks noChangeArrowheads="1"/>
          </p:cNvSpPr>
          <p:nvPr/>
        </p:nvSpPr>
        <p:spPr bwMode="auto">
          <a:xfrm>
            <a:off x="1012825" y="1058863"/>
            <a:ext cx="7445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What if 7d platelets aren’t quite as good? </a:t>
            </a:r>
          </a:p>
        </p:txBody>
      </p:sp>
      <p:sp>
        <p:nvSpPr>
          <p:cNvPr id="103429" name="Text Box 5"/>
          <p:cNvSpPr txBox="1">
            <a:spLocks noChangeArrowheads="1"/>
          </p:cNvSpPr>
          <p:nvPr/>
        </p:nvSpPr>
        <p:spPr bwMode="auto">
          <a:xfrm>
            <a:off x="6035675" y="4572000"/>
            <a:ext cx="2063750" cy="915988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Per-unit costs: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SDP:	$500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Culture:	$20</a:t>
            </a:r>
          </a:p>
        </p:txBody>
      </p:sp>
      <p:sp>
        <p:nvSpPr>
          <p:cNvPr id="103430" name="Text Box 6"/>
          <p:cNvSpPr txBox="1">
            <a:spLocks noChangeArrowheads="1"/>
          </p:cNvSpPr>
          <p:nvPr/>
        </p:nvSpPr>
        <p:spPr bwMode="auto">
          <a:xfrm>
            <a:off x="2917825" y="3794125"/>
            <a:ext cx="35401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Risks expressed per million</a:t>
            </a:r>
          </a:p>
        </p:txBody>
      </p:sp>
      <p:sp>
        <p:nvSpPr>
          <p:cNvPr id="103431" name="AutoShape 7"/>
          <p:cNvSpPr>
            <a:spLocks noChangeArrowheads="1"/>
          </p:cNvSpPr>
          <p:nvPr/>
        </p:nvSpPr>
        <p:spPr bwMode="auto">
          <a:xfrm>
            <a:off x="7543800" y="3200400"/>
            <a:ext cx="228600" cy="457200"/>
          </a:xfrm>
          <a:prstGeom prst="curvedLeftArrow">
            <a:avLst>
              <a:gd name="adj1" fmla="val 40000"/>
              <a:gd name="adj2" fmla="val 80000"/>
              <a:gd name="adj3" fmla="val 33333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32" name="Text Box 8"/>
          <p:cNvSpPr txBox="1">
            <a:spLocks noChangeArrowheads="1"/>
          </p:cNvSpPr>
          <p:nvPr/>
        </p:nvSpPr>
        <p:spPr bwMode="auto">
          <a:xfrm>
            <a:off x="7848600" y="3244850"/>
            <a:ext cx="9525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$65/unit</a:t>
            </a:r>
          </a:p>
        </p:txBody>
      </p:sp>
      <p:sp>
        <p:nvSpPr>
          <p:cNvPr id="103433" name="Line 9"/>
          <p:cNvSpPr>
            <a:spLocks noChangeShapeType="1"/>
          </p:cNvSpPr>
          <p:nvPr/>
        </p:nvSpPr>
        <p:spPr bwMode="auto">
          <a:xfrm>
            <a:off x="7848600" y="3200400"/>
            <a:ext cx="990600" cy="457200"/>
          </a:xfrm>
          <a:prstGeom prst="line">
            <a:avLst/>
          </a:prstGeom>
          <a:noFill/>
          <a:ln w="571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34" name="Line 10"/>
          <p:cNvSpPr>
            <a:spLocks noChangeShapeType="1"/>
          </p:cNvSpPr>
          <p:nvPr/>
        </p:nvSpPr>
        <p:spPr bwMode="auto">
          <a:xfrm flipV="1">
            <a:off x="7848600" y="3200400"/>
            <a:ext cx="990600" cy="457200"/>
          </a:xfrm>
          <a:prstGeom prst="line">
            <a:avLst/>
          </a:prstGeom>
          <a:noFill/>
          <a:ln w="571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35" name="Text Box 11"/>
          <p:cNvSpPr txBox="1">
            <a:spLocks noChangeArrowheads="1"/>
          </p:cNvSpPr>
          <p:nvPr/>
        </p:nvSpPr>
        <p:spPr bwMode="auto">
          <a:xfrm>
            <a:off x="7620000" y="3810000"/>
            <a:ext cx="15240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600" b="true">
                <a:solidFill>
                  <a:srgbClr val="FFFF00"/>
                </a:solidFill>
                <a:effectLst/>
                <a:latin typeface="Helvetica"/>
              </a:rPr>
              <a:t>OUTDATE</a:t>
            </a:r>
          </a:p>
          <a:p>
            <a:pPr algn="ctr"/>
            <a:r>
              <a:rPr lang="en-US" sz="1600" b="true">
                <a:solidFill>
                  <a:srgbClr val="FFFF00"/>
                </a:solidFill>
                <a:effectLst/>
                <a:latin typeface="Helvetica"/>
              </a:rPr>
              <a:t>REDUCTIONS</a:t>
            </a:r>
          </a:p>
        </p:txBody>
      </p:sp>
      <p:sp>
        <p:nvSpPr>
          <p:cNvPr id="103438" name="Text Box 14"/>
          <p:cNvSpPr txBox="1">
            <a:spLocks noChangeArrowheads="1"/>
          </p:cNvSpPr>
          <p:nvPr/>
        </p:nvSpPr>
        <p:spPr bwMode="auto">
          <a:xfrm>
            <a:off x="46038" y="3048000"/>
            <a:ext cx="7921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NO 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</p:txBody>
      </p:sp>
      <p:sp>
        <p:nvSpPr>
          <p:cNvPr id="103439" name="Text Box 15"/>
          <p:cNvSpPr txBox="1">
            <a:spLocks noChangeArrowheads="1"/>
          </p:cNvSpPr>
          <p:nvPr/>
        </p:nvSpPr>
        <p:spPr bwMode="auto">
          <a:xfrm>
            <a:off x="76200" y="3429000"/>
            <a:ext cx="7921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+ 7d</a:t>
            </a:r>
          </a:p>
        </p:txBody>
      </p:sp>
      <p:sp>
        <p:nvSpPr>
          <p:cNvPr id="103440" name="Text Box 16"/>
          <p:cNvSpPr txBox="1">
            <a:spLocks noChangeArrowheads="1"/>
          </p:cNvSpPr>
          <p:nvPr/>
        </p:nvSpPr>
        <p:spPr bwMode="auto">
          <a:xfrm>
            <a:off x="914400" y="4572000"/>
            <a:ext cx="3308350" cy="641350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Per-unit HIV risk: 1/1,000,000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Septic mortality: 1/140,000</a:t>
            </a:r>
          </a:p>
        </p:txBody>
      </p:sp>
    </p:spTree>
  </p:cSld>
  <p:clrMapOvr>
    <a:masterClrMapping/>
  </p:clrMapOvr>
</p:sld>
</file>

<file path=ppt/slides/slide63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Text Box 2"/>
          <p:cNvSpPr txBox="1">
            <a:spLocks noChangeArrowheads="1"/>
          </p:cNvSpPr>
          <p:nvPr/>
        </p:nvSpPr>
        <p:spPr bwMode="auto">
          <a:xfrm>
            <a:off x="974725" y="663575"/>
            <a:ext cx="6600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Other applications of culturing + 7d dating --</a:t>
            </a:r>
          </a:p>
        </p:txBody>
      </p:sp>
      <p:sp>
        <p:nvSpPr>
          <p:cNvPr id="104451" name="Text Box 3"/>
          <p:cNvSpPr txBox="1">
            <a:spLocks noChangeArrowheads="1"/>
          </p:cNvSpPr>
          <p:nvPr/>
        </p:nvSpPr>
        <p:spPr bwMode="auto">
          <a:xfrm>
            <a:off x="609600" y="1905000"/>
            <a:ext cx="8091488" cy="228282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Prestorage pooling of platelet concentrates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simplicity for transfusion service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</a:t>
            </a:r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pre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storage leukoreduction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reduction in filtration cost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sterility assessment in highest-risk component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reduced outdating</a:t>
            </a:r>
          </a:p>
        </p:txBody>
      </p:sp>
    </p:spTree>
  </p:cSld>
  <p:clrMapOvr>
    <a:masterClrMapping/>
  </p:clrMapOvr>
</p:sld>
</file>

<file path=ppt/slides/slide64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Text Box 2"/>
          <p:cNvSpPr txBox="1">
            <a:spLocks noChangeArrowheads="1"/>
          </p:cNvSpPr>
          <p:nvPr/>
        </p:nvSpPr>
        <p:spPr bwMode="auto">
          <a:xfrm>
            <a:off x="685800" y="2438400"/>
            <a:ext cx="7848600" cy="374332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Therefore -</a:t>
            </a: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Platelet storage for 7d </a:t>
            </a:r>
            <a:r>
              <a:rPr lang="en-US" u="sng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is feasible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Adequate maintenance of function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Expected recovery and survival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Adequate clinical efficacy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</a:t>
            </a:r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indistinguishable from shorter storage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Bacterial culturing to reduce septic risk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Reduction in overall risk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No increase in cost </a:t>
            </a:r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-- therefore practical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01379" name="Text Box 3"/>
          <p:cNvSpPr txBox="1">
            <a:spLocks noChangeArrowheads="1"/>
          </p:cNvSpPr>
          <p:nvPr/>
        </p:nvSpPr>
        <p:spPr bwMode="auto">
          <a:xfrm>
            <a:off x="762000" y="838200"/>
            <a:ext cx="7827963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Safer, Cheaper and Just as Good</a:t>
            </a:r>
          </a:p>
          <a:p>
            <a:pPr algn="ctr"/>
            <a:r>
              <a:rPr lang="en-US" sz="32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Making Sterile, 7-Day Platelets a Reality</a:t>
            </a:r>
            <a:endParaRPr lang="en-US" sz="32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</p:sld>
</file>

<file path=ppt/slides/slide6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ChangeArrowheads="1"/>
          </p:cNvSpPr>
          <p:nvPr/>
        </p:nvSpPr>
        <p:spPr bwMode="auto">
          <a:xfrm>
            <a:off x="1074738" y="1066800"/>
            <a:ext cx="363537" cy="350838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7" name="Rectangle 3"/>
          <p:cNvSpPr>
            <a:spLocks noChangeArrowheads="1"/>
          </p:cNvSpPr>
          <p:nvPr/>
        </p:nvSpPr>
        <p:spPr bwMode="auto">
          <a:xfrm>
            <a:off x="2090738" y="1066800"/>
            <a:ext cx="363537" cy="350838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8" name="Rectangle 4"/>
          <p:cNvSpPr>
            <a:spLocks noChangeArrowheads="1"/>
          </p:cNvSpPr>
          <p:nvPr/>
        </p:nvSpPr>
        <p:spPr bwMode="auto">
          <a:xfrm>
            <a:off x="863600" y="1295400"/>
            <a:ext cx="1820863" cy="2100263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9" name="Text Box 5"/>
          <p:cNvSpPr txBox="1">
            <a:spLocks noChangeArrowheads="1"/>
          </p:cNvSpPr>
          <p:nvPr/>
        </p:nvSpPr>
        <p:spPr bwMode="auto">
          <a:xfrm>
            <a:off x="925513" y="1654175"/>
            <a:ext cx="1703387" cy="831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0" sz="2400">
                <a:solidFill>
                  <a:schemeClr val="tx1"/>
                </a:solidFill>
                <a:effectLst/>
                <a:latin typeface="Helvetica"/>
              </a:rPr>
              <a:t>Red Blood </a:t>
            </a:r>
          </a:p>
          <a:p>
            <a:r>
              <a:rPr lang="en-US" b="0" sz="2400">
                <a:solidFill>
                  <a:schemeClr val="tx1"/>
                </a:solidFill>
                <a:effectLst/>
                <a:latin typeface="Helvetica"/>
              </a:rPr>
              <a:t>Cells</a:t>
            </a:r>
          </a:p>
        </p:txBody>
      </p:sp>
      <p:sp>
        <p:nvSpPr>
          <p:cNvPr id="41990" name="Rectangle 6"/>
          <p:cNvSpPr>
            <a:spLocks noChangeArrowheads="1"/>
          </p:cNvSpPr>
          <p:nvPr/>
        </p:nvSpPr>
        <p:spPr bwMode="auto">
          <a:xfrm>
            <a:off x="1379538" y="3708400"/>
            <a:ext cx="357187" cy="350838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1" name="Rectangle 7"/>
          <p:cNvSpPr>
            <a:spLocks noChangeArrowheads="1"/>
          </p:cNvSpPr>
          <p:nvPr/>
        </p:nvSpPr>
        <p:spPr bwMode="auto">
          <a:xfrm>
            <a:off x="2462213" y="3724275"/>
            <a:ext cx="357187" cy="350838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2" name="Rectangle 8"/>
          <p:cNvSpPr>
            <a:spLocks noChangeArrowheads="1"/>
          </p:cNvSpPr>
          <p:nvPr/>
        </p:nvSpPr>
        <p:spPr bwMode="auto">
          <a:xfrm>
            <a:off x="879475" y="3952875"/>
            <a:ext cx="2330450" cy="2574925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3" name="Text Box 9"/>
          <p:cNvSpPr txBox="1">
            <a:spLocks noChangeArrowheads="1"/>
          </p:cNvSpPr>
          <p:nvPr/>
        </p:nvSpPr>
        <p:spPr bwMode="auto">
          <a:xfrm>
            <a:off x="1347788" y="4481513"/>
            <a:ext cx="1363662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0" sz="2400">
                <a:solidFill>
                  <a:schemeClr val="tx1"/>
                </a:solidFill>
                <a:effectLst/>
                <a:latin typeface="Helvetica"/>
              </a:rPr>
              <a:t>Platelets</a:t>
            </a:r>
          </a:p>
        </p:txBody>
      </p:sp>
      <p:sp>
        <p:nvSpPr>
          <p:cNvPr id="41994" name="Text Box 10"/>
          <p:cNvSpPr txBox="1">
            <a:spLocks noChangeArrowheads="1"/>
          </p:cNvSpPr>
          <p:nvPr/>
        </p:nvSpPr>
        <p:spPr bwMode="auto">
          <a:xfrm>
            <a:off x="2973388" y="1570038"/>
            <a:ext cx="3736975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200 mL red cells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30 mL plasma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110 mL additive solution</a:t>
            </a: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1995" name="Text Box 11"/>
          <p:cNvSpPr txBox="1">
            <a:spLocks noChangeArrowheads="1"/>
          </p:cNvSpPr>
          <p:nvPr/>
        </p:nvSpPr>
        <p:spPr bwMode="auto">
          <a:xfrm>
            <a:off x="3448050" y="4514850"/>
            <a:ext cx="25781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4 x 10</a:t>
            </a:r>
            <a:r>
              <a:rPr lang="en-US" baseline="3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11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platelets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300 mL plasma</a:t>
            </a: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1996" name="Text Box 12"/>
          <p:cNvSpPr txBox="1">
            <a:spLocks noChangeArrowheads="1"/>
          </p:cNvSpPr>
          <p:nvPr/>
        </p:nvSpPr>
        <p:spPr bwMode="auto">
          <a:xfrm>
            <a:off x="1752600" y="273050"/>
            <a:ext cx="55276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What Are You Transfusing?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ChangeArrowheads="1"/>
          </p:cNvSpPr>
          <p:nvPr/>
        </p:nvSpPr>
        <p:spPr bwMode="auto">
          <a:xfrm>
            <a:off x="1074738" y="1066800"/>
            <a:ext cx="363537" cy="350838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1" name="Rectangle 3"/>
          <p:cNvSpPr>
            <a:spLocks noChangeArrowheads="1"/>
          </p:cNvSpPr>
          <p:nvPr/>
        </p:nvSpPr>
        <p:spPr bwMode="auto">
          <a:xfrm>
            <a:off x="2090738" y="1066800"/>
            <a:ext cx="363537" cy="350838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2" name="Rectangle 4"/>
          <p:cNvSpPr>
            <a:spLocks noChangeArrowheads="1"/>
          </p:cNvSpPr>
          <p:nvPr/>
        </p:nvSpPr>
        <p:spPr bwMode="auto">
          <a:xfrm>
            <a:off x="863600" y="1295400"/>
            <a:ext cx="1820863" cy="2100263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3" name="Text Box 5"/>
          <p:cNvSpPr txBox="1">
            <a:spLocks noChangeArrowheads="1"/>
          </p:cNvSpPr>
          <p:nvPr/>
        </p:nvSpPr>
        <p:spPr bwMode="auto">
          <a:xfrm>
            <a:off x="925513" y="1654175"/>
            <a:ext cx="1703387" cy="831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0" sz="2400">
                <a:solidFill>
                  <a:schemeClr val="tx1"/>
                </a:solidFill>
                <a:effectLst/>
                <a:latin typeface="Helvetica"/>
              </a:rPr>
              <a:t>Red Blood </a:t>
            </a:r>
          </a:p>
          <a:p>
            <a:r>
              <a:rPr lang="en-US" b="0" sz="2400">
                <a:solidFill>
                  <a:schemeClr val="tx1"/>
                </a:solidFill>
                <a:effectLst/>
                <a:latin typeface="Helvetica"/>
              </a:rPr>
              <a:t>Cells</a:t>
            </a:r>
          </a:p>
        </p:txBody>
      </p:sp>
      <p:sp>
        <p:nvSpPr>
          <p:cNvPr id="43014" name="Rectangle 6"/>
          <p:cNvSpPr>
            <a:spLocks noChangeArrowheads="1"/>
          </p:cNvSpPr>
          <p:nvPr/>
        </p:nvSpPr>
        <p:spPr bwMode="auto">
          <a:xfrm>
            <a:off x="1379538" y="3708400"/>
            <a:ext cx="357187" cy="350838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5" name="Rectangle 7"/>
          <p:cNvSpPr>
            <a:spLocks noChangeArrowheads="1"/>
          </p:cNvSpPr>
          <p:nvPr/>
        </p:nvSpPr>
        <p:spPr bwMode="auto">
          <a:xfrm>
            <a:off x="2462213" y="3724275"/>
            <a:ext cx="357187" cy="350838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6" name="Rectangle 8"/>
          <p:cNvSpPr>
            <a:spLocks noChangeArrowheads="1"/>
          </p:cNvSpPr>
          <p:nvPr/>
        </p:nvSpPr>
        <p:spPr bwMode="auto">
          <a:xfrm>
            <a:off x="879475" y="3952875"/>
            <a:ext cx="2330450" cy="2574925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7" name="Text Box 9"/>
          <p:cNvSpPr txBox="1">
            <a:spLocks noChangeArrowheads="1"/>
          </p:cNvSpPr>
          <p:nvPr/>
        </p:nvSpPr>
        <p:spPr bwMode="auto">
          <a:xfrm>
            <a:off x="1347788" y="4481513"/>
            <a:ext cx="1363662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0" sz="2400">
                <a:solidFill>
                  <a:schemeClr val="tx1"/>
                </a:solidFill>
                <a:effectLst/>
                <a:latin typeface="Helvetica"/>
              </a:rPr>
              <a:t>Platelets</a:t>
            </a:r>
          </a:p>
        </p:txBody>
      </p:sp>
      <p:sp>
        <p:nvSpPr>
          <p:cNvPr id="43018" name="Text Box 10"/>
          <p:cNvSpPr txBox="1">
            <a:spLocks noChangeArrowheads="1"/>
          </p:cNvSpPr>
          <p:nvPr/>
        </p:nvSpPr>
        <p:spPr bwMode="auto">
          <a:xfrm>
            <a:off x="2973388" y="1570038"/>
            <a:ext cx="480695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200 mL red cells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30 mL plasma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110 mL additive solution</a:t>
            </a:r>
            <a:endParaRPr lang="en-US">
              <a:solidFill>
                <a:srgbClr val="CCFFCC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10</a:t>
            </a:r>
            <a:r>
              <a:rPr lang="en-US" baseline="30000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9</a:t>
            </a:r>
            <a:r>
              <a:rPr lang="en-US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i="1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Yersinia</a:t>
            </a:r>
            <a:r>
              <a:rPr lang="en-US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per mL + endotoxin</a:t>
            </a:r>
            <a:endParaRPr lang="en-US">
              <a:solidFill>
                <a:srgbClr val="CCFFCC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3019" name="Text Box 11"/>
          <p:cNvSpPr txBox="1">
            <a:spLocks noChangeArrowheads="1"/>
          </p:cNvSpPr>
          <p:nvPr/>
        </p:nvSpPr>
        <p:spPr bwMode="auto">
          <a:xfrm>
            <a:off x="3448050" y="4514850"/>
            <a:ext cx="26670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4 x 10</a:t>
            </a:r>
            <a:r>
              <a:rPr lang="en-US" baseline="3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11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platelets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300 mL plasma</a:t>
            </a:r>
            <a:endParaRPr lang="en-US">
              <a:solidFill>
                <a:srgbClr val="CCFFCC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10</a:t>
            </a:r>
            <a:r>
              <a:rPr lang="en-US" baseline="30000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8</a:t>
            </a:r>
            <a:r>
              <a:rPr lang="en-US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i="1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Staph</a:t>
            </a:r>
            <a:r>
              <a:rPr lang="en-US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per mL</a:t>
            </a:r>
            <a:endParaRPr lang="en-US">
              <a:solidFill>
                <a:srgbClr val="CCFFCC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3020" name="Text Box 12"/>
          <p:cNvSpPr txBox="1">
            <a:spLocks noChangeArrowheads="1"/>
          </p:cNvSpPr>
          <p:nvPr/>
        </p:nvSpPr>
        <p:spPr bwMode="auto">
          <a:xfrm>
            <a:off x="1752600" y="273050"/>
            <a:ext cx="55276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What Are You Transfusing?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ext Box 2"/>
          <p:cNvSpPr txBox="1">
            <a:spLocks noChangeArrowheads="1"/>
          </p:cNvSpPr>
          <p:nvPr/>
        </p:nvSpPr>
        <p:spPr bwMode="auto">
          <a:xfrm>
            <a:off x="1600200" y="914400"/>
            <a:ext cx="57546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The Problem with Platelets…</a:t>
            </a:r>
          </a:p>
        </p:txBody>
      </p:sp>
      <p:sp>
        <p:nvSpPr>
          <p:cNvPr id="71683" name="Text Box 3"/>
          <p:cNvSpPr txBox="1">
            <a:spLocks noChangeArrowheads="1"/>
          </p:cNvSpPr>
          <p:nvPr/>
        </p:nvSpPr>
        <p:spPr bwMode="auto">
          <a:xfrm>
            <a:off x="1676400" y="2590800"/>
            <a:ext cx="6089650" cy="228282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Bacterial contamination is 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frequent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initially at very low concentration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very difficult to detect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- in unit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- in patient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oreProperties xmlns="http://schemas.openxmlformats.org/package/2006/metadata/core-properties"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revision>1</revision>
</coreProperties>
</file>