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5.tiff"/>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6.tiff"/>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0000"/>
                </a:solidFill>
                <a:latin typeface="Arial"/>
              </a:rPr>
              <a:t/>
            </a:r>
            <a:r>
              <a:rPr lang="en-US" b="true" sz="20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r>
              <a:rPr lang="en-US" b="true" sz="2400" i="false">
                <a:solidFill>
                  <a:srgbClr val="000000"/>
                </a:solidFill>
                <a:latin typeface="Arial"/>
              </a:rPr>
              <a:t>Strategic Environmental Compliance for </a:t>
            </a:r>
            <a:r>
              <a:rPr lang="en-US" b="true" sz="2400" i="false">
                <a:solidFill>
                  <a:srgbClr val="000000"/>
                </a:solidFill>
                <a:latin typeface="Arial"/>
              </a:rPr>
              <a:t/>
            </a:r>
            <a:r>
              <a:rPr lang="en-US" b="true" sz="2400" i="false">
                <a:solidFill>
                  <a:srgbClr val="000000"/>
                </a:solidFill>
                <a:latin typeface="Arial"/>
              </a:rPr>
              <a:t>
</a:t>
            </a:r>
            <a:r>
              <a:rPr lang="en-US" b="true" sz="2400" i="false">
                <a:solidFill>
                  <a:srgbClr val="000000"/>
                </a:solidFill>
                <a:latin typeface="Arial"/>
              </a:rPr>
              <a:t>Fire Safe Council &amp; Community Wildfire Protection Plan Projects</a:t>
            </a:r>
            <a:r>
              <a:rPr lang="en-US" b="true" sz="1600" i="false">
                <a:solidFill>
                  <a:srgbClr val="000000"/>
                </a:solidFill>
                <a:latin typeface="Arial"/>
              </a:rPr>
              <a:t> </a:t>
            </a:r>
            <a:r>
              <a:rPr lang="en-US" b="true" sz="1600" i="false">
                <a:solidFill>
                  <a:srgbClr val="000000"/>
                </a:solidFill>
                <a:latin typeface="Arial"/>
              </a:rPr>
              <a:t/>
            </a:r>
            <a:r>
              <a:rPr lang="en-US" b="true" sz="1600" i="false">
                <a:solidFill>
                  <a:srgbClr val="000000"/>
                </a:solidFill>
                <a:latin typeface="Arial"/>
              </a:rPr>
              <a:t>
</a:t>
            </a:r>
            <a:r>
              <a:rPr lang="en-US" b="true" sz="1200" i="false">
                <a:solidFill>
                  <a:srgbClr val="000000"/>
                </a:solidFill>
                <a:latin typeface="Arial"/>
              </a:rPr>
              <a:t/>
            </a:r>
            <a:r>
              <a:rPr lang="en-US" b="true" sz="12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ctr" indent="-342900" marL="342900" lvl="0">
              <a:lnSpc>
                <a:spcPct val="100000"/>
              </a:lnSpc>
              <a:spcBef>
                <a:spcPct val="20000"/>
              </a:spcBef>
            </a:pPr>
            <a:r>
              <a:rPr lang="en-US" b="true" sz="3600" i="false">
                <a:solidFill>
                  <a:srgbClr val="000000"/>
                </a:solidFill>
                <a:latin typeface="Arial"/>
              </a:rPr>
              <a:t>Project Scope and Conservation Strategies:</a:t>
            </a:r>
          </a:p>
          <a:p>
            <a:pPr algn="ctr" indent="-342900" marL="342900" lvl="0">
              <a:lnSpc>
                <a:spcPct val="100000"/>
              </a:lnSpc>
              <a:spcBef>
                <a:spcPct val="20000"/>
              </a:spcBef>
            </a:pPr>
            <a:r>
              <a:rPr lang="en-US" b="true" sz="3600" i="false">
                <a:solidFill>
                  <a:srgbClr val="000000"/>
                </a:solidFill>
                <a:latin typeface="Arial"/>
              </a:rPr>
              <a:t>Wildlife and Vegetation Community Considerations</a:t>
            </a:r>
          </a:p>
          <a:p>
            <a:pPr algn="ctr" indent="-342900" marL="342900" lvl="0">
              <a:lnSpc>
                <a:spcPct val="100000"/>
              </a:lnSpc>
              <a:spcBef>
                <a:spcPct val="20000"/>
              </a:spcBef>
            </a:pPr>
            <a:r>
              <a:rPr lang="en-US" b="true" sz="2000" i="false">
                <a:solidFill>
                  <a:srgbClr val="FFFF00"/>
                </a:solidFill>
                <a:latin typeface="Arial"/>
              </a:rPr>
              <a:t>Kevin Shaffer</a:t>
            </a:r>
          </a:p>
          <a:p>
            <a:pPr algn="ctr" indent="-342900" marL="342900" lvl="0">
              <a:lnSpc>
                <a:spcPct val="100000"/>
              </a:lnSpc>
              <a:spcBef>
                <a:spcPct val="20000"/>
              </a:spcBef>
            </a:pPr>
            <a:r>
              <a:rPr lang="en-US" b="true" sz="2000" i="false">
                <a:solidFill>
                  <a:srgbClr val="FFFF00"/>
                </a:solidFill>
                <a:latin typeface="Arial"/>
              </a:rPr>
              <a:t>Department of Fish and Game</a:t>
            </a:r>
          </a:p>
          <a:p>
            <a:pPr algn="ctr" indent="-342900" marL="342900" lvl="0">
              <a:lnSpc>
                <a:spcPct val="100000"/>
              </a:lnSpc>
              <a:spcBef>
                <a:spcPct val="20000"/>
              </a:spcBef>
            </a:pPr>
            <a:r>
              <a:rPr lang="en-US" b="true" sz="2000" i="false">
                <a:solidFill>
                  <a:srgbClr val="FFFF00"/>
                </a:solidFill>
                <a:latin typeface="Arial"/>
              </a:rPr>
              <a:t>(916) 651-7806</a:t>
            </a:r>
          </a:p>
          <a:p>
            <a:pPr algn="ctr" indent="-342900" marL="342900" lvl="0">
              <a:lnSpc>
                <a:spcPct val="100000"/>
              </a:lnSpc>
              <a:spcBef>
                <a:spcPct val="20000"/>
              </a:spcBef>
            </a:pPr>
            <a:r>
              <a:rPr lang="en-US" b="true" sz="2000" i="false">
                <a:solidFill>
                  <a:srgbClr val="FFFF00"/>
                </a:solidFill>
                <a:latin typeface="Arial"/>
              </a:rPr>
              <a:t>.</a:t>
            </a:r>
            <a:r>
              <a:rPr lang="en-US" b="true" sz="2000" i="false">
                <a:solidFill>
                  <a:srgbClr val="FFFF00"/>
                </a:solidFill>
                <a:latin typeface="Arial"/>
              </a:rPr>
              <a:t>kshaffer@dfg.ca.gov</a:t>
            </a:r>
          </a:p>
          <a:p>
            <a:pPr algn="ctr" indent="-342900" marL="342900" lvl="0">
              <a:lnSpc>
                <a:spcPct val="100000"/>
              </a:lnSpc>
              <a:spcBef>
                <a:spcPct val="20000"/>
              </a:spcBef>
            </a:pP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400" i="false">
                <a:solidFill>
                  <a:srgbClr val="000000"/>
                </a:solidFill>
                <a:latin typeface="Arial"/>
              </a:rPr>
              <a:t>Some terrestrial wildlife species are able to adapt to the rapid change in environment from fire &amp; others cannot.</a:t>
            </a:r>
          </a:p>
          <a:p>
            <a:pPr algn="l" indent="-285750" marL="742950" lvl="1">
              <a:lnSpc>
                <a:spcPct val="80000"/>
              </a:lnSpc>
              <a:spcBef>
                <a:spcPct val="20000"/>
              </a:spcBef>
            </a:pPr>
            <a:r>
              <a:rPr lang="en-US" b="false" sz="1400" i="false">
                <a:solidFill>
                  <a:srgbClr val="000000"/>
                </a:solidFill>
                <a:latin typeface="Arial"/>
              </a:rPr>
              <a:t>Arboreal (goshawk), ground-level (grouse), subterranean (burrowing owl)</a:t>
            </a:r>
          </a:p>
          <a:p>
            <a:pPr algn="l" indent="-285750" marL="742950" lvl="1">
              <a:lnSpc>
                <a:spcPct val="80000"/>
              </a:lnSpc>
              <a:spcBef>
                <a:spcPct val="20000"/>
              </a:spcBef>
            </a:pPr>
            <a:r>
              <a:rPr lang="en-US" b="false" sz="1400" i="false">
                <a:solidFill>
                  <a:srgbClr val="000000"/>
                </a:solidFill>
                <a:latin typeface="Arial"/>
              </a:rPr>
              <a:t>Mobility (desert tortoise v. deer), escape mechanisms (flight, burrows, cavities)</a:t>
            </a:r>
          </a:p>
          <a:p>
            <a:pPr algn="l" indent="-285750" marL="742950" lvl="1">
              <a:lnSpc>
                <a:spcPct val="80000"/>
              </a:lnSpc>
              <a:spcBef>
                <a:spcPct val="20000"/>
              </a:spcBef>
            </a:pPr>
            <a:r>
              <a:rPr lang="en-US" b="false" sz="1400" i="false">
                <a:solidFill>
                  <a:srgbClr val="000000"/>
                </a:solidFill>
                <a:latin typeface="Arial"/>
              </a:rPr>
              <a:t>Type, degree, and duration in change to environment- shelter, food….</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Some habitat is (greatly) improved, others are (greatly) degraded, while others completely eliminated</a:t>
            </a:r>
          </a:p>
          <a:p>
            <a:pPr algn="l" indent="-285750" marL="742950" lvl="1">
              <a:lnSpc>
                <a:spcPct val="80000"/>
              </a:lnSpc>
              <a:spcBef>
                <a:spcPct val="20000"/>
              </a:spcBef>
            </a:pPr>
            <a:r>
              <a:rPr lang="en-US" b="false" sz="1400" i="false">
                <a:solidFill>
                  <a:srgbClr val="000000"/>
                </a:solidFill>
                <a:latin typeface="Arial"/>
              </a:rPr>
              <a:t>There will be endless variation.  Fire is not uniform, so cannot be uniformly "good" or "bad" for wildlife.</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 effects on wildlife are immediate.  But more importantly, effects to wildlife populations &amp; wildlife habitat revolve around </a:t>
            </a:r>
            <a:r>
              <a:rPr lang="en-US" b="false" sz="1400" i="true">
                <a:solidFill>
                  <a:srgbClr val="000000"/>
                </a:solidFill>
                <a:latin typeface="Arial"/>
              </a:rPr>
              <a:t>successional theory</a:t>
            </a:r>
            <a:r>
              <a:rPr lang="en-US" b="false" sz="1400" i="false">
                <a:solidFill>
                  <a:srgbClr val="000000"/>
                </a:solidFill>
                <a:latin typeface="Arial"/>
              </a:rPr>
              <a:t>. </a:t>
            </a:r>
            <a:r>
              <a:rPr lang="en-US" b="true" sz="1400" i="false">
                <a:solidFill>
                  <a:srgbClr val="CC3300"/>
                </a:solidFill>
                <a:latin typeface="Arial"/>
              </a:rPr>
              <a:t>Habitat structure and elements</a:t>
            </a:r>
            <a:r>
              <a:rPr lang="en-US" b="false" sz="1400" i="false">
                <a:solidFill>
                  <a:srgbClr val="000000"/>
                </a:solidFill>
                <a:latin typeface="Arial"/>
              </a:rPr>
              <a:t>, and their utility to any given species, may follow trends in the plant populations &amp; communities.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Fire/disturbance intervals, timing, extent, and uniformity play a significant role in these trends.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Terrestrial animal population changes tends to follow plant community succession but do not correlate 100%- predictable changes to bird and rodent communities, some insects….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What may influence terrestrial animal~fire (project) effects: </a:t>
            </a:r>
          </a:p>
          <a:p>
            <a:pPr algn="l" indent="-285750" marL="742950" lvl="1">
              <a:lnSpc>
                <a:spcPct val="80000"/>
              </a:lnSpc>
              <a:spcBef>
                <a:spcPct val="20000"/>
              </a:spcBef>
            </a:pPr>
            <a:r>
              <a:rPr lang="en-US" b="false" sz="1600" i="false">
                <a:solidFill>
                  <a:srgbClr val="000000"/>
                </a:solidFill>
                <a:latin typeface="Arial"/>
              </a:rPr>
              <a:t>The current condition and arrangement of plant communities</a:t>
            </a:r>
          </a:p>
          <a:p>
            <a:pPr algn="l" indent="-285750" marL="742950" lvl="1">
              <a:lnSpc>
                <a:spcPct val="80000"/>
              </a:lnSpc>
              <a:spcBef>
                <a:spcPct val="20000"/>
              </a:spcBef>
            </a:pPr>
            <a:r>
              <a:rPr lang="en-US" b="false" sz="1600" i="false">
                <a:solidFill>
                  <a:srgbClr val="000000"/>
                </a:solidFill>
                <a:latin typeface="Arial"/>
              </a:rPr>
              <a:t>The current condition and distribution of (key) habitat elements (</a:t>
            </a:r>
            <a:r>
              <a:rPr lang="en-US" b="false" sz="1600" i="true">
                <a:solidFill>
                  <a:srgbClr val="0033CC"/>
                </a:solidFill>
                <a:latin typeface="Arial"/>
              </a:rPr>
              <a:t>tree cavities, talus rocks, downed trees or snags, dens, prey, foliage</a:t>
            </a:r>
            <a:r>
              <a:rPr lang="en-US" b="false" sz="1600" i="false">
                <a:solidFill>
                  <a:srgbClr val="000000"/>
                </a:solidFill>
                <a:latin typeface="Arial"/>
              </a:rPr>
              <a:t>)</a:t>
            </a:r>
          </a:p>
          <a:p>
            <a:pPr algn="l" indent="-285750" marL="742950" lvl="1">
              <a:lnSpc>
                <a:spcPct val="80000"/>
              </a:lnSpc>
              <a:spcBef>
                <a:spcPct val="20000"/>
              </a:spcBef>
            </a:pPr>
            <a:r>
              <a:rPr lang="en-US" b="false" sz="1600" i="false">
                <a:solidFill>
                  <a:srgbClr val="000000"/>
                </a:solidFill>
                <a:latin typeface="Arial"/>
              </a:rPr>
              <a:t>Likely or projected habitat element recruitment </a:t>
            </a:r>
          </a:p>
          <a:p>
            <a:pPr algn="l" indent="-285750" marL="742950" lvl="1">
              <a:lnSpc>
                <a:spcPct val="80000"/>
              </a:lnSpc>
              <a:spcBef>
                <a:spcPct val="20000"/>
              </a:spcBef>
            </a:pPr>
            <a:r>
              <a:rPr lang="en-US" b="false" sz="1600" i="false">
                <a:solidFill>
                  <a:srgbClr val="000000"/>
                </a:solidFill>
                <a:latin typeface="Arial"/>
              </a:rPr>
              <a:t>The species that occur in the proposed, treated area (seasonally, perennially, conditionally) </a:t>
            </a:r>
          </a:p>
          <a:p>
            <a:pPr algn="l" indent="-228600" marL="1143000" lvl="2">
              <a:lnSpc>
                <a:spcPct val="80000"/>
              </a:lnSpc>
              <a:spcBef>
                <a:spcPct val="20000"/>
              </a:spcBef>
            </a:pPr>
            <a:r>
              <a:rPr lang="en-US" b="false" sz="1400" i="false">
                <a:solidFill>
                  <a:srgbClr val="000000"/>
                </a:solidFill>
                <a:latin typeface="Arial"/>
              </a:rPr>
              <a:t>Biological needs of animal population- breeding, rearing, migrating, over-wintering</a:t>
            </a:r>
          </a:p>
          <a:p>
            <a:pPr algn="l" indent="-228600" marL="1600200" lvl="3">
              <a:lnSpc>
                <a:spcPct val="80000"/>
              </a:lnSpc>
              <a:spcBef>
                <a:spcPct val="20000"/>
              </a:spcBef>
            </a:pPr>
            <a:r>
              <a:rPr lang="en-US" b="false" sz="1200" i="false">
                <a:solidFill>
                  <a:srgbClr val="000000"/>
                </a:solidFill>
                <a:latin typeface="Arial"/>
              </a:rPr>
              <a:t>Temporal nature</a:t>
            </a:r>
          </a:p>
          <a:p>
            <a:pPr algn="l" indent="-228600" marL="1600200" lvl="3">
              <a:lnSpc>
                <a:spcPct val="80000"/>
              </a:lnSpc>
              <a:spcBef>
                <a:spcPct val="20000"/>
              </a:spcBef>
            </a:pPr>
            <a:r>
              <a:rPr lang="en-US" b="false" sz="1200" i="false">
                <a:solidFill>
                  <a:srgbClr val="000000"/>
                </a:solidFill>
                <a:latin typeface="Arial"/>
              </a:rPr>
              <a:t>Spatial nature- where in the area and how much area</a:t>
            </a:r>
          </a:p>
          <a:p>
            <a:pPr algn="l" indent="-285750" marL="742950" lvl="1">
              <a:lnSpc>
                <a:spcPct val="80000"/>
              </a:lnSpc>
              <a:spcBef>
                <a:spcPct val="20000"/>
              </a:spcBef>
            </a:pPr>
            <a:r>
              <a:rPr lang="en-US" b="false" sz="1600" i="false">
                <a:solidFill>
                  <a:srgbClr val="000000"/>
                </a:solidFill>
                <a:latin typeface="Arial"/>
              </a:rPr>
              <a:t>The species that would be anticipated to use, colonize, emigrate due to anticipated changes</a:t>
            </a:r>
          </a:p>
          <a:p>
            <a:pPr algn="l" indent="-228600" marL="1143000" lvl="2">
              <a:lnSpc>
                <a:spcPct val="80000"/>
              </a:lnSpc>
              <a:spcBef>
                <a:spcPct val="20000"/>
              </a:spcBef>
            </a:pPr>
            <a:r>
              <a:rPr lang="en-US" b="false" sz="1400" i="false">
                <a:solidFill>
                  <a:srgbClr val="000000"/>
                </a:solidFill>
                <a:latin typeface="Arial"/>
              </a:rPr>
              <a:t>Temporal nature of change/shift- how long might species stay or be displaced</a:t>
            </a:r>
          </a:p>
          <a:p>
            <a:pPr algn="l" indent="-285750" marL="742950" lvl="1">
              <a:lnSpc>
                <a:spcPct val="80000"/>
              </a:lnSpc>
              <a:spcBef>
                <a:spcPct val="20000"/>
              </a:spcBef>
            </a:pPr>
            <a:r>
              <a:rPr lang="en-US" b="false" sz="1600" i="false">
                <a:solidFill>
                  <a:srgbClr val="000000"/>
                </a:solidFill>
                <a:latin typeface="Arial"/>
              </a:rPr>
              <a:t>Fire ecology and effects of animal species</a:t>
            </a:r>
          </a:p>
          <a:p>
            <a:pPr algn="l" indent="-285750" marL="742950" lvl="1">
              <a:lnSpc>
                <a:spcPct val="80000"/>
              </a:lnSpc>
              <a:spcBef>
                <a:spcPct val="20000"/>
              </a:spcBef>
            </a:pPr>
            <a:r>
              <a:rPr lang="en-US" b="false" sz="1600" i="false">
                <a:solidFill>
                  <a:srgbClr val="000000"/>
                </a:solidFill>
                <a:latin typeface="Arial"/>
              </a:rPr>
              <a:t>Fire ecology/issues/concerns of sensitive species- </a:t>
            </a:r>
            <a:r>
              <a:rPr lang="en-US" b="false" sz="1200" i="false">
                <a:solidFill>
                  <a:srgbClr val="000000"/>
                </a:solidFill>
                <a:latin typeface="Arial"/>
              </a:rPr>
              <a:t>USFWS listings and recovery</a:t>
            </a:r>
          </a:p>
          <a:p>
            <a:pPr algn="l" indent="-285750" marL="742950" lvl="1">
              <a:lnSpc>
                <a:spcPct val="80000"/>
              </a:lnSpc>
              <a:spcBef>
                <a:spcPct val="20000"/>
              </a:spcBef>
            </a:pPr>
            <a:r>
              <a:rPr lang="en-US" b="false" sz="1600" i="false">
                <a:solidFill>
                  <a:srgbClr val="000000"/>
                </a:solidFill>
                <a:latin typeface="Arial"/>
              </a:rPr>
              <a:t>Habitat refugia during and immediate-post project</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CC3300"/>
                </a:solidFill>
                <a:latin typeface="Arial"/>
              </a:rPr>
              <a:t>What do </a:t>
            </a:r>
            <a:r>
              <a:rPr lang="en-US" b="true" sz="4400" i="false">
                <a:solidFill>
                  <a:srgbClr val="0033CC"/>
                </a:solidFill>
                <a:latin typeface="Arial"/>
              </a:rPr>
              <a:t>aquatic wildlife</a:t>
            </a:r>
            <a:r>
              <a:rPr lang="en-US" b="true" sz="4400" i="false">
                <a:solidFill>
                  <a:srgbClr val="CC3300"/>
                </a:solidFill>
                <a:latin typeface="Arial"/>
              </a:rPr>
              <a:t> need?</a:t>
            </a:r>
          </a:p>
        </p:txBody>
      </p:sp>
      <p:sp>
        <p:nvSpPr>
          <p:cNvPr name="TextBox 2" id="3"/>
          <p:cNvSpPr txBox="true"/>
          <p:nvPr/>
        </p:nvSpPr>
        <p:spPr>
          <a:xfrm>
            <a:off x="457200" y="3938588"/>
            <a:ext cx="8229600" cy="2187575"/>
          </a:xfrm>
          <a:prstGeom prst="rect">
            <a:avLst/>
          </a:prstGeom>
          <a:solidFill>
            <a:srgbClr val="333399"/>
          </a:solidFill>
        </p:spPr>
        <p:txBody>
          <a:bodyPr anchor="t" bIns="45720" lIns="91440" vert="horz">
            <a:normAutofit/>
          </a:bodyPr>
          <a:lstStyle/>
          <a:p>
            <a:pPr algn="l" indent="-342900" marL="342900" lvl="0">
              <a:lnSpc>
                <a:spcPct val="90000"/>
              </a:lnSpc>
              <a:spcBef>
                <a:spcPct val="20000"/>
              </a:spcBef>
            </a:pPr>
            <a:r>
              <a:rPr lang="en-US" b="false" sz="2800" i="false">
                <a:solidFill>
                  <a:srgbClr val="000000"/>
                </a:solidFill>
                <a:latin typeface="Arial"/>
              </a:rPr>
              <a:t>Biological Requirements based on:</a:t>
            </a:r>
          </a:p>
          <a:p>
            <a:pPr algn="l" indent="-285750" marL="742950" lvl="1">
              <a:lnSpc>
                <a:spcPct val="90000"/>
              </a:lnSpc>
              <a:spcBef>
                <a:spcPct val="20000"/>
              </a:spcBef>
            </a:pPr>
            <a:r>
              <a:rPr lang="en-US" b="false" sz="2400" i="false">
                <a:solidFill>
                  <a:srgbClr val="000000"/>
                </a:solidFill>
                <a:latin typeface="Arial"/>
              </a:rPr>
              <a:t>time of year</a:t>
            </a:r>
          </a:p>
          <a:p>
            <a:pPr algn="l" indent="-285750" marL="742950" lvl="1">
              <a:lnSpc>
                <a:spcPct val="90000"/>
              </a:lnSpc>
              <a:spcBef>
                <a:spcPct val="20000"/>
              </a:spcBef>
            </a:pPr>
            <a:r>
              <a:rPr lang="en-US" b="false" sz="2400" i="false">
                <a:solidFill>
                  <a:srgbClr val="000000"/>
                </a:solidFill>
                <a:latin typeface="Arial"/>
              </a:rPr>
              <a:t>life-stage</a:t>
            </a:r>
          </a:p>
          <a:p>
            <a:pPr algn="l" indent="-285750" marL="742950" lvl="1">
              <a:lnSpc>
                <a:spcPct val="90000"/>
              </a:lnSpc>
              <a:spcBef>
                <a:spcPct val="20000"/>
              </a:spcBef>
            </a:pPr>
            <a:r>
              <a:rPr lang="en-US" b="false" sz="2400" i="false">
                <a:solidFill>
                  <a:srgbClr val="000000"/>
                </a:solidFill>
                <a:latin typeface="Arial"/>
              </a:rPr>
              <a:t>population use of area</a:t>
            </a:r>
          </a:p>
          <a:p>
            <a:pPr algn="l" indent="-285750" marL="742950" lvl="1">
              <a:lnSpc>
                <a:spcPct val="90000"/>
              </a:lnSpc>
              <a:spcBef>
                <a:spcPct val="20000"/>
              </a:spcBef>
            </a:pPr>
            <a:r>
              <a:rPr lang="en-US" b="true" sz="2400" i="false">
                <a:solidFill>
                  <a:srgbClr val="FF3300"/>
                </a:solidFill>
                <a:latin typeface="Arial"/>
              </a:rPr>
              <a:t>current</a:t>
            </a:r>
            <a:r>
              <a:rPr lang="en-US" b="false" sz="2400" i="false">
                <a:solidFill>
                  <a:srgbClr val="000000"/>
                </a:solidFill>
                <a:latin typeface="Arial"/>
              </a:rPr>
              <a:t>, </a:t>
            </a:r>
            <a:r>
              <a:rPr lang="en-US" b="false" sz="2400" i="false">
                <a:solidFill>
                  <a:srgbClr val="FF9900"/>
                </a:solidFill>
                <a:latin typeface="Arial"/>
              </a:rPr>
              <a:t>altered</a:t>
            </a:r>
            <a:r>
              <a:rPr lang="en-US" b="false" sz="2400" i="false">
                <a:solidFill>
                  <a:srgbClr val="000000"/>
                </a:solidFill>
                <a:latin typeface="Arial"/>
              </a:rPr>
              <a:t>, and </a:t>
            </a:r>
            <a:r>
              <a:rPr lang="en-US" b="false" sz="2400" i="false">
                <a:solidFill>
                  <a:srgbClr val="FFFF00"/>
                </a:solidFill>
                <a:latin typeface="Arial"/>
              </a:rPr>
              <a:t>preferred</a:t>
            </a:r>
            <a:r>
              <a:rPr lang="en-US" b="false" sz="2400" i="false">
                <a:solidFill>
                  <a:srgbClr val="000000"/>
                </a:solidFill>
                <a:latin typeface="Arial"/>
              </a:rPr>
              <a:t> habitat condition</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400" i="false">
                <a:solidFill>
                  <a:srgbClr val="000000"/>
                </a:solidFill>
                <a:latin typeface="Arial"/>
              </a:rPr>
              <a:t>Potential conflicts between mechanical fuel reduction and protection of at-risk species</a:t>
            </a:r>
            <a:r>
              <a:rPr lang="en-US" b="true" sz="2400" i="false">
                <a:solidFill>
                  <a:srgbClr val="000000"/>
                </a:solidFill>
                <a:latin typeface="Arial"/>
              </a:rPr>
              <a:t>
</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600" i="false">
                <a:solidFill>
                  <a:srgbClr val="003366"/>
                </a:solidFill>
                <a:latin typeface="Arial"/>
              </a:rPr>
              <a:t>Timing (seasonal)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3300"/>
                </a:solidFill>
                <a:latin typeface="Arial"/>
              </a:rPr>
              <a:t>Level of complexity and detail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663300"/>
                </a:solidFill>
                <a:latin typeface="Arial"/>
              </a:rPr>
              <a:t>Scope (spatial)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A50021"/>
                </a:solidFill>
                <a:latin typeface="Arial"/>
              </a:rPr>
              <a:t>Re-entry for further treatment</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Techniques:</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buffer</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break</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Shaded fuel break</a:t>
            </a:r>
          </a:p>
          <a:p>
            <a:pPr algn="l" indent="-342900" marL="342900" lvl="0">
              <a:lnSpc>
                <a:spcPct val="8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200" i="false">
                <a:solidFill>
                  <a:srgbClr val="003366"/>
                </a:solidFill>
                <a:latin typeface="Arial"/>
              </a:rPr>
              <a:t>Feasibility to do project and attaining desired results versus impacting crucial aspect of species life cycle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3300"/>
                </a:solidFill>
                <a:latin typeface="Arial"/>
              </a:rPr>
              <a:t>Affordability, time required to conduct treatment, level of personnel needed versus planning for the special needs and variety of species involved</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663300"/>
                </a:solidFill>
                <a:latin typeface="Arial"/>
              </a:rPr>
              <a:t>a. Attaining a lower risk versus or b. accomplishing what is feasible versus treating an area large enough to a. represent a threat or b. attaining enough reduction to allow fire to play a future role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A50021"/>
                </a:solidFill>
                <a:latin typeface="Arial"/>
              </a:rPr>
              <a:t>the need for additional or continual treatment versus a. repeated stress on species or b. fire not being used in the future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The height needed for effect versus impacts to plants and animal habitat</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Exposure of soil and elimination of plants and animal habitat; potential disturbance to animal home range or migration; stimulation of invasive plant species</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Removal of habitat elements; fundamental alteration of vegetation community; disturbance of migration corridors, cover, or shelter</a:t>
            </a:r>
          </a:p>
          <a:p>
            <a:pPr algn="l" indent="-342900" marL="342900" lvl="0">
              <a:lnSpc>
                <a:spcPct val="80000"/>
              </a:lnSpc>
              <a:spcBef>
                <a:spcPct val="20000"/>
              </a:spcBef>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Examples of fuel treatment and habitat and species conservation</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Santa Rosa Plateau Ecological Reserve, southern Riverside County- </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FF3300"/>
                </a:solidFill>
                <a:latin typeface="Arial"/>
              </a:rPr>
              <a:t> &amp; prescribed burning</a:t>
            </a:r>
          </a:p>
          <a:p>
            <a:pPr algn="l" indent="-285750" marL="742950" lvl="1">
              <a:lnSpc>
                <a:spcPct val="80000"/>
              </a:lnSpc>
              <a:spcBef>
                <a:spcPct val="20000"/>
              </a:spcBef>
            </a:pPr>
            <a:r>
              <a:rPr lang="en-US" b="false" sz="1200" i="false">
                <a:solidFill>
                  <a:srgbClr val="000000"/>
                </a:solidFill>
                <a:latin typeface="Arial"/>
              </a:rPr>
              <a:t>native bunch grass grasslands, coastal sage scrub, Engelmann oak woodland, basalt-flow vernal pools, Santa Rosa Plateau fairy shrimp, winter wetlands (e.g., green-winged teal), California Orcutt grass, San Diego button-celery, mountain lion, burrowing owl and southwestern pond turtle.</a:t>
            </a:r>
          </a:p>
          <a:p>
            <a:pPr algn="l" indent="-342900" marL="342900" lvl="0">
              <a:lnSpc>
                <a:spcPct val="80000"/>
              </a:lnSpc>
              <a:spcBef>
                <a:spcPct val="20000"/>
              </a:spcBef>
            </a:pPr>
            <a:r>
              <a:rPr lang="en-US" b="false" sz="1600" i="false">
                <a:solidFill>
                  <a:srgbClr val="000000"/>
                </a:solidFill>
                <a:latin typeface="Arial"/>
              </a:rPr>
              <a:t>Western Riverside County Multiple Species Habitat Conservation Plan</a:t>
            </a:r>
          </a:p>
          <a:p>
            <a:pPr algn="l" indent="-285750" marL="742950" lvl="1">
              <a:lnSpc>
                <a:spcPct val="80000"/>
              </a:lnSpc>
              <a:spcBef>
                <a:spcPct val="20000"/>
              </a:spcBef>
            </a:pPr>
            <a:r>
              <a:rPr lang="en-US" b="true" sz="1200" i="false">
                <a:solidFill>
                  <a:srgbClr val="006600"/>
                </a:solidFill>
                <a:latin typeface="Arial"/>
              </a:rPr>
              <a:t>Mechanical treatment of vegetation</a:t>
            </a:r>
          </a:p>
          <a:p>
            <a:pPr algn="l" indent="-285750" marL="742950" lvl="1">
              <a:lnSpc>
                <a:spcPct val="80000"/>
              </a:lnSpc>
              <a:spcBef>
                <a:spcPct val="20000"/>
              </a:spcBef>
            </a:pPr>
            <a:r>
              <a:rPr lang="en-US" b="false" sz="1200" i="false">
                <a:solidFill>
                  <a:srgbClr val="006600"/>
                </a:solidFill>
                <a:latin typeface="Arial"/>
              </a:rPr>
              <a:t>Quino checkerspot butterfly, Bell’s sage sparrow, cactus wren, CA gnatcatcher, [Arroyo toad, CA spotted owl, southern rubber boa, San Bernardino mountain snake, southern sagebush lizard], etc.</a:t>
            </a:r>
          </a:p>
          <a:p>
            <a:pPr algn="l" indent="-342900" marL="342900" lvl="0">
              <a:lnSpc>
                <a:spcPct val="80000"/>
              </a:lnSpc>
              <a:spcBef>
                <a:spcPct val="20000"/>
              </a:spcBef>
            </a:pPr>
            <a:r>
              <a:rPr lang="en-US" b="false" sz="1600" i="false">
                <a:solidFill>
                  <a:srgbClr val="000000"/>
                </a:solidFill>
                <a:latin typeface="Arial"/>
              </a:rPr>
              <a:t>Channel Island National Park System</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Island fox, Santa Rosa Island manzanita, Torrey pine, </a:t>
            </a:r>
            <a:r>
              <a:rPr lang="en-US" b="false" sz="1200" i="false">
                <a:solidFill>
                  <a:srgbClr val="33CC33"/>
                </a:solidFill>
                <a:latin typeface="Arial"/>
              </a:rPr>
              <a:t>control: yellowspine thistle, silverleaf nightshade, Cape ivy, bull thistle, Australasian fireweed, and tocalote</a:t>
            </a:r>
          </a:p>
          <a:p>
            <a:pPr algn="l" indent="-342900" marL="342900" lvl="0">
              <a:lnSpc>
                <a:spcPct val="80000"/>
              </a:lnSpc>
              <a:spcBef>
                <a:spcPct val="20000"/>
              </a:spcBef>
            </a:pPr>
            <a:r>
              <a:rPr lang="en-US" b="false" sz="1600" i="false">
                <a:solidFill>
                  <a:srgbClr val="000000"/>
                </a:solidFill>
                <a:latin typeface="Arial"/>
              </a:rPr>
              <a:t>U.C. Davis Jepson Prairie Reserve, Solano County</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Vernal pools, native bunchgrasses, three listed fairly shrimp species, delta green ground beetle, Solano grass, dwarf downingia, Colusa grass, delta tule, and fragrant fritillary. </a:t>
            </a:r>
          </a:p>
          <a:p>
            <a:pPr algn="l" indent="-342900" marL="342900" lvl="0">
              <a:lnSpc>
                <a:spcPct val="80000"/>
              </a:lnSpc>
              <a:spcBef>
                <a:spcPct val="20000"/>
              </a:spcBef>
            </a:pPr>
            <a:r>
              <a:rPr lang="en-US" b="false" sz="1600" i="false">
                <a:solidFill>
                  <a:srgbClr val="000000"/>
                </a:solidFill>
                <a:latin typeface="Arial"/>
              </a:rPr>
              <a:t>Pine Hills Preserve, El Dorado County </a:t>
            </a:r>
          </a:p>
          <a:p>
            <a:pPr algn="l" indent="-285750" marL="742950" lvl="1">
              <a:lnSpc>
                <a:spcPct val="80000"/>
              </a:lnSpc>
              <a:spcBef>
                <a:spcPct val="20000"/>
              </a:spcBef>
            </a:pPr>
            <a:r>
              <a:rPr lang="en-US" b="true" sz="1200" i="false">
                <a:solidFill>
                  <a:srgbClr val="008000"/>
                </a:solidFill>
                <a:latin typeface="Arial"/>
              </a:rPr>
              <a:t>Mechanical treatment</a:t>
            </a:r>
            <a:r>
              <a:rPr lang="en-US" b="true" sz="1200" i="false">
                <a:solidFill>
                  <a:srgbClr val="000000"/>
                </a:solidFill>
                <a:latin typeface="Arial"/>
              </a:rPr>
              <a:t> &amp; </a:t>
            </a:r>
            <a:r>
              <a:rPr lang="en-US" b="true" sz="1200" i="false">
                <a:solidFill>
                  <a:srgbClr val="FF0000"/>
                </a:solidFill>
                <a:latin typeface="Arial"/>
              </a:rPr>
              <a:t>some prescribed fire</a:t>
            </a:r>
          </a:p>
          <a:p>
            <a:pPr algn="l" indent="-285750" marL="742950" lvl="1">
              <a:lnSpc>
                <a:spcPct val="80000"/>
              </a:lnSpc>
              <a:spcBef>
                <a:spcPct val="20000"/>
              </a:spcBef>
            </a:pPr>
            <a:r>
              <a:rPr lang="en-US" b="false" sz="1200" i="false">
                <a:solidFill>
                  <a:srgbClr val="000000"/>
                </a:solidFill>
                <a:latin typeface="Arial"/>
              </a:rPr>
              <a:t>Pine Hill ceanothus, Bisbee Peak rush-rose, Stebbin’s morning-glory, El Dorado mule-ears, El Dorado bedstraw, Pine Hill flannelbush, Red Hills soaproot, Layne’s butterweed</a:t>
            </a:r>
          </a:p>
          <a:p>
            <a:pPr algn="l" indent="-342900" marL="342900" lvl="0">
              <a:lnSpc>
                <a:spcPct val="80000"/>
              </a:lnSpc>
              <a:spcBef>
                <a:spcPct val="20000"/>
              </a:spcBef>
            </a:pPr>
            <a:r>
              <a:rPr lang="en-US" b="true" sz="1400" i="false">
                <a:solidFill>
                  <a:srgbClr val="000000"/>
                </a:solidFill>
                <a:latin typeface="Arial"/>
              </a:rPr>
              <a:t>East Bay Regional Park District-Tilden Park/Mt. Diablo State Park </a:t>
            </a:r>
            <a:r>
              <a:rPr lang="en-US" b="true" sz="1400" i="false">
                <a:solidFill>
                  <a:srgbClr val="FF0000"/>
                </a:solidFill>
                <a:latin typeface="Arial"/>
              </a:rPr>
              <a:t>{?}</a:t>
            </a:r>
          </a:p>
          <a:p>
            <a:pPr algn="l" indent="-285750" marL="742950" lvl="1">
              <a:lnSpc>
                <a:spcPct val="80000"/>
              </a:lnSpc>
              <a:spcBef>
                <a:spcPct val="20000"/>
              </a:spcBef>
            </a:pPr>
            <a:r>
              <a:rPr lang="en-US" b="false" sz="1200" i="false">
                <a:solidFill>
                  <a:srgbClr val="000000"/>
                </a:solidFill>
                <a:latin typeface="Arial"/>
              </a:rPr>
              <a:t>Alameda whipsnake, pallid manzanita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17907000" cy="9004300"/>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Wildlife~habitat~project planning tools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true" sz="1400" i="false">
                <a:solidFill>
                  <a:srgbClr val="000000"/>
                </a:solidFill>
                <a:latin typeface="Arial"/>
              </a:rPr>
              <a:t>Fire Effects Information System (FEIS), </a:t>
            </a:r>
            <a:r>
              <a:rPr lang="en-US" b="true" sz="1400" i="false">
                <a:solidFill>
                  <a:srgbClr val="000000"/>
                </a:solidFill>
                <a:latin typeface="Arial"/>
              </a:rPr>
              <a:t>http://www.fs.fed.us/database/feis/index.html</a:t>
            </a:r>
          </a:p>
          <a:p>
            <a:pPr algn="l" indent="-285750" marL="742950" lvl="1">
              <a:lnSpc>
                <a:spcPct val="90000"/>
              </a:lnSpc>
              <a:spcBef>
                <a:spcPct val="20000"/>
              </a:spcBef>
            </a:pPr>
            <a:r>
              <a:rPr lang="en-US" b="false" sz="1200" i="false">
                <a:solidFill>
                  <a:srgbClr val="000000"/>
                </a:solidFill>
                <a:latin typeface="Arial"/>
              </a:rPr>
              <a:t>FEIS provides up-to-date information about fire effects on 900 plant species, 7 lichen species, about 100 wildlife species plants and animals. It is maintained at USFS’s Rocky Mountain Research Station, Fire Sciences Laboratory in Missoula, Montana. Emphasis: how fire affects species. Information: taxonomy, distribution, basic biology, and ecology of each species, complete bibliography. </a:t>
            </a:r>
          </a:p>
          <a:p>
            <a:pPr algn="l" indent="-342900" marL="342900" lvl="0">
              <a:lnSpc>
                <a:spcPct val="90000"/>
              </a:lnSpc>
              <a:spcBef>
                <a:spcPct val="20000"/>
              </a:spcBef>
            </a:pPr>
            <a:r>
              <a:rPr lang="en-US" b="true" sz="1400" i="false">
                <a:solidFill>
                  <a:srgbClr val="000000"/>
                </a:solidFill>
                <a:latin typeface="Arial"/>
              </a:rPr>
              <a:t>California Wildlife Habitat Relationships (CWHR), </a:t>
            </a:r>
            <a:r>
              <a:rPr lang="en-US" b="true" sz="1400" i="false">
                <a:solidFill>
                  <a:srgbClr val="000000"/>
                </a:solidFill>
                <a:latin typeface="Arial"/>
              </a:rPr>
              <a:t>http://www.dfg.ca.gov/bdb/html/cwhr.html</a:t>
            </a:r>
          </a:p>
          <a:p>
            <a:pPr algn="l" indent="-285750" marL="742950" lvl="1">
              <a:lnSpc>
                <a:spcPct val="90000"/>
              </a:lnSpc>
              <a:spcBef>
                <a:spcPct val="20000"/>
              </a:spcBef>
            </a:pPr>
            <a:r>
              <a:rPr lang="en-US" b="false" sz="1200" i="false">
                <a:solidFill>
                  <a:srgbClr val="000000"/>
                </a:solidFill>
                <a:latin typeface="Arial"/>
              </a:rPr>
              <a:t>State-of-the-art information system for California's wildlife.  CWHR contains life history, geographic range, habitat relationships, and management information on 692 species of amphibians, reptiles, birds, and mammals known to occur in the state. </a:t>
            </a:r>
          </a:p>
          <a:p>
            <a:pPr algn="l" indent="-342900" marL="342900" lvl="0">
              <a:lnSpc>
                <a:spcPct val="90000"/>
              </a:lnSpc>
              <a:spcBef>
                <a:spcPct val="20000"/>
              </a:spcBef>
            </a:pPr>
            <a:r>
              <a:rPr lang="en-US" b="true" sz="1400" i="false">
                <a:solidFill>
                  <a:srgbClr val="000000"/>
                </a:solidFill>
                <a:latin typeface="Arial"/>
              </a:rPr>
              <a:t>California Natural Diversity Database (CNDDB) </a:t>
            </a:r>
          </a:p>
          <a:p>
            <a:pPr algn="l" indent="-285750" marL="742950" lvl="1">
              <a:lnSpc>
                <a:spcPct val="90000"/>
              </a:lnSpc>
              <a:spcBef>
                <a:spcPct val="20000"/>
              </a:spcBef>
            </a:pPr>
            <a:r>
              <a:rPr lang="en-US" b="false" sz="1200" i="false">
                <a:solidFill>
                  <a:srgbClr val="000000"/>
                </a:solidFill>
                <a:latin typeface="Arial"/>
              </a:rPr>
              <a:t> is a program that inventories the status and locations of rare plants and animals in California . CNDDB staff work with partners to maintain current lists of rare species as well as maintain an ever-growing database of GIS-mapped locations for these species. </a:t>
            </a:r>
          </a:p>
          <a:p>
            <a:pPr algn="l" indent="-285750" marL="742950" lvl="1">
              <a:lnSpc>
                <a:spcPct val="90000"/>
              </a:lnSpc>
              <a:spcBef>
                <a:spcPct val="20000"/>
              </a:spcBef>
            </a:pPr>
            <a:r>
              <a:rPr lang="en-US" b="true" sz="1200" i="false">
                <a:solidFill>
                  <a:srgbClr val="333399"/>
                </a:solidFill>
                <a:latin typeface="Arial"/>
              </a:rPr>
              <a:t>RareFind 3 ©</a:t>
            </a:r>
            <a:r>
              <a:rPr lang="en-US" b="false" sz="1200" i="false">
                <a:solidFill>
                  <a:srgbClr val="000000"/>
                </a:solidFill>
                <a:latin typeface="Arial"/>
              </a:rPr>
              <a:t>     </a:t>
            </a:r>
            <a:r>
              <a:rPr lang="en-US" b="false" sz="1200" i="true">
                <a:solidFill>
                  <a:srgbClr val="000000"/>
                </a:solidFill>
                <a:latin typeface="Arial"/>
              </a:rPr>
              <a:t>The most complete computerized inventory of California's rarest species and natural communities available!</a:t>
            </a:r>
            <a:r>
              <a:rPr lang="en-US" b="false" sz="1200" i="false">
                <a:solidFill>
                  <a:srgbClr val="000000"/>
                </a:solidFill>
                <a:latin typeface="Arial"/>
              </a:rPr>
              <a:t>  </a:t>
            </a:r>
            <a:r>
              <a:rPr lang="en-US" b="true" sz="1200" i="false">
                <a:solidFill>
                  <a:srgbClr val="000000"/>
                </a:solidFill>
                <a:latin typeface="Arial"/>
              </a:rPr>
              <a:t>http://www.dfg.ca.gov/bdb/html/rarefind.html</a:t>
            </a:r>
          </a:p>
          <a:p>
            <a:pPr algn="l" indent="-228600" marL="1143000" lvl="2">
              <a:lnSpc>
                <a:spcPct val="90000"/>
              </a:lnSpc>
              <a:spcBef>
                <a:spcPct val="20000"/>
              </a:spcBef>
            </a:pPr>
            <a:r>
              <a:rPr lang="en-US" b="false" sz="1200" i="false">
                <a:solidFill>
                  <a:srgbClr val="000000"/>
                </a:solidFill>
                <a:latin typeface="Arial"/>
              </a:rPr>
              <a:t>contains over 49,000 records on more than 2,600 rare native plants, animals, and natural communities in a convenient, searchable database.  Offering all textual data associated with the Department of Fish and Game's California Natural Diversity Database, RareFind 3 can either be used as a stand-alone research tool or linked with GIS software such as Arcview or Arcmap for greater flexibility.</a:t>
            </a:r>
          </a:p>
          <a:p>
            <a:pPr algn="l" indent="-342900" marL="342900" lvl="0">
              <a:lnSpc>
                <a:spcPct val="90000"/>
              </a:lnSpc>
              <a:spcBef>
                <a:spcPct val="20000"/>
              </a:spcBef>
            </a:pPr>
            <a:r>
              <a:rPr lang="en-US" b="true" sz="1400" i="false">
                <a:solidFill>
                  <a:srgbClr val="000000"/>
                </a:solidFill>
                <a:latin typeface="Arial"/>
              </a:rPr>
              <a:t>Fire in California's Ecosystems</a:t>
            </a:r>
            <a:r>
              <a:rPr lang="en-US" b="false" sz="1400" i="false">
                <a:solidFill>
                  <a:srgbClr val="000000"/>
                </a:solidFill>
                <a:latin typeface="Arial"/>
              </a:rPr>
              <a:t>, </a:t>
            </a:r>
            <a:r>
              <a:rPr lang="en-US" b="false" sz="1400" i="false">
                <a:solidFill>
                  <a:srgbClr val="000000"/>
                </a:solidFill>
                <a:latin typeface="Arial"/>
              </a:rPr>
              <a:t>http://www.ucpress.edu/books/pages/10085.html</a:t>
            </a:r>
          </a:p>
          <a:p>
            <a:pPr algn="l" indent="-285750" marL="742950" lvl="1">
              <a:lnSpc>
                <a:spcPct val="90000"/>
              </a:lnSpc>
              <a:spcBef>
                <a:spcPct val="20000"/>
              </a:spcBef>
            </a:pPr>
            <a:r>
              <a:rPr lang="en-US" b="false" sz="1000" i="false">
                <a:solidFill>
                  <a:srgbClr val="000000"/>
                </a:solidFill>
                <a:latin typeface="Arial"/>
              </a:rPr>
              <a:t>Edited by Neil G. Sugihara, Jan W. van Wagtendonk, Kevin E. Shaffer, Jo Ann Fites-Kaufman and Andrea E. Thode.  U.C. Press, 2006</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28600"/>
            <a:ext cx="8229600" cy="1143000"/>
          </a:xfrm>
          <a:prstGeom prst="rect">
            <a:avLst/>
          </a:prstGeom>
          <a:solidFill>
            <a:srgbClr val="000000"/>
          </a:solidFill>
        </p:spPr>
        <p:txBody>
          <a:bodyPr anchor="ctr" bIns="45720" lIns="91440" vert="horz">
            <a:normAutofit/>
          </a:bodyPr>
          <a:lstStyle/>
          <a:p>
            <a:pPr algn="ctr" indent="0" marL="0" lvl="0">
              <a:lnSpc>
                <a:spcPct val="100000"/>
              </a:lnSpc>
              <a:spcBef>
                <a:spcPct val="0"/>
              </a:spcBef>
            </a:pPr>
            <a:r>
              <a:rPr lang="en-US" b="true" sz="4400" i="false">
                <a:solidFill>
                  <a:srgbClr val="FF9900"/>
                </a:solidFill>
                <a:latin typeface="Arial"/>
              </a:rPr>
              <a:t>Partners!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The goal-  enhancing the potential to conduct fuel/fire projects and conducting them successfully</a:t>
            </a:r>
          </a:p>
          <a:p>
            <a:pPr algn="l" indent="-342900" marL="342900" lvl="0">
              <a:lnSpc>
                <a:spcPct val="80000"/>
              </a:lnSpc>
              <a:spcBef>
                <a:spcPct val="20000"/>
              </a:spcBef>
            </a:pPr>
            <a:r>
              <a:rPr lang="en-US" b="false" sz="1600" i="false">
                <a:solidFill>
                  <a:srgbClr val="FF3300"/>
                </a:solidFill>
                <a:latin typeface="Arial"/>
              </a:rPr>
              <a:t>Wildlife expertise     </a:t>
            </a:r>
            <a:r>
              <a:rPr lang="en-US" b="false" sz="1600" i="false">
                <a:solidFill>
                  <a:srgbClr val="000000"/>
                </a:solidFill>
                <a:latin typeface="Arial"/>
              </a:rPr>
              <a:t>evaluating the biological and management needs and interactions of species present, important habitat elements, and vegetation communities.</a:t>
            </a:r>
          </a:p>
          <a:p>
            <a:pPr algn="l" indent="-342900" marL="342900" lvl="0">
              <a:lnSpc>
                <a:spcPct val="80000"/>
              </a:lnSpc>
              <a:spcBef>
                <a:spcPct val="20000"/>
              </a:spcBef>
            </a:pPr>
            <a:r>
              <a:rPr lang="en-US" b="false" sz="1600" i="false">
                <a:solidFill>
                  <a:srgbClr val="FF3300"/>
                </a:solidFill>
                <a:latin typeface="Arial"/>
              </a:rPr>
              <a:t>Fire ecology expertise     </a:t>
            </a:r>
            <a:r>
              <a:rPr lang="en-US" b="false" sz="1600" i="false">
                <a:solidFill>
                  <a:srgbClr val="000000"/>
                </a:solidFill>
                <a:latin typeface="Arial"/>
              </a:rPr>
              <a:t>evaluating current fire regime and potential changes in regime elements based on project(s) design and implementation.</a:t>
            </a:r>
          </a:p>
          <a:p>
            <a:pPr algn="l" indent="-342900" marL="342900" lvl="0">
              <a:lnSpc>
                <a:spcPct val="80000"/>
              </a:lnSpc>
              <a:spcBef>
                <a:spcPct val="20000"/>
              </a:spcBef>
            </a:pPr>
            <a:r>
              <a:rPr lang="en-US" b="false" sz="1600" i="false">
                <a:solidFill>
                  <a:srgbClr val="FF3300"/>
                </a:solidFill>
                <a:latin typeface="Arial"/>
              </a:rPr>
              <a:t>Fire management expertise     </a:t>
            </a:r>
            <a:r>
              <a:rPr lang="en-US" b="false" sz="1600" i="false">
                <a:solidFill>
                  <a:srgbClr val="000000"/>
                </a:solidFill>
                <a:latin typeface="Arial"/>
              </a:rPr>
              <a:t>developing project options to altering vegetation for project goals</a:t>
            </a:r>
          </a:p>
          <a:p>
            <a:pPr algn="l" indent="-342900" marL="342900" lvl="0">
              <a:lnSpc>
                <a:spcPct val="80000"/>
              </a:lnSpc>
              <a:spcBef>
                <a:spcPct val="20000"/>
              </a:spcBef>
            </a:pPr>
            <a:r>
              <a:rPr lang="en-US" b="false" sz="1600" i="false">
                <a:solidFill>
                  <a:srgbClr val="0033CC"/>
                </a:solidFill>
                <a:latin typeface="Arial"/>
              </a:rPr>
              <a:t>Regulatory agencies     </a:t>
            </a:r>
            <a:r>
              <a:rPr lang="en-US" b="false" sz="1600" i="false">
                <a:solidFill>
                  <a:srgbClr val="000000"/>
                </a:solidFill>
                <a:latin typeface="Arial"/>
              </a:rPr>
              <a:t>permits necessary, potential timelines, and coordination necessary for project design</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FF9900"/>
                </a:solidFill>
                <a:latin typeface="Arial"/>
              </a:rPr>
              <a:t>A partnership is the best opportunity in avoiding &amp; minimizing impacts, stream-lining project process, and potentially meeting mutual goals.</a:t>
            </a:r>
          </a:p>
          <a:p>
            <a:pPr algn="l" indent="-342900" marL="342900" lvl="0">
              <a:lnSpc>
                <a:spcPct val="80000"/>
              </a:lnSpc>
              <a:spcBef>
                <a:spcPct val="20000"/>
              </a:spcBef>
            </a:pPr>
          </a:p>
          <a:p>
            <a:pPr algn="l" indent="-342900" marL="342900" lvl="0">
              <a:lnSpc>
                <a:spcPct val="80000"/>
              </a:lnSpc>
              <a:spcBef>
                <a:spcPct val="20000"/>
              </a:spcBef>
            </a:pPr>
            <a:r>
              <a:rPr lang="en-US" b="false" sz="1600" i="false">
                <a:solidFill>
                  <a:srgbClr val="FF3300"/>
                </a:solidFill>
                <a:latin typeface="Arial"/>
              </a:rPr>
              <a:t>Recommendation:</a:t>
            </a:r>
            <a:r>
              <a:rPr lang="en-US" b="false" sz="1600" i="false">
                <a:solidFill>
                  <a:srgbClr val="FF3300"/>
                </a:solidFill>
                <a:latin typeface="Arial"/>
              </a:rPr>
              <a:t>  Design fuel reduction/management project goals to integrate as much as possible with habitat function, species needs, and fire regime in mind.</a:t>
            </a:r>
          </a:p>
          <a:p>
            <a:pPr algn="l" indent="-342900" marL="342900" lvl="0">
              <a:lnSpc>
                <a:spcPct val="80000"/>
              </a:lnSpc>
              <a:spcBef>
                <a:spcPct val="20000"/>
              </a:spcBef>
            </a:pPr>
            <a:r>
              <a:rPr lang="en-US" b="false" sz="1600" i="false">
                <a:solidFill>
                  <a:srgbClr val="993300"/>
                </a:solidFill>
                <a:latin typeface="Arial"/>
              </a:rPr>
              <a:t>Recommendation:</a:t>
            </a:r>
            <a:r>
              <a:rPr lang="en-US" b="false" sz="1600" i="false">
                <a:solidFill>
                  <a:srgbClr val="993300"/>
                </a:solidFill>
                <a:latin typeface="Arial"/>
              </a:rPr>
              <a:t>  Design your project in collaboration with and input from fire ecologists, wildlife biologists, land stewards/managers as early as possible &amp; practical.</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496888" y="1600200"/>
            <a:ext cx="4000500" cy="4572000"/>
          </a:xfrm>
          <a:prstGeom prst="rect">
            <a:avLst/>
          </a:prstGeom>
        </p:spPr>
      </p:pic>
      <p:sp>
        <p:nvSpPr>
          <p:cNvPr name="TextBox 3" id="4"/>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California Department of Fish and Game Regional Offices</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pPr>
          </a:p>
          <a:p>
            <a:pPr algn="ctr" indent="-342900" marL="342900" lvl="0">
              <a:lnSpc>
                <a:spcPct val="100000"/>
              </a:lnSpc>
              <a:spcBef>
                <a:spcPct val="20000"/>
              </a:spcBef>
            </a:pPr>
            <a:r>
              <a:rPr lang="en-US" b="true" sz="4400" i="false">
                <a:solidFill>
                  <a:srgbClr val="000000"/>
                </a:solidFill>
                <a:latin typeface="Arial"/>
              </a:rPr>
              <a:t>Questions?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 &amp; questions</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Components of fire regime are significant to wildlife</a:t>
            </a:r>
          </a:p>
          <a:p>
            <a:pPr algn="l" indent="-342900" marL="342900" lvl="0">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The interaction between wildlife and fire may be best understood when viewing regime attributes:</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temporal</a:t>
            </a:r>
            <a:r>
              <a:rPr lang="en-US" b="true" sz="1800" i="false" u="none">
                <a:solidFill>
                  <a:srgbClr val="CC3300"/>
                </a:solidFill>
                <a:latin typeface="Arial"/>
              </a:rPr>
              <a:t>,</a:t>
            </a:r>
            <a:r>
              <a:rPr lang="en-US" b="false" sz="1800" i="false" u="none">
                <a:solidFill>
                  <a:srgbClr val="000000"/>
                </a:solidFill>
                <a:latin typeface="Arial"/>
              </a:rPr>
              <a:t> </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spatial</a:t>
            </a:r>
            <a:r>
              <a:rPr lang="en-US" b="false" sz="1800" i="false" u="none">
                <a:solidFill>
                  <a:srgbClr val="000000"/>
                </a:solidFill>
                <a:latin typeface="Arial"/>
              </a:rPr>
              <a:t>, and</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magnitude</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Fire &amp; fuel management practices </a:t>
            </a:r>
            <a:r>
              <a:rPr lang="en-US" b="false" sz="2000" i="false" u="none">
                <a:solidFill>
                  <a:srgbClr val="000000"/>
                </a:solidFill>
                <a:latin typeface="Arial"/>
              </a:rPr>
              <a:t></a:t>
            </a:r>
            <a:r>
              <a:rPr lang="en-US" b="false" sz="2000" i="false" u="none">
                <a:solidFill>
                  <a:srgbClr val="000000"/>
                </a:solidFill>
                <a:latin typeface="Arial"/>
              </a:rPr>
              <a:t> altered regimes </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a:t>
            </a:r>
            <a:r>
              <a:rPr lang="en-US" b="true" sz="1800" i="false" u="none">
                <a:solidFill>
                  <a:srgbClr val="000000"/>
                </a:solidFill>
                <a:latin typeface="Arial"/>
              </a:rPr>
              <a:t>means</a:t>
            </a:r>
            <a:r>
              <a:rPr lang="en-US" b="false" sz="1800" i="false" u="none">
                <a:solidFill>
                  <a:srgbClr val="000000"/>
                </a:solidFill>
                <a:latin typeface="Arial"/>
              </a:rPr>
              <a:t> of </a:t>
            </a:r>
            <a:r>
              <a:rPr lang="en-US" b="true" sz="1800" i="false" u="none">
                <a:solidFill>
                  <a:srgbClr val="006600"/>
                </a:solidFill>
                <a:latin typeface="Arial"/>
              </a:rPr>
              <a:t>reducing fuel</a:t>
            </a:r>
            <a:r>
              <a:rPr lang="en-US" b="false" sz="1800" i="false" u="none">
                <a:solidFill>
                  <a:srgbClr val="000000"/>
                </a:solidFill>
                <a:latin typeface="Arial"/>
              </a:rPr>
              <a:t> are available that do not impact species or at least minimize the impacts? </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is the </a:t>
            </a:r>
            <a:r>
              <a:rPr lang="en-US" b="true" sz="1800" i="false" u="none">
                <a:solidFill>
                  <a:srgbClr val="FF0000"/>
                </a:solidFill>
                <a:latin typeface="Bookman Old Style"/>
              </a:rPr>
              <a:t>role of fire</a:t>
            </a:r>
            <a:r>
              <a:rPr lang="en-US" b="true" sz="1800" i="false" u="none">
                <a:solidFill>
                  <a:srgbClr val="FF3300"/>
                </a:solidFill>
                <a:latin typeface="Arial"/>
              </a:rPr>
              <a:t> </a:t>
            </a:r>
            <a:r>
              <a:rPr lang="en-US" b="false" sz="1800" i="false" u="none">
                <a:solidFill>
                  <a:srgbClr val="000000"/>
                </a:solidFill>
                <a:latin typeface="Arial"/>
              </a:rPr>
              <a:t>or</a:t>
            </a:r>
            <a:r>
              <a:rPr lang="en-US" b="true" sz="1800" i="false" u="none">
                <a:solidFill>
                  <a:srgbClr val="FF3300"/>
                </a:solidFill>
                <a:latin typeface="Arial"/>
              </a:rPr>
              <a:t> </a:t>
            </a:r>
            <a:r>
              <a:rPr lang="en-US" b="false" sz="1800" i="false" u="none">
                <a:solidFill>
                  <a:srgbClr val="CC3300"/>
                </a:solidFill>
                <a:latin typeface="Bookman Old Style"/>
              </a:rPr>
              <a:t>fire</a:t>
            </a:r>
            <a:r>
              <a:rPr lang="en-US" b="true" sz="1800" i="false" u="none">
                <a:solidFill>
                  <a:srgbClr val="CC3300"/>
                </a:solidFill>
                <a:latin typeface="Bookman Old Style"/>
              </a:rPr>
              <a:t> surrogates</a:t>
            </a:r>
            <a:r>
              <a:rPr lang="en-US" b="false" sz="1800" i="false" u="none">
                <a:solidFill>
                  <a:srgbClr val="000000"/>
                </a:solidFill>
                <a:latin typeface="Arial"/>
              </a:rPr>
              <a:t> in:</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restoring,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enhancing,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maintaining:</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Wildlife habitat</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Plant population viability</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ecological integrity of a landscape</a:t>
            </a:r>
          </a:p>
          <a:p>
            <a:pPr algn="l" indent="-577850" marL="577850" lvl="0">
              <a:lnSpc>
                <a:spcPct val="80000"/>
              </a:lnSpc>
              <a:spcBef>
                <a:spcPct val="20000"/>
              </a:spcBef>
              <a:spcAft>
                <a:spcPct val="0"/>
              </a:spcAft>
              <a:buFont typeface="Arial"/>
              <a:buChar char="•"/>
            </a:pPr>
            <a:r>
              <a:rPr lang="en-US" b="false" sz="1800" i="false" u="none">
                <a:solidFill>
                  <a:srgbClr val="0033CC"/>
                </a:solidFill>
                <a:latin typeface="Arial"/>
              </a:rPr>
              <a:t>in a single project</a:t>
            </a:r>
            <a:r>
              <a:rPr lang="en-US" b="false" sz="1800" i="false" u="none">
                <a:solidFill>
                  <a:srgbClr val="000000"/>
                </a:solidFill>
                <a:latin typeface="Arial"/>
              </a:rPr>
              <a:t>, and,</a:t>
            </a:r>
          </a:p>
          <a:p>
            <a:pPr algn="l" indent="-577850" marL="577850" lvl="0">
              <a:lnSpc>
                <a:spcPct val="80000"/>
              </a:lnSpc>
              <a:spcBef>
                <a:spcPct val="20000"/>
              </a:spcBef>
              <a:spcAft>
                <a:spcPct val="0"/>
              </a:spcAft>
              <a:buFont typeface="Arial"/>
              <a:buChar char="•"/>
            </a:pPr>
            <a:r>
              <a:rPr lang="en-US" b="false" sz="1800" i="false" u="none">
                <a:solidFill>
                  <a:srgbClr val="33CC33"/>
                </a:solidFill>
                <a:latin typeface="Arial"/>
              </a:rPr>
              <a:t>into the future</a:t>
            </a:r>
            <a:r>
              <a:rPr lang="en-US" b="false" sz="1800" i="false" u="none">
                <a:solidFill>
                  <a:srgbClr val="000000"/>
                </a:solidFill>
                <a:latin typeface="Arial"/>
              </a:rPr>
              <a:t>?</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false" sz="1800" i="false" u="none">
                <a:solidFill>
                  <a:srgbClr val="000000"/>
                </a:solidFill>
                <a:latin typeface="Arial"/>
              </a:rPr>
              <a:t>How does controlling invasive species affect native species? </a:t>
            </a:r>
          </a:p>
          <a:p>
            <a:pPr algn="l" indent="-577850" marL="577850" lvl="0">
              <a:lnSpc>
                <a:spcPct val="80000"/>
              </a:lnSpc>
              <a:spcBef>
                <a:spcPct val="20000"/>
              </a:spcBef>
              <a:spcAft>
                <a:spcPct val="0"/>
              </a:spcAft>
              <a:buFont typeface="Arial"/>
              <a:buChar char="•"/>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a:t>
            </a:r>
            <a:r>
              <a:rPr lang="en-US" b="true" sz="4400" i="false" u="none">
                <a:solidFill>
                  <a:srgbClr val="000000"/>
                </a:solidFill>
                <a:latin typeface="Arial"/>
              </a:rPr>
              <a:t>
</a:t>
            </a:r>
            <a:r>
              <a:rPr lang="en-US" b="true" sz="2000" i="false" u="none">
                <a:solidFill>
                  <a:srgbClr val="000000"/>
                </a:solidFill>
                <a:latin typeface="Arial"/>
              </a:rPr>
              <a:t>from </a:t>
            </a:r>
            <a:r>
              <a:rPr lang="en-US" b="true" sz="2000" i="false" u="none">
                <a:solidFill>
                  <a:srgbClr val="000000"/>
                </a:solidFill>
                <a:latin typeface="Arial"/>
              </a:rPr>
              <a:t>http://www.fws.gov/fire/living_with_fire</a:t>
            </a:r>
            <a:r>
              <a:rPr lang="en-US" b="true" sz="2000" i="false" u="none">
                <a:solidFill>
                  <a:srgbClr val="000000"/>
                </a:solidFill>
                <a:latin typeface="Arial"/>
              </a:rPr>
              <a:t> [</a:t>
            </a:r>
            <a:r>
              <a:rPr lang="en-US" b="true" sz="1600" i="false" u="sng">
                <a:solidFill>
                  <a:srgbClr val="FF3300"/>
                </a:solidFill>
                <a:latin typeface="Arial"/>
              </a:rPr>
              <a:t>emphases added</a:t>
            </a:r>
            <a:r>
              <a:rPr lang="en-US" b="true" sz="2000" i="false" u="none">
                <a:solidFill>
                  <a:srgbClr val="000000"/>
                </a:solidFill>
                <a:latin typeface="Arial"/>
              </a:rPr>
              <a:t>]</a:t>
            </a:r>
          </a:p>
        </p:txBody>
      </p:sp>
      <p:sp>
        <p:nvSpPr>
          <p:cNvPr name="TextBox 2" id="3"/>
          <p:cNvSpPr txBox="true"/>
          <p:nvPr/>
        </p:nvSpPr>
        <p:spPr>
          <a:xfrm>
            <a:off x="457200" y="1600200"/>
            <a:ext cx="8001000" cy="4724400"/>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U.S. Fish and Wildlife Service is the principal federal agency responsible for conserving, protecting and enhancing fish, wildlife and plants and their habitats.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Service has long recognized </a:t>
            </a:r>
            <a:r>
              <a:rPr lang="en-US" b="true" sz="1600" i="false" u="sng">
                <a:solidFill>
                  <a:srgbClr val="FF3300"/>
                </a:solidFill>
                <a:latin typeface="Arial"/>
              </a:rPr>
              <a:t>fire as a unique process</a:t>
            </a:r>
            <a:r>
              <a:rPr lang="en-US" b="false" sz="1600" i="false" u="none">
                <a:solidFill>
                  <a:srgbClr val="000000"/>
                </a:solidFill>
                <a:latin typeface="Arial"/>
              </a:rPr>
              <a:t> that shapes habitat structure and function, and a long history of managing and using fire extensively to maintain and enhance habitats throughout the country.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Protecting biological communities</a:t>
            </a:r>
            <a:r>
              <a:rPr lang="en-US" b="false" sz="1600" i="false" u="none">
                <a:solidFill>
                  <a:srgbClr val="000000"/>
                </a:solidFill>
                <a:latin typeface="Arial"/>
              </a:rPr>
              <a:t> also protects human communities.  Fire management helps restore and maintain desirable conditions for wildlife, which also protects local communities and critical habitat for many threatened and endangered species.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Healthy ecosystems</a:t>
            </a:r>
            <a:r>
              <a:rPr lang="en-US" b="false" sz="1600" i="false" u="none">
                <a:solidFill>
                  <a:srgbClr val="000000"/>
                </a:solidFill>
                <a:latin typeface="Arial"/>
              </a:rPr>
              <a:t> are good for both wildlife and people.</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Using </a:t>
            </a:r>
            <a:r>
              <a:rPr lang="en-US" b="true" sz="1600" i="false" u="sng">
                <a:solidFill>
                  <a:srgbClr val="FF3300"/>
                </a:solidFill>
                <a:latin typeface="Arial"/>
              </a:rPr>
              <a:t>fire is essential</a:t>
            </a:r>
            <a:r>
              <a:rPr lang="en-US" b="false" sz="1600" i="false" u="none">
                <a:solidFill>
                  <a:srgbClr val="000000"/>
                </a:solidFill>
                <a:latin typeface="Arial"/>
              </a:rPr>
              <a:t> for managing habitats that sustain diverse wildlife populations.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Projects designed to reduce hazardous conditions in wildland-urban interface communities provide substantial benefits to wildlife habitat. </a:t>
            </a:r>
            <a:r>
              <a:rPr lang="en-US" b="true" sz="1600" i="false" u="sng">
                <a:solidFill>
                  <a:srgbClr val="FF3300"/>
                </a:solidFill>
                <a:latin typeface="Arial"/>
              </a:rPr>
              <a:t>Restoring and maintaining all lands in desirable ecological condition</a:t>
            </a:r>
            <a:r>
              <a:rPr lang="en-US" b="false" sz="1600" i="false" u="none">
                <a:solidFill>
                  <a:srgbClr val="000000"/>
                </a:solidFill>
                <a:latin typeface="Arial"/>
              </a:rPr>
              <a:t> would maximize benefits to wildlife.</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Defining your goals and Planning Capacity</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800" i="false">
                <a:solidFill>
                  <a:srgbClr val="000000"/>
                </a:solidFill>
                <a:latin typeface="Arial"/>
              </a:rPr>
              <a:t>Wildfire Protection</a:t>
            </a:r>
          </a:p>
          <a:p>
            <a:pPr algn="l" indent="-342900" marL="342900" lvl="0">
              <a:lnSpc>
                <a:spcPct val="80000"/>
              </a:lnSpc>
              <a:spcBef>
                <a:spcPct val="20000"/>
              </a:spcBef>
            </a:pPr>
            <a:r>
              <a:rPr lang="en-US" b="true" sz="2800" i="false">
                <a:solidFill>
                  <a:srgbClr val="000000"/>
                </a:solidFill>
                <a:latin typeface="Arial"/>
              </a:rPr>
              <a:t>Reduced Fire intensity</a:t>
            </a:r>
          </a:p>
          <a:p>
            <a:pPr algn="l" indent="-342900" marL="342900" lvl="0">
              <a:lnSpc>
                <a:spcPct val="80000"/>
              </a:lnSpc>
              <a:spcBef>
                <a:spcPct val="20000"/>
              </a:spcBef>
            </a:pPr>
            <a:r>
              <a:rPr lang="en-US" b="true" sz="2800" i="false">
                <a:solidFill>
                  <a:srgbClr val="000000"/>
                </a:solidFill>
                <a:latin typeface="Arial"/>
              </a:rPr>
              <a:t>Reduced rate of spread</a:t>
            </a:r>
          </a:p>
          <a:p>
            <a:pPr algn="l" indent="-342900" marL="342900" lvl="0">
              <a:lnSpc>
                <a:spcPct val="80000"/>
              </a:lnSpc>
              <a:spcBef>
                <a:spcPct val="20000"/>
              </a:spcBef>
            </a:pPr>
            <a:r>
              <a:rPr lang="en-US" b="true" sz="2800" i="false">
                <a:solidFill>
                  <a:srgbClr val="000000"/>
                </a:solidFill>
                <a:latin typeface="Arial"/>
              </a:rPr>
              <a:t>Location &amp; width of break or buffer</a:t>
            </a:r>
          </a:p>
          <a:p>
            <a:pPr algn="l" indent="-342900" marL="342900" lvl="0">
              <a:lnSpc>
                <a:spcPct val="80000"/>
              </a:lnSpc>
              <a:spcBef>
                <a:spcPct val="20000"/>
              </a:spcBef>
            </a:pPr>
            <a:r>
              <a:rPr lang="en-US" b="true" sz="2800" i="false">
                <a:solidFill>
                  <a:srgbClr val="000000"/>
                </a:solidFill>
                <a:latin typeface="Arial"/>
              </a:rPr>
              <a:t>Crew/equipment access during incidents</a:t>
            </a:r>
          </a:p>
          <a:p>
            <a:pPr algn="l" indent="-342900" marL="342900" lvl="0">
              <a:lnSpc>
                <a:spcPct val="80000"/>
              </a:lnSpc>
              <a:spcBef>
                <a:spcPct val="20000"/>
              </a:spcBef>
            </a:pPr>
            <a:r>
              <a:rPr lang="en-US" b="true" sz="2800" i="false">
                <a:solidFill>
                  <a:srgbClr val="000000"/>
                </a:solidFill>
                <a:latin typeface="Arial"/>
              </a:rPr>
              <a:t>Duration of reduced risk</a:t>
            </a:r>
          </a:p>
          <a:p>
            <a:pPr algn="l" indent="-342900" marL="342900" lvl="0">
              <a:lnSpc>
                <a:spcPct val="80000"/>
              </a:lnSpc>
              <a:spcBef>
                <a:spcPct val="20000"/>
              </a:spcBef>
            </a:pPr>
            <a:r>
              <a:rPr lang="en-US" b="true" sz="2800" i="false">
                <a:solidFill>
                  <a:srgbClr val="000000"/>
                </a:solidFill>
                <a:latin typeface="Arial"/>
              </a:rPr>
              <a:t>other</a:t>
            </a: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400" i="false">
                <a:solidFill>
                  <a:srgbClr val="A50021"/>
                </a:solidFill>
                <a:latin typeface="Arial"/>
              </a:rPr>
              <a:t>Project capacity</a:t>
            </a:r>
          </a:p>
          <a:p>
            <a:pPr algn="l" indent="-342900" marL="342900" lvl="0">
              <a:lnSpc>
                <a:spcPct val="80000"/>
              </a:lnSpc>
              <a:spcBef>
                <a:spcPct val="20000"/>
              </a:spcBef>
            </a:pPr>
            <a:r>
              <a:rPr lang="en-US" b="true" sz="2400" i="false">
                <a:solidFill>
                  <a:srgbClr val="FF9966"/>
                </a:solidFill>
                <a:latin typeface="Arial"/>
              </a:rPr>
              <a:t>Planning phase (included consultation with wildlife experts and permit compliance)</a:t>
            </a:r>
          </a:p>
          <a:p>
            <a:pPr algn="l" indent="-342900" marL="342900" lvl="0">
              <a:lnSpc>
                <a:spcPct val="80000"/>
              </a:lnSpc>
              <a:spcBef>
                <a:spcPct val="20000"/>
              </a:spcBef>
            </a:pPr>
            <a:r>
              <a:rPr lang="en-US" b="true" sz="2400" i="false">
                <a:solidFill>
                  <a:srgbClr val="FF9966"/>
                </a:solidFill>
                <a:latin typeface="Arial"/>
              </a:rPr>
              <a:t>Intended implementation</a:t>
            </a:r>
          </a:p>
          <a:p>
            <a:pPr algn="l" indent="-342900" marL="342900" lvl="0">
              <a:lnSpc>
                <a:spcPct val="80000"/>
              </a:lnSpc>
              <a:spcBef>
                <a:spcPct val="20000"/>
              </a:spcBef>
            </a:pPr>
            <a:r>
              <a:rPr lang="en-US" b="true" sz="2400" i="false">
                <a:solidFill>
                  <a:srgbClr val="FF9966"/>
                </a:solidFill>
                <a:latin typeface="Arial"/>
              </a:rPr>
              <a:t>Timing</a:t>
            </a:r>
          </a:p>
          <a:p>
            <a:pPr algn="l" indent="-342900" marL="342900" lvl="0">
              <a:lnSpc>
                <a:spcPct val="80000"/>
              </a:lnSpc>
              <a:spcBef>
                <a:spcPct val="20000"/>
              </a:spcBef>
            </a:pPr>
            <a:r>
              <a:rPr lang="en-US" b="true" sz="2400" i="false">
                <a:solidFill>
                  <a:srgbClr val="FF9966"/>
                </a:solidFill>
                <a:latin typeface="Arial"/>
              </a:rPr>
              <a:t>Area/scope</a:t>
            </a:r>
          </a:p>
          <a:p>
            <a:pPr algn="l" indent="-342900" marL="342900" lvl="0">
              <a:lnSpc>
                <a:spcPct val="80000"/>
              </a:lnSpc>
              <a:spcBef>
                <a:spcPct val="20000"/>
              </a:spcBef>
            </a:pPr>
            <a:r>
              <a:rPr lang="en-US" b="true" sz="2400" i="false">
                <a:solidFill>
                  <a:srgbClr val="FF9966"/>
                </a:solidFill>
                <a:latin typeface="Arial"/>
              </a:rPr>
              <a:t>Equipment</a:t>
            </a:r>
          </a:p>
          <a:p>
            <a:pPr algn="l" indent="-342900" marL="342900" lvl="0">
              <a:lnSpc>
                <a:spcPct val="80000"/>
              </a:lnSpc>
              <a:spcBef>
                <a:spcPct val="20000"/>
              </a:spcBef>
            </a:pPr>
            <a:r>
              <a:rPr lang="en-US" b="true" sz="2400" i="false">
                <a:solidFill>
                  <a:srgbClr val="FF9966"/>
                </a:solidFill>
                <a:latin typeface="Arial"/>
              </a:rPr>
              <a:t>Staffing</a:t>
            </a:r>
          </a:p>
          <a:p>
            <a:pPr algn="l" indent="-342900" marL="342900" lvl="0">
              <a:lnSpc>
                <a:spcPct val="80000"/>
              </a:lnSpc>
              <a:spcBef>
                <a:spcPct val="20000"/>
              </a:spcBef>
            </a:pPr>
            <a:r>
              <a:rPr lang="en-US" b="true" sz="2400" i="false">
                <a:solidFill>
                  <a:srgbClr val="FF9966"/>
                </a:solidFill>
                <a:latin typeface="Arial"/>
              </a:rPr>
              <a:t>Finances</a:t>
            </a:r>
          </a:p>
          <a:p>
            <a:pPr algn="l" indent="-342900" marL="342900" lvl="0">
              <a:lnSpc>
                <a:spcPct val="80000"/>
              </a:lnSpc>
              <a:spcBef>
                <a:spcPct val="20000"/>
              </a:spcBef>
            </a:pPr>
            <a:r>
              <a:rPr lang="en-US" b="true" sz="2400" i="true">
                <a:solidFill>
                  <a:srgbClr val="FF9900"/>
                </a:solidFill>
                <a:latin typeface="Arial"/>
              </a:rPr>
              <a:t>Partners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Potential effects of a project</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CC3300"/>
                </a:solidFill>
                <a:latin typeface="Arial"/>
              </a:rPr>
              <a:t>Altering fire regime attributes</a:t>
            </a:r>
          </a:p>
          <a:p>
            <a:pPr algn="l" indent="-342900" marL="342900" lvl="0">
              <a:lnSpc>
                <a:spcPct val="90000"/>
              </a:lnSpc>
              <a:spcBef>
                <a:spcPct val="20000"/>
              </a:spcBef>
            </a:pPr>
            <a:r>
              <a:rPr lang="en-US" b="true" sz="2800" i="false">
                <a:solidFill>
                  <a:srgbClr val="CC3300"/>
                </a:solidFill>
                <a:latin typeface="Arial"/>
              </a:rPr>
              <a:t>Seasonality</a:t>
            </a:r>
          </a:p>
          <a:p>
            <a:pPr algn="l" indent="-342900" marL="342900" lvl="0">
              <a:lnSpc>
                <a:spcPct val="90000"/>
              </a:lnSpc>
              <a:spcBef>
                <a:spcPct val="20000"/>
              </a:spcBef>
            </a:pPr>
            <a:r>
              <a:rPr lang="en-US" b="true" sz="2800" i="false">
                <a:solidFill>
                  <a:srgbClr val="CC3300"/>
                </a:solidFill>
                <a:latin typeface="Arial"/>
              </a:rPr>
              <a:t>Frequency (</a:t>
            </a:r>
            <a:r>
              <a:rPr lang="en-US" b="false" sz="2800" i="false">
                <a:solidFill>
                  <a:srgbClr val="CC3300"/>
                </a:solidFill>
                <a:latin typeface="Arial"/>
              </a:rPr>
              <a:t></a:t>
            </a:r>
            <a:r>
              <a:rPr lang="en-US" b="true" sz="2800" i="false">
                <a:solidFill>
                  <a:srgbClr val="CC3300"/>
                </a:solidFill>
                <a:latin typeface="Arial"/>
              </a:rPr>
              <a:t>)</a:t>
            </a:r>
          </a:p>
          <a:p>
            <a:pPr algn="l" indent="-342900" marL="342900" lvl="0">
              <a:lnSpc>
                <a:spcPct val="90000"/>
              </a:lnSpc>
              <a:spcBef>
                <a:spcPct val="20000"/>
              </a:spcBef>
            </a:pPr>
            <a:r>
              <a:rPr lang="en-US" b="true" sz="2800" i="false">
                <a:solidFill>
                  <a:srgbClr val="CC3300"/>
                </a:solidFill>
                <a:latin typeface="Arial"/>
              </a:rPr>
              <a:t>Exclusion of fire</a:t>
            </a:r>
          </a:p>
          <a:p>
            <a:pPr algn="l" indent="-342900" marL="342900" lvl="0">
              <a:lnSpc>
                <a:spcPct val="90000"/>
              </a:lnSpc>
              <a:spcBef>
                <a:spcPct val="20000"/>
              </a:spcBef>
            </a:pPr>
            <a:r>
              <a:rPr lang="en-US" b="false" sz="2400" i="false">
                <a:solidFill>
                  <a:srgbClr val="660033"/>
                </a:solidFill>
                <a:latin typeface="Arial"/>
              </a:rPr>
              <a:t>Biological</a:t>
            </a:r>
          </a:p>
          <a:p>
            <a:pPr algn="l" indent="-342900" marL="342900" lvl="0">
              <a:lnSpc>
                <a:spcPct val="90000"/>
              </a:lnSpc>
              <a:spcBef>
                <a:spcPct val="20000"/>
              </a:spcBef>
            </a:pPr>
            <a:r>
              <a:rPr lang="en-US" b="false" sz="2800" i="false">
                <a:solidFill>
                  <a:srgbClr val="660033"/>
                </a:solidFill>
                <a:latin typeface="Arial"/>
              </a:rPr>
              <a:t>Species displacement</a:t>
            </a:r>
          </a:p>
          <a:p>
            <a:pPr algn="l" indent="-342900" marL="342900" lvl="0">
              <a:lnSpc>
                <a:spcPct val="90000"/>
              </a:lnSpc>
              <a:spcBef>
                <a:spcPct val="20000"/>
              </a:spcBef>
            </a:pPr>
            <a:r>
              <a:rPr lang="en-US" b="false" sz="2800" i="false">
                <a:solidFill>
                  <a:srgbClr val="660033"/>
                </a:solidFill>
                <a:latin typeface="Arial"/>
              </a:rPr>
              <a:t>Primary productivity</a:t>
            </a:r>
          </a:p>
          <a:p>
            <a:pPr algn="l" indent="-342900" marL="342900" lvl="0">
              <a:lnSpc>
                <a:spcPct val="90000"/>
              </a:lnSpc>
              <a:spcBef>
                <a:spcPct val="20000"/>
              </a:spcBef>
            </a:pPr>
            <a:r>
              <a:rPr lang="en-US" b="false" sz="2800" i="false">
                <a:solidFill>
                  <a:srgbClr val="660033"/>
                </a:solidFill>
                <a:latin typeface="Arial"/>
              </a:rPr>
              <a:t>Animal fecundity</a:t>
            </a:r>
          </a:p>
          <a:p>
            <a:pPr algn="l" indent="-342900" marL="342900" lvl="0">
              <a:lnSpc>
                <a:spcPct val="90000"/>
              </a:lnSpc>
              <a:spcBef>
                <a:spcPct val="20000"/>
              </a:spcBef>
            </a:pPr>
            <a:r>
              <a:rPr lang="en-US" b="false" sz="2800" i="true">
                <a:solidFill>
                  <a:srgbClr val="660033"/>
                </a:solidFill>
                <a:latin typeface="Arial"/>
              </a:rPr>
              <a:t>mortality</a:t>
            </a:r>
          </a:p>
          <a:p>
            <a:pPr algn="l" indent="-342900" marL="342900" lvl="0">
              <a:lnSpc>
                <a:spcPct val="90000"/>
              </a:lnSpc>
              <a:spcBef>
                <a:spcPct val="20000"/>
              </a:spcBef>
            </a:pPr>
          </a:p>
          <a:p>
            <a:pPr algn="l" indent="-342900" marL="342900" lvl="0">
              <a:lnSpc>
                <a:spcPct val="9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true" sz="2400" i="false">
                <a:solidFill>
                  <a:srgbClr val="006600"/>
                </a:solidFill>
                <a:latin typeface="Arial"/>
              </a:rPr>
              <a:t>Ecological</a:t>
            </a:r>
          </a:p>
          <a:p>
            <a:pPr algn="l" indent="-342900" marL="342900" lvl="0">
              <a:lnSpc>
                <a:spcPct val="100000"/>
              </a:lnSpc>
              <a:spcBef>
                <a:spcPct val="20000"/>
              </a:spcBef>
            </a:pPr>
            <a:r>
              <a:rPr lang="en-US" b="false" sz="2400" i="false">
                <a:solidFill>
                  <a:srgbClr val="006600"/>
                </a:solidFill>
                <a:latin typeface="Arial"/>
              </a:rPr>
              <a:t>Landscape heterogeneity</a:t>
            </a:r>
          </a:p>
          <a:p>
            <a:pPr algn="l" indent="-342900" marL="342900" lvl="0">
              <a:lnSpc>
                <a:spcPct val="100000"/>
              </a:lnSpc>
              <a:spcBef>
                <a:spcPct val="20000"/>
              </a:spcBef>
            </a:pPr>
            <a:r>
              <a:rPr lang="en-US" b="false" sz="2400" i="false">
                <a:solidFill>
                  <a:srgbClr val="006600"/>
                </a:solidFill>
                <a:latin typeface="Arial"/>
              </a:rPr>
              <a:t>Loss of soil</a:t>
            </a:r>
          </a:p>
          <a:p>
            <a:pPr algn="l" indent="-342900" marL="342900" lvl="0">
              <a:lnSpc>
                <a:spcPct val="100000"/>
              </a:lnSpc>
              <a:spcBef>
                <a:spcPct val="20000"/>
              </a:spcBef>
            </a:pPr>
            <a:r>
              <a:rPr lang="en-US" b="false" sz="2400" i="false">
                <a:solidFill>
                  <a:srgbClr val="006600"/>
                </a:solidFill>
                <a:latin typeface="Arial"/>
              </a:rPr>
              <a:t>Increase in sediment</a:t>
            </a:r>
          </a:p>
          <a:p>
            <a:pPr algn="l" indent="-342900" marL="342900" lvl="0">
              <a:lnSpc>
                <a:spcPct val="100000"/>
              </a:lnSpc>
              <a:spcBef>
                <a:spcPct val="20000"/>
              </a:spcBef>
            </a:pPr>
            <a:r>
              <a:rPr lang="en-US" b="false" sz="2400" i="false">
                <a:solidFill>
                  <a:srgbClr val="006600"/>
                </a:solidFill>
                <a:latin typeface="Arial"/>
              </a:rPr>
              <a:t>Change in community composition or structure</a:t>
            </a:r>
          </a:p>
          <a:p>
            <a:pPr algn="l" indent="-342900" marL="342900" lvl="0">
              <a:lnSpc>
                <a:spcPct val="100000"/>
              </a:lnSpc>
              <a:spcBef>
                <a:spcPct val="20000"/>
              </a:spcBef>
            </a:pPr>
            <a:r>
              <a:rPr lang="en-US" b="false" sz="2400" i="false">
                <a:solidFill>
                  <a:srgbClr val="006600"/>
                </a:solidFill>
                <a:latin typeface="Arial"/>
              </a:rPr>
              <a:t>Change in hydrology- storage, flow; timing; amount; recharge</a:t>
            </a:r>
          </a:p>
          <a:p>
            <a:pPr algn="l" indent="-342900" marL="342900" lvl="0">
              <a:lnSpc>
                <a:spcPct val="100000"/>
              </a:lnSpc>
              <a:spcBef>
                <a:spcPct val="20000"/>
              </a:spcBef>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FF3300"/>
                </a:solidFill>
                <a:latin typeface="Arial"/>
              </a:rPr>
              <a:t>Communities at risk- synergy</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FF00"/>
                </a:solidFill>
                <a:latin typeface="Arial"/>
              </a:rPr>
              <a:t>Community Wildfire Protection Planning</a:t>
            </a:r>
          </a:p>
          <a:p>
            <a:pPr algn="l" indent="-342900" marL="342900" lvl="0">
              <a:lnSpc>
                <a:spcPct val="80000"/>
              </a:lnSpc>
              <a:spcBef>
                <a:spcPct val="20000"/>
              </a:spcBef>
              <a:spcAft>
                <a:spcPct val="0"/>
              </a:spcAft>
            </a:pPr>
            <a:r>
              <a:rPr lang="en-US" b="false" sz="1200" i="false" u="none">
                <a:solidFill>
                  <a:srgbClr val="FFFF00"/>
                </a:solidFill>
                <a:latin typeface="Arial"/>
              </a:rPr>
              <a:t>Establishing Wildland Urban Interface (WUI) Boundaries</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protecting values at risk </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political</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funding</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accomplishing targets</a:t>
            </a:r>
          </a:p>
          <a:p>
            <a:pPr algn="l" indent="-342900" marL="342900" lvl="0">
              <a:lnSpc>
                <a:spcPct val="80000"/>
              </a:lnSpc>
              <a:spcBef>
                <a:spcPct val="20000"/>
              </a:spcBef>
              <a:spcAft>
                <a:spcPct val="0"/>
              </a:spcAft>
            </a:pPr>
            <a:r>
              <a:rPr lang="en-US" b="true" sz="1200" i="false" u="none">
                <a:solidFill>
                  <a:srgbClr val="FFFF00"/>
                </a:solidFill>
                <a:latin typeface="Arial"/>
              </a:rPr>
              <a:t>WUI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An area in or adjacent to an at-risk community including isolated parcels of private property containing structures, infrastructure, or watershed with topographic features and fuel conditions (fuel type, fuel loading and arrangement) that have the potential to endanger that community. </a:t>
            </a:r>
          </a:p>
          <a:p>
            <a:pPr algn="l" indent="-342900" marL="342900" lvl="0">
              <a:lnSpc>
                <a:spcPct val="80000"/>
              </a:lnSpc>
              <a:spcBef>
                <a:spcPct val="20000"/>
              </a:spcBef>
              <a:spcAft>
                <a:spcPct val="0"/>
              </a:spcAft>
            </a:pPr>
            <a:r>
              <a:rPr lang="en-US" b="false" sz="1200" i="false" u="none">
                <a:solidFill>
                  <a:srgbClr val="FFFF00"/>
                </a:solidFill>
                <a:latin typeface="Arial"/>
              </a:rPr>
              <a:t> </a:t>
            </a:r>
          </a:p>
          <a:p>
            <a:pPr algn="l" indent="-342900" marL="342900" lvl="0">
              <a:lnSpc>
                <a:spcPct val="80000"/>
              </a:lnSpc>
              <a:spcBef>
                <a:spcPct val="20000"/>
              </a:spcBef>
              <a:spcAft>
                <a:spcPct val="0"/>
              </a:spcAft>
            </a:pPr>
            <a:r>
              <a:rPr lang="en-US" b="true" sz="1200" i="false" u="none">
                <a:solidFill>
                  <a:srgbClr val="FFFF00"/>
                </a:solidFill>
                <a:latin typeface="Arial"/>
              </a:rPr>
              <a:t>Some Important criteria:</a:t>
            </a:r>
            <a:r>
              <a:rPr lang="en-US" b="false" sz="1200" i="false" u="none">
                <a:solidFill>
                  <a:srgbClr val="FFFF00"/>
                </a:solidFill>
                <a:latin typeface="Arial"/>
              </a:rPr>
              <a:t>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Fuel Hazard Threat Level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Risk of Occurrence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Values at Risk</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Planning zones (100’, 1-mile)</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Extending WUI for infrastructure assets (power, transportation, water)</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9900"/>
                </a:solidFill>
                <a:latin typeface="Arial"/>
              </a:rPr>
              <a:t>Biological community conservation planning</a:t>
            </a:r>
          </a:p>
          <a:p>
            <a:pPr algn="l" indent="-342900" marL="342900" lvl="0">
              <a:lnSpc>
                <a:spcPct val="80000"/>
              </a:lnSpc>
              <a:spcBef>
                <a:spcPct val="20000"/>
              </a:spcBef>
              <a:spcAft>
                <a:spcPct val="0"/>
              </a:spcAft>
            </a:pPr>
            <a:r>
              <a:rPr lang="en-US" b="false" sz="1200" i="false" u="none">
                <a:solidFill>
                  <a:srgbClr val="FF9900"/>
                </a:solidFill>
                <a:latin typeface="Arial"/>
              </a:rPr>
              <a:t>Establishing maintaining habitat area and elements as well as ecological processes necessary for communities and specific species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Vegetation structure, distribution, and health</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Proximity and duration of exposure to activities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Relative value to other values at risk</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Available funding</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Setting targets- managing vegetation to improve habitat; scale; fire regime; specific species needs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Ecological zones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California’s bioregions are divided in ecological zones, which are defined by the interaction of biotic communities and soil, hydrology, climate, elevation, topography, and aspect. Within ecological zones can be found vegetation alliances, defined by existing dominant or co-dominant plant species.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Some Important criteria</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Fuel/vegetation arrangement, distribution, and extent</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Time (and effect) of last fire</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Risk of continued exclusion or next wildfire (intensity)</a:t>
            </a:r>
          </a:p>
          <a:p>
            <a:pPr algn="l" indent="-342900" marL="342900" lvl="0">
              <a:lnSpc>
                <a:spcPct val="80000"/>
              </a:lnSpc>
              <a:spcBef>
                <a:spcPct val="20000"/>
              </a:spcBef>
              <a:spcAft>
                <a:spcPct val="0"/>
              </a:spcAft>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What do wildlife need?</a:t>
            </a:r>
          </a:p>
        </p:txBody>
      </p:sp>
      <p:sp>
        <p:nvSpPr>
          <p:cNvPr name="TextBox 2" id="3"/>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false" sz="2800" i="false">
                <a:solidFill>
                  <a:srgbClr val="000000"/>
                </a:solidFill>
                <a:latin typeface="Arial"/>
              </a:rPr>
              <a:t>Habitat heterogeneity </a:t>
            </a:r>
          </a:p>
          <a:p>
            <a:pPr algn="l" indent="-342900" marL="342900" lvl="0">
              <a:lnSpc>
                <a:spcPct val="100000"/>
              </a:lnSpc>
              <a:spcBef>
                <a:spcPct val="20000"/>
              </a:spcBef>
            </a:pPr>
            <a:r>
              <a:rPr lang="en-US" b="false" sz="2800" i="false">
                <a:solidFill>
                  <a:srgbClr val="000099"/>
                </a:solidFill>
                <a:latin typeface="Arial"/>
              </a:rPr>
              <a:t>Ecological cycling (</a:t>
            </a:r>
            <a:r>
              <a:rPr lang="en-US" b="true" sz="1400" i="false">
                <a:solidFill>
                  <a:srgbClr val="000099"/>
                </a:solidFill>
                <a:latin typeface="Arial"/>
              </a:rPr>
              <a:t>wood, water, nutrients</a:t>
            </a:r>
            <a:r>
              <a:rPr lang="en-US" b="false" sz="2800" i="false">
                <a:solidFill>
                  <a:srgbClr val="000099"/>
                </a:solidFill>
                <a:latin typeface="Arial"/>
              </a:rPr>
              <a:t>)</a:t>
            </a:r>
          </a:p>
          <a:p>
            <a:pPr algn="l" indent="-342900" marL="342900" lvl="0">
              <a:lnSpc>
                <a:spcPct val="100000"/>
              </a:lnSpc>
              <a:spcBef>
                <a:spcPct val="20000"/>
              </a:spcBef>
            </a:pPr>
            <a:r>
              <a:rPr lang="en-US" b="false" sz="2800" i="false">
                <a:solidFill>
                  <a:srgbClr val="000000"/>
                </a:solidFill>
                <a:latin typeface="Arial"/>
              </a:rPr>
              <a:t>Shelter/cover</a:t>
            </a:r>
          </a:p>
          <a:p>
            <a:pPr algn="l" indent="-342900" marL="342900" lvl="0">
              <a:lnSpc>
                <a:spcPct val="100000"/>
              </a:lnSpc>
              <a:spcBef>
                <a:spcPct val="20000"/>
              </a:spcBef>
            </a:pPr>
            <a:r>
              <a:rPr lang="en-US" b="false" sz="2800" i="false">
                <a:solidFill>
                  <a:srgbClr val="000099"/>
                </a:solidFill>
                <a:latin typeface="Arial"/>
              </a:rPr>
              <a:t>Migration corridors</a:t>
            </a:r>
          </a:p>
          <a:p>
            <a:pPr algn="l" indent="-342900" marL="342900" lvl="0">
              <a:lnSpc>
                <a:spcPct val="100000"/>
              </a:lnSpc>
              <a:spcBef>
                <a:spcPct val="20000"/>
              </a:spcBef>
            </a:pPr>
            <a:r>
              <a:rPr lang="en-US" b="false" sz="2800" i="false">
                <a:solidFill>
                  <a:srgbClr val="000000"/>
                </a:solidFill>
                <a:latin typeface="Arial"/>
              </a:rPr>
              <a:t>Foraging</a:t>
            </a:r>
          </a:p>
          <a:p>
            <a:pPr algn="l" indent="-342900" marL="342900" lvl="0">
              <a:lnSpc>
                <a:spcPct val="100000"/>
              </a:lnSpc>
              <a:spcBef>
                <a:spcPct val="20000"/>
              </a:spcBef>
            </a:pPr>
            <a:r>
              <a:rPr lang="en-US" b="false" sz="2800" i="false">
                <a:solidFill>
                  <a:srgbClr val="000099"/>
                </a:solidFill>
                <a:latin typeface="Arial"/>
              </a:rPr>
              <a:t>Breeding and rearing</a:t>
            </a:r>
          </a:p>
          <a:p>
            <a:pPr algn="l" indent="-342900" marL="342900" lvl="0">
              <a:lnSpc>
                <a:spcPct val="100000"/>
              </a:lnSpc>
              <a:spcBef>
                <a:spcPct val="20000"/>
              </a:spcBef>
            </a:pPr>
          </a:p>
          <a:p>
            <a:pPr algn="l" indent="-342900" marL="342900" lvl="0">
              <a:lnSpc>
                <a:spcPct val="100000"/>
              </a:lnSpc>
              <a:spcBef>
                <a:spcPct val="20000"/>
              </a:spcBef>
            </a:pPr>
          </a:p>
          <a:p>
            <a:pPr algn="l" indent="-342900" marL="342900" lvl="0">
              <a:lnSpc>
                <a:spcPct val="100000"/>
              </a:lnSpc>
              <a:spcBef>
                <a:spcPct val="20000"/>
              </a:spcBef>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Botanical characteristics associated with perturbation [</a:t>
            </a:r>
            <a:r>
              <a:rPr lang="en-US" b="true" sz="14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Surviving fire perturbation due to biological and morphological characteristics [</a:t>
            </a:r>
            <a:r>
              <a:rPr lang="en-US" b="true" sz="12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