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?>
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thumbnail" Target="docProps/thumbnail.jpeg"/>
  <Relationship Id="rId3" Type="http://schemas.openxmlformats.org/package/2006/relationships/metadata/core-properties" Target="docProps/core.xml"/>
  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x="9144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
<Relationships xmlns="http://schemas.openxmlformats.org/package/2006/relationships">
  <Relationship Id="rId1" Type="http://schemas.openxmlformats.org/officeDocument/2006/relationships/slideMaster" Target="slideMasters/slideMaster1.xml"/>
  <Relationship Id="rId10" Type="http://schemas.openxmlformats.org/officeDocument/2006/relationships/slide" Target="slides/slide5.xml"/>
  <Relationship Id="rId11" Type="http://schemas.openxmlformats.org/officeDocument/2006/relationships/slide" Target="slides/slide6.xml"/>
  <Relationship Id="rId12" Type="http://schemas.openxmlformats.org/officeDocument/2006/relationships/slide" Target="slides/slide7.xml"/>
  <Relationship Id="rId13" Type="http://schemas.openxmlformats.org/officeDocument/2006/relationships/slide" Target="slides/slide8.xml"/>
  <Relationship Id="rId14" Type="http://schemas.openxmlformats.org/officeDocument/2006/relationships/slide" Target="slides/slide9.xml"/>
  <Relationship Id="rId15" Type="http://schemas.openxmlformats.org/officeDocument/2006/relationships/slide" Target="slides/slide10.xml"/>
  <Relationship Id="rId16" Type="http://schemas.openxmlformats.org/officeDocument/2006/relationships/slide" Target="slides/slide11.xml"/>
  <Relationship Id="rId17" Type="http://schemas.openxmlformats.org/officeDocument/2006/relationships/slide" Target="slides/slide12.xml"/>
  <Relationship Id="rId18" Type="http://schemas.openxmlformats.org/officeDocument/2006/relationships/slide" Target="slides/slide13.xml"/>
  <Relationship Id="rId19" Type="http://schemas.openxmlformats.org/officeDocument/2006/relationships/slide" Target="slides/slide14.xml"/>
  <Relationship Id="rId2" Type="http://schemas.openxmlformats.org/officeDocument/2006/relationships/presProps" Target="presProps.xml"/>
  <Relationship Id="rId20" Type="http://schemas.openxmlformats.org/officeDocument/2006/relationships/slide" Target="slides/slide15.xml"/>
  <Relationship Id="rId3" Type="http://schemas.openxmlformats.org/officeDocument/2006/relationships/viewProps" Target="viewProps.xml"/>
  <Relationship Id="rId4" Type="http://schemas.openxmlformats.org/officeDocument/2006/relationships/theme" Target="theme/theme1.xml"/>
  <Relationship Id="rId5" Type="http://schemas.openxmlformats.org/officeDocument/2006/relationships/tableStyles" Target="tableStyles.xml"/>
  <Relationship Id="rId6" Type="http://schemas.openxmlformats.org/officeDocument/2006/relationships/slide" Target="slides/slide1.xml"/>
  <Relationship Id="rId7" Type="http://schemas.openxmlformats.org/officeDocument/2006/relationships/slide" Target="slides/slide2.xml"/>
  <Relationship Id="rId8" Type="http://schemas.openxmlformats.org/officeDocument/2006/relationships/slide" Target="slides/slide3.xml"/>
  <Relationship Id="rId9" Type="http://schemas.openxmlformats.org/officeDocument/2006/relationships/slide" Target="slides/slide4.xml"/>
</Relationships>

</file>

<file path=ppt/slideLayouts/_rels/slideLayout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0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2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3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4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5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6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7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8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9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10" Type="http://schemas.openxmlformats.org/officeDocument/2006/relationships/slideLayout" Target="../slideLayouts/slideLayout10.xml"/>
  <Relationship Id="rId11" Type="http://schemas.openxmlformats.org/officeDocument/2006/relationships/slideLayout" Target="../slideLayouts/slideLayout11.xml"/>
  <Relationship Id="rId12" Type="http://schemas.openxmlformats.org/officeDocument/2006/relationships/theme" Target="../theme/theme1.xml"/>
  <Relationship Id="rId2" Type="http://schemas.openxmlformats.org/officeDocument/2006/relationships/slideLayout" Target="../slideLayouts/slideLayout2.xml"/>
  <Relationship Id="rId3" Type="http://schemas.openxmlformats.org/officeDocument/2006/relationships/slideLayout" Target="../slideLayouts/slideLayout3.xml"/>
  <Relationship Id="rId4" Type="http://schemas.openxmlformats.org/officeDocument/2006/relationships/slideLayout" Target="../slideLayouts/slideLayout4.xml"/>
  <Relationship Id="rId5" Type="http://schemas.openxmlformats.org/officeDocument/2006/relationships/slideLayout" Target="../slideLayouts/slideLayout5.xml"/>
  <Relationship Id="rId6" Type="http://schemas.openxmlformats.org/officeDocument/2006/relationships/slideLayout" Target="../slideLayouts/slideLayout6.xml"/>
  <Relationship Id="rId7" Type="http://schemas.openxmlformats.org/officeDocument/2006/relationships/slideLayout" Target="../slideLayouts/slideLayout7.xml"/>
  <Relationship Id="rId8" Type="http://schemas.openxmlformats.org/officeDocument/2006/relationships/slideLayout" Target="../slideLayouts/slideLayout8.xml"/>
  <Relationship Id="rId9" Type="http://schemas.openxmlformats.org/officeDocument/2006/relationships/slideLayout" Target="../slideLayouts/slideLayout9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6.tiff"/>
</Relationships>

</file>

<file path=ppt/slides/_rels/slide1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1.tiff"/>
</Relationships>

</file>

<file path=ppt/slides/_rels/slide1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.tiff"/>
</Relationships>

</file>

<file path=ppt/slides/_rels/slide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tiff"/>
</Relationships>

</file>

<file path=ppt/slides/_rels/slide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4.tiff"/>
</Relationships>

</file>

<file path=ppt/slides/_rels/slide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5.tiff"/>
</Relationships>
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895600" y="6400800"/>
            <a:ext cx="3505200" cy="304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1800" i="false">
                <a:solidFill>
                  <a:srgbClr val="000000"/>
                </a:solidFill>
                <a:latin typeface="Times New Roman"/>
              </a:rPr>
              <a:t>All Experimenters' Mtg - 10 Mar 03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371600" y="304800"/>
            <a:ext cx="7086600" cy="1143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Week in Review: 03/03/03-03/09/03</a:t>
            </a:r>
          </a:p>
        </p:txBody>
      </p:sp>
      <p:sp>
        <p:nvSpPr>
          <p:cNvPr name="TextBox 3" id="4"/>
          <p:cNvSpPr txBox="true"/>
          <p:nvPr/>
        </p:nvSpPr>
        <p:spPr>
          <a:xfrm>
            <a:off x="1371600" y="3276600"/>
            <a:ext cx="6934200" cy="22860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234950" marL="23495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Tev Shutdown Summary</a:t>
            </a:r>
          </a:p>
          <a:p>
            <a:pPr algn="l" indent="-234950" marL="23495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Booster Studies &amp; A New Record!</a:t>
            </a:r>
          </a:p>
          <a:p>
            <a:pPr algn="l" indent="-234950" marL="23495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Schedule for Week</a:t>
            </a:r>
          </a:p>
          <a:p>
            <a:pPr algn="l" indent="-234950" marL="23495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914400"/>
            <a:ext cx="7543800" cy="2678113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762000" y="228600"/>
            <a:ext cx="7772400" cy="685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600" i="false">
                <a:solidFill>
                  <a:srgbClr val="000000"/>
                </a:solidFill>
                <a:latin typeface="Times New Roman"/>
              </a:rPr>
              <a:t>Tune Shift from Dog Leg Change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0" y="1600200"/>
            <a:ext cx="1600200" cy="16002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Dog Legs Nominal</a:t>
            </a:r>
          </a:p>
        </p:txBody>
      </p:sp>
      <p:sp>
        <p:nvSpPr>
          <p:cNvPr name="TextBox 5" id="6"/>
          <p:cNvSpPr txBox="true"/>
          <p:nvPr/>
        </p:nvSpPr>
        <p:spPr>
          <a:xfrm>
            <a:off x="0" y="4495800"/>
            <a:ext cx="1447800" cy="16002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Dog Legs down 40%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0"/>
            <a:ext cx="7772400" cy="762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600" i="false">
                <a:solidFill>
                  <a:srgbClr val="000000"/>
                </a:solidFill>
                <a:latin typeface="Times New Roman"/>
              </a:rPr>
              <a:t>Edge Effects from Dog Legs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3200400" y="6477000"/>
            <a:ext cx="28194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1400" i="false">
                <a:solidFill>
                  <a:srgbClr val="000000"/>
                </a:solidFill>
                <a:latin typeface="Times New Roman"/>
              </a:rPr>
              <a:t>All Experimenters' Mtg - 10 Mar 03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6477000"/>
            <a:ext cx="20574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1400" i="false">
                <a:solidFill>
                  <a:srgbClr val="000000"/>
                </a:solidFill>
                <a:latin typeface="Times New Roman"/>
              </a:rPr>
              <a:t>R. Moore - FNAL</a:t>
            </a:r>
          </a:p>
        </p:txBody>
      </p:sp>
      <p:sp>
        <p:nvSpPr>
          <p:cNvPr name="TextBox 3" id="4"/>
          <p:cNvSpPr txBox="true"/>
          <p:nvPr/>
        </p:nvSpPr>
        <p:spPr>
          <a:xfrm>
            <a:off x="7467600" y="6477000"/>
            <a:ext cx="9906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1400" i="false">
                <a:solidFill>
                  <a:srgbClr val="000000"/>
                </a:solidFill>
                <a:latin typeface="Times New Roman"/>
              </a:rPr>
              <a:t>11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1447800" y="152400"/>
            <a:ext cx="7010400" cy="685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Booster Studies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606425"/>
            <a:ext cx="8763000" cy="6251575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1143000" y="0"/>
            <a:ext cx="7010400" cy="457200"/>
          </a:xfrm>
          <a:prstGeom prst="rect">
            <a:avLst/>
          </a:prstGeom>
          <a:noFill/>
        </p:spPr>
        <p:txBody>
          <a:bodyPr anchor="ctr" bIns="0" lIns="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2800" i="false">
                <a:solidFill>
                  <a:srgbClr val="000000"/>
                </a:solidFill>
                <a:latin typeface="Times New Roman"/>
              </a:rPr>
              <a:t>Record Booster/MiniBoone Operation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1447800" y="152400"/>
            <a:ext cx="7010400" cy="381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Weekly Schedule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00400" y="6477000"/>
            <a:ext cx="2819400" cy="228600"/>
          </a:xfrm>
        </p:spPr>
        <p:txBody>
          <a:bodyPr anchor="t"/>
          <a:lstStyle/>
          <a:p>
            <a:pPr algn="ctr"/>
            <a:r>
              <a:rPr lang="en-US" sz="1400">
                <a:solidFill>
                  <a:srgbClr val="000000"/>
                </a:solidFill>
                <a:latin typeface="Times New Roman"/>
              </a:rPr>
              <a:t>All Experimenters' Mtg - 10 Mar 03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6477000"/>
            <a:ext cx="2057400" cy="228600"/>
          </a:xfrm>
        </p:spPr>
        <p:txBody>
          <a:bodyPr anchor="t"/>
          <a:lstStyle/>
          <a:p>
            <a:pPr algn="l"/>
            <a:r>
              <a:rPr lang="en-US" sz="1400">
                <a:solidFill>
                  <a:srgbClr val="000000"/>
                </a:solidFill>
                <a:latin typeface="Times New Roman"/>
              </a:rPr>
              <a:t>R. Moore - FNAL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67600" y="6477000"/>
            <a:ext cx="990600" cy="228600"/>
          </a:xfrm>
        </p:spPr>
        <p:txBody>
          <a:bodyPr anchor="t"/>
          <a:lstStyle/>
          <a:p>
            <a:fld id="{6F9AB098-B590-4E90-88EA-754F533E30D5}" type="slidenum">
              <a:rPr lang="en-US"/>
              <a:pPr/>
              <a:t>14</a:t>
            </a:fld>
            <a:endParaRPr lang="en-US"/>
          </a:p>
        </p:txBody>
      </p:sp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152400"/>
            <a:ext cx="7010400" cy="685800"/>
          </a:xfrm>
        </p:spPr>
        <p:txBody>
          <a:bodyPr/>
          <a:lstStyle/>
          <a:p>
            <a:r>
              <a:rPr lang="en-US" sz="3600">
                <a:latin typeface="Times New Roman"/>
              </a:rPr>
              <a:t>Summary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51054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40000"/>
              </a:spcBef>
            </a:pPr>
            <a:r>
              <a:rPr lang="en-US" sz="2400">
                <a:latin typeface="Times New Roman"/>
              </a:rPr>
              <a:t>Tev ground fault in A1 isolated to A14 spool piece</a:t>
            </a:r>
          </a:p>
          <a:p>
            <a:pPr lvl="1">
              <a:lnSpc>
                <a:spcPct val="90000"/>
              </a:lnSpc>
              <a:spcBef>
                <a:spcPct val="40000"/>
              </a:spcBef>
            </a:pPr>
            <a:r>
              <a:rPr lang="en-US" sz="2000">
                <a:solidFill>
                  <a:srgbClr val="3333CC"/>
                </a:solidFill>
                <a:latin typeface="Times New Roman"/>
              </a:rPr>
              <a:t>Spool replaced, A15-3 dipole replaced, magnets unrolled</a:t>
            </a:r>
          </a:p>
          <a:p>
            <a:pPr>
              <a:lnSpc>
                <a:spcPct val="90000"/>
              </a:lnSpc>
              <a:spcBef>
                <a:spcPct val="40000"/>
              </a:spcBef>
            </a:pPr>
            <a:endParaRPr lang="en-US" sz="2400"/>
          </a:p>
          <a:p>
            <a:pPr>
              <a:lnSpc>
                <a:spcPct val="90000"/>
              </a:lnSpc>
              <a:spcBef>
                <a:spcPct val="40000"/>
              </a:spcBef>
            </a:pPr>
            <a:r>
              <a:rPr lang="en-US" sz="2400">
                <a:latin typeface="Times New Roman"/>
              </a:rPr>
              <a:t>Special Booster configuration for studies allowed new records to be set – </a:t>
            </a:r>
            <a:r>
              <a:rPr lang="en-US" sz="2400">
                <a:solidFill>
                  <a:srgbClr val="33CC33"/>
                </a:solidFill>
                <a:latin typeface="Times New Roman"/>
              </a:rPr>
              <a:t>5.5 E16 protons in 1 hour to MiniBoone</a:t>
            </a:r>
          </a:p>
          <a:p>
            <a:pPr lvl="1">
              <a:lnSpc>
                <a:spcPct val="90000"/>
              </a:lnSpc>
              <a:spcBef>
                <a:spcPct val="40000"/>
              </a:spcBef>
            </a:pPr>
            <a:r>
              <a:rPr lang="en-US" sz="2000">
                <a:solidFill>
                  <a:srgbClr val="3333CC"/>
                </a:solidFill>
                <a:latin typeface="Times New Roman"/>
              </a:rPr>
              <a:t>Gained valuable knowledge on effect of dogleg magnets</a:t>
            </a:r>
          </a:p>
          <a:p>
            <a:pPr>
              <a:lnSpc>
                <a:spcPct val="90000"/>
              </a:lnSpc>
              <a:spcBef>
                <a:spcPct val="40000"/>
              </a:spcBef>
            </a:pPr>
            <a:endParaRPr lang="en-US" sz="2400"/>
          </a:p>
          <a:p>
            <a:pPr>
              <a:lnSpc>
                <a:spcPct val="90000"/>
              </a:lnSpc>
              <a:spcBef>
                <a:spcPct val="40000"/>
              </a:spcBef>
            </a:pPr>
            <a:r>
              <a:rPr lang="en-US" sz="2400">
                <a:latin typeface="Times New Roman"/>
              </a:rPr>
              <a:t>Recycler flying wire cans removed – vacuum improved</a:t>
            </a:r>
          </a:p>
          <a:p>
            <a:pPr>
              <a:lnSpc>
                <a:spcPct val="90000"/>
              </a:lnSpc>
              <a:spcBef>
                <a:spcPct val="40000"/>
              </a:spcBef>
            </a:pPr>
            <a:endParaRPr lang="en-US" sz="2400"/>
          </a:p>
          <a:p>
            <a:pPr>
              <a:lnSpc>
                <a:spcPct val="110000"/>
              </a:lnSpc>
              <a:spcBef>
                <a:spcPct val="40000"/>
              </a:spcBef>
            </a:pPr>
            <a:r>
              <a:rPr lang="en-US" sz="2400">
                <a:latin typeface="Times New Roman"/>
              </a:rPr>
              <a:t>Once Tev has been recommissioned, “Stack &amp; Store” for 10-14 days to integrate luminosity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00400" y="6477000"/>
            <a:ext cx="2819400" cy="228600"/>
          </a:xfrm>
        </p:spPr>
        <p:txBody>
          <a:bodyPr anchor="t"/>
          <a:lstStyle/>
          <a:p>
            <a:pPr algn="ctr"/>
            <a:r>
              <a:rPr lang="en-US" sz="1400">
                <a:solidFill>
                  <a:srgbClr val="000000"/>
                </a:solidFill>
                <a:latin typeface="Times New Roman"/>
              </a:rPr>
              <a:t>All Experimenters' Mtg - 10 Mar 03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6477000"/>
            <a:ext cx="2057400" cy="228600"/>
          </a:xfrm>
        </p:spPr>
        <p:txBody>
          <a:bodyPr anchor="t"/>
          <a:lstStyle/>
          <a:p>
            <a:pPr algn="l"/>
            <a:r>
              <a:rPr lang="en-US" sz="1400">
                <a:solidFill>
                  <a:srgbClr val="000000"/>
                </a:solidFill>
                <a:latin typeface="Times New Roman"/>
              </a:rPr>
              <a:t>R. Moore - FNAL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67600" y="6477000"/>
            <a:ext cx="990600" cy="228600"/>
          </a:xfrm>
        </p:spPr>
        <p:txBody>
          <a:bodyPr anchor="t"/>
          <a:lstStyle/>
          <a:p>
            <a:fld id="{A429E388-94D0-4555-9C45-6F5F0786F705}" type="slidenum">
              <a:rPr lang="en-US"/>
              <a:pPr/>
              <a:t>2</a:t>
            </a:fld>
            <a:endParaRPr lang="en-US"/>
          </a:p>
        </p:txBody>
      </p:sp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152400"/>
            <a:ext cx="7010400" cy="685800"/>
          </a:xfrm>
        </p:spPr>
        <p:txBody>
          <a:bodyPr/>
          <a:lstStyle/>
          <a:p>
            <a:r>
              <a:rPr lang="en-US" sz="3600">
                <a:latin typeface="Times New Roman"/>
              </a:rPr>
              <a:t>Tev Shutdown Summary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5105400"/>
          </a:xfrm>
        </p:spPr>
        <p:txBody>
          <a:bodyPr/>
          <a:lstStyle/>
          <a:p>
            <a:r>
              <a:rPr lang="en-US" sz="2400">
                <a:latin typeface="Times New Roman"/>
              </a:rPr>
              <a:t>Ground fault in A1 isolated to A14 spool piece</a:t>
            </a:r>
          </a:p>
          <a:p>
            <a:r>
              <a:rPr lang="en-US" sz="2400">
                <a:latin typeface="Times New Roman"/>
              </a:rPr>
              <a:t>Dipole A15-3 replaced due to bad voltage tap</a:t>
            </a:r>
          </a:p>
          <a:p>
            <a:pPr lvl="1"/>
            <a:r>
              <a:rPr lang="en-US" sz="2000">
                <a:solidFill>
                  <a:srgbClr val="3333CC"/>
                </a:solidFill>
                <a:latin typeface="Times New Roman"/>
              </a:rPr>
              <a:t>Could not be repaired in situ</a:t>
            </a:r>
          </a:p>
          <a:p>
            <a:pPr lvl="1"/>
            <a:r>
              <a:rPr lang="en-US" sz="2000">
                <a:solidFill>
                  <a:srgbClr val="3333CC"/>
                </a:solidFill>
                <a:latin typeface="Times New Roman"/>
              </a:rPr>
              <a:t>Possible ground fault waiting to happen</a:t>
            </a:r>
          </a:p>
          <a:p>
            <a:r>
              <a:rPr lang="en-US" sz="2400">
                <a:latin typeface="Times New Roman"/>
              </a:rPr>
              <a:t>Unrolled many magnets; replaced some stands</a:t>
            </a:r>
          </a:p>
          <a:p>
            <a:pPr lvl="1"/>
            <a:r>
              <a:rPr lang="en-US" sz="2000">
                <a:solidFill>
                  <a:srgbClr val="3333CC"/>
                </a:solidFill>
                <a:latin typeface="Times New Roman"/>
              </a:rPr>
              <a:t>2 quads, 14 dipoles?</a:t>
            </a:r>
          </a:p>
          <a:p>
            <a:pPr lvl="1"/>
            <a:r>
              <a:rPr lang="en-US" sz="2000">
                <a:solidFill>
                  <a:srgbClr val="3333CC"/>
                </a:solidFill>
                <a:latin typeface="Times New Roman"/>
              </a:rPr>
              <a:t>Reduce current in corrector dipoles</a:t>
            </a:r>
          </a:p>
          <a:p>
            <a:pPr lvl="1"/>
            <a:endParaRPr lang="en-US" sz="2000"/>
          </a:p>
          <a:p>
            <a:r>
              <a:rPr lang="en-US" sz="2400">
                <a:latin typeface="Times New Roman"/>
              </a:rPr>
              <a:t>Tunnel work proceeded quickly, turn-on more slowly</a:t>
            </a:r>
          </a:p>
          <a:p>
            <a:pPr lvl="1"/>
            <a:r>
              <a:rPr lang="en-US" sz="2000">
                <a:solidFill>
                  <a:srgbClr val="3333CC"/>
                </a:solidFill>
                <a:latin typeface="Times New Roman"/>
              </a:rPr>
              <a:t>Quenched A15 at </a:t>
            </a:r>
            <a:r>
              <a:rPr lang="en-US" sz="2000">
                <a:solidFill>
                  <a:srgbClr val="3333CC"/>
                </a:solidFill>
                <a:latin typeface="Times New Roman"/>
                <a:sym typeface="Symbol" pitchFamily="18" charset="2"/>
              </a:rPr>
              <a:t>930 GeV on first ramp attempt     (training?)</a:t>
            </a:r>
          </a:p>
          <a:p>
            <a:pPr lvl="1"/>
            <a:r>
              <a:rPr lang="en-US" sz="2000">
                <a:solidFill>
                  <a:srgbClr val="3333CC"/>
                </a:solidFill>
                <a:latin typeface="Times New Roman"/>
                <a:sym typeface="Symbol" pitchFamily="18" charset="2"/>
              </a:rPr>
              <a:t>Cooldown problems, replaced Kautky valve at A15</a:t>
            </a:r>
          </a:p>
          <a:p>
            <a:pPr lvl="1"/>
            <a:r>
              <a:rPr lang="en-US" sz="2000">
                <a:solidFill>
                  <a:srgbClr val="3333CC"/>
                </a:solidFill>
                <a:latin typeface="Times New Roman"/>
                <a:sym typeface="Symbol" pitchFamily="18" charset="2"/>
              </a:rPr>
              <a:t>Ramps to 900, 920, 930, 950, 980 GeV OK</a:t>
            </a:r>
          </a:p>
          <a:p>
            <a:pPr lvl="1"/>
            <a:endParaRPr lang="en-US" sz="2000"/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342900"/>
            <a:ext cx="8686800" cy="65151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3200400" y="6477000"/>
            <a:ext cx="28194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1400" i="false">
                <a:solidFill>
                  <a:srgbClr val="000000"/>
                </a:solidFill>
                <a:latin typeface="Times New Roman"/>
              </a:rPr>
              <a:t>All Experimenters' Mtg - 10 Mar 03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6477000"/>
            <a:ext cx="20574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1400" i="false">
                <a:solidFill>
                  <a:srgbClr val="000000"/>
                </a:solidFill>
                <a:latin typeface="Times New Roman"/>
              </a:rPr>
              <a:t>R. Moore - FNAL</a:t>
            </a:r>
          </a:p>
        </p:txBody>
      </p:sp>
      <p:sp>
        <p:nvSpPr>
          <p:cNvPr name="TextBox 3" id="4"/>
          <p:cNvSpPr txBox="true"/>
          <p:nvPr/>
        </p:nvSpPr>
        <p:spPr>
          <a:xfrm>
            <a:off x="7467600" y="6477000"/>
            <a:ext cx="9906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1400" i="false">
                <a:solidFill>
                  <a:srgbClr val="000000"/>
                </a:solidFill>
                <a:latin typeface="Times New Roman"/>
              </a:rPr>
              <a:t>4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1447800" y="152400"/>
            <a:ext cx="7010400" cy="685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Magnet Rolls in A1 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00400" y="6477000"/>
            <a:ext cx="2819400" cy="228600"/>
          </a:xfrm>
        </p:spPr>
        <p:txBody>
          <a:bodyPr anchor="t"/>
          <a:lstStyle/>
          <a:p>
            <a:pPr algn="ctr"/>
            <a:r>
              <a:rPr lang="en-US" sz="1400">
                <a:solidFill>
                  <a:srgbClr val="000000"/>
                </a:solidFill>
                <a:latin typeface="Times New Roman"/>
              </a:rPr>
              <a:t>All Experimenters' Mtg - 10 Mar 03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6477000"/>
            <a:ext cx="2057400" cy="228600"/>
          </a:xfrm>
        </p:spPr>
        <p:txBody>
          <a:bodyPr anchor="t"/>
          <a:lstStyle/>
          <a:p>
            <a:pPr algn="l"/>
            <a:r>
              <a:rPr lang="en-US" sz="1400">
                <a:solidFill>
                  <a:srgbClr val="000000"/>
                </a:solidFill>
                <a:latin typeface="Times New Roman"/>
              </a:rPr>
              <a:t>R. Moore - FNAL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67600" y="6477000"/>
            <a:ext cx="990600" cy="228600"/>
          </a:xfrm>
        </p:spPr>
        <p:txBody>
          <a:bodyPr anchor="t"/>
          <a:lstStyle/>
          <a:p>
            <a:fld id="{9FE35990-DBCC-47F8-833A-8B52AE34983C}" type="slidenum">
              <a:rPr lang="en-US"/>
              <a:pPr/>
              <a:t>5</a:t>
            </a:fld>
            <a:endParaRPr lang="en-US"/>
          </a:p>
        </p:txBody>
      </p:sp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152400"/>
            <a:ext cx="7010400" cy="685800"/>
          </a:xfrm>
        </p:spPr>
        <p:txBody>
          <a:bodyPr/>
          <a:lstStyle/>
          <a:p>
            <a:r>
              <a:rPr lang="en-US" sz="3600">
                <a:latin typeface="Times New Roman"/>
              </a:rPr>
              <a:t>Recycler Status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51054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z="2800">
                <a:latin typeface="Times New Roman"/>
              </a:rPr>
              <a:t>77% stashing efficiency on 3/3 pbar shots</a:t>
            </a:r>
          </a:p>
          <a:p>
            <a:pPr>
              <a:lnSpc>
                <a:spcPct val="110000"/>
              </a:lnSpc>
            </a:pPr>
            <a:r>
              <a:rPr lang="en-US" sz="2800">
                <a:latin typeface="Times New Roman"/>
              </a:rPr>
              <a:t>Schottky amp failures caused by radiation damage</a:t>
            </a:r>
          </a:p>
          <a:p>
            <a:pPr lvl="1">
              <a:lnSpc>
                <a:spcPct val="110000"/>
              </a:lnSpc>
            </a:pPr>
            <a:r>
              <a:rPr lang="en-US" sz="2400">
                <a:solidFill>
                  <a:srgbClr val="3333CC"/>
                </a:solidFill>
                <a:latin typeface="Times New Roman"/>
              </a:rPr>
              <a:t>MI beampipe near these amps was sagging, causing beam spray to hit amps…sag was fixed</a:t>
            </a:r>
          </a:p>
          <a:p>
            <a:pPr>
              <a:lnSpc>
                <a:spcPct val="110000"/>
              </a:lnSpc>
            </a:pPr>
            <a:r>
              <a:rPr lang="en-US" sz="2800">
                <a:latin typeface="Times New Roman"/>
              </a:rPr>
              <a:t>Two vertical correctors running too hard</a:t>
            </a:r>
          </a:p>
          <a:p>
            <a:pPr lvl="1">
              <a:lnSpc>
                <a:spcPct val="110000"/>
              </a:lnSpc>
            </a:pPr>
            <a:r>
              <a:rPr lang="en-US" sz="2400">
                <a:solidFill>
                  <a:srgbClr val="3333CC"/>
                </a:solidFill>
                <a:latin typeface="Times New Roman"/>
              </a:rPr>
              <a:t>Corresponds to ~8 mm correction</a:t>
            </a:r>
          </a:p>
          <a:p>
            <a:pPr lvl="1">
              <a:lnSpc>
                <a:spcPct val="110000"/>
              </a:lnSpc>
            </a:pPr>
            <a:r>
              <a:rPr lang="en-US" sz="2400">
                <a:solidFill>
                  <a:srgbClr val="3333CC"/>
                </a:solidFill>
                <a:latin typeface="Times New Roman"/>
              </a:rPr>
              <a:t>Awaiting results from survey conducted on 3/8</a:t>
            </a:r>
          </a:p>
          <a:p>
            <a:pPr>
              <a:lnSpc>
                <a:spcPct val="110000"/>
              </a:lnSpc>
            </a:pPr>
            <a:r>
              <a:rPr lang="en-US" sz="2800">
                <a:latin typeface="Times New Roman"/>
              </a:rPr>
              <a:t>Flying wire cans removed, replaced with spools</a:t>
            </a:r>
          </a:p>
          <a:p>
            <a:pPr lvl="1">
              <a:lnSpc>
                <a:spcPct val="110000"/>
              </a:lnSpc>
            </a:pPr>
            <a:r>
              <a:rPr lang="en-US" sz="2400">
                <a:solidFill>
                  <a:srgbClr val="3333CC"/>
                </a:solidFill>
                <a:latin typeface="Times New Roman"/>
              </a:rPr>
              <a:t>Vacuum recovering OK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143000"/>
            <a:ext cx="8686800" cy="5181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3200400" y="6477000"/>
            <a:ext cx="28194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1400" i="false">
                <a:solidFill>
                  <a:srgbClr val="000000"/>
                </a:solidFill>
                <a:latin typeface="Times New Roman"/>
              </a:rPr>
              <a:t>All Experimenters' Mtg - 10 Mar 03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6477000"/>
            <a:ext cx="20574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1400" i="false">
                <a:solidFill>
                  <a:srgbClr val="000000"/>
                </a:solidFill>
                <a:latin typeface="Times New Roman"/>
              </a:rPr>
              <a:t>R. Moore - FNAL</a:t>
            </a:r>
          </a:p>
        </p:txBody>
      </p:sp>
      <p:sp>
        <p:nvSpPr>
          <p:cNvPr name="TextBox 5" id="6"/>
          <p:cNvSpPr txBox="true"/>
          <p:nvPr/>
        </p:nvSpPr>
        <p:spPr>
          <a:xfrm>
            <a:off x="7467600" y="6477000"/>
            <a:ext cx="9906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1400" i="false">
                <a:solidFill>
                  <a:srgbClr val="000000"/>
                </a:solidFill>
                <a:latin typeface="Times New Roman"/>
              </a:rPr>
              <a:t>6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1447800" y="152400"/>
            <a:ext cx="7010400" cy="685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Recycler Vacuum Near Flying Wires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00400" y="6477000"/>
            <a:ext cx="2819400" cy="228600"/>
          </a:xfrm>
        </p:spPr>
        <p:txBody>
          <a:bodyPr anchor="t"/>
          <a:lstStyle/>
          <a:p>
            <a:pPr algn="ctr"/>
            <a:r>
              <a:rPr lang="en-US" sz="1400">
                <a:solidFill>
                  <a:srgbClr val="000000"/>
                </a:solidFill>
                <a:latin typeface="Times New Roman"/>
              </a:rPr>
              <a:t>All Experimenters' Mtg - 10 Mar 03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6477000"/>
            <a:ext cx="2057400" cy="228600"/>
          </a:xfrm>
        </p:spPr>
        <p:txBody>
          <a:bodyPr anchor="t"/>
          <a:lstStyle/>
          <a:p>
            <a:pPr algn="l"/>
            <a:r>
              <a:rPr lang="en-US" sz="1400">
                <a:solidFill>
                  <a:srgbClr val="000000"/>
                </a:solidFill>
                <a:latin typeface="Times New Roman"/>
              </a:rPr>
              <a:t>R. Moore - FNAL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67600" y="6477000"/>
            <a:ext cx="990600" cy="228600"/>
          </a:xfrm>
        </p:spPr>
        <p:txBody>
          <a:bodyPr anchor="t"/>
          <a:lstStyle/>
          <a:p>
            <a:fld id="{368359A3-14AC-45E2-9E5A-43C4081CA7C3}" type="slidenum">
              <a:rPr lang="en-US"/>
              <a:pPr/>
              <a:t>7</a:t>
            </a:fld>
            <a:endParaRPr lang="en-US"/>
          </a:p>
        </p:txBody>
      </p:sp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152400"/>
            <a:ext cx="7010400" cy="685800"/>
          </a:xfrm>
        </p:spPr>
        <p:txBody>
          <a:bodyPr/>
          <a:lstStyle/>
          <a:p>
            <a:r>
              <a:rPr lang="en-US" sz="3600">
                <a:latin typeface="Times New Roman"/>
              </a:rPr>
              <a:t>Booster Studies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5105400"/>
          </a:xfrm>
        </p:spPr>
        <p:txBody>
          <a:bodyPr/>
          <a:lstStyle/>
          <a:p>
            <a:r>
              <a:rPr lang="en-US" sz="2000">
                <a:latin typeface="Times New Roman"/>
              </a:rPr>
              <a:t>Dogleg magnets thought to have bad effect on injection lattice</a:t>
            </a:r>
          </a:p>
          <a:p>
            <a:endParaRPr lang="en-US" sz="2000"/>
          </a:p>
          <a:p>
            <a:r>
              <a:rPr lang="en-US" sz="2000">
                <a:latin typeface="Times New Roman"/>
              </a:rPr>
              <a:t>MP01 septum raised 1 inch to allow 1 dogleg to be turned down/off</a:t>
            </a:r>
          </a:p>
          <a:p>
            <a:pPr lvl="1"/>
            <a:r>
              <a:rPr lang="en-US" sz="1800">
                <a:solidFill>
                  <a:srgbClr val="3333CC"/>
                </a:solidFill>
                <a:latin typeface="Times New Roman"/>
              </a:rPr>
              <a:t>Ran in this configuration for 7 shifts of studies</a:t>
            </a:r>
          </a:p>
          <a:p>
            <a:pPr lvl="1"/>
            <a:r>
              <a:rPr lang="en-US" sz="1800">
                <a:solidFill>
                  <a:srgbClr val="3333CC"/>
                </a:solidFill>
                <a:latin typeface="Times New Roman"/>
              </a:rPr>
              <a:t>No “short-batching” for other machines’ studies</a:t>
            </a:r>
          </a:p>
          <a:p>
            <a:endParaRPr lang="en-US" sz="2000"/>
          </a:p>
          <a:p>
            <a:r>
              <a:rPr lang="en-US" sz="2000">
                <a:latin typeface="Times New Roman"/>
              </a:rPr>
              <a:t>Observed tune and dispersion differences with doglegs off</a:t>
            </a:r>
          </a:p>
          <a:p>
            <a:endParaRPr lang="en-US" sz="2000"/>
          </a:p>
          <a:p>
            <a:r>
              <a:rPr lang="en-US" sz="2000">
                <a:latin typeface="Times New Roman"/>
              </a:rPr>
              <a:t>Saw 10% more beam coming out @ 7 turns     (reduced losses!)</a:t>
            </a:r>
          </a:p>
          <a:p>
            <a:pPr lvl="1"/>
            <a:r>
              <a:rPr lang="en-US" sz="1800">
                <a:solidFill>
                  <a:srgbClr val="3333CC"/>
                </a:solidFill>
                <a:latin typeface="Times New Roman"/>
              </a:rPr>
              <a:t>Allowed Booster intensity records to be set</a:t>
            </a:r>
          </a:p>
          <a:p>
            <a:endParaRPr lang="en-US" sz="2000"/>
          </a:p>
          <a:p>
            <a:r>
              <a:rPr lang="en-US" sz="2000">
                <a:latin typeface="Times New Roman"/>
              </a:rPr>
              <a:t>Booster has been restored to normal operating configuration</a:t>
            </a:r>
          </a:p>
          <a:p>
            <a:pPr lvl="1">
              <a:lnSpc>
                <a:spcPct val="110000"/>
              </a:lnSpc>
            </a:pPr>
            <a:r>
              <a:rPr lang="en-US" sz="1800">
                <a:solidFill>
                  <a:srgbClr val="3333CC"/>
                </a:solidFill>
                <a:latin typeface="Times New Roman"/>
              </a:rPr>
              <a:t>Digest the data, develop scheme to run with reduced dogleg current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1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" y="635000"/>
            <a:ext cx="8115300" cy="51308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219200"/>
            <a:ext cx="8534400" cy="5026025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3200400" y="6477000"/>
            <a:ext cx="28194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1400" i="false">
                <a:solidFill>
                  <a:srgbClr val="000000"/>
                </a:solidFill>
                <a:latin typeface="Times New Roman"/>
              </a:rPr>
              <a:t>All Experimenters' Mtg - 10 Mar 03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6477000"/>
            <a:ext cx="20574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1400" i="false">
                <a:solidFill>
                  <a:srgbClr val="000000"/>
                </a:solidFill>
                <a:latin typeface="Times New Roman"/>
              </a:rPr>
              <a:t>R. Moore - FNAL</a:t>
            </a:r>
          </a:p>
        </p:txBody>
      </p:sp>
      <p:sp>
        <p:nvSpPr>
          <p:cNvPr name="TextBox 5" id="6"/>
          <p:cNvSpPr txBox="true"/>
          <p:nvPr/>
        </p:nvSpPr>
        <p:spPr>
          <a:xfrm>
            <a:off x="7467600" y="6477000"/>
            <a:ext cx="9906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1400" i="false">
                <a:solidFill>
                  <a:srgbClr val="000000"/>
                </a:solidFill>
                <a:latin typeface="Times New Roman"/>
              </a:rPr>
              <a:t>8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1447800" y="152400"/>
            <a:ext cx="7010400" cy="685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MP01 in Booster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oreProperties xmlns="http://schemas.openxmlformats.org/package/2006/metadata/core-properties"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revision>1</revision>
</coreProperties>
</file>