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5"/>
  </p:notesMasterIdLst>
  <p:handoutMasterIdLst>
    <p:handoutMasterId r:id="rId26"/>
  </p:handoutMasterIdLst>
  <p:sldIdLst>
    <p:sldId id="298" r:id="rId2"/>
    <p:sldId id="281" r:id="rId3"/>
    <p:sldId id="282" r:id="rId4"/>
    <p:sldId id="283" r:id="rId5"/>
    <p:sldId id="284" r:id="rId6"/>
    <p:sldId id="294" r:id="rId7"/>
    <p:sldId id="293" r:id="rId8"/>
    <p:sldId id="300" r:id="rId9"/>
    <p:sldId id="299" r:id="rId10"/>
    <p:sldId id="287" r:id="rId11"/>
    <p:sldId id="305" r:id="rId12"/>
    <p:sldId id="306" r:id="rId13"/>
    <p:sldId id="307" r:id="rId14"/>
    <p:sldId id="308" r:id="rId15"/>
    <p:sldId id="309" r:id="rId16"/>
    <p:sldId id="296" r:id="rId17"/>
    <p:sldId id="297" r:id="rId18"/>
    <p:sldId id="304" r:id="rId19"/>
    <p:sldId id="295" r:id="rId20"/>
    <p:sldId id="301" r:id="rId21"/>
    <p:sldId id="302" r:id="rId22"/>
    <p:sldId id="303" r:id="rId23"/>
    <p:sldId id="310"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39F"/>
    <a:srgbClr val="313CC7"/>
    <a:srgbClr val="5776FB"/>
    <a:srgbClr val="7AA5FA"/>
    <a:srgbClr val="FFFFFF"/>
    <a:srgbClr val="336600"/>
    <a:srgbClr val="3333CC"/>
    <a:srgbClr val="274B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76"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998B0003-C76A-444D-AB19-5F81BFF48F3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112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AD16CA4A-0C7D-4759-A951-3FAD32669E7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84826E-7970-4948-8AD1-DDDCE7EF58E5}" type="slidenum">
              <a:rPr lang="en-US" altLang="en-US"/>
              <a:pPr/>
              <a:t>2</a:t>
            </a:fld>
            <a:endParaRPr lang="en-US" alt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ltLang="en-US"/>
              <a:t>Because the cow had no neurological signs at slaughter it was not withheld from the human food chain; however, high-risk material was diverted out of the human food supply.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B1087D-A96C-4C22-8F4A-85FE663C93F7}" type="slidenum">
              <a:rPr lang="en-US" altLang="en-US"/>
              <a:pPr/>
              <a:t>20</a:t>
            </a:fld>
            <a:endParaRPr lang="en-US" altLang="en-US"/>
          </a:p>
        </p:txBody>
      </p:sp>
      <p:sp>
        <p:nvSpPr>
          <p:cNvPr id="149506" name="Rectangle 1026"/>
          <p:cNvSpPr>
            <a:spLocks noRot="1" noChangeArrowheads="1" noTextEdit="1"/>
          </p:cNvSpPr>
          <p:nvPr>
            <p:ph type="sldImg"/>
          </p:nvPr>
        </p:nvSpPr>
        <p:spPr>
          <a:xfrm>
            <a:off x="1144588" y="685800"/>
            <a:ext cx="4570412" cy="3429000"/>
          </a:xfrm>
          <a:ln/>
        </p:spPr>
      </p:sp>
      <p:sp>
        <p:nvSpPr>
          <p:cNvPr id="149507" name="Rectangle 1027"/>
          <p:cNvSpPr>
            <a:spLocks noGrp="1" noChangeArrowheads="1"/>
          </p:cNvSpPr>
          <p:nvPr>
            <p:ph type="body" idx="1"/>
          </p:nvPr>
        </p:nvSpPr>
        <p:spPr>
          <a:xfrm>
            <a:off x="914400" y="4343400"/>
            <a:ext cx="5029200" cy="4114800"/>
          </a:xfrm>
        </p:spPr>
        <p:txBody>
          <a:bodyPr/>
          <a:lstStyle/>
          <a:p>
            <a:r>
              <a:rPr lang="en-US" altLang="en-US"/>
              <a:t>Surveillance of free ranging cervids.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0"/>
            <a:ext cx="9140825" cy="6850063"/>
            <a:chOff x="0" y="0"/>
            <a:chExt cx="5758" cy="4315"/>
          </a:xfrm>
        </p:grpSpPr>
        <p:grpSp>
          <p:nvGrpSpPr>
            <p:cNvPr id="67587" name="Group 3"/>
            <p:cNvGrpSpPr>
              <a:grpSpLocks/>
            </p:cNvGrpSpPr>
            <p:nvPr userDrawn="1"/>
          </p:nvGrpSpPr>
          <p:grpSpPr bwMode="auto">
            <a:xfrm>
              <a:off x="1728" y="2230"/>
              <a:ext cx="4027" cy="2085"/>
              <a:chOff x="1728" y="2230"/>
              <a:chExt cx="4027" cy="2085"/>
            </a:xfrm>
          </p:grpSpPr>
          <p:sp>
            <p:nvSpPr>
              <p:cNvPr id="6758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8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7593"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4"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759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altLang="en-US" noProof="0"/>
              <a:t>Click to edit Master title style</a:t>
            </a:r>
          </a:p>
        </p:txBody>
      </p:sp>
      <p:sp>
        <p:nvSpPr>
          <p:cNvPr id="6759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67597" name="Rectangle 13"/>
          <p:cNvSpPr>
            <a:spLocks noGrp="1" noChangeArrowheads="1"/>
          </p:cNvSpPr>
          <p:nvPr>
            <p:ph type="dt" sz="quarter" idx="2"/>
          </p:nvPr>
        </p:nvSpPr>
        <p:spPr>
          <a:xfrm>
            <a:off x="457200" y="6248400"/>
            <a:ext cx="2133600" cy="476250"/>
          </a:xfrm>
        </p:spPr>
        <p:txBody>
          <a:bodyPr/>
          <a:lstStyle>
            <a:lvl1pPr>
              <a:defRPr/>
            </a:lvl1pPr>
          </a:lstStyle>
          <a:p>
            <a:endParaRPr lang="en-US" altLang="en-US"/>
          </a:p>
        </p:txBody>
      </p:sp>
      <p:sp>
        <p:nvSpPr>
          <p:cNvPr id="67598" name="Rectangle 14"/>
          <p:cNvSpPr>
            <a:spLocks noGrp="1" noChangeArrowheads="1"/>
          </p:cNvSpPr>
          <p:nvPr>
            <p:ph type="ftr" sz="quarter" idx="3"/>
          </p:nvPr>
        </p:nvSpPr>
        <p:spPr>
          <a:xfrm>
            <a:off x="3124200" y="6251575"/>
            <a:ext cx="2895600" cy="476250"/>
          </a:xfrm>
        </p:spPr>
        <p:txBody>
          <a:bodyPr/>
          <a:lstStyle>
            <a:lvl1pPr>
              <a:defRPr/>
            </a:lvl1pPr>
          </a:lstStyle>
          <a:p>
            <a:endParaRPr lang="en-US" altLang="en-US"/>
          </a:p>
        </p:txBody>
      </p:sp>
      <p:sp>
        <p:nvSpPr>
          <p:cNvPr id="67599" name="Rectangle 15"/>
          <p:cNvSpPr>
            <a:spLocks noGrp="1" noChangeArrowheads="1"/>
          </p:cNvSpPr>
          <p:nvPr>
            <p:ph type="sldNum" sz="quarter" idx="4"/>
          </p:nvPr>
        </p:nvSpPr>
        <p:spPr>
          <a:xfrm>
            <a:off x="6553200" y="6254750"/>
            <a:ext cx="2133600" cy="476250"/>
          </a:xfrm>
        </p:spPr>
        <p:txBody>
          <a:bodyPr/>
          <a:lstStyle>
            <a:lvl1pPr>
              <a:defRPr/>
            </a:lvl1pPr>
          </a:lstStyle>
          <a:p>
            <a:fld id="{2813D99B-5064-47A1-8269-1824B88EDA37}" type="slidenum">
              <a:rPr lang="en-US" altLang="en-US"/>
              <a:pPr/>
              <a:t>‹#›</a:t>
            </a:fld>
            <a:endParaRPr lang="en-US"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26615C3F-B270-4D93-A86B-449988C092B7}"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1529083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EB7730A-A560-44E9-B3F1-0D01710E1495}"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5610532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3" name="Date Placeholder 2"/>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4" name="Slide Number Placeholder 3"/>
          <p:cNvSpPr>
            <a:spLocks noGrp="1"/>
          </p:cNvSpPr>
          <p:nvPr>
            <p:ph type="sldNum" sz="quarter" idx="11"/>
          </p:nvPr>
        </p:nvSpPr>
        <p:spPr>
          <a:xfrm>
            <a:off x="6553200" y="6248400"/>
            <a:ext cx="2133600" cy="476250"/>
          </a:xfrm>
        </p:spPr>
        <p:txBody>
          <a:bodyPr/>
          <a:lstStyle>
            <a:lvl1pPr>
              <a:defRPr/>
            </a:lvl1pPr>
          </a:lstStyle>
          <a:p>
            <a:fld id="{3CD685BC-5A24-4C7A-B3CC-B2585D26FB3B}" type="slidenum">
              <a:rPr lang="en-US" altLang="en-US"/>
              <a:pPr/>
              <a:t>‹#›</a:t>
            </a:fld>
            <a:endParaRPr lang="en-US" altLang="en-US"/>
          </a:p>
        </p:txBody>
      </p:sp>
      <p:sp>
        <p:nvSpPr>
          <p:cNvPr id="5" name="Footer Placeholder 4"/>
          <p:cNvSpPr>
            <a:spLocks noGrp="1"/>
          </p:cNvSpPr>
          <p:nvPr>
            <p:ph type="ftr" sz="quarter" idx="12"/>
          </p:nvPr>
        </p:nvSpPr>
        <p:spPr>
          <a:xfrm>
            <a:off x="3124200" y="6248400"/>
            <a:ext cx="2895600" cy="476250"/>
          </a:xfrm>
        </p:spPr>
        <p:txBody>
          <a:bodyPr/>
          <a:lstStyle>
            <a:lvl1pPr>
              <a:defRPr/>
            </a:lvl1pPr>
          </a:lstStyle>
          <a:p>
            <a:endParaRPr lang="en-US" altLang="en-US"/>
          </a:p>
        </p:txBody>
      </p:sp>
    </p:spTree>
    <p:extLst>
      <p:ext uri="{BB962C8B-B14F-4D97-AF65-F5344CB8AC3E}">
        <p14:creationId xmlns:p14="http://schemas.microsoft.com/office/powerpoint/2010/main" val="421599237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C3AA84D3-3435-46C8-8D4E-E20B491152D8}" type="slidenum">
              <a:rPr lang="en-US" altLang="en-US"/>
              <a:pPr/>
              <a:t>‹#›</a:t>
            </a:fld>
            <a:endParaRPr lang="en-US" alt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ltLang="en-US"/>
          </a:p>
        </p:txBody>
      </p:sp>
    </p:spTree>
    <p:extLst>
      <p:ext uri="{BB962C8B-B14F-4D97-AF65-F5344CB8AC3E}">
        <p14:creationId xmlns:p14="http://schemas.microsoft.com/office/powerpoint/2010/main" val="3578537442"/>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9A777521-3327-4B87-A0B0-F3E7BA261A2A}" type="slidenum">
              <a:rPr lang="en-US" altLang="en-US"/>
              <a:pPr/>
              <a:t>‹#›</a:t>
            </a:fld>
            <a:endParaRPr lang="en-US" alt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ltLang="en-US"/>
          </a:p>
        </p:txBody>
      </p:sp>
    </p:spTree>
    <p:extLst>
      <p:ext uri="{BB962C8B-B14F-4D97-AF65-F5344CB8AC3E}">
        <p14:creationId xmlns:p14="http://schemas.microsoft.com/office/powerpoint/2010/main" val="322307697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4FDC9A6-B86C-4B45-BC78-42D2B410AF8F}"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4567430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016421A8-A924-492E-99AC-D0BACB0DAF17}"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7328125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E8625DC9-AF57-4478-8E43-AC80E2F5E3DA}"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75884469"/>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8E238F01-1B5A-4DF5-9704-E538B465C918}"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1445717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A6A8BC4E-5E30-4D24-94BC-93FD742B57B8}"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0899129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6E343358-CD27-4322-865F-371540DF4347}"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81299164"/>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954C32E3-41AD-4478-B8A7-33E06AF2F15F}"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9894764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95364CD0-FBCB-4FF9-A483-7220666502B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862605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6656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0E03911D-ED21-42E1-8B99-F95DAE57E2AF}" type="slidenum">
              <a:rPr lang="en-US" altLang="en-US"/>
              <a:pPr/>
              <a:t>‹#›</a:t>
            </a:fld>
            <a:endParaRPr lang="en-US" altLang="en-US"/>
          </a:p>
        </p:txBody>
      </p:sp>
      <p:grpSp>
        <p:nvGrpSpPr>
          <p:cNvPr id="66564" name="Group 4"/>
          <p:cNvGrpSpPr>
            <a:grpSpLocks/>
          </p:cNvGrpSpPr>
          <p:nvPr/>
        </p:nvGrpSpPr>
        <p:grpSpPr bwMode="auto">
          <a:xfrm>
            <a:off x="0" y="0"/>
            <a:ext cx="9140825" cy="6850063"/>
            <a:chOff x="0" y="0"/>
            <a:chExt cx="5758" cy="4315"/>
          </a:xfrm>
        </p:grpSpPr>
        <p:grpSp>
          <p:nvGrpSpPr>
            <p:cNvPr id="66565" name="Group 5"/>
            <p:cNvGrpSpPr>
              <a:grpSpLocks/>
            </p:cNvGrpSpPr>
            <p:nvPr userDrawn="1"/>
          </p:nvGrpSpPr>
          <p:grpSpPr bwMode="auto">
            <a:xfrm>
              <a:off x="1728" y="2230"/>
              <a:ext cx="4027" cy="2085"/>
              <a:chOff x="1728" y="2230"/>
              <a:chExt cx="4027" cy="2085"/>
            </a:xfrm>
          </p:grpSpPr>
          <p:sp>
            <p:nvSpPr>
              <p:cNvPr id="6656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9"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7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2"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7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657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endParaRPr lang="en-US" altLang="en-US"/>
          </a:p>
        </p:txBody>
      </p:sp>
      <p:sp>
        <p:nvSpPr>
          <p:cNvPr id="6657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spd="slow"/>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ctrTitle"/>
          </p:nvPr>
        </p:nvSpPr>
        <p:spPr>
          <a:xfrm>
            <a:off x="755650" y="765175"/>
            <a:ext cx="7772400" cy="1920875"/>
          </a:xfrm>
        </p:spPr>
        <p:txBody>
          <a:bodyPr/>
          <a:lstStyle/>
          <a:p>
            <a:r>
              <a:rPr lang="en-US" altLang="en-US" sz="4800"/>
              <a:t>BSE in the US</a:t>
            </a:r>
            <a:br>
              <a:rPr lang="en-US" altLang="en-US" sz="4800"/>
            </a:br>
            <a:r>
              <a:rPr lang="en-US" altLang="en-US" sz="4800"/>
              <a:t>APHIS Investigation and  Response</a:t>
            </a:r>
          </a:p>
        </p:txBody>
      </p:sp>
      <p:sp>
        <p:nvSpPr>
          <p:cNvPr id="144389" name="Rectangle 5"/>
          <p:cNvSpPr>
            <a:spLocks noGrp="1" noChangeArrowheads="1"/>
          </p:cNvSpPr>
          <p:nvPr>
            <p:ph type="subTitle" idx="1"/>
          </p:nvPr>
        </p:nvSpPr>
        <p:spPr>
          <a:xfrm>
            <a:off x="1371600" y="2997200"/>
            <a:ext cx="6400800" cy="2641600"/>
          </a:xfrm>
        </p:spPr>
        <p:txBody>
          <a:bodyPr/>
          <a:lstStyle/>
          <a:p>
            <a:pPr>
              <a:lnSpc>
                <a:spcPct val="80000"/>
              </a:lnSpc>
            </a:pPr>
            <a:r>
              <a:rPr lang="en-US" altLang="en-US" sz="2800"/>
              <a:t>FDA TSE Advisory Committee</a:t>
            </a:r>
          </a:p>
          <a:p>
            <a:pPr>
              <a:lnSpc>
                <a:spcPct val="80000"/>
              </a:lnSpc>
            </a:pPr>
            <a:r>
              <a:rPr lang="en-US" altLang="en-US" sz="2800"/>
              <a:t>February 12, 2004</a:t>
            </a:r>
          </a:p>
          <a:p>
            <a:pPr>
              <a:lnSpc>
                <a:spcPct val="80000"/>
              </a:lnSpc>
            </a:pPr>
            <a:endParaRPr lang="en-US" altLang="en-US" sz="2800"/>
          </a:p>
          <a:p>
            <a:pPr>
              <a:lnSpc>
                <a:spcPct val="80000"/>
              </a:lnSpc>
            </a:pPr>
            <a:r>
              <a:rPr lang="en-US" altLang="en-US" sz="2800"/>
              <a:t>Lisa A. Ferguson, DVM</a:t>
            </a:r>
          </a:p>
          <a:p>
            <a:pPr>
              <a:lnSpc>
                <a:spcPct val="80000"/>
              </a:lnSpc>
            </a:pPr>
            <a:r>
              <a:rPr lang="en-US" altLang="en-US" sz="2800"/>
              <a:t>Senior Staff Veterinarian</a:t>
            </a:r>
          </a:p>
          <a:p>
            <a:pPr>
              <a:lnSpc>
                <a:spcPct val="80000"/>
              </a:lnSpc>
            </a:pPr>
            <a:r>
              <a:rPr lang="en-US" altLang="en-US" sz="2800"/>
              <a:t>USDA, APHIS, Veterinary Services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r>
              <a:rPr lang="en-US" altLang="en-US"/>
              <a:t>Other parts of investigation</a:t>
            </a:r>
          </a:p>
        </p:txBody>
      </p:sp>
      <p:sp>
        <p:nvSpPr>
          <p:cNvPr id="106499" name="Rectangle 3"/>
          <p:cNvSpPr>
            <a:spLocks noGrp="1" noChangeArrowheads="1"/>
          </p:cNvSpPr>
          <p:nvPr>
            <p:ph type="body" idx="1"/>
          </p:nvPr>
        </p:nvSpPr>
        <p:spPr/>
        <p:txBody>
          <a:bodyPr/>
          <a:lstStyle/>
          <a:p>
            <a:pPr>
              <a:lnSpc>
                <a:spcPct val="90000"/>
              </a:lnSpc>
            </a:pPr>
            <a:r>
              <a:rPr lang="en-US" altLang="en-US"/>
              <a:t>FSIS - Class II voluntary recall of meat initiated on 12/24/03</a:t>
            </a:r>
          </a:p>
          <a:p>
            <a:pPr lvl="1">
              <a:lnSpc>
                <a:spcPct val="90000"/>
              </a:lnSpc>
            </a:pPr>
            <a:r>
              <a:rPr lang="en-US" altLang="en-US"/>
              <a:t>Includes 10,410 pounds</a:t>
            </a:r>
          </a:p>
          <a:p>
            <a:pPr lvl="1">
              <a:lnSpc>
                <a:spcPct val="90000"/>
              </a:lnSpc>
            </a:pPr>
            <a:r>
              <a:rPr lang="en-US" altLang="en-US"/>
              <a:t>Includes all 20 animals slaughtered on the same day as index cow</a:t>
            </a:r>
          </a:p>
          <a:p>
            <a:pPr>
              <a:lnSpc>
                <a:spcPct val="90000"/>
              </a:lnSpc>
            </a:pPr>
            <a:r>
              <a:rPr lang="en-US" altLang="en-US"/>
              <a:t>FDA – investigation of rendered product/feed</a:t>
            </a:r>
          </a:p>
          <a:p>
            <a:pPr lvl="1">
              <a:lnSpc>
                <a:spcPct val="90000"/>
              </a:lnSpc>
            </a:pPr>
            <a:r>
              <a:rPr lang="en-US" altLang="en-US"/>
              <a:t>Over 2,000 tons of rendered protein disposed of</a:t>
            </a:r>
          </a:p>
          <a:p>
            <a:pPr lvl="1">
              <a:lnSpc>
                <a:spcPct val="90000"/>
              </a:lnSpc>
            </a:pPr>
            <a:r>
              <a:rPr lang="en-US" altLang="en-US"/>
              <a:t>Facilities in compliance with feed regulations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p:txBody>
          <a:bodyPr/>
          <a:lstStyle/>
          <a:p>
            <a:r>
              <a:rPr lang="en-US" altLang="en-US" sz="4000"/>
              <a:t>International Review Subcommittee</a:t>
            </a:r>
          </a:p>
        </p:txBody>
      </p:sp>
      <p:sp>
        <p:nvSpPr>
          <p:cNvPr id="155651" name="Rectangle 3"/>
          <p:cNvSpPr>
            <a:spLocks noGrp="1" noChangeArrowheads="1"/>
          </p:cNvSpPr>
          <p:nvPr>
            <p:ph type="body" idx="1"/>
          </p:nvPr>
        </p:nvSpPr>
        <p:spPr/>
        <p:txBody>
          <a:bodyPr/>
          <a:lstStyle/>
          <a:p>
            <a:r>
              <a:rPr lang="en-US" altLang="en-US"/>
              <a:t>Delivered to Secretary’s Advisory Committee for Foreign Animal and Poultry Diseases – February 4, 2004</a:t>
            </a:r>
          </a:p>
          <a:p>
            <a:r>
              <a:rPr lang="en-US" altLang="en-US"/>
              <a:t>Commended the US on the open and transparent manner in which the investigation was conducted</a:t>
            </a:r>
          </a:p>
          <a:p>
            <a:r>
              <a:rPr lang="en-US" altLang="en-US"/>
              <a:t>North American “indigenous BSE”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p:txBody>
          <a:bodyPr/>
          <a:lstStyle/>
          <a:p>
            <a:r>
              <a:rPr lang="en-US" altLang="en-US" sz="4000"/>
              <a:t>International Review Subcommittee</a:t>
            </a:r>
          </a:p>
        </p:txBody>
      </p:sp>
      <p:sp>
        <p:nvSpPr>
          <p:cNvPr id="156675" name="Rectangle 3"/>
          <p:cNvSpPr>
            <a:spLocks noGrp="1" noChangeArrowheads="1"/>
          </p:cNvSpPr>
          <p:nvPr>
            <p:ph type="body" idx="1"/>
          </p:nvPr>
        </p:nvSpPr>
        <p:spPr/>
        <p:txBody>
          <a:bodyPr/>
          <a:lstStyle/>
          <a:p>
            <a:r>
              <a:rPr lang="en-US" altLang="en-US"/>
              <a:t>Investigation recommendations:</a:t>
            </a:r>
          </a:p>
          <a:p>
            <a:pPr lvl="1"/>
            <a:r>
              <a:rPr lang="en-US" altLang="en-US"/>
              <a:t>Comprehensive epi investigation, conforms to international standards</a:t>
            </a:r>
          </a:p>
          <a:p>
            <a:pPr lvl="1"/>
            <a:r>
              <a:rPr lang="en-US" altLang="en-US"/>
              <a:t>suggested all relevant information had been obtained and recommended concluding investigation</a:t>
            </a:r>
          </a:p>
          <a:p>
            <a:pPr lvl="1"/>
            <a:r>
              <a:rPr lang="en-US" altLang="en-US"/>
              <a:t>Tracing and recall of MBM effective and appropriate</a:t>
            </a:r>
          </a:p>
          <a:p>
            <a:pPr lvl="1"/>
            <a:r>
              <a:rPr lang="en-US" altLang="en-US"/>
              <a:t>Tracing and recall of meat consistent with WHO recommendation</a:t>
            </a:r>
          </a:p>
          <a:p>
            <a:pPr lvl="1"/>
            <a:endParaRPr lang="en-US" alt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p:txBody>
          <a:bodyPr/>
          <a:lstStyle/>
          <a:p>
            <a:r>
              <a:rPr lang="en-US" altLang="en-US" sz="4000"/>
              <a:t>International Review Subcommittee</a:t>
            </a:r>
          </a:p>
        </p:txBody>
      </p:sp>
      <p:sp>
        <p:nvSpPr>
          <p:cNvPr id="157699" name="Rectangle 3"/>
          <p:cNvSpPr>
            <a:spLocks noGrp="1" noChangeArrowheads="1"/>
          </p:cNvSpPr>
          <p:nvPr>
            <p:ph type="body" idx="1"/>
          </p:nvPr>
        </p:nvSpPr>
        <p:spPr/>
        <p:txBody>
          <a:bodyPr/>
          <a:lstStyle/>
          <a:p>
            <a:r>
              <a:rPr lang="en-US" altLang="en-US"/>
              <a:t>Policy recommendations</a:t>
            </a:r>
          </a:p>
          <a:p>
            <a:pPr lvl="1"/>
            <a:r>
              <a:rPr lang="en-US" altLang="en-US"/>
              <a:t>Specified risk materials</a:t>
            </a:r>
          </a:p>
          <a:p>
            <a:pPr lvl="2"/>
            <a:r>
              <a:rPr lang="en-US" altLang="en-US"/>
              <a:t> remove from human and animal feed</a:t>
            </a:r>
          </a:p>
          <a:p>
            <a:pPr lvl="2"/>
            <a:r>
              <a:rPr lang="en-US" altLang="en-US"/>
              <a:t>Recognized that FSIS interim rule (from cattle &gt;30 months) removes highest risk tissues</a:t>
            </a:r>
          </a:p>
          <a:p>
            <a:pPr lvl="2"/>
            <a:r>
              <a:rPr lang="en-US" altLang="en-US"/>
              <a:t>Recommend extending definition, cattle &gt; 12 months of age</a:t>
            </a:r>
          </a:p>
          <a:p>
            <a:pPr lvl="1"/>
            <a:r>
              <a:rPr lang="en-US" altLang="en-US"/>
              <a:t>Non-ambulatory cattle</a:t>
            </a:r>
          </a:p>
          <a:p>
            <a:pPr lvl="2"/>
            <a:r>
              <a:rPr lang="en-US" altLang="en-US"/>
              <a:t>Maintain access for surveillance samples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p:txBody>
          <a:bodyPr/>
          <a:lstStyle/>
          <a:p>
            <a:r>
              <a:rPr lang="en-US" altLang="en-US" sz="4000"/>
              <a:t>International Review Subcommittee</a:t>
            </a:r>
          </a:p>
        </p:txBody>
      </p:sp>
      <p:sp>
        <p:nvSpPr>
          <p:cNvPr id="158723" name="Rectangle 3"/>
          <p:cNvSpPr>
            <a:spLocks noGrp="1" noChangeArrowheads="1"/>
          </p:cNvSpPr>
          <p:nvPr>
            <p:ph type="body" idx="1"/>
          </p:nvPr>
        </p:nvSpPr>
        <p:spPr/>
        <p:txBody>
          <a:bodyPr/>
          <a:lstStyle/>
          <a:p>
            <a:r>
              <a:rPr lang="en-US" altLang="en-US" sz="2800"/>
              <a:t>Surveillance</a:t>
            </a:r>
          </a:p>
          <a:p>
            <a:pPr lvl="1"/>
            <a:r>
              <a:rPr lang="en-US" altLang="en-US" sz="2400"/>
              <a:t>Test all cattle &gt; 30 months in targeted high risk population (CNS signs, fallen stock, non-ambulatory animals, emergency slaughter, etc..) for one-year period</a:t>
            </a:r>
          </a:p>
          <a:p>
            <a:pPr lvl="1"/>
            <a:r>
              <a:rPr lang="en-US" altLang="en-US" sz="2400"/>
              <a:t>Testing of all cattle slaughtered for human consumption unjustified</a:t>
            </a:r>
          </a:p>
          <a:p>
            <a:pPr lvl="1"/>
            <a:r>
              <a:rPr lang="en-US" altLang="en-US" sz="2400"/>
              <a:t>Random sample of slaughter cattle &gt;30 months could be considered to encourage reporting at the farm level</a:t>
            </a:r>
          </a:p>
          <a:p>
            <a:pPr lvl="1"/>
            <a:r>
              <a:rPr lang="en-US" altLang="en-US" sz="2400"/>
              <a:t>Adopt rapid screening tests, decentralize laboratory facilities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p:txBody>
          <a:bodyPr/>
          <a:lstStyle/>
          <a:p>
            <a:r>
              <a:rPr lang="en-US" altLang="en-US" sz="4000"/>
              <a:t>International Review Subcommittee</a:t>
            </a:r>
          </a:p>
        </p:txBody>
      </p:sp>
      <p:sp>
        <p:nvSpPr>
          <p:cNvPr id="159747" name="Rectangle 3"/>
          <p:cNvSpPr>
            <a:spLocks noGrp="1" noChangeArrowheads="1"/>
          </p:cNvSpPr>
          <p:nvPr>
            <p:ph type="body" idx="1"/>
          </p:nvPr>
        </p:nvSpPr>
        <p:spPr/>
        <p:txBody>
          <a:bodyPr/>
          <a:lstStyle/>
          <a:p>
            <a:r>
              <a:rPr lang="en-US" altLang="en-US"/>
              <a:t>Feed restrictions</a:t>
            </a:r>
          </a:p>
          <a:p>
            <a:pPr lvl="1"/>
            <a:r>
              <a:rPr lang="en-US" altLang="en-US"/>
              <a:t>Recommend all SRM excluded from all animal feed</a:t>
            </a:r>
          </a:p>
          <a:p>
            <a:pPr lvl="1"/>
            <a:r>
              <a:rPr lang="en-US" altLang="en-US"/>
              <a:t>Recommend all mammalian and poultry protein be excluded from ruminant feed</a:t>
            </a:r>
          </a:p>
          <a:p>
            <a:r>
              <a:rPr lang="en-US" altLang="en-US"/>
              <a:t>Traceability</a:t>
            </a:r>
          </a:p>
          <a:p>
            <a:pPr lvl="1"/>
            <a:r>
              <a:rPr lang="en-US" altLang="en-US"/>
              <a:t>Animal identification system</a:t>
            </a:r>
          </a:p>
          <a:p>
            <a:r>
              <a:rPr lang="en-US" altLang="en-US"/>
              <a:t>Education</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r>
              <a:rPr lang="en-US" altLang="en-US"/>
              <a:t>BSE – Targeted Surveillance</a:t>
            </a:r>
          </a:p>
        </p:txBody>
      </p:sp>
      <p:sp>
        <p:nvSpPr>
          <p:cNvPr id="142339" name="Rectangle 3"/>
          <p:cNvSpPr>
            <a:spLocks noGrp="1" noChangeArrowheads="1"/>
          </p:cNvSpPr>
          <p:nvPr>
            <p:ph type="body" idx="1"/>
          </p:nvPr>
        </p:nvSpPr>
        <p:spPr/>
        <p:txBody>
          <a:bodyPr/>
          <a:lstStyle/>
          <a:p>
            <a:r>
              <a:rPr lang="en-US" altLang="en-US" b="1">
                <a:effectLst/>
              </a:rPr>
              <a:t>Non-ambulatory animals</a:t>
            </a:r>
          </a:p>
          <a:p>
            <a:r>
              <a:rPr lang="en-US" altLang="en-US" b="1">
                <a:effectLst/>
              </a:rPr>
              <a:t>Dead stock</a:t>
            </a:r>
          </a:p>
          <a:p>
            <a:r>
              <a:rPr lang="en-US" altLang="en-US" b="1">
                <a:effectLst/>
              </a:rPr>
              <a:t>Field CNS Cases and on-farm suspects</a:t>
            </a:r>
          </a:p>
          <a:p>
            <a:r>
              <a:rPr lang="en-US" altLang="en-US" b="1">
                <a:effectLst/>
              </a:rPr>
              <a:t>Veterinary Diagnostic Laboratory data</a:t>
            </a:r>
          </a:p>
          <a:p>
            <a:r>
              <a:rPr lang="en-US" altLang="en-US" b="1">
                <a:effectLst/>
              </a:rPr>
              <a:t>Public health laboratories</a:t>
            </a:r>
          </a:p>
          <a:p>
            <a:r>
              <a:rPr lang="en-US" altLang="en-US" b="1">
                <a:effectLst/>
              </a:rPr>
              <a:t>CNS condemns at slaughter and other          antemortem condemns in certain categories</a:t>
            </a:r>
            <a:endParaRPr lang="en-US"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r>
              <a:rPr lang="en-US" altLang="en-US"/>
              <a:t>Surveillance goals</a:t>
            </a:r>
          </a:p>
        </p:txBody>
      </p:sp>
      <p:sp>
        <p:nvSpPr>
          <p:cNvPr id="143363" name="Rectangle 3"/>
          <p:cNvSpPr>
            <a:spLocks noGrp="1" noChangeArrowheads="1"/>
          </p:cNvSpPr>
          <p:nvPr>
            <p:ph type="body" idx="1"/>
          </p:nvPr>
        </p:nvSpPr>
        <p:spPr/>
        <p:txBody>
          <a:bodyPr/>
          <a:lstStyle/>
          <a:p>
            <a:r>
              <a:rPr lang="en-US" altLang="en-US"/>
              <a:t>Surveillance at a level sufficient to find 1 case per 1 million adult cattle, 95% confidence</a:t>
            </a:r>
          </a:p>
          <a:p>
            <a:r>
              <a:rPr lang="en-US" altLang="en-US"/>
              <a:t>Based on estimates of targeted high risk population</a:t>
            </a:r>
          </a:p>
          <a:p>
            <a:pPr lvl="1"/>
            <a:r>
              <a:rPr lang="en-US" altLang="en-US" sz="2900"/>
              <a:t>Non-ambulatory – 195,000</a:t>
            </a:r>
          </a:p>
          <a:p>
            <a:pPr lvl="1"/>
            <a:r>
              <a:rPr lang="en-US" altLang="en-US" sz="2900"/>
              <a:t>Broader estimate, including deads and other condemns – 600,000</a:t>
            </a:r>
          </a:p>
          <a:p>
            <a:r>
              <a:rPr lang="en-US" altLang="en-US"/>
              <a:t>Adult cattle population – 45 million</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p:txBody>
          <a:bodyPr/>
          <a:lstStyle/>
          <a:p>
            <a:r>
              <a:rPr lang="en-US" altLang="en-US"/>
              <a:t>Surveillance goals</a:t>
            </a:r>
          </a:p>
        </p:txBody>
      </p:sp>
      <p:sp>
        <p:nvSpPr>
          <p:cNvPr id="152579" name="Rectangle 3"/>
          <p:cNvSpPr>
            <a:spLocks noGrp="1" noChangeArrowheads="1"/>
          </p:cNvSpPr>
          <p:nvPr>
            <p:ph type="body" idx="1"/>
          </p:nvPr>
        </p:nvSpPr>
        <p:spPr/>
        <p:txBody>
          <a:bodyPr/>
          <a:lstStyle/>
          <a:p>
            <a:r>
              <a:rPr lang="en-US" altLang="en-US"/>
              <a:t>FY 02 and FY 03 – goal was 12,500</a:t>
            </a:r>
          </a:p>
          <a:p>
            <a:pPr lvl="1"/>
            <a:r>
              <a:rPr lang="en-US" altLang="en-US"/>
              <a:t>Based on estimate of non-ambulatory animals as targeted population (195,000)</a:t>
            </a:r>
          </a:p>
          <a:p>
            <a:r>
              <a:rPr lang="en-US" altLang="en-US"/>
              <a:t>FY 04 – goal is at least 40,000</a:t>
            </a:r>
          </a:p>
          <a:p>
            <a:pPr lvl="1"/>
            <a:r>
              <a:rPr lang="en-US" altLang="en-US"/>
              <a:t>Based on broader estimate of targeted population (600,000)</a:t>
            </a:r>
          </a:p>
          <a:p>
            <a:pPr lvl="1"/>
            <a:r>
              <a:rPr lang="en-US" altLang="en-US"/>
              <a:t>Statistical calculation is 38,462 samples necessary, rounded up to 40,000</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Rot="1" noChangeArrowheads="1"/>
          </p:cNvSpPr>
          <p:nvPr>
            <p:ph type="title"/>
          </p:nvPr>
        </p:nvSpPr>
        <p:spPr/>
        <p:txBody>
          <a:bodyPr/>
          <a:lstStyle/>
          <a:p>
            <a:r>
              <a:rPr lang="en-US" altLang="en-US" sz="4000"/>
              <a:t>BSE Surveillance – </a:t>
            </a:r>
            <a:br>
              <a:rPr lang="en-US" altLang="en-US" sz="4000"/>
            </a:br>
            <a:r>
              <a:rPr lang="en-US" altLang="en-US" sz="4000"/>
              <a:t>May 1990 – FY2004 (</a:t>
            </a:r>
            <a:r>
              <a:rPr lang="en-US" altLang="en-US" sz="2800"/>
              <a:t>thru 12/31/2003)</a:t>
            </a:r>
          </a:p>
        </p:txBody>
      </p:sp>
      <p:graphicFrame>
        <p:nvGraphicFramePr>
          <p:cNvPr id="140294" name="Object 6"/>
          <p:cNvGraphicFramePr>
            <a:graphicFrameLocks noChangeAspect="1"/>
          </p:cNvGraphicFramePr>
          <p:nvPr>
            <p:ph idx="1"/>
          </p:nvPr>
        </p:nvGraphicFramePr>
        <p:xfrm>
          <a:off x="468313" y="1628775"/>
          <a:ext cx="8229600" cy="4518025"/>
        </p:xfrm>
        <a:graphic>
          <a:graphicData uri="http://schemas.openxmlformats.org/presentationml/2006/ole">
            <mc:AlternateContent xmlns:mc="http://schemas.openxmlformats.org/markup-compatibility/2006">
              <mc:Choice xmlns:v="urn:schemas-microsoft-com:vml" Requires="v">
                <p:oleObj spid="_x0000_s140310" name="Chart" r:id="rId3" imgW="8553602" imgH="4695749" progId="MSGraph.Chart.8">
                  <p:embed followColorScheme="full"/>
                </p:oleObj>
              </mc:Choice>
              <mc:Fallback>
                <p:oleObj name="Chart" r:id="rId3" imgW="8553602" imgH="4695749"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628775"/>
                        <a:ext cx="822960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5" name="Text Box 7"/>
          <p:cNvSpPr txBox="1">
            <a:spLocks noChangeArrowheads="1"/>
          </p:cNvSpPr>
          <p:nvPr/>
        </p:nvSpPr>
        <p:spPr bwMode="auto">
          <a:xfrm>
            <a:off x="6877050" y="21336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20,543</a:t>
            </a:r>
          </a:p>
        </p:txBody>
      </p:sp>
      <p:sp>
        <p:nvSpPr>
          <p:cNvPr id="140296" name="Text Box 8"/>
          <p:cNvSpPr txBox="1">
            <a:spLocks noChangeArrowheads="1"/>
          </p:cNvSpPr>
          <p:nvPr/>
        </p:nvSpPr>
        <p:spPr bwMode="auto">
          <a:xfrm>
            <a:off x="5508625" y="2492375"/>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19,990</a:t>
            </a:r>
          </a:p>
        </p:txBody>
      </p:sp>
      <p:sp>
        <p:nvSpPr>
          <p:cNvPr id="140297" name="Text Box 9"/>
          <p:cNvSpPr txBox="1">
            <a:spLocks noChangeArrowheads="1"/>
          </p:cNvSpPr>
          <p:nvPr/>
        </p:nvSpPr>
        <p:spPr bwMode="auto">
          <a:xfrm rot="3557783">
            <a:off x="5655469" y="4290219"/>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5272</a:t>
            </a:r>
          </a:p>
        </p:txBody>
      </p:sp>
      <p:sp>
        <p:nvSpPr>
          <p:cNvPr id="140298" name="Text Box 10"/>
          <p:cNvSpPr txBox="1">
            <a:spLocks noChangeArrowheads="1"/>
          </p:cNvSpPr>
          <p:nvPr/>
        </p:nvSpPr>
        <p:spPr bwMode="auto">
          <a:xfrm rot="3994185">
            <a:off x="5258594" y="4685506"/>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2681</a:t>
            </a:r>
          </a:p>
        </p:txBody>
      </p:sp>
      <p:sp>
        <p:nvSpPr>
          <p:cNvPr id="140299" name="Text Box 11"/>
          <p:cNvSpPr txBox="1">
            <a:spLocks noChangeArrowheads="1"/>
          </p:cNvSpPr>
          <p:nvPr/>
        </p:nvSpPr>
        <p:spPr bwMode="auto">
          <a:xfrm>
            <a:off x="7308850" y="4437063"/>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8,150</a:t>
            </a:r>
          </a:p>
        </p:txBody>
      </p:sp>
      <p:sp>
        <p:nvSpPr>
          <p:cNvPr id="140300" name="Text Box 12"/>
          <p:cNvSpPr txBox="1">
            <a:spLocks noChangeArrowheads="1"/>
          </p:cNvSpPr>
          <p:nvPr/>
        </p:nvSpPr>
        <p:spPr bwMode="auto">
          <a:xfrm rot="3699945">
            <a:off x="4899819" y="4829969"/>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1302</a:t>
            </a:r>
          </a:p>
        </p:txBody>
      </p:sp>
      <p:sp>
        <p:nvSpPr>
          <p:cNvPr id="140301" name="Text Box 13"/>
          <p:cNvSpPr txBox="1">
            <a:spLocks noChangeArrowheads="1"/>
          </p:cNvSpPr>
          <p:nvPr/>
        </p:nvSpPr>
        <p:spPr bwMode="auto">
          <a:xfrm rot="3659615">
            <a:off x="4466431" y="4901407"/>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1080</a:t>
            </a:r>
          </a:p>
        </p:txBody>
      </p:sp>
      <p:sp>
        <p:nvSpPr>
          <p:cNvPr id="140302" name="Text Box 14"/>
          <p:cNvSpPr txBox="1">
            <a:spLocks noChangeArrowheads="1"/>
          </p:cNvSpPr>
          <p:nvPr/>
        </p:nvSpPr>
        <p:spPr bwMode="auto">
          <a:xfrm rot="3460823">
            <a:off x="3963194" y="4614069"/>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2713</a:t>
            </a:r>
          </a:p>
        </p:txBody>
      </p:sp>
      <p:sp>
        <p:nvSpPr>
          <p:cNvPr id="140303" name="Text Box 15"/>
          <p:cNvSpPr txBox="1">
            <a:spLocks noChangeArrowheads="1"/>
          </p:cNvSpPr>
          <p:nvPr/>
        </p:nvSpPr>
        <p:spPr bwMode="auto">
          <a:xfrm rot="3419814">
            <a:off x="3602831" y="482997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1143</a:t>
            </a:r>
          </a:p>
        </p:txBody>
      </p:sp>
      <p:sp>
        <p:nvSpPr>
          <p:cNvPr id="140304" name="Text Box 16"/>
          <p:cNvSpPr txBox="1">
            <a:spLocks noChangeArrowheads="1"/>
          </p:cNvSpPr>
          <p:nvPr/>
        </p:nvSpPr>
        <p:spPr bwMode="auto">
          <a:xfrm rot="3419814">
            <a:off x="3315494" y="4974431"/>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744</a:t>
            </a:r>
          </a:p>
        </p:txBody>
      </p:sp>
      <p:sp>
        <p:nvSpPr>
          <p:cNvPr id="140305" name="Text Box 17"/>
          <p:cNvSpPr txBox="1">
            <a:spLocks noChangeArrowheads="1"/>
          </p:cNvSpPr>
          <p:nvPr/>
        </p:nvSpPr>
        <p:spPr bwMode="auto">
          <a:xfrm rot="3419814">
            <a:off x="2955131" y="504587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692</a:t>
            </a:r>
          </a:p>
        </p:txBody>
      </p:sp>
      <p:sp>
        <p:nvSpPr>
          <p:cNvPr id="140306" name="Text Box 18"/>
          <p:cNvSpPr txBox="1">
            <a:spLocks noChangeArrowheads="1"/>
          </p:cNvSpPr>
          <p:nvPr/>
        </p:nvSpPr>
        <p:spPr bwMode="auto">
          <a:xfrm rot="3419814">
            <a:off x="2594769" y="5045869"/>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736</a:t>
            </a:r>
          </a:p>
        </p:txBody>
      </p:sp>
      <p:sp>
        <p:nvSpPr>
          <p:cNvPr id="140307" name="Text Box 19"/>
          <p:cNvSpPr txBox="1">
            <a:spLocks noChangeArrowheads="1"/>
          </p:cNvSpPr>
          <p:nvPr/>
        </p:nvSpPr>
        <p:spPr bwMode="auto">
          <a:xfrm rot="3419814">
            <a:off x="1514475" y="4975226"/>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40</a:t>
            </a:r>
          </a:p>
        </p:txBody>
      </p:sp>
      <p:sp>
        <p:nvSpPr>
          <p:cNvPr id="140308" name="Text Box 20"/>
          <p:cNvSpPr txBox="1">
            <a:spLocks noChangeArrowheads="1"/>
          </p:cNvSpPr>
          <p:nvPr/>
        </p:nvSpPr>
        <p:spPr bwMode="auto">
          <a:xfrm rot="3419814">
            <a:off x="1812925" y="4964113"/>
            <a:ext cx="700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175</a:t>
            </a:r>
          </a:p>
        </p:txBody>
      </p:sp>
      <p:sp>
        <p:nvSpPr>
          <p:cNvPr id="140309" name="Text Box 21"/>
          <p:cNvSpPr txBox="1">
            <a:spLocks noChangeArrowheads="1"/>
          </p:cNvSpPr>
          <p:nvPr/>
        </p:nvSpPr>
        <p:spPr bwMode="auto">
          <a:xfrm rot="3419814">
            <a:off x="2234406" y="51188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251</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Rot="1" noChangeArrowheads="1"/>
          </p:cNvSpPr>
          <p:nvPr>
            <p:ph type="title"/>
          </p:nvPr>
        </p:nvSpPr>
        <p:spPr/>
        <p:txBody>
          <a:bodyPr/>
          <a:lstStyle/>
          <a:p>
            <a:r>
              <a:rPr lang="en-US" altLang="en-US"/>
              <a:t>BSE Timeline</a:t>
            </a:r>
          </a:p>
        </p:txBody>
      </p:sp>
      <p:sp>
        <p:nvSpPr>
          <p:cNvPr id="98307" name="Rectangle 1027"/>
          <p:cNvSpPr>
            <a:spLocks noGrp="1" noChangeArrowheads="1"/>
          </p:cNvSpPr>
          <p:nvPr>
            <p:ph type="body" idx="1"/>
          </p:nvPr>
        </p:nvSpPr>
        <p:spPr/>
        <p:txBody>
          <a:bodyPr/>
          <a:lstStyle/>
          <a:p>
            <a:pPr>
              <a:lnSpc>
                <a:spcPct val="90000"/>
              </a:lnSpc>
            </a:pPr>
            <a:r>
              <a:rPr lang="en-US" altLang="en-US" sz="2400"/>
              <a:t>12/9/03 – index cow arrives at WA slaughter plant, sampled as a non-ambulatory (downer) animal</a:t>
            </a:r>
          </a:p>
          <a:p>
            <a:pPr>
              <a:lnSpc>
                <a:spcPct val="90000"/>
              </a:lnSpc>
            </a:pPr>
            <a:r>
              <a:rPr lang="en-US" altLang="en-US" sz="2400"/>
              <a:t>12/23/03 – presumptive positive BSE test results reported from NVSL</a:t>
            </a:r>
          </a:p>
          <a:p>
            <a:pPr>
              <a:lnSpc>
                <a:spcPct val="90000"/>
              </a:lnSpc>
            </a:pPr>
            <a:r>
              <a:rPr lang="en-US" altLang="en-US" sz="2400"/>
              <a:t>12/23/03 – Epidemiologic investigation begins</a:t>
            </a:r>
          </a:p>
          <a:p>
            <a:pPr>
              <a:lnSpc>
                <a:spcPct val="90000"/>
              </a:lnSpc>
            </a:pPr>
            <a:r>
              <a:rPr lang="en-US" altLang="en-US" sz="2400"/>
              <a:t>12/25/03 - Confirmation of BSE positive diagnosis </a:t>
            </a:r>
          </a:p>
          <a:p>
            <a:pPr>
              <a:lnSpc>
                <a:spcPct val="90000"/>
              </a:lnSpc>
            </a:pPr>
            <a:r>
              <a:rPr lang="en-US" altLang="en-US" sz="2400"/>
              <a:t>12/30/03 – USDA Secretary Veneman announces additional safeguards to be initiated by APHIS and FSIS.</a:t>
            </a:r>
          </a:p>
          <a:p>
            <a:pPr>
              <a:lnSpc>
                <a:spcPct val="90000"/>
              </a:lnSpc>
            </a:pPr>
            <a:r>
              <a:rPr lang="en-US" altLang="en-US" sz="2400"/>
              <a:t>1/12/04 – USDA Secretary makes declaration of extraordinary emergency providing additional authorities and funding for response (effective on 1/6/04)</a:t>
            </a:r>
          </a:p>
          <a:p>
            <a:pPr>
              <a:lnSpc>
                <a:spcPct val="90000"/>
              </a:lnSpc>
            </a:pPr>
            <a:r>
              <a:rPr lang="en-US" altLang="en-US" sz="2400"/>
              <a:t>2/9/04 – Active field investigation closed out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1998663" y="487363"/>
            <a:ext cx="7119937" cy="1639887"/>
          </a:xfrm>
          <a:noFill/>
          <a:ln/>
        </p:spPr>
        <p:txBody>
          <a:bodyPr lIns="0" tIns="0" rIns="0" bIns="0" anchor="ctr"/>
          <a:lstStyle/>
          <a:p>
            <a:pPr marL="0" indent="0" defTabSz="474663">
              <a:spcBef>
                <a:spcPct val="0"/>
              </a:spcBef>
              <a:buClr>
                <a:srgbClr val="FFE118"/>
              </a:buClr>
              <a:buSzPct val="90000"/>
              <a:buFont typeface="Monotype Sorts" pitchFamily="2" charset="2"/>
              <a:buNone/>
            </a:pPr>
            <a:r>
              <a:rPr lang="en-US" altLang="en-US" sz="3900" b="1">
                <a:solidFill>
                  <a:srgbClr val="FFE118"/>
                </a:solidFill>
              </a:rPr>
              <a:t>Surveillance: </a:t>
            </a:r>
          </a:p>
          <a:p>
            <a:pPr marL="0" indent="0" defTabSz="474663">
              <a:spcBef>
                <a:spcPct val="0"/>
              </a:spcBef>
              <a:buClr>
                <a:srgbClr val="FFE118"/>
              </a:buClr>
              <a:buSzPct val="90000"/>
              <a:buFont typeface="Monotype Sorts" pitchFamily="2" charset="2"/>
              <a:buNone/>
            </a:pPr>
            <a:r>
              <a:rPr lang="en-US" altLang="en-US" sz="3900" b="1">
                <a:solidFill>
                  <a:srgbClr val="FFE118"/>
                </a:solidFill>
              </a:rPr>
              <a:t>US Regions</a:t>
            </a:r>
            <a:endParaRPr lang="en-US" altLang="en-US" sz="3900"/>
          </a:p>
        </p:txBody>
      </p:sp>
      <p:grpSp>
        <p:nvGrpSpPr>
          <p:cNvPr id="148483" name="Group 3"/>
          <p:cNvGrpSpPr>
            <a:grpSpLocks/>
          </p:cNvGrpSpPr>
          <p:nvPr/>
        </p:nvGrpSpPr>
        <p:grpSpPr bwMode="auto">
          <a:xfrm>
            <a:off x="1870075" y="2414588"/>
            <a:ext cx="5665788" cy="3757612"/>
            <a:chOff x="1538" y="1724"/>
            <a:chExt cx="3926" cy="2682"/>
          </a:xfrm>
        </p:grpSpPr>
        <p:sp>
          <p:nvSpPr>
            <p:cNvPr id="148484" name="Freeform 4"/>
            <p:cNvSpPr>
              <a:spLocks/>
            </p:cNvSpPr>
            <p:nvPr/>
          </p:nvSpPr>
          <p:spPr bwMode="auto">
            <a:xfrm>
              <a:off x="4139" y="3390"/>
              <a:ext cx="285" cy="506"/>
            </a:xfrm>
            <a:custGeom>
              <a:avLst/>
              <a:gdLst>
                <a:gd name="T0" fmla="*/ 0 w 285"/>
                <a:gd name="T1" fmla="*/ 17 h 506"/>
                <a:gd name="T2" fmla="*/ 0 w 285"/>
                <a:gd name="T3" fmla="*/ 17 h 506"/>
                <a:gd name="T4" fmla="*/ 6 w 285"/>
                <a:gd name="T5" fmla="*/ 27 h 506"/>
                <a:gd name="T6" fmla="*/ 0 w 285"/>
                <a:gd name="T7" fmla="*/ 339 h 506"/>
                <a:gd name="T8" fmla="*/ 17 w 285"/>
                <a:gd name="T9" fmla="*/ 491 h 506"/>
                <a:gd name="T10" fmla="*/ 37 w 285"/>
                <a:gd name="T11" fmla="*/ 495 h 506"/>
                <a:gd name="T12" fmla="*/ 45 w 285"/>
                <a:gd name="T13" fmla="*/ 448 h 506"/>
                <a:gd name="T14" fmla="*/ 52 w 285"/>
                <a:gd name="T15" fmla="*/ 459 h 506"/>
                <a:gd name="T16" fmla="*/ 54 w 285"/>
                <a:gd name="T17" fmla="*/ 485 h 506"/>
                <a:gd name="T18" fmla="*/ 64 w 285"/>
                <a:gd name="T19" fmla="*/ 495 h 506"/>
                <a:gd name="T20" fmla="*/ 49 w 285"/>
                <a:gd name="T21" fmla="*/ 505 h 506"/>
                <a:gd name="T22" fmla="*/ 89 w 285"/>
                <a:gd name="T23" fmla="*/ 495 h 506"/>
                <a:gd name="T24" fmla="*/ 97 w 285"/>
                <a:gd name="T25" fmla="*/ 479 h 506"/>
                <a:gd name="T26" fmla="*/ 91 w 285"/>
                <a:gd name="T27" fmla="*/ 471 h 506"/>
                <a:gd name="T28" fmla="*/ 95 w 285"/>
                <a:gd name="T29" fmla="*/ 458 h 506"/>
                <a:gd name="T30" fmla="*/ 76 w 285"/>
                <a:gd name="T31" fmla="*/ 438 h 506"/>
                <a:gd name="T32" fmla="*/ 77 w 285"/>
                <a:gd name="T33" fmla="*/ 424 h 506"/>
                <a:gd name="T34" fmla="*/ 284 w 285"/>
                <a:gd name="T35" fmla="*/ 402 h 506"/>
                <a:gd name="T36" fmla="*/ 266 w 285"/>
                <a:gd name="T37" fmla="*/ 322 h 506"/>
                <a:gd name="T38" fmla="*/ 271 w 285"/>
                <a:gd name="T39" fmla="*/ 295 h 506"/>
                <a:gd name="T40" fmla="*/ 279 w 285"/>
                <a:gd name="T41" fmla="*/ 276 h 506"/>
                <a:gd name="T42" fmla="*/ 271 w 285"/>
                <a:gd name="T43" fmla="*/ 248 h 506"/>
                <a:gd name="T44" fmla="*/ 251 w 285"/>
                <a:gd name="T45" fmla="*/ 212 h 506"/>
                <a:gd name="T46" fmla="*/ 198 w 285"/>
                <a:gd name="T47" fmla="*/ 0 h 506"/>
                <a:gd name="T48" fmla="*/ 0 w 285"/>
                <a:gd name="T49" fmla="*/ 17 h 506"/>
                <a:gd name="T50" fmla="*/ 0 w 285"/>
                <a:gd name="T51" fmla="*/ 1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5" h="506">
                  <a:moveTo>
                    <a:pt x="0" y="17"/>
                  </a:moveTo>
                  <a:lnTo>
                    <a:pt x="0" y="17"/>
                  </a:lnTo>
                  <a:lnTo>
                    <a:pt x="6" y="27"/>
                  </a:lnTo>
                  <a:lnTo>
                    <a:pt x="0" y="339"/>
                  </a:lnTo>
                  <a:lnTo>
                    <a:pt x="17" y="491"/>
                  </a:lnTo>
                  <a:lnTo>
                    <a:pt x="37" y="495"/>
                  </a:lnTo>
                  <a:lnTo>
                    <a:pt x="45" y="448"/>
                  </a:lnTo>
                  <a:lnTo>
                    <a:pt x="52" y="459"/>
                  </a:lnTo>
                  <a:lnTo>
                    <a:pt x="54" y="485"/>
                  </a:lnTo>
                  <a:lnTo>
                    <a:pt x="64" y="495"/>
                  </a:lnTo>
                  <a:lnTo>
                    <a:pt x="49" y="505"/>
                  </a:lnTo>
                  <a:lnTo>
                    <a:pt x="89" y="495"/>
                  </a:lnTo>
                  <a:lnTo>
                    <a:pt x="97" y="479"/>
                  </a:lnTo>
                  <a:lnTo>
                    <a:pt x="91" y="471"/>
                  </a:lnTo>
                  <a:lnTo>
                    <a:pt x="95" y="458"/>
                  </a:lnTo>
                  <a:lnTo>
                    <a:pt x="76" y="438"/>
                  </a:lnTo>
                  <a:lnTo>
                    <a:pt x="77" y="424"/>
                  </a:lnTo>
                  <a:lnTo>
                    <a:pt x="284" y="402"/>
                  </a:lnTo>
                  <a:lnTo>
                    <a:pt x="266" y="322"/>
                  </a:lnTo>
                  <a:lnTo>
                    <a:pt x="271" y="295"/>
                  </a:lnTo>
                  <a:lnTo>
                    <a:pt x="279" y="276"/>
                  </a:lnTo>
                  <a:lnTo>
                    <a:pt x="271" y="248"/>
                  </a:lnTo>
                  <a:lnTo>
                    <a:pt x="251" y="212"/>
                  </a:lnTo>
                  <a:lnTo>
                    <a:pt x="198" y="0"/>
                  </a:lnTo>
                  <a:lnTo>
                    <a:pt x="0" y="17"/>
                  </a:lnTo>
                  <a:lnTo>
                    <a:pt x="0" y="17"/>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5" name="Freeform 5"/>
            <p:cNvSpPr>
              <a:spLocks/>
            </p:cNvSpPr>
            <p:nvPr/>
          </p:nvSpPr>
          <p:spPr bwMode="auto">
            <a:xfrm>
              <a:off x="2050" y="3076"/>
              <a:ext cx="512" cy="648"/>
            </a:xfrm>
            <a:custGeom>
              <a:avLst/>
              <a:gdLst>
                <a:gd name="T0" fmla="*/ 0 w 512"/>
                <a:gd name="T1" fmla="*/ 443 h 648"/>
                <a:gd name="T2" fmla="*/ 0 w 512"/>
                <a:gd name="T3" fmla="*/ 443 h 648"/>
                <a:gd name="T4" fmla="*/ 29 w 512"/>
                <a:gd name="T5" fmla="*/ 412 h 648"/>
                <a:gd name="T6" fmla="*/ 19 w 512"/>
                <a:gd name="T7" fmla="*/ 386 h 648"/>
                <a:gd name="T8" fmla="*/ 25 w 512"/>
                <a:gd name="T9" fmla="*/ 352 h 648"/>
                <a:gd name="T10" fmla="*/ 59 w 512"/>
                <a:gd name="T11" fmla="*/ 292 h 648"/>
                <a:gd name="T12" fmla="*/ 82 w 512"/>
                <a:gd name="T13" fmla="*/ 275 h 648"/>
                <a:gd name="T14" fmla="*/ 70 w 512"/>
                <a:gd name="T15" fmla="*/ 254 h 648"/>
                <a:gd name="T16" fmla="*/ 60 w 512"/>
                <a:gd name="T17" fmla="*/ 191 h 648"/>
                <a:gd name="T18" fmla="*/ 70 w 512"/>
                <a:gd name="T19" fmla="*/ 84 h 648"/>
                <a:gd name="T20" fmla="*/ 88 w 512"/>
                <a:gd name="T21" fmla="*/ 78 h 648"/>
                <a:gd name="T22" fmla="*/ 116 w 512"/>
                <a:gd name="T23" fmla="*/ 96 h 648"/>
                <a:gd name="T24" fmla="*/ 140 w 512"/>
                <a:gd name="T25" fmla="*/ 0 h 648"/>
                <a:gd name="T26" fmla="*/ 511 w 512"/>
                <a:gd name="T27" fmla="*/ 69 h 648"/>
                <a:gd name="T28" fmla="*/ 434 w 512"/>
                <a:gd name="T29" fmla="*/ 647 h 648"/>
                <a:gd name="T30" fmla="*/ 320 w 512"/>
                <a:gd name="T31" fmla="*/ 628 h 648"/>
                <a:gd name="T32" fmla="*/ 249 w 512"/>
                <a:gd name="T33" fmla="*/ 606 h 648"/>
                <a:gd name="T34" fmla="*/ 103 w 512"/>
                <a:gd name="T35" fmla="*/ 513 h 648"/>
                <a:gd name="T36" fmla="*/ 0 w 512"/>
                <a:gd name="T37" fmla="*/ 443 h 648"/>
                <a:gd name="T38" fmla="*/ 0 w 512"/>
                <a:gd name="T39" fmla="*/ 44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648">
                  <a:moveTo>
                    <a:pt x="0" y="443"/>
                  </a:moveTo>
                  <a:lnTo>
                    <a:pt x="0" y="443"/>
                  </a:lnTo>
                  <a:lnTo>
                    <a:pt x="29" y="412"/>
                  </a:lnTo>
                  <a:lnTo>
                    <a:pt x="19" y="386"/>
                  </a:lnTo>
                  <a:lnTo>
                    <a:pt x="25" y="352"/>
                  </a:lnTo>
                  <a:lnTo>
                    <a:pt x="59" y="292"/>
                  </a:lnTo>
                  <a:lnTo>
                    <a:pt x="82" y="275"/>
                  </a:lnTo>
                  <a:lnTo>
                    <a:pt x="70" y="254"/>
                  </a:lnTo>
                  <a:lnTo>
                    <a:pt x="60" y="191"/>
                  </a:lnTo>
                  <a:lnTo>
                    <a:pt x="70" y="84"/>
                  </a:lnTo>
                  <a:lnTo>
                    <a:pt x="88" y="78"/>
                  </a:lnTo>
                  <a:lnTo>
                    <a:pt x="116" y="96"/>
                  </a:lnTo>
                  <a:lnTo>
                    <a:pt x="140" y="0"/>
                  </a:lnTo>
                  <a:lnTo>
                    <a:pt x="511" y="69"/>
                  </a:lnTo>
                  <a:lnTo>
                    <a:pt x="434" y="647"/>
                  </a:lnTo>
                  <a:lnTo>
                    <a:pt x="320" y="628"/>
                  </a:lnTo>
                  <a:lnTo>
                    <a:pt x="249" y="606"/>
                  </a:lnTo>
                  <a:lnTo>
                    <a:pt x="103" y="513"/>
                  </a:lnTo>
                  <a:lnTo>
                    <a:pt x="0" y="443"/>
                  </a:lnTo>
                  <a:lnTo>
                    <a:pt x="0" y="443"/>
                  </a:lnTo>
                </a:path>
              </a:pathLst>
            </a:custGeom>
            <a:solidFill>
              <a:srgbClr val="FF00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6" name="Freeform 6"/>
            <p:cNvSpPr>
              <a:spLocks/>
            </p:cNvSpPr>
            <p:nvPr/>
          </p:nvSpPr>
          <p:spPr bwMode="auto">
            <a:xfrm>
              <a:off x="3641" y="3263"/>
              <a:ext cx="380" cy="370"/>
            </a:xfrm>
            <a:custGeom>
              <a:avLst/>
              <a:gdLst>
                <a:gd name="T0" fmla="*/ 0 w 380"/>
                <a:gd name="T1" fmla="*/ 11 h 370"/>
                <a:gd name="T2" fmla="*/ 0 w 380"/>
                <a:gd name="T3" fmla="*/ 11 h 370"/>
                <a:gd name="T4" fmla="*/ 16 w 380"/>
                <a:gd name="T5" fmla="*/ 126 h 370"/>
                <a:gd name="T6" fmla="*/ 14 w 380"/>
                <a:gd name="T7" fmla="*/ 305 h 370"/>
                <a:gd name="T8" fmla="*/ 20 w 380"/>
                <a:gd name="T9" fmla="*/ 314 h 370"/>
                <a:gd name="T10" fmla="*/ 49 w 380"/>
                <a:gd name="T11" fmla="*/ 314 h 370"/>
                <a:gd name="T12" fmla="*/ 49 w 380"/>
                <a:gd name="T13" fmla="*/ 369 h 370"/>
                <a:gd name="T14" fmla="*/ 274 w 380"/>
                <a:gd name="T15" fmla="*/ 366 h 370"/>
                <a:gd name="T16" fmla="*/ 269 w 380"/>
                <a:gd name="T17" fmla="*/ 310 h 370"/>
                <a:gd name="T18" fmla="*/ 289 w 380"/>
                <a:gd name="T19" fmla="*/ 249 h 370"/>
                <a:gd name="T20" fmla="*/ 315 w 380"/>
                <a:gd name="T21" fmla="*/ 205 h 370"/>
                <a:gd name="T22" fmla="*/ 314 w 380"/>
                <a:gd name="T23" fmla="*/ 193 h 370"/>
                <a:gd name="T24" fmla="*/ 336 w 380"/>
                <a:gd name="T25" fmla="*/ 155 h 370"/>
                <a:gd name="T26" fmla="*/ 348 w 380"/>
                <a:gd name="T27" fmla="*/ 113 h 370"/>
                <a:gd name="T28" fmla="*/ 343 w 380"/>
                <a:gd name="T29" fmla="*/ 110 h 370"/>
                <a:gd name="T30" fmla="*/ 362 w 380"/>
                <a:gd name="T31" fmla="*/ 93 h 370"/>
                <a:gd name="T32" fmla="*/ 379 w 380"/>
                <a:gd name="T33" fmla="*/ 58 h 370"/>
                <a:gd name="T34" fmla="*/ 375 w 380"/>
                <a:gd name="T35" fmla="*/ 48 h 370"/>
                <a:gd name="T36" fmla="*/ 323 w 380"/>
                <a:gd name="T37" fmla="*/ 51 h 370"/>
                <a:gd name="T38" fmla="*/ 337 w 380"/>
                <a:gd name="T39" fmla="*/ 29 h 370"/>
                <a:gd name="T40" fmla="*/ 333 w 380"/>
                <a:gd name="T41" fmla="*/ 0 h 370"/>
                <a:gd name="T42" fmla="*/ 0 w 380"/>
                <a:gd name="T43" fmla="*/ 11 h 370"/>
                <a:gd name="T44" fmla="*/ 0 w 380"/>
                <a:gd name="T45" fmla="*/ 11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0" h="370">
                  <a:moveTo>
                    <a:pt x="0" y="11"/>
                  </a:moveTo>
                  <a:lnTo>
                    <a:pt x="0" y="11"/>
                  </a:lnTo>
                  <a:lnTo>
                    <a:pt x="16" y="126"/>
                  </a:lnTo>
                  <a:lnTo>
                    <a:pt x="14" y="305"/>
                  </a:lnTo>
                  <a:lnTo>
                    <a:pt x="20" y="314"/>
                  </a:lnTo>
                  <a:lnTo>
                    <a:pt x="49" y="314"/>
                  </a:lnTo>
                  <a:lnTo>
                    <a:pt x="49" y="369"/>
                  </a:lnTo>
                  <a:lnTo>
                    <a:pt x="274" y="366"/>
                  </a:lnTo>
                  <a:lnTo>
                    <a:pt x="269" y="310"/>
                  </a:lnTo>
                  <a:lnTo>
                    <a:pt x="289" y="249"/>
                  </a:lnTo>
                  <a:lnTo>
                    <a:pt x="315" y="205"/>
                  </a:lnTo>
                  <a:lnTo>
                    <a:pt x="314" y="193"/>
                  </a:lnTo>
                  <a:lnTo>
                    <a:pt x="336" y="155"/>
                  </a:lnTo>
                  <a:lnTo>
                    <a:pt x="348" y="113"/>
                  </a:lnTo>
                  <a:lnTo>
                    <a:pt x="343" y="110"/>
                  </a:lnTo>
                  <a:lnTo>
                    <a:pt x="362" y="93"/>
                  </a:lnTo>
                  <a:lnTo>
                    <a:pt x="379" y="58"/>
                  </a:lnTo>
                  <a:lnTo>
                    <a:pt x="375" y="48"/>
                  </a:lnTo>
                  <a:lnTo>
                    <a:pt x="323" y="51"/>
                  </a:lnTo>
                  <a:lnTo>
                    <a:pt x="337" y="29"/>
                  </a:lnTo>
                  <a:lnTo>
                    <a:pt x="333" y="0"/>
                  </a:lnTo>
                  <a:lnTo>
                    <a:pt x="0" y="11"/>
                  </a:lnTo>
                  <a:lnTo>
                    <a:pt x="0" y="11"/>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7" name="Freeform 7"/>
            <p:cNvSpPr>
              <a:spLocks/>
            </p:cNvSpPr>
            <p:nvPr/>
          </p:nvSpPr>
          <p:spPr bwMode="auto">
            <a:xfrm>
              <a:off x="1538" y="2381"/>
              <a:ext cx="595" cy="1108"/>
            </a:xfrm>
            <a:custGeom>
              <a:avLst/>
              <a:gdLst>
                <a:gd name="T0" fmla="*/ 13 w 595"/>
                <a:gd name="T1" fmla="*/ 199 h 1108"/>
                <a:gd name="T2" fmla="*/ 13 w 595"/>
                <a:gd name="T3" fmla="*/ 199 h 1108"/>
                <a:gd name="T4" fmla="*/ 20 w 595"/>
                <a:gd name="T5" fmla="*/ 223 h 1108"/>
                <a:gd name="T6" fmla="*/ 2 w 595"/>
                <a:gd name="T7" fmla="*/ 311 h 1108"/>
                <a:gd name="T8" fmla="*/ 14 w 595"/>
                <a:gd name="T9" fmla="*/ 336 h 1108"/>
                <a:gd name="T10" fmla="*/ 62 w 595"/>
                <a:gd name="T11" fmla="*/ 449 h 1108"/>
                <a:gd name="T12" fmla="*/ 65 w 595"/>
                <a:gd name="T13" fmla="*/ 447 h 1108"/>
                <a:gd name="T14" fmla="*/ 69 w 595"/>
                <a:gd name="T15" fmla="*/ 421 h 1108"/>
                <a:gd name="T16" fmla="*/ 77 w 595"/>
                <a:gd name="T17" fmla="*/ 418 h 1108"/>
                <a:gd name="T18" fmla="*/ 85 w 595"/>
                <a:gd name="T19" fmla="*/ 425 h 1108"/>
                <a:gd name="T20" fmla="*/ 69 w 595"/>
                <a:gd name="T21" fmla="*/ 439 h 1108"/>
                <a:gd name="T22" fmla="*/ 76 w 595"/>
                <a:gd name="T23" fmla="*/ 448 h 1108"/>
                <a:gd name="T24" fmla="*/ 88 w 595"/>
                <a:gd name="T25" fmla="*/ 497 h 1108"/>
                <a:gd name="T26" fmla="*/ 80 w 595"/>
                <a:gd name="T27" fmla="*/ 493 h 1108"/>
                <a:gd name="T28" fmla="*/ 64 w 595"/>
                <a:gd name="T29" fmla="*/ 475 h 1108"/>
                <a:gd name="T30" fmla="*/ 69 w 595"/>
                <a:gd name="T31" fmla="*/ 455 h 1108"/>
                <a:gd name="T32" fmla="*/ 61 w 595"/>
                <a:gd name="T33" fmla="*/ 456 h 1108"/>
                <a:gd name="T34" fmla="*/ 51 w 595"/>
                <a:gd name="T35" fmla="*/ 478 h 1108"/>
                <a:gd name="T36" fmla="*/ 54 w 595"/>
                <a:gd name="T37" fmla="*/ 524 h 1108"/>
                <a:gd name="T38" fmla="*/ 64 w 595"/>
                <a:gd name="T39" fmla="*/ 542 h 1108"/>
                <a:gd name="T40" fmla="*/ 85 w 595"/>
                <a:gd name="T41" fmla="*/ 561 h 1108"/>
                <a:gd name="T42" fmla="*/ 78 w 595"/>
                <a:gd name="T43" fmla="*/ 583 h 1108"/>
                <a:gd name="T44" fmla="*/ 65 w 595"/>
                <a:gd name="T45" fmla="*/ 586 h 1108"/>
                <a:gd name="T46" fmla="*/ 64 w 595"/>
                <a:gd name="T47" fmla="*/ 615 h 1108"/>
                <a:gd name="T48" fmla="*/ 94 w 595"/>
                <a:gd name="T49" fmla="*/ 680 h 1108"/>
                <a:gd name="T50" fmla="*/ 116 w 595"/>
                <a:gd name="T51" fmla="*/ 722 h 1108"/>
                <a:gd name="T52" fmla="*/ 113 w 595"/>
                <a:gd name="T53" fmla="*/ 747 h 1108"/>
                <a:gd name="T54" fmla="*/ 129 w 595"/>
                <a:gd name="T55" fmla="*/ 761 h 1108"/>
                <a:gd name="T56" fmla="*/ 121 w 595"/>
                <a:gd name="T57" fmla="*/ 776 h 1108"/>
                <a:gd name="T58" fmla="*/ 111 w 595"/>
                <a:gd name="T59" fmla="*/ 816 h 1108"/>
                <a:gd name="T60" fmla="*/ 124 w 595"/>
                <a:gd name="T61" fmla="*/ 830 h 1108"/>
                <a:gd name="T62" fmla="*/ 195 w 595"/>
                <a:gd name="T63" fmla="*/ 858 h 1108"/>
                <a:gd name="T64" fmla="*/ 224 w 595"/>
                <a:gd name="T65" fmla="*/ 902 h 1108"/>
                <a:gd name="T66" fmla="*/ 259 w 595"/>
                <a:gd name="T67" fmla="*/ 917 h 1108"/>
                <a:gd name="T68" fmla="*/ 260 w 595"/>
                <a:gd name="T69" fmla="*/ 942 h 1108"/>
                <a:gd name="T70" fmla="*/ 283 w 595"/>
                <a:gd name="T71" fmla="*/ 949 h 1108"/>
                <a:gd name="T72" fmla="*/ 315 w 595"/>
                <a:gd name="T73" fmla="*/ 993 h 1108"/>
                <a:gd name="T74" fmla="*/ 331 w 595"/>
                <a:gd name="T75" fmla="*/ 1033 h 1108"/>
                <a:gd name="T76" fmla="*/ 331 w 595"/>
                <a:gd name="T77" fmla="*/ 1092 h 1108"/>
                <a:gd name="T78" fmla="*/ 541 w 595"/>
                <a:gd name="T79" fmla="*/ 1107 h 1108"/>
                <a:gd name="T80" fmla="*/ 531 w 595"/>
                <a:gd name="T81" fmla="*/ 1081 h 1108"/>
                <a:gd name="T82" fmla="*/ 537 w 595"/>
                <a:gd name="T83" fmla="*/ 1047 h 1108"/>
                <a:gd name="T84" fmla="*/ 571 w 595"/>
                <a:gd name="T85" fmla="*/ 987 h 1108"/>
                <a:gd name="T86" fmla="*/ 594 w 595"/>
                <a:gd name="T87" fmla="*/ 970 h 1108"/>
                <a:gd name="T88" fmla="*/ 582 w 595"/>
                <a:gd name="T89" fmla="*/ 949 h 1108"/>
                <a:gd name="T90" fmla="*/ 572 w 595"/>
                <a:gd name="T91" fmla="*/ 886 h 1108"/>
                <a:gd name="T92" fmla="*/ 289 w 595"/>
                <a:gd name="T93" fmla="*/ 426 h 1108"/>
                <a:gd name="T94" fmla="*/ 267 w 595"/>
                <a:gd name="T95" fmla="*/ 378 h 1108"/>
                <a:gd name="T96" fmla="*/ 338 w 595"/>
                <a:gd name="T97" fmla="*/ 84 h 1108"/>
                <a:gd name="T98" fmla="*/ 57 w 595"/>
                <a:gd name="T99" fmla="*/ 0 h 1108"/>
                <a:gd name="T100" fmla="*/ 46 w 595"/>
                <a:gd name="T101" fmla="*/ 15 h 1108"/>
                <a:gd name="T102" fmla="*/ 51 w 595"/>
                <a:gd name="T103" fmla="*/ 53 h 1108"/>
                <a:gd name="T104" fmla="*/ 0 w 595"/>
                <a:gd name="T105" fmla="*/ 146 h 1108"/>
                <a:gd name="T106" fmla="*/ 13 w 595"/>
                <a:gd name="T107" fmla="*/ 199 h 1108"/>
                <a:gd name="T108" fmla="*/ 13 w 595"/>
                <a:gd name="T109" fmla="*/ 199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5" h="1108">
                  <a:moveTo>
                    <a:pt x="13" y="199"/>
                  </a:moveTo>
                  <a:lnTo>
                    <a:pt x="13" y="199"/>
                  </a:lnTo>
                  <a:lnTo>
                    <a:pt x="20" y="223"/>
                  </a:lnTo>
                  <a:lnTo>
                    <a:pt x="2" y="311"/>
                  </a:lnTo>
                  <a:lnTo>
                    <a:pt x="14" y="336"/>
                  </a:lnTo>
                  <a:lnTo>
                    <a:pt x="62" y="449"/>
                  </a:lnTo>
                  <a:lnTo>
                    <a:pt x="65" y="447"/>
                  </a:lnTo>
                  <a:lnTo>
                    <a:pt x="69" y="421"/>
                  </a:lnTo>
                  <a:lnTo>
                    <a:pt x="77" y="418"/>
                  </a:lnTo>
                  <a:lnTo>
                    <a:pt x="85" y="425"/>
                  </a:lnTo>
                  <a:lnTo>
                    <a:pt x="69" y="439"/>
                  </a:lnTo>
                  <a:lnTo>
                    <a:pt x="76" y="448"/>
                  </a:lnTo>
                  <a:lnTo>
                    <a:pt x="88" y="497"/>
                  </a:lnTo>
                  <a:lnTo>
                    <a:pt x="80" y="493"/>
                  </a:lnTo>
                  <a:lnTo>
                    <a:pt x="64" y="475"/>
                  </a:lnTo>
                  <a:lnTo>
                    <a:pt x="69" y="455"/>
                  </a:lnTo>
                  <a:lnTo>
                    <a:pt x="61" y="456"/>
                  </a:lnTo>
                  <a:lnTo>
                    <a:pt x="51" y="478"/>
                  </a:lnTo>
                  <a:lnTo>
                    <a:pt x="54" y="524"/>
                  </a:lnTo>
                  <a:lnTo>
                    <a:pt x="64" y="542"/>
                  </a:lnTo>
                  <a:lnTo>
                    <a:pt x="85" y="561"/>
                  </a:lnTo>
                  <a:lnTo>
                    <a:pt x="78" y="583"/>
                  </a:lnTo>
                  <a:lnTo>
                    <a:pt x="65" y="586"/>
                  </a:lnTo>
                  <a:lnTo>
                    <a:pt x="64" y="615"/>
                  </a:lnTo>
                  <a:lnTo>
                    <a:pt x="94" y="680"/>
                  </a:lnTo>
                  <a:lnTo>
                    <a:pt x="116" y="722"/>
                  </a:lnTo>
                  <a:lnTo>
                    <a:pt x="113" y="747"/>
                  </a:lnTo>
                  <a:lnTo>
                    <a:pt x="129" y="761"/>
                  </a:lnTo>
                  <a:lnTo>
                    <a:pt x="121" y="776"/>
                  </a:lnTo>
                  <a:lnTo>
                    <a:pt x="111" y="816"/>
                  </a:lnTo>
                  <a:lnTo>
                    <a:pt x="124" y="830"/>
                  </a:lnTo>
                  <a:lnTo>
                    <a:pt x="195" y="858"/>
                  </a:lnTo>
                  <a:lnTo>
                    <a:pt x="224" y="902"/>
                  </a:lnTo>
                  <a:lnTo>
                    <a:pt x="259" y="917"/>
                  </a:lnTo>
                  <a:lnTo>
                    <a:pt x="260" y="942"/>
                  </a:lnTo>
                  <a:lnTo>
                    <a:pt x="283" y="949"/>
                  </a:lnTo>
                  <a:lnTo>
                    <a:pt x="315" y="993"/>
                  </a:lnTo>
                  <a:lnTo>
                    <a:pt x="331" y="1033"/>
                  </a:lnTo>
                  <a:lnTo>
                    <a:pt x="331" y="1092"/>
                  </a:lnTo>
                  <a:lnTo>
                    <a:pt x="541" y="1107"/>
                  </a:lnTo>
                  <a:lnTo>
                    <a:pt x="531" y="1081"/>
                  </a:lnTo>
                  <a:lnTo>
                    <a:pt x="537" y="1047"/>
                  </a:lnTo>
                  <a:lnTo>
                    <a:pt x="571" y="987"/>
                  </a:lnTo>
                  <a:lnTo>
                    <a:pt x="594" y="970"/>
                  </a:lnTo>
                  <a:lnTo>
                    <a:pt x="582" y="949"/>
                  </a:lnTo>
                  <a:lnTo>
                    <a:pt x="572" y="886"/>
                  </a:lnTo>
                  <a:lnTo>
                    <a:pt x="289" y="426"/>
                  </a:lnTo>
                  <a:lnTo>
                    <a:pt x="267" y="378"/>
                  </a:lnTo>
                  <a:lnTo>
                    <a:pt x="338" y="84"/>
                  </a:lnTo>
                  <a:lnTo>
                    <a:pt x="57" y="0"/>
                  </a:lnTo>
                  <a:lnTo>
                    <a:pt x="46" y="15"/>
                  </a:lnTo>
                  <a:lnTo>
                    <a:pt x="51" y="53"/>
                  </a:lnTo>
                  <a:lnTo>
                    <a:pt x="0" y="146"/>
                  </a:lnTo>
                  <a:lnTo>
                    <a:pt x="13" y="199"/>
                  </a:lnTo>
                  <a:lnTo>
                    <a:pt x="13" y="199"/>
                  </a:lnTo>
                </a:path>
              </a:pathLst>
            </a:custGeom>
            <a:solidFill>
              <a:srgbClr val="FF00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8" name="Freeform 8"/>
            <p:cNvSpPr>
              <a:spLocks/>
            </p:cNvSpPr>
            <p:nvPr/>
          </p:nvSpPr>
          <p:spPr bwMode="auto">
            <a:xfrm>
              <a:off x="2561" y="2735"/>
              <a:ext cx="548" cy="471"/>
            </a:xfrm>
            <a:custGeom>
              <a:avLst/>
              <a:gdLst>
                <a:gd name="T0" fmla="*/ 0 w 548"/>
                <a:gd name="T1" fmla="*/ 410 h 471"/>
                <a:gd name="T2" fmla="*/ 0 w 548"/>
                <a:gd name="T3" fmla="*/ 410 h 471"/>
                <a:gd name="T4" fmla="*/ 54 w 548"/>
                <a:gd name="T5" fmla="*/ 0 h 471"/>
                <a:gd name="T6" fmla="*/ 405 w 548"/>
                <a:gd name="T7" fmla="*/ 45 h 471"/>
                <a:gd name="T8" fmla="*/ 547 w 548"/>
                <a:gd name="T9" fmla="*/ 57 h 471"/>
                <a:gd name="T10" fmla="*/ 543 w 548"/>
                <a:gd name="T11" fmla="*/ 161 h 471"/>
                <a:gd name="T12" fmla="*/ 523 w 548"/>
                <a:gd name="T13" fmla="*/ 470 h 471"/>
                <a:gd name="T14" fmla="*/ 451 w 548"/>
                <a:gd name="T15" fmla="*/ 464 h 471"/>
                <a:gd name="T16" fmla="*/ 227 w 548"/>
                <a:gd name="T17" fmla="*/ 443 h 471"/>
                <a:gd name="T18" fmla="*/ 0 w 548"/>
                <a:gd name="T19" fmla="*/ 410 h 471"/>
                <a:gd name="T20" fmla="*/ 0 w 548"/>
                <a:gd name="T21" fmla="*/ 41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471">
                  <a:moveTo>
                    <a:pt x="0" y="410"/>
                  </a:moveTo>
                  <a:lnTo>
                    <a:pt x="0" y="410"/>
                  </a:lnTo>
                  <a:lnTo>
                    <a:pt x="54" y="0"/>
                  </a:lnTo>
                  <a:lnTo>
                    <a:pt x="405" y="45"/>
                  </a:lnTo>
                  <a:lnTo>
                    <a:pt x="547" y="57"/>
                  </a:lnTo>
                  <a:lnTo>
                    <a:pt x="543" y="161"/>
                  </a:lnTo>
                  <a:lnTo>
                    <a:pt x="523" y="470"/>
                  </a:lnTo>
                  <a:lnTo>
                    <a:pt x="451" y="464"/>
                  </a:lnTo>
                  <a:lnTo>
                    <a:pt x="227" y="443"/>
                  </a:lnTo>
                  <a:lnTo>
                    <a:pt x="0" y="410"/>
                  </a:lnTo>
                  <a:lnTo>
                    <a:pt x="0" y="410"/>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9" name="Freeform 9"/>
            <p:cNvSpPr>
              <a:spLocks/>
            </p:cNvSpPr>
            <p:nvPr/>
          </p:nvSpPr>
          <p:spPr bwMode="auto">
            <a:xfrm>
              <a:off x="5103" y="2481"/>
              <a:ext cx="130" cy="134"/>
            </a:xfrm>
            <a:custGeom>
              <a:avLst/>
              <a:gdLst>
                <a:gd name="T0" fmla="*/ 0 w 130"/>
                <a:gd name="T1" fmla="*/ 28 h 134"/>
                <a:gd name="T2" fmla="*/ 0 w 130"/>
                <a:gd name="T3" fmla="*/ 28 h 134"/>
                <a:gd name="T4" fmla="*/ 11 w 130"/>
                <a:gd name="T5" fmla="*/ 96 h 134"/>
                <a:gd name="T6" fmla="*/ 10 w 130"/>
                <a:gd name="T7" fmla="*/ 133 h 134"/>
                <a:gd name="T8" fmla="*/ 20 w 130"/>
                <a:gd name="T9" fmla="*/ 130 h 134"/>
                <a:gd name="T10" fmla="*/ 26 w 130"/>
                <a:gd name="T11" fmla="*/ 119 h 134"/>
                <a:gd name="T12" fmla="*/ 45 w 130"/>
                <a:gd name="T13" fmla="*/ 113 h 134"/>
                <a:gd name="T14" fmla="*/ 54 w 130"/>
                <a:gd name="T15" fmla="*/ 96 h 134"/>
                <a:gd name="T16" fmla="*/ 59 w 130"/>
                <a:gd name="T17" fmla="*/ 96 h 134"/>
                <a:gd name="T18" fmla="*/ 73 w 130"/>
                <a:gd name="T19" fmla="*/ 91 h 134"/>
                <a:gd name="T20" fmla="*/ 92 w 130"/>
                <a:gd name="T21" fmla="*/ 86 h 134"/>
                <a:gd name="T22" fmla="*/ 92 w 130"/>
                <a:gd name="T23" fmla="*/ 77 h 134"/>
                <a:gd name="T24" fmla="*/ 100 w 130"/>
                <a:gd name="T25" fmla="*/ 83 h 134"/>
                <a:gd name="T26" fmla="*/ 106 w 130"/>
                <a:gd name="T27" fmla="*/ 76 h 134"/>
                <a:gd name="T28" fmla="*/ 116 w 130"/>
                <a:gd name="T29" fmla="*/ 75 h 134"/>
                <a:gd name="T30" fmla="*/ 129 w 130"/>
                <a:gd name="T31" fmla="*/ 70 h 134"/>
                <a:gd name="T32" fmla="*/ 116 w 130"/>
                <a:gd name="T33" fmla="*/ 0 h 134"/>
                <a:gd name="T34" fmla="*/ 0 w 130"/>
                <a:gd name="T35" fmla="*/ 28 h 134"/>
                <a:gd name="T36" fmla="*/ 0 w 130"/>
                <a:gd name="T37" fmla="*/ 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134">
                  <a:moveTo>
                    <a:pt x="0" y="28"/>
                  </a:moveTo>
                  <a:lnTo>
                    <a:pt x="0" y="28"/>
                  </a:lnTo>
                  <a:lnTo>
                    <a:pt x="11" y="96"/>
                  </a:lnTo>
                  <a:lnTo>
                    <a:pt x="10" y="133"/>
                  </a:lnTo>
                  <a:lnTo>
                    <a:pt x="20" y="130"/>
                  </a:lnTo>
                  <a:lnTo>
                    <a:pt x="26" y="119"/>
                  </a:lnTo>
                  <a:lnTo>
                    <a:pt x="45" y="113"/>
                  </a:lnTo>
                  <a:lnTo>
                    <a:pt x="54" y="96"/>
                  </a:lnTo>
                  <a:lnTo>
                    <a:pt x="59" y="96"/>
                  </a:lnTo>
                  <a:lnTo>
                    <a:pt x="73" y="91"/>
                  </a:lnTo>
                  <a:lnTo>
                    <a:pt x="92" y="86"/>
                  </a:lnTo>
                  <a:lnTo>
                    <a:pt x="92" y="77"/>
                  </a:lnTo>
                  <a:lnTo>
                    <a:pt x="100" y="83"/>
                  </a:lnTo>
                  <a:lnTo>
                    <a:pt x="106" y="76"/>
                  </a:lnTo>
                  <a:lnTo>
                    <a:pt x="116" y="75"/>
                  </a:lnTo>
                  <a:lnTo>
                    <a:pt x="129" y="70"/>
                  </a:lnTo>
                  <a:lnTo>
                    <a:pt x="116" y="0"/>
                  </a:lnTo>
                  <a:lnTo>
                    <a:pt x="0" y="28"/>
                  </a:lnTo>
                  <a:lnTo>
                    <a:pt x="0" y="28"/>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0" name="Freeform 10"/>
            <p:cNvSpPr>
              <a:spLocks/>
            </p:cNvSpPr>
            <p:nvPr/>
          </p:nvSpPr>
          <p:spPr bwMode="auto">
            <a:xfrm>
              <a:off x="4991" y="2766"/>
              <a:ext cx="79" cy="144"/>
            </a:xfrm>
            <a:custGeom>
              <a:avLst/>
              <a:gdLst>
                <a:gd name="T0" fmla="*/ 0 w 79"/>
                <a:gd name="T1" fmla="*/ 16 h 144"/>
                <a:gd name="T2" fmla="*/ 0 w 79"/>
                <a:gd name="T3" fmla="*/ 16 h 144"/>
                <a:gd name="T4" fmla="*/ 11 w 79"/>
                <a:gd name="T5" fmla="*/ 0 h 144"/>
                <a:gd name="T6" fmla="*/ 25 w 79"/>
                <a:gd name="T7" fmla="*/ 0 h 144"/>
                <a:gd name="T8" fmla="*/ 21 w 79"/>
                <a:gd name="T9" fmla="*/ 16 h 144"/>
                <a:gd name="T10" fmla="*/ 16 w 79"/>
                <a:gd name="T11" fmla="*/ 21 h 144"/>
                <a:gd name="T12" fmla="*/ 19 w 79"/>
                <a:gd name="T13" fmla="*/ 36 h 144"/>
                <a:gd name="T14" fmla="*/ 26 w 79"/>
                <a:gd name="T15" fmla="*/ 48 h 144"/>
                <a:gd name="T16" fmla="*/ 37 w 79"/>
                <a:gd name="T17" fmla="*/ 58 h 144"/>
                <a:gd name="T18" fmla="*/ 42 w 79"/>
                <a:gd name="T19" fmla="*/ 75 h 144"/>
                <a:gd name="T20" fmla="*/ 50 w 79"/>
                <a:gd name="T21" fmla="*/ 88 h 144"/>
                <a:gd name="T22" fmla="*/ 57 w 79"/>
                <a:gd name="T23" fmla="*/ 95 h 144"/>
                <a:gd name="T24" fmla="*/ 69 w 79"/>
                <a:gd name="T25" fmla="*/ 100 h 144"/>
                <a:gd name="T26" fmla="*/ 74 w 79"/>
                <a:gd name="T27" fmla="*/ 113 h 144"/>
                <a:gd name="T28" fmla="*/ 64 w 79"/>
                <a:gd name="T29" fmla="*/ 124 h 144"/>
                <a:gd name="T30" fmla="*/ 74 w 79"/>
                <a:gd name="T31" fmla="*/ 121 h 144"/>
                <a:gd name="T32" fmla="*/ 78 w 79"/>
                <a:gd name="T33" fmla="*/ 133 h 144"/>
                <a:gd name="T34" fmla="*/ 57 w 79"/>
                <a:gd name="T35" fmla="*/ 139 h 144"/>
                <a:gd name="T36" fmla="*/ 31 w 79"/>
                <a:gd name="T37" fmla="*/ 143 h 144"/>
                <a:gd name="T38" fmla="*/ 29 w 79"/>
                <a:gd name="T39" fmla="*/ 133 h 144"/>
                <a:gd name="T40" fmla="*/ 0 w 79"/>
                <a:gd name="T41" fmla="*/ 16 h 144"/>
                <a:gd name="T42" fmla="*/ 0 w 79"/>
                <a:gd name="T43" fmla="*/ 1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144">
                  <a:moveTo>
                    <a:pt x="0" y="16"/>
                  </a:moveTo>
                  <a:lnTo>
                    <a:pt x="0" y="16"/>
                  </a:lnTo>
                  <a:lnTo>
                    <a:pt x="11" y="0"/>
                  </a:lnTo>
                  <a:lnTo>
                    <a:pt x="25" y="0"/>
                  </a:lnTo>
                  <a:lnTo>
                    <a:pt x="21" y="16"/>
                  </a:lnTo>
                  <a:lnTo>
                    <a:pt x="16" y="21"/>
                  </a:lnTo>
                  <a:lnTo>
                    <a:pt x="19" y="36"/>
                  </a:lnTo>
                  <a:lnTo>
                    <a:pt x="26" y="48"/>
                  </a:lnTo>
                  <a:lnTo>
                    <a:pt x="37" y="58"/>
                  </a:lnTo>
                  <a:lnTo>
                    <a:pt x="42" y="75"/>
                  </a:lnTo>
                  <a:lnTo>
                    <a:pt x="50" y="88"/>
                  </a:lnTo>
                  <a:lnTo>
                    <a:pt x="57" y="95"/>
                  </a:lnTo>
                  <a:lnTo>
                    <a:pt x="69" y="100"/>
                  </a:lnTo>
                  <a:lnTo>
                    <a:pt x="74" y="113"/>
                  </a:lnTo>
                  <a:lnTo>
                    <a:pt x="64" y="124"/>
                  </a:lnTo>
                  <a:lnTo>
                    <a:pt x="74" y="121"/>
                  </a:lnTo>
                  <a:lnTo>
                    <a:pt x="78" y="133"/>
                  </a:lnTo>
                  <a:lnTo>
                    <a:pt x="57" y="139"/>
                  </a:lnTo>
                  <a:lnTo>
                    <a:pt x="31" y="143"/>
                  </a:lnTo>
                  <a:lnTo>
                    <a:pt x="29" y="133"/>
                  </a:lnTo>
                  <a:lnTo>
                    <a:pt x="0" y="16"/>
                  </a:lnTo>
                  <a:lnTo>
                    <a:pt x="0" y="16"/>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1" name="Freeform 11"/>
            <p:cNvSpPr>
              <a:spLocks/>
            </p:cNvSpPr>
            <p:nvPr/>
          </p:nvSpPr>
          <p:spPr bwMode="auto">
            <a:xfrm>
              <a:off x="4911" y="2878"/>
              <a:ext cx="13" cy="19"/>
            </a:xfrm>
            <a:custGeom>
              <a:avLst/>
              <a:gdLst>
                <a:gd name="T0" fmla="*/ 0 w 13"/>
                <a:gd name="T1" fmla="*/ 4 h 19"/>
                <a:gd name="T2" fmla="*/ 0 w 13"/>
                <a:gd name="T3" fmla="*/ 4 h 19"/>
                <a:gd name="T4" fmla="*/ 7 w 13"/>
                <a:gd name="T5" fmla="*/ 0 h 19"/>
                <a:gd name="T6" fmla="*/ 12 w 13"/>
                <a:gd name="T7" fmla="*/ 9 h 19"/>
                <a:gd name="T8" fmla="*/ 8 w 13"/>
                <a:gd name="T9" fmla="*/ 18 h 19"/>
                <a:gd name="T10" fmla="*/ 0 w 13"/>
                <a:gd name="T11" fmla="*/ 4 h 19"/>
                <a:gd name="T12" fmla="*/ 0 w 13"/>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0" y="4"/>
                  </a:moveTo>
                  <a:lnTo>
                    <a:pt x="0" y="4"/>
                  </a:lnTo>
                  <a:lnTo>
                    <a:pt x="7" y="0"/>
                  </a:lnTo>
                  <a:lnTo>
                    <a:pt x="12" y="9"/>
                  </a:lnTo>
                  <a:lnTo>
                    <a:pt x="8" y="18"/>
                  </a:lnTo>
                  <a:lnTo>
                    <a:pt x="0" y="4"/>
                  </a:lnTo>
                  <a:lnTo>
                    <a:pt x="0" y="4"/>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8492" name="Group 12"/>
            <p:cNvGrpSpPr>
              <a:grpSpLocks/>
            </p:cNvGrpSpPr>
            <p:nvPr/>
          </p:nvGrpSpPr>
          <p:grpSpPr bwMode="auto">
            <a:xfrm>
              <a:off x="4215" y="3776"/>
              <a:ext cx="683" cy="630"/>
              <a:chOff x="4215" y="3776"/>
              <a:chExt cx="683" cy="630"/>
            </a:xfrm>
          </p:grpSpPr>
          <p:sp>
            <p:nvSpPr>
              <p:cNvPr id="148493" name="Freeform 13"/>
              <p:cNvSpPr>
                <a:spLocks/>
              </p:cNvSpPr>
              <p:nvPr/>
            </p:nvSpPr>
            <p:spPr bwMode="auto">
              <a:xfrm>
                <a:off x="4215" y="3776"/>
                <a:ext cx="683" cy="562"/>
              </a:xfrm>
              <a:custGeom>
                <a:avLst/>
                <a:gdLst>
                  <a:gd name="T0" fmla="*/ 1 w 683"/>
                  <a:gd name="T1" fmla="*/ 38 h 562"/>
                  <a:gd name="T2" fmla="*/ 19 w 683"/>
                  <a:gd name="T3" fmla="*/ 72 h 562"/>
                  <a:gd name="T4" fmla="*/ 21 w 683"/>
                  <a:gd name="T5" fmla="*/ 93 h 562"/>
                  <a:gd name="T6" fmla="*/ 29 w 683"/>
                  <a:gd name="T7" fmla="*/ 100 h 562"/>
                  <a:gd name="T8" fmla="*/ 37 w 683"/>
                  <a:gd name="T9" fmla="*/ 79 h 562"/>
                  <a:gd name="T10" fmla="*/ 49 w 683"/>
                  <a:gd name="T11" fmla="*/ 77 h 562"/>
                  <a:gd name="T12" fmla="*/ 40 w 683"/>
                  <a:gd name="T13" fmla="*/ 99 h 562"/>
                  <a:gd name="T14" fmla="*/ 93 w 683"/>
                  <a:gd name="T15" fmla="*/ 77 h 562"/>
                  <a:gd name="T16" fmla="*/ 116 w 683"/>
                  <a:gd name="T17" fmla="*/ 77 h 562"/>
                  <a:gd name="T18" fmla="*/ 94 w 683"/>
                  <a:gd name="T19" fmla="*/ 86 h 562"/>
                  <a:gd name="T20" fmla="*/ 136 w 683"/>
                  <a:gd name="T21" fmla="*/ 99 h 562"/>
                  <a:gd name="T22" fmla="*/ 152 w 683"/>
                  <a:gd name="T23" fmla="*/ 93 h 562"/>
                  <a:gd name="T24" fmla="*/ 176 w 683"/>
                  <a:gd name="T25" fmla="*/ 109 h 562"/>
                  <a:gd name="T26" fmla="*/ 187 w 683"/>
                  <a:gd name="T27" fmla="*/ 126 h 562"/>
                  <a:gd name="T28" fmla="*/ 195 w 683"/>
                  <a:gd name="T29" fmla="*/ 150 h 562"/>
                  <a:gd name="T30" fmla="*/ 190 w 683"/>
                  <a:gd name="T31" fmla="*/ 154 h 562"/>
                  <a:gd name="T32" fmla="*/ 220 w 683"/>
                  <a:gd name="T33" fmla="*/ 145 h 562"/>
                  <a:gd name="T34" fmla="*/ 233 w 683"/>
                  <a:gd name="T35" fmla="*/ 141 h 562"/>
                  <a:gd name="T36" fmla="*/ 274 w 683"/>
                  <a:gd name="T37" fmla="*/ 122 h 562"/>
                  <a:gd name="T38" fmla="*/ 278 w 683"/>
                  <a:gd name="T39" fmla="*/ 99 h 562"/>
                  <a:gd name="T40" fmla="*/ 328 w 683"/>
                  <a:gd name="T41" fmla="*/ 110 h 562"/>
                  <a:gd name="T42" fmla="*/ 354 w 683"/>
                  <a:gd name="T43" fmla="*/ 135 h 562"/>
                  <a:gd name="T44" fmla="*/ 373 w 683"/>
                  <a:gd name="T45" fmla="*/ 158 h 562"/>
                  <a:gd name="T46" fmla="*/ 389 w 683"/>
                  <a:gd name="T47" fmla="*/ 177 h 562"/>
                  <a:gd name="T48" fmla="*/ 418 w 683"/>
                  <a:gd name="T49" fmla="*/ 194 h 562"/>
                  <a:gd name="T50" fmla="*/ 424 w 683"/>
                  <a:gd name="T51" fmla="*/ 280 h 562"/>
                  <a:gd name="T52" fmla="*/ 438 w 683"/>
                  <a:gd name="T53" fmla="*/ 324 h 562"/>
                  <a:gd name="T54" fmla="*/ 433 w 683"/>
                  <a:gd name="T55" fmla="*/ 302 h 562"/>
                  <a:gd name="T56" fmla="*/ 437 w 683"/>
                  <a:gd name="T57" fmla="*/ 294 h 562"/>
                  <a:gd name="T58" fmla="*/ 450 w 683"/>
                  <a:gd name="T59" fmla="*/ 309 h 562"/>
                  <a:gd name="T60" fmla="*/ 461 w 683"/>
                  <a:gd name="T61" fmla="*/ 308 h 562"/>
                  <a:gd name="T62" fmla="*/ 441 w 683"/>
                  <a:gd name="T63" fmla="*/ 350 h 562"/>
                  <a:gd name="T64" fmla="*/ 462 w 683"/>
                  <a:gd name="T65" fmla="*/ 385 h 562"/>
                  <a:gd name="T66" fmla="*/ 482 w 683"/>
                  <a:gd name="T67" fmla="*/ 409 h 562"/>
                  <a:gd name="T68" fmla="*/ 481 w 683"/>
                  <a:gd name="T69" fmla="*/ 393 h 562"/>
                  <a:gd name="T70" fmla="*/ 503 w 683"/>
                  <a:gd name="T71" fmla="*/ 393 h 562"/>
                  <a:gd name="T72" fmla="*/ 500 w 683"/>
                  <a:gd name="T73" fmla="*/ 412 h 562"/>
                  <a:gd name="T74" fmla="*/ 522 w 683"/>
                  <a:gd name="T75" fmla="*/ 441 h 562"/>
                  <a:gd name="T76" fmla="*/ 543 w 683"/>
                  <a:gd name="T77" fmla="*/ 492 h 562"/>
                  <a:gd name="T78" fmla="*/ 573 w 683"/>
                  <a:gd name="T79" fmla="*/ 503 h 562"/>
                  <a:gd name="T80" fmla="*/ 620 w 683"/>
                  <a:gd name="T81" fmla="*/ 541 h 562"/>
                  <a:gd name="T82" fmla="*/ 615 w 683"/>
                  <a:gd name="T83" fmla="*/ 554 h 562"/>
                  <a:gd name="T84" fmla="*/ 604 w 683"/>
                  <a:gd name="T85" fmla="*/ 561 h 562"/>
                  <a:gd name="T86" fmla="*/ 641 w 683"/>
                  <a:gd name="T87" fmla="*/ 556 h 562"/>
                  <a:gd name="T88" fmla="*/ 664 w 683"/>
                  <a:gd name="T89" fmla="*/ 545 h 562"/>
                  <a:gd name="T90" fmla="*/ 666 w 683"/>
                  <a:gd name="T91" fmla="*/ 505 h 562"/>
                  <a:gd name="T92" fmla="*/ 682 w 683"/>
                  <a:gd name="T93" fmla="*/ 483 h 562"/>
                  <a:gd name="T94" fmla="*/ 666 w 683"/>
                  <a:gd name="T95" fmla="*/ 366 h 562"/>
                  <a:gd name="T96" fmla="*/ 576 w 683"/>
                  <a:gd name="T97" fmla="*/ 193 h 562"/>
                  <a:gd name="T98" fmla="*/ 536 w 683"/>
                  <a:gd name="T99" fmla="*/ 109 h 562"/>
                  <a:gd name="T100" fmla="*/ 500 w 683"/>
                  <a:gd name="T101" fmla="*/ 8 h 562"/>
                  <a:gd name="T102" fmla="*/ 458 w 683"/>
                  <a:gd name="T103" fmla="*/ 0 h 562"/>
                  <a:gd name="T104" fmla="*/ 456 w 683"/>
                  <a:gd name="T105" fmla="*/ 48 h 562"/>
                  <a:gd name="T106" fmla="*/ 440 w 683"/>
                  <a:gd name="T107" fmla="*/ 30 h 562"/>
                  <a:gd name="T108" fmla="*/ 208 w 683"/>
                  <a:gd name="T109" fmla="*/ 16 h 562"/>
                  <a:gd name="T110" fmla="*/ 1 w 683"/>
                  <a:gd name="T111" fmla="*/ 3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3" h="562">
                    <a:moveTo>
                      <a:pt x="1" y="38"/>
                    </a:moveTo>
                    <a:lnTo>
                      <a:pt x="1" y="38"/>
                    </a:lnTo>
                    <a:lnTo>
                      <a:pt x="0" y="52"/>
                    </a:lnTo>
                    <a:lnTo>
                      <a:pt x="19" y="72"/>
                    </a:lnTo>
                    <a:lnTo>
                      <a:pt x="15" y="85"/>
                    </a:lnTo>
                    <a:lnTo>
                      <a:pt x="21" y="93"/>
                    </a:lnTo>
                    <a:lnTo>
                      <a:pt x="13" y="109"/>
                    </a:lnTo>
                    <a:lnTo>
                      <a:pt x="29" y="100"/>
                    </a:lnTo>
                    <a:lnTo>
                      <a:pt x="37" y="90"/>
                    </a:lnTo>
                    <a:lnTo>
                      <a:pt x="37" y="79"/>
                    </a:lnTo>
                    <a:lnTo>
                      <a:pt x="43" y="86"/>
                    </a:lnTo>
                    <a:lnTo>
                      <a:pt x="49" y="77"/>
                    </a:lnTo>
                    <a:lnTo>
                      <a:pt x="55" y="85"/>
                    </a:lnTo>
                    <a:lnTo>
                      <a:pt x="40" y="99"/>
                    </a:lnTo>
                    <a:lnTo>
                      <a:pt x="83" y="86"/>
                    </a:lnTo>
                    <a:lnTo>
                      <a:pt x="93" y="77"/>
                    </a:lnTo>
                    <a:lnTo>
                      <a:pt x="99" y="80"/>
                    </a:lnTo>
                    <a:lnTo>
                      <a:pt x="116" y="77"/>
                    </a:lnTo>
                    <a:lnTo>
                      <a:pt x="124" y="83"/>
                    </a:lnTo>
                    <a:lnTo>
                      <a:pt x="94" y="86"/>
                    </a:lnTo>
                    <a:lnTo>
                      <a:pt x="102" y="89"/>
                    </a:lnTo>
                    <a:lnTo>
                      <a:pt x="136" y="99"/>
                    </a:lnTo>
                    <a:lnTo>
                      <a:pt x="157" y="109"/>
                    </a:lnTo>
                    <a:lnTo>
                      <a:pt x="152" y="93"/>
                    </a:lnTo>
                    <a:lnTo>
                      <a:pt x="161" y="106"/>
                    </a:lnTo>
                    <a:lnTo>
                      <a:pt x="176" y="109"/>
                    </a:lnTo>
                    <a:lnTo>
                      <a:pt x="163" y="113"/>
                    </a:lnTo>
                    <a:lnTo>
                      <a:pt x="187" y="126"/>
                    </a:lnTo>
                    <a:lnTo>
                      <a:pt x="195" y="138"/>
                    </a:lnTo>
                    <a:lnTo>
                      <a:pt x="195" y="150"/>
                    </a:lnTo>
                    <a:lnTo>
                      <a:pt x="186" y="134"/>
                    </a:lnTo>
                    <a:lnTo>
                      <a:pt x="190" y="154"/>
                    </a:lnTo>
                    <a:lnTo>
                      <a:pt x="209" y="146"/>
                    </a:lnTo>
                    <a:lnTo>
                      <a:pt x="220" y="145"/>
                    </a:lnTo>
                    <a:lnTo>
                      <a:pt x="229" y="137"/>
                    </a:lnTo>
                    <a:lnTo>
                      <a:pt x="233" y="141"/>
                    </a:lnTo>
                    <a:lnTo>
                      <a:pt x="258" y="122"/>
                    </a:lnTo>
                    <a:lnTo>
                      <a:pt x="274" y="122"/>
                    </a:lnTo>
                    <a:lnTo>
                      <a:pt x="268" y="115"/>
                    </a:lnTo>
                    <a:lnTo>
                      <a:pt x="278" y="99"/>
                    </a:lnTo>
                    <a:lnTo>
                      <a:pt x="303" y="99"/>
                    </a:lnTo>
                    <a:lnTo>
                      <a:pt x="328" y="110"/>
                    </a:lnTo>
                    <a:lnTo>
                      <a:pt x="342" y="131"/>
                    </a:lnTo>
                    <a:lnTo>
                      <a:pt x="354" y="135"/>
                    </a:lnTo>
                    <a:lnTo>
                      <a:pt x="356" y="150"/>
                    </a:lnTo>
                    <a:lnTo>
                      <a:pt x="373" y="158"/>
                    </a:lnTo>
                    <a:lnTo>
                      <a:pt x="380" y="169"/>
                    </a:lnTo>
                    <a:lnTo>
                      <a:pt x="389" y="177"/>
                    </a:lnTo>
                    <a:lnTo>
                      <a:pt x="411" y="179"/>
                    </a:lnTo>
                    <a:lnTo>
                      <a:pt x="418" y="194"/>
                    </a:lnTo>
                    <a:lnTo>
                      <a:pt x="431" y="224"/>
                    </a:lnTo>
                    <a:lnTo>
                      <a:pt x="424" y="280"/>
                    </a:lnTo>
                    <a:lnTo>
                      <a:pt x="426" y="312"/>
                    </a:lnTo>
                    <a:lnTo>
                      <a:pt x="438" y="324"/>
                    </a:lnTo>
                    <a:lnTo>
                      <a:pt x="440" y="308"/>
                    </a:lnTo>
                    <a:lnTo>
                      <a:pt x="433" y="302"/>
                    </a:lnTo>
                    <a:lnTo>
                      <a:pt x="434" y="291"/>
                    </a:lnTo>
                    <a:lnTo>
                      <a:pt x="437" y="294"/>
                    </a:lnTo>
                    <a:lnTo>
                      <a:pt x="447" y="297"/>
                    </a:lnTo>
                    <a:lnTo>
                      <a:pt x="450" y="309"/>
                    </a:lnTo>
                    <a:lnTo>
                      <a:pt x="456" y="296"/>
                    </a:lnTo>
                    <a:lnTo>
                      <a:pt x="461" y="308"/>
                    </a:lnTo>
                    <a:lnTo>
                      <a:pt x="442" y="344"/>
                    </a:lnTo>
                    <a:lnTo>
                      <a:pt x="441" y="350"/>
                    </a:lnTo>
                    <a:lnTo>
                      <a:pt x="454" y="355"/>
                    </a:lnTo>
                    <a:lnTo>
                      <a:pt x="462" y="385"/>
                    </a:lnTo>
                    <a:lnTo>
                      <a:pt x="477" y="398"/>
                    </a:lnTo>
                    <a:lnTo>
                      <a:pt x="482" y="409"/>
                    </a:lnTo>
                    <a:lnTo>
                      <a:pt x="495" y="409"/>
                    </a:lnTo>
                    <a:lnTo>
                      <a:pt x="481" y="393"/>
                    </a:lnTo>
                    <a:lnTo>
                      <a:pt x="490" y="396"/>
                    </a:lnTo>
                    <a:lnTo>
                      <a:pt x="503" y="393"/>
                    </a:lnTo>
                    <a:lnTo>
                      <a:pt x="498" y="398"/>
                    </a:lnTo>
                    <a:lnTo>
                      <a:pt x="500" y="412"/>
                    </a:lnTo>
                    <a:lnTo>
                      <a:pt x="505" y="434"/>
                    </a:lnTo>
                    <a:lnTo>
                      <a:pt x="522" y="441"/>
                    </a:lnTo>
                    <a:lnTo>
                      <a:pt x="527" y="454"/>
                    </a:lnTo>
                    <a:lnTo>
                      <a:pt x="543" y="492"/>
                    </a:lnTo>
                    <a:lnTo>
                      <a:pt x="559" y="492"/>
                    </a:lnTo>
                    <a:lnTo>
                      <a:pt x="573" y="503"/>
                    </a:lnTo>
                    <a:lnTo>
                      <a:pt x="600" y="538"/>
                    </a:lnTo>
                    <a:lnTo>
                      <a:pt x="620" y="541"/>
                    </a:lnTo>
                    <a:lnTo>
                      <a:pt x="620" y="550"/>
                    </a:lnTo>
                    <a:lnTo>
                      <a:pt x="615" y="554"/>
                    </a:lnTo>
                    <a:lnTo>
                      <a:pt x="600" y="546"/>
                    </a:lnTo>
                    <a:lnTo>
                      <a:pt x="604" y="561"/>
                    </a:lnTo>
                    <a:lnTo>
                      <a:pt x="625" y="556"/>
                    </a:lnTo>
                    <a:lnTo>
                      <a:pt x="641" y="556"/>
                    </a:lnTo>
                    <a:lnTo>
                      <a:pt x="650" y="546"/>
                    </a:lnTo>
                    <a:lnTo>
                      <a:pt x="664" y="545"/>
                    </a:lnTo>
                    <a:lnTo>
                      <a:pt x="671" y="528"/>
                    </a:lnTo>
                    <a:lnTo>
                      <a:pt x="666" y="505"/>
                    </a:lnTo>
                    <a:lnTo>
                      <a:pt x="675" y="479"/>
                    </a:lnTo>
                    <a:lnTo>
                      <a:pt x="682" y="483"/>
                    </a:lnTo>
                    <a:lnTo>
                      <a:pt x="676" y="393"/>
                    </a:lnTo>
                    <a:lnTo>
                      <a:pt x="666" y="366"/>
                    </a:lnTo>
                    <a:lnTo>
                      <a:pt x="593" y="235"/>
                    </a:lnTo>
                    <a:lnTo>
                      <a:pt x="576" y="193"/>
                    </a:lnTo>
                    <a:lnTo>
                      <a:pt x="583" y="193"/>
                    </a:lnTo>
                    <a:lnTo>
                      <a:pt x="536" y="109"/>
                    </a:lnTo>
                    <a:lnTo>
                      <a:pt x="503" y="23"/>
                    </a:lnTo>
                    <a:lnTo>
                      <a:pt x="500" y="8"/>
                    </a:lnTo>
                    <a:lnTo>
                      <a:pt x="490" y="6"/>
                    </a:lnTo>
                    <a:lnTo>
                      <a:pt x="458" y="0"/>
                    </a:lnTo>
                    <a:lnTo>
                      <a:pt x="452" y="10"/>
                    </a:lnTo>
                    <a:lnTo>
                      <a:pt x="456" y="48"/>
                    </a:lnTo>
                    <a:lnTo>
                      <a:pt x="442" y="47"/>
                    </a:lnTo>
                    <a:lnTo>
                      <a:pt x="440" y="30"/>
                    </a:lnTo>
                    <a:lnTo>
                      <a:pt x="225" y="44"/>
                    </a:lnTo>
                    <a:lnTo>
                      <a:pt x="208" y="16"/>
                    </a:lnTo>
                    <a:lnTo>
                      <a:pt x="1" y="38"/>
                    </a:lnTo>
                    <a:lnTo>
                      <a:pt x="1" y="38"/>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4" name="Freeform 14"/>
              <p:cNvSpPr>
                <a:spLocks/>
              </p:cNvSpPr>
              <p:nvPr/>
            </p:nvSpPr>
            <p:spPr bwMode="auto">
              <a:xfrm>
                <a:off x="4778" y="4379"/>
                <a:ext cx="34" cy="27"/>
              </a:xfrm>
              <a:custGeom>
                <a:avLst/>
                <a:gdLst>
                  <a:gd name="T0" fmla="*/ 0 w 34"/>
                  <a:gd name="T1" fmla="*/ 26 h 27"/>
                  <a:gd name="T2" fmla="*/ 0 w 34"/>
                  <a:gd name="T3" fmla="*/ 26 h 27"/>
                  <a:gd name="T4" fmla="*/ 2 w 34"/>
                  <a:gd name="T5" fmla="*/ 12 h 27"/>
                  <a:gd name="T6" fmla="*/ 13 w 34"/>
                  <a:gd name="T7" fmla="*/ 9 h 27"/>
                  <a:gd name="T8" fmla="*/ 16 w 34"/>
                  <a:gd name="T9" fmla="*/ 0 h 27"/>
                  <a:gd name="T10" fmla="*/ 33 w 34"/>
                  <a:gd name="T11" fmla="*/ 10 h 27"/>
                  <a:gd name="T12" fmla="*/ 16 w 34"/>
                  <a:gd name="T13" fmla="*/ 17 h 27"/>
                  <a:gd name="T14" fmla="*/ 6 w 34"/>
                  <a:gd name="T15" fmla="*/ 15 h 27"/>
                  <a:gd name="T16" fmla="*/ 8 w 34"/>
                  <a:gd name="T17" fmla="*/ 21 h 27"/>
                  <a:gd name="T18" fmla="*/ 0 w 34"/>
                  <a:gd name="T19" fmla="*/ 26 h 27"/>
                  <a:gd name="T20" fmla="*/ 0 w 34"/>
                  <a:gd name="T2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7">
                    <a:moveTo>
                      <a:pt x="0" y="26"/>
                    </a:moveTo>
                    <a:lnTo>
                      <a:pt x="0" y="26"/>
                    </a:lnTo>
                    <a:lnTo>
                      <a:pt x="2" y="12"/>
                    </a:lnTo>
                    <a:lnTo>
                      <a:pt x="13" y="9"/>
                    </a:lnTo>
                    <a:lnTo>
                      <a:pt x="16" y="0"/>
                    </a:lnTo>
                    <a:lnTo>
                      <a:pt x="33" y="10"/>
                    </a:lnTo>
                    <a:lnTo>
                      <a:pt x="16" y="17"/>
                    </a:lnTo>
                    <a:lnTo>
                      <a:pt x="6" y="15"/>
                    </a:lnTo>
                    <a:lnTo>
                      <a:pt x="8" y="21"/>
                    </a:lnTo>
                    <a:lnTo>
                      <a:pt x="0" y="26"/>
                    </a:lnTo>
                    <a:lnTo>
                      <a:pt x="0" y="26"/>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5" name="Freeform 15"/>
              <p:cNvSpPr>
                <a:spLocks/>
              </p:cNvSpPr>
              <p:nvPr/>
            </p:nvSpPr>
            <p:spPr bwMode="auto">
              <a:xfrm>
                <a:off x="4825" y="4363"/>
                <a:ext cx="30" cy="23"/>
              </a:xfrm>
              <a:custGeom>
                <a:avLst/>
                <a:gdLst>
                  <a:gd name="T0" fmla="*/ 0 w 30"/>
                  <a:gd name="T1" fmla="*/ 20 h 23"/>
                  <a:gd name="T2" fmla="*/ 0 w 30"/>
                  <a:gd name="T3" fmla="*/ 20 h 23"/>
                  <a:gd name="T4" fmla="*/ 5 w 30"/>
                  <a:gd name="T5" fmla="*/ 22 h 23"/>
                  <a:gd name="T6" fmla="*/ 29 w 30"/>
                  <a:gd name="T7" fmla="*/ 0 h 23"/>
                  <a:gd name="T8" fmla="*/ 8 w 30"/>
                  <a:gd name="T9" fmla="*/ 15 h 23"/>
                  <a:gd name="T10" fmla="*/ 0 w 30"/>
                  <a:gd name="T11" fmla="*/ 20 h 23"/>
                  <a:gd name="T12" fmla="*/ 0 w 30"/>
                  <a:gd name="T13" fmla="*/ 2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0" y="20"/>
                    </a:moveTo>
                    <a:lnTo>
                      <a:pt x="0" y="20"/>
                    </a:lnTo>
                    <a:lnTo>
                      <a:pt x="5" y="22"/>
                    </a:lnTo>
                    <a:lnTo>
                      <a:pt x="29" y="0"/>
                    </a:lnTo>
                    <a:lnTo>
                      <a:pt x="8" y="15"/>
                    </a:lnTo>
                    <a:lnTo>
                      <a:pt x="0" y="20"/>
                    </a:lnTo>
                    <a:lnTo>
                      <a:pt x="0" y="20"/>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6" name="Freeform 16"/>
              <p:cNvSpPr>
                <a:spLocks/>
              </p:cNvSpPr>
              <p:nvPr/>
            </p:nvSpPr>
            <p:spPr bwMode="auto">
              <a:xfrm>
                <a:off x="4874" y="4306"/>
                <a:ext cx="19" cy="41"/>
              </a:xfrm>
              <a:custGeom>
                <a:avLst/>
                <a:gdLst>
                  <a:gd name="T0" fmla="*/ 0 w 19"/>
                  <a:gd name="T1" fmla="*/ 40 h 41"/>
                  <a:gd name="T2" fmla="*/ 0 w 19"/>
                  <a:gd name="T3" fmla="*/ 40 h 41"/>
                  <a:gd name="T4" fmla="*/ 7 w 19"/>
                  <a:gd name="T5" fmla="*/ 27 h 41"/>
                  <a:gd name="T6" fmla="*/ 18 w 19"/>
                  <a:gd name="T7" fmla="*/ 0 h 41"/>
                  <a:gd name="T8" fmla="*/ 12 w 19"/>
                  <a:gd name="T9" fmla="*/ 11 h 41"/>
                  <a:gd name="T10" fmla="*/ 0 w 19"/>
                  <a:gd name="T11" fmla="*/ 40 h 41"/>
                  <a:gd name="T12" fmla="*/ 0 w 19"/>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19" h="41">
                    <a:moveTo>
                      <a:pt x="0" y="40"/>
                    </a:moveTo>
                    <a:lnTo>
                      <a:pt x="0" y="40"/>
                    </a:lnTo>
                    <a:lnTo>
                      <a:pt x="7" y="27"/>
                    </a:lnTo>
                    <a:lnTo>
                      <a:pt x="18" y="0"/>
                    </a:lnTo>
                    <a:lnTo>
                      <a:pt x="12" y="11"/>
                    </a:lnTo>
                    <a:lnTo>
                      <a:pt x="0" y="40"/>
                    </a:lnTo>
                    <a:lnTo>
                      <a:pt x="0" y="40"/>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8497" name="Freeform 17"/>
            <p:cNvSpPr>
              <a:spLocks/>
            </p:cNvSpPr>
            <p:nvPr/>
          </p:nvSpPr>
          <p:spPr bwMode="auto">
            <a:xfrm>
              <a:off x="4337" y="3364"/>
              <a:ext cx="409" cy="461"/>
            </a:xfrm>
            <a:custGeom>
              <a:avLst/>
              <a:gdLst>
                <a:gd name="T0" fmla="*/ 0 w 409"/>
                <a:gd name="T1" fmla="*/ 26 h 461"/>
                <a:gd name="T2" fmla="*/ 0 w 409"/>
                <a:gd name="T3" fmla="*/ 26 h 461"/>
                <a:gd name="T4" fmla="*/ 53 w 409"/>
                <a:gd name="T5" fmla="*/ 238 h 461"/>
                <a:gd name="T6" fmla="*/ 73 w 409"/>
                <a:gd name="T7" fmla="*/ 274 h 461"/>
                <a:gd name="T8" fmla="*/ 81 w 409"/>
                <a:gd name="T9" fmla="*/ 302 h 461"/>
                <a:gd name="T10" fmla="*/ 73 w 409"/>
                <a:gd name="T11" fmla="*/ 321 h 461"/>
                <a:gd name="T12" fmla="*/ 68 w 409"/>
                <a:gd name="T13" fmla="*/ 348 h 461"/>
                <a:gd name="T14" fmla="*/ 86 w 409"/>
                <a:gd name="T15" fmla="*/ 428 h 461"/>
                <a:gd name="T16" fmla="*/ 103 w 409"/>
                <a:gd name="T17" fmla="*/ 456 h 461"/>
                <a:gd name="T18" fmla="*/ 318 w 409"/>
                <a:gd name="T19" fmla="*/ 442 h 461"/>
                <a:gd name="T20" fmla="*/ 320 w 409"/>
                <a:gd name="T21" fmla="*/ 459 h 461"/>
                <a:gd name="T22" fmla="*/ 334 w 409"/>
                <a:gd name="T23" fmla="*/ 460 h 461"/>
                <a:gd name="T24" fmla="*/ 330 w 409"/>
                <a:gd name="T25" fmla="*/ 422 h 461"/>
                <a:gd name="T26" fmla="*/ 336 w 409"/>
                <a:gd name="T27" fmla="*/ 412 h 461"/>
                <a:gd name="T28" fmla="*/ 368 w 409"/>
                <a:gd name="T29" fmla="*/ 418 h 461"/>
                <a:gd name="T30" fmla="*/ 375 w 409"/>
                <a:gd name="T31" fmla="*/ 392 h 461"/>
                <a:gd name="T32" fmla="*/ 368 w 409"/>
                <a:gd name="T33" fmla="*/ 389 h 461"/>
                <a:gd name="T34" fmla="*/ 378 w 409"/>
                <a:gd name="T35" fmla="*/ 382 h 461"/>
                <a:gd name="T36" fmla="*/ 363 w 409"/>
                <a:gd name="T37" fmla="*/ 375 h 461"/>
                <a:gd name="T38" fmla="*/ 372 w 409"/>
                <a:gd name="T39" fmla="*/ 366 h 461"/>
                <a:gd name="T40" fmla="*/ 369 w 409"/>
                <a:gd name="T41" fmla="*/ 355 h 461"/>
                <a:gd name="T42" fmla="*/ 383 w 409"/>
                <a:gd name="T43" fmla="*/ 343 h 461"/>
                <a:gd name="T44" fmla="*/ 378 w 409"/>
                <a:gd name="T45" fmla="*/ 331 h 461"/>
                <a:gd name="T46" fmla="*/ 386 w 409"/>
                <a:gd name="T47" fmla="*/ 327 h 461"/>
                <a:gd name="T48" fmla="*/ 389 w 409"/>
                <a:gd name="T49" fmla="*/ 313 h 461"/>
                <a:gd name="T50" fmla="*/ 383 w 409"/>
                <a:gd name="T51" fmla="*/ 312 h 461"/>
                <a:gd name="T52" fmla="*/ 395 w 409"/>
                <a:gd name="T53" fmla="*/ 302 h 461"/>
                <a:gd name="T54" fmla="*/ 389 w 409"/>
                <a:gd name="T55" fmla="*/ 292 h 461"/>
                <a:gd name="T56" fmla="*/ 399 w 409"/>
                <a:gd name="T57" fmla="*/ 292 h 461"/>
                <a:gd name="T58" fmla="*/ 408 w 409"/>
                <a:gd name="T59" fmla="*/ 280 h 461"/>
                <a:gd name="T60" fmla="*/ 404 w 409"/>
                <a:gd name="T61" fmla="*/ 274 h 461"/>
                <a:gd name="T62" fmla="*/ 390 w 409"/>
                <a:gd name="T63" fmla="*/ 272 h 461"/>
                <a:gd name="T64" fmla="*/ 381 w 409"/>
                <a:gd name="T65" fmla="*/ 260 h 461"/>
                <a:gd name="T66" fmla="*/ 363 w 409"/>
                <a:gd name="T67" fmla="*/ 228 h 461"/>
                <a:gd name="T68" fmla="*/ 356 w 409"/>
                <a:gd name="T69" fmla="*/ 224 h 461"/>
                <a:gd name="T70" fmla="*/ 335 w 409"/>
                <a:gd name="T71" fmla="*/ 182 h 461"/>
                <a:gd name="T72" fmla="*/ 311 w 409"/>
                <a:gd name="T73" fmla="*/ 163 h 461"/>
                <a:gd name="T74" fmla="*/ 293 w 409"/>
                <a:gd name="T75" fmla="*/ 134 h 461"/>
                <a:gd name="T76" fmla="*/ 247 w 409"/>
                <a:gd name="T77" fmla="*/ 98 h 461"/>
                <a:gd name="T78" fmla="*/ 225 w 409"/>
                <a:gd name="T79" fmla="*/ 65 h 461"/>
                <a:gd name="T80" fmla="*/ 174 w 409"/>
                <a:gd name="T81" fmla="*/ 32 h 461"/>
                <a:gd name="T82" fmla="*/ 191 w 409"/>
                <a:gd name="T83" fmla="*/ 0 h 461"/>
                <a:gd name="T84" fmla="*/ 97 w 409"/>
                <a:gd name="T85" fmla="*/ 11 h 461"/>
                <a:gd name="T86" fmla="*/ 0 w 409"/>
                <a:gd name="T87" fmla="*/ 26 h 461"/>
                <a:gd name="T88" fmla="*/ 0 w 409"/>
                <a:gd name="T89" fmla="*/ 2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461">
                  <a:moveTo>
                    <a:pt x="0" y="26"/>
                  </a:moveTo>
                  <a:lnTo>
                    <a:pt x="0" y="26"/>
                  </a:lnTo>
                  <a:lnTo>
                    <a:pt x="53" y="238"/>
                  </a:lnTo>
                  <a:lnTo>
                    <a:pt x="73" y="274"/>
                  </a:lnTo>
                  <a:lnTo>
                    <a:pt x="81" y="302"/>
                  </a:lnTo>
                  <a:lnTo>
                    <a:pt x="73" y="321"/>
                  </a:lnTo>
                  <a:lnTo>
                    <a:pt x="68" y="348"/>
                  </a:lnTo>
                  <a:lnTo>
                    <a:pt x="86" y="428"/>
                  </a:lnTo>
                  <a:lnTo>
                    <a:pt x="103" y="456"/>
                  </a:lnTo>
                  <a:lnTo>
                    <a:pt x="318" y="442"/>
                  </a:lnTo>
                  <a:lnTo>
                    <a:pt x="320" y="459"/>
                  </a:lnTo>
                  <a:lnTo>
                    <a:pt x="334" y="460"/>
                  </a:lnTo>
                  <a:lnTo>
                    <a:pt x="330" y="422"/>
                  </a:lnTo>
                  <a:lnTo>
                    <a:pt x="336" y="412"/>
                  </a:lnTo>
                  <a:lnTo>
                    <a:pt x="368" y="418"/>
                  </a:lnTo>
                  <a:lnTo>
                    <a:pt x="375" y="392"/>
                  </a:lnTo>
                  <a:lnTo>
                    <a:pt x="368" y="389"/>
                  </a:lnTo>
                  <a:lnTo>
                    <a:pt x="378" y="382"/>
                  </a:lnTo>
                  <a:lnTo>
                    <a:pt x="363" y="375"/>
                  </a:lnTo>
                  <a:lnTo>
                    <a:pt x="372" y="366"/>
                  </a:lnTo>
                  <a:lnTo>
                    <a:pt x="369" y="355"/>
                  </a:lnTo>
                  <a:lnTo>
                    <a:pt x="383" y="343"/>
                  </a:lnTo>
                  <a:lnTo>
                    <a:pt x="378" y="331"/>
                  </a:lnTo>
                  <a:lnTo>
                    <a:pt x="386" y="327"/>
                  </a:lnTo>
                  <a:lnTo>
                    <a:pt x="389" y="313"/>
                  </a:lnTo>
                  <a:lnTo>
                    <a:pt x="383" y="312"/>
                  </a:lnTo>
                  <a:lnTo>
                    <a:pt x="395" y="302"/>
                  </a:lnTo>
                  <a:lnTo>
                    <a:pt x="389" y="292"/>
                  </a:lnTo>
                  <a:lnTo>
                    <a:pt x="399" y="292"/>
                  </a:lnTo>
                  <a:lnTo>
                    <a:pt x="408" y="280"/>
                  </a:lnTo>
                  <a:lnTo>
                    <a:pt x="404" y="274"/>
                  </a:lnTo>
                  <a:lnTo>
                    <a:pt x="390" y="272"/>
                  </a:lnTo>
                  <a:lnTo>
                    <a:pt x="381" y="260"/>
                  </a:lnTo>
                  <a:lnTo>
                    <a:pt x="363" y="228"/>
                  </a:lnTo>
                  <a:lnTo>
                    <a:pt x="356" y="224"/>
                  </a:lnTo>
                  <a:lnTo>
                    <a:pt x="335" y="182"/>
                  </a:lnTo>
                  <a:lnTo>
                    <a:pt x="311" y="163"/>
                  </a:lnTo>
                  <a:lnTo>
                    <a:pt x="293" y="134"/>
                  </a:lnTo>
                  <a:lnTo>
                    <a:pt x="247" y="98"/>
                  </a:lnTo>
                  <a:lnTo>
                    <a:pt x="225" y="65"/>
                  </a:lnTo>
                  <a:lnTo>
                    <a:pt x="174" y="32"/>
                  </a:lnTo>
                  <a:lnTo>
                    <a:pt x="191" y="0"/>
                  </a:lnTo>
                  <a:lnTo>
                    <a:pt x="97" y="11"/>
                  </a:lnTo>
                  <a:lnTo>
                    <a:pt x="0" y="26"/>
                  </a:lnTo>
                  <a:lnTo>
                    <a:pt x="0" y="26"/>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8" name="Freeform 18"/>
            <p:cNvSpPr>
              <a:spLocks/>
            </p:cNvSpPr>
            <p:nvPr/>
          </p:nvSpPr>
          <p:spPr bwMode="auto">
            <a:xfrm>
              <a:off x="2079" y="1821"/>
              <a:ext cx="450" cy="788"/>
            </a:xfrm>
            <a:custGeom>
              <a:avLst/>
              <a:gdLst>
                <a:gd name="T0" fmla="*/ 0 w 450"/>
                <a:gd name="T1" fmla="*/ 698 h 788"/>
                <a:gd name="T2" fmla="*/ 0 w 450"/>
                <a:gd name="T3" fmla="*/ 698 h 788"/>
                <a:gd name="T4" fmla="*/ 36 w 450"/>
                <a:gd name="T5" fmla="*/ 531 h 788"/>
                <a:gd name="T6" fmla="*/ 53 w 450"/>
                <a:gd name="T7" fmla="*/ 487 h 788"/>
                <a:gd name="T8" fmla="*/ 39 w 450"/>
                <a:gd name="T9" fmla="*/ 467 h 788"/>
                <a:gd name="T10" fmla="*/ 42 w 450"/>
                <a:gd name="T11" fmla="*/ 445 h 788"/>
                <a:gd name="T12" fmla="*/ 70 w 450"/>
                <a:gd name="T13" fmla="*/ 418 h 788"/>
                <a:gd name="T14" fmla="*/ 94 w 450"/>
                <a:gd name="T15" fmla="*/ 376 h 788"/>
                <a:gd name="T16" fmla="*/ 115 w 450"/>
                <a:gd name="T17" fmla="*/ 343 h 788"/>
                <a:gd name="T18" fmla="*/ 99 w 450"/>
                <a:gd name="T19" fmla="*/ 317 h 788"/>
                <a:gd name="T20" fmla="*/ 91 w 450"/>
                <a:gd name="T21" fmla="*/ 298 h 788"/>
                <a:gd name="T22" fmla="*/ 96 w 450"/>
                <a:gd name="T23" fmla="*/ 257 h 788"/>
                <a:gd name="T24" fmla="*/ 149 w 450"/>
                <a:gd name="T25" fmla="*/ 0 h 788"/>
                <a:gd name="T26" fmla="*/ 208 w 450"/>
                <a:gd name="T27" fmla="*/ 16 h 788"/>
                <a:gd name="T28" fmla="*/ 189 w 450"/>
                <a:gd name="T29" fmla="*/ 116 h 788"/>
                <a:gd name="T30" fmla="*/ 202 w 450"/>
                <a:gd name="T31" fmla="*/ 150 h 788"/>
                <a:gd name="T32" fmla="*/ 203 w 450"/>
                <a:gd name="T33" fmla="*/ 173 h 788"/>
                <a:gd name="T34" fmla="*/ 196 w 450"/>
                <a:gd name="T35" fmla="*/ 175 h 788"/>
                <a:gd name="T36" fmla="*/ 220 w 450"/>
                <a:gd name="T37" fmla="*/ 201 h 788"/>
                <a:gd name="T38" fmla="*/ 244 w 450"/>
                <a:gd name="T39" fmla="*/ 263 h 788"/>
                <a:gd name="T40" fmla="*/ 252 w 450"/>
                <a:gd name="T41" fmla="*/ 260 h 788"/>
                <a:gd name="T42" fmla="*/ 252 w 450"/>
                <a:gd name="T43" fmla="*/ 269 h 788"/>
                <a:gd name="T44" fmla="*/ 264 w 450"/>
                <a:gd name="T45" fmla="*/ 273 h 788"/>
                <a:gd name="T46" fmla="*/ 272 w 450"/>
                <a:gd name="T47" fmla="*/ 273 h 788"/>
                <a:gd name="T48" fmla="*/ 252 w 450"/>
                <a:gd name="T49" fmla="*/ 321 h 788"/>
                <a:gd name="T50" fmla="*/ 255 w 450"/>
                <a:gd name="T51" fmla="*/ 351 h 788"/>
                <a:gd name="T52" fmla="*/ 238 w 450"/>
                <a:gd name="T53" fmla="*/ 380 h 788"/>
                <a:gd name="T54" fmla="*/ 248 w 450"/>
                <a:gd name="T55" fmla="*/ 393 h 788"/>
                <a:gd name="T56" fmla="*/ 279 w 450"/>
                <a:gd name="T57" fmla="*/ 374 h 788"/>
                <a:gd name="T58" fmla="*/ 303 w 450"/>
                <a:gd name="T59" fmla="*/ 475 h 788"/>
                <a:gd name="T60" fmla="*/ 316 w 450"/>
                <a:gd name="T61" fmla="*/ 480 h 788"/>
                <a:gd name="T62" fmla="*/ 318 w 450"/>
                <a:gd name="T63" fmla="*/ 511 h 788"/>
                <a:gd name="T64" fmla="*/ 329 w 450"/>
                <a:gd name="T65" fmla="*/ 523 h 788"/>
                <a:gd name="T66" fmla="*/ 341 w 450"/>
                <a:gd name="T67" fmla="*/ 513 h 788"/>
                <a:gd name="T68" fmla="*/ 360 w 450"/>
                <a:gd name="T69" fmla="*/ 522 h 788"/>
                <a:gd name="T70" fmla="*/ 371 w 450"/>
                <a:gd name="T71" fmla="*/ 511 h 788"/>
                <a:gd name="T72" fmla="*/ 413 w 450"/>
                <a:gd name="T73" fmla="*/ 521 h 788"/>
                <a:gd name="T74" fmla="*/ 422 w 450"/>
                <a:gd name="T75" fmla="*/ 522 h 788"/>
                <a:gd name="T76" fmla="*/ 432 w 450"/>
                <a:gd name="T77" fmla="*/ 503 h 788"/>
                <a:gd name="T78" fmla="*/ 449 w 450"/>
                <a:gd name="T79" fmla="*/ 535 h 788"/>
                <a:gd name="T80" fmla="*/ 412 w 450"/>
                <a:gd name="T81" fmla="*/ 787 h 788"/>
                <a:gd name="T82" fmla="*/ 203 w 450"/>
                <a:gd name="T83" fmla="*/ 749 h 788"/>
                <a:gd name="T84" fmla="*/ 0 w 450"/>
                <a:gd name="T85" fmla="*/ 698 h 788"/>
                <a:gd name="T86" fmla="*/ 0 w 450"/>
                <a:gd name="T87" fmla="*/ 69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788">
                  <a:moveTo>
                    <a:pt x="0" y="698"/>
                  </a:moveTo>
                  <a:lnTo>
                    <a:pt x="0" y="698"/>
                  </a:lnTo>
                  <a:lnTo>
                    <a:pt x="36" y="531"/>
                  </a:lnTo>
                  <a:lnTo>
                    <a:pt x="53" y="487"/>
                  </a:lnTo>
                  <a:lnTo>
                    <a:pt x="39" y="467"/>
                  </a:lnTo>
                  <a:lnTo>
                    <a:pt x="42" y="445"/>
                  </a:lnTo>
                  <a:lnTo>
                    <a:pt x="70" y="418"/>
                  </a:lnTo>
                  <a:lnTo>
                    <a:pt x="94" y="376"/>
                  </a:lnTo>
                  <a:lnTo>
                    <a:pt x="115" y="343"/>
                  </a:lnTo>
                  <a:lnTo>
                    <a:pt x="99" y="317"/>
                  </a:lnTo>
                  <a:lnTo>
                    <a:pt x="91" y="298"/>
                  </a:lnTo>
                  <a:lnTo>
                    <a:pt x="96" y="257"/>
                  </a:lnTo>
                  <a:lnTo>
                    <a:pt x="149" y="0"/>
                  </a:lnTo>
                  <a:lnTo>
                    <a:pt x="208" y="16"/>
                  </a:lnTo>
                  <a:lnTo>
                    <a:pt x="189" y="116"/>
                  </a:lnTo>
                  <a:lnTo>
                    <a:pt x="202" y="150"/>
                  </a:lnTo>
                  <a:lnTo>
                    <a:pt x="203" y="173"/>
                  </a:lnTo>
                  <a:lnTo>
                    <a:pt x="196" y="175"/>
                  </a:lnTo>
                  <a:lnTo>
                    <a:pt x="220" y="201"/>
                  </a:lnTo>
                  <a:lnTo>
                    <a:pt x="244" y="263"/>
                  </a:lnTo>
                  <a:lnTo>
                    <a:pt x="252" y="260"/>
                  </a:lnTo>
                  <a:lnTo>
                    <a:pt x="252" y="269"/>
                  </a:lnTo>
                  <a:lnTo>
                    <a:pt x="264" y="273"/>
                  </a:lnTo>
                  <a:lnTo>
                    <a:pt x="272" y="273"/>
                  </a:lnTo>
                  <a:lnTo>
                    <a:pt x="252" y="321"/>
                  </a:lnTo>
                  <a:lnTo>
                    <a:pt x="255" y="351"/>
                  </a:lnTo>
                  <a:lnTo>
                    <a:pt x="238" y="380"/>
                  </a:lnTo>
                  <a:lnTo>
                    <a:pt x="248" y="393"/>
                  </a:lnTo>
                  <a:lnTo>
                    <a:pt x="279" y="374"/>
                  </a:lnTo>
                  <a:lnTo>
                    <a:pt x="303" y="475"/>
                  </a:lnTo>
                  <a:lnTo>
                    <a:pt x="316" y="480"/>
                  </a:lnTo>
                  <a:lnTo>
                    <a:pt x="318" y="511"/>
                  </a:lnTo>
                  <a:lnTo>
                    <a:pt x="329" y="523"/>
                  </a:lnTo>
                  <a:lnTo>
                    <a:pt x="341" y="513"/>
                  </a:lnTo>
                  <a:lnTo>
                    <a:pt x="360" y="522"/>
                  </a:lnTo>
                  <a:lnTo>
                    <a:pt x="371" y="511"/>
                  </a:lnTo>
                  <a:lnTo>
                    <a:pt x="413" y="521"/>
                  </a:lnTo>
                  <a:lnTo>
                    <a:pt x="422" y="522"/>
                  </a:lnTo>
                  <a:lnTo>
                    <a:pt x="432" y="503"/>
                  </a:lnTo>
                  <a:lnTo>
                    <a:pt x="449" y="535"/>
                  </a:lnTo>
                  <a:lnTo>
                    <a:pt x="412" y="787"/>
                  </a:lnTo>
                  <a:lnTo>
                    <a:pt x="203" y="749"/>
                  </a:lnTo>
                  <a:lnTo>
                    <a:pt x="0" y="698"/>
                  </a:lnTo>
                  <a:lnTo>
                    <a:pt x="0" y="698"/>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9" name="Freeform 19"/>
            <p:cNvSpPr>
              <a:spLocks/>
            </p:cNvSpPr>
            <p:nvPr/>
          </p:nvSpPr>
          <p:spPr bwMode="auto">
            <a:xfrm>
              <a:off x="3862" y="2630"/>
              <a:ext cx="296" cy="577"/>
            </a:xfrm>
            <a:custGeom>
              <a:avLst/>
              <a:gdLst>
                <a:gd name="T0" fmla="*/ 0 w 296"/>
                <a:gd name="T1" fmla="*/ 255 h 577"/>
                <a:gd name="T2" fmla="*/ 0 w 296"/>
                <a:gd name="T3" fmla="*/ 255 h 577"/>
                <a:gd name="T4" fmla="*/ 7 w 296"/>
                <a:gd name="T5" fmla="*/ 237 h 577"/>
                <a:gd name="T6" fmla="*/ 26 w 296"/>
                <a:gd name="T7" fmla="*/ 202 h 577"/>
                <a:gd name="T8" fmla="*/ 38 w 296"/>
                <a:gd name="T9" fmla="*/ 165 h 577"/>
                <a:gd name="T10" fmla="*/ 26 w 296"/>
                <a:gd name="T11" fmla="*/ 135 h 577"/>
                <a:gd name="T12" fmla="*/ 77 w 296"/>
                <a:gd name="T13" fmla="*/ 93 h 577"/>
                <a:gd name="T14" fmla="*/ 88 w 296"/>
                <a:gd name="T15" fmla="*/ 72 h 577"/>
                <a:gd name="T16" fmla="*/ 88 w 296"/>
                <a:gd name="T17" fmla="*/ 62 h 577"/>
                <a:gd name="T18" fmla="*/ 51 w 296"/>
                <a:gd name="T19" fmla="*/ 15 h 577"/>
                <a:gd name="T20" fmla="*/ 249 w 296"/>
                <a:gd name="T21" fmla="*/ 0 h 577"/>
                <a:gd name="T22" fmla="*/ 254 w 296"/>
                <a:gd name="T23" fmla="*/ 35 h 577"/>
                <a:gd name="T24" fmla="*/ 274 w 296"/>
                <a:gd name="T25" fmla="*/ 77 h 577"/>
                <a:gd name="T26" fmla="*/ 290 w 296"/>
                <a:gd name="T27" fmla="*/ 299 h 577"/>
                <a:gd name="T28" fmla="*/ 287 w 296"/>
                <a:gd name="T29" fmla="*/ 343 h 577"/>
                <a:gd name="T30" fmla="*/ 295 w 296"/>
                <a:gd name="T31" fmla="*/ 369 h 577"/>
                <a:gd name="T32" fmla="*/ 287 w 296"/>
                <a:gd name="T33" fmla="*/ 421 h 577"/>
                <a:gd name="T34" fmla="*/ 270 w 296"/>
                <a:gd name="T35" fmla="*/ 442 h 577"/>
                <a:gd name="T36" fmla="*/ 263 w 296"/>
                <a:gd name="T37" fmla="*/ 475 h 577"/>
                <a:gd name="T38" fmla="*/ 269 w 296"/>
                <a:gd name="T39" fmla="*/ 487 h 577"/>
                <a:gd name="T40" fmla="*/ 263 w 296"/>
                <a:gd name="T41" fmla="*/ 508 h 577"/>
                <a:gd name="T42" fmla="*/ 267 w 296"/>
                <a:gd name="T43" fmla="*/ 518 h 577"/>
                <a:gd name="T44" fmla="*/ 244 w 296"/>
                <a:gd name="T45" fmla="*/ 527 h 577"/>
                <a:gd name="T46" fmla="*/ 239 w 296"/>
                <a:gd name="T47" fmla="*/ 564 h 577"/>
                <a:gd name="T48" fmla="*/ 204 w 296"/>
                <a:gd name="T49" fmla="*/ 551 h 577"/>
                <a:gd name="T50" fmla="*/ 186 w 296"/>
                <a:gd name="T51" fmla="*/ 569 h 577"/>
                <a:gd name="T52" fmla="*/ 187 w 296"/>
                <a:gd name="T53" fmla="*/ 576 h 577"/>
                <a:gd name="T54" fmla="*/ 177 w 296"/>
                <a:gd name="T55" fmla="*/ 575 h 577"/>
                <a:gd name="T56" fmla="*/ 165 w 296"/>
                <a:gd name="T57" fmla="*/ 552 h 577"/>
                <a:gd name="T58" fmla="*/ 158 w 296"/>
                <a:gd name="T59" fmla="*/ 518 h 577"/>
                <a:gd name="T60" fmla="*/ 146 w 296"/>
                <a:gd name="T61" fmla="*/ 497 h 577"/>
                <a:gd name="T62" fmla="*/ 126 w 296"/>
                <a:gd name="T63" fmla="*/ 487 h 577"/>
                <a:gd name="T64" fmla="*/ 102 w 296"/>
                <a:gd name="T65" fmla="*/ 466 h 577"/>
                <a:gd name="T66" fmla="*/ 91 w 296"/>
                <a:gd name="T67" fmla="*/ 436 h 577"/>
                <a:gd name="T68" fmla="*/ 108 w 296"/>
                <a:gd name="T69" fmla="*/ 393 h 577"/>
                <a:gd name="T70" fmla="*/ 93 w 296"/>
                <a:gd name="T71" fmla="*/ 383 h 577"/>
                <a:gd name="T72" fmla="*/ 67 w 296"/>
                <a:gd name="T73" fmla="*/ 384 h 577"/>
                <a:gd name="T74" fmla="*/ 63 w 296"/>
                <a:gd name="T75" fmla="*/ 354 h 577"/>
                <a:gd name="T76" fmla="*/ 12 w 296"/>
                <a:gd name="T77" fmla="*/ 301 h 577"/>
                <a:gd name="T78" fmla="*/ 0 w 296"/>
                <a:gd name="T79" fmla="*/ 255 h 577"/>
                <a:gd name="T80" fmla="*/ 0 w 296"/>
                <a:gd name="T81" fmla="*/ 255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577">
                  <a:moveTo>
                    <a:pt x="0" y="255"/>
                  </a:moveTo>
                  <a:lnTo>
                    <a:pt x="0" y="255"/>
                  </a:lnTo>
                  <a:lnTo>
                    <a:pt x="7" y="237"/>
                  </a:lnTo>
                  <a:lnTo>
                    <a:pt x="26" y="202"/>
                  </a:lnTo>
                  <a:lnTo>
                    <a:pt x="38" y="165"/>
                  </a:lnTo>
                  <a:lnTo>
                    <a:pt x="26" y="135"/>
                  </a:lnTo>
                  <a:lnTo>
                    <a:pt x="77" y="93"/>
                  </a:lnTo>
                  <a:lnTo>
                    <a:pt x="88" y="72"/>
                  </a:lnTo>
                  <a:lnTo>
                    <a:pt x="88" y="62"/>
                  </a:lnTo>
                  <a:lnTo>
                    <a:pt x="51" y="15"/>
                  </a:lnTo>
                  <a:lnTo>
                    <a:pt x="249" y="0"/>
                  </a:lnTo>
                  <a:lnTo>
                    <a:pt x="254" y="35"/>
                  </a:lnTo>
                  <a:lnTo>
                    <a:pt x="274" y="77"/>
                  </a:lnTo>
                  <a:lnTo>
                    <a:pt x="290" y="299"/>
                  </a:lnTo>
                  <a:lnTo>
                    <a:pt x="287" y="343"/>
                  </a:lnTo>
                  <a:lnTo>
                    <a:pt x="295" y="369"/>
                  </a:lnTo>
                  <a:lnTo>
                    <a:pt x="287" y="421"/>
                  </a:lnTo>
                  <a:lnTo>
                    <a:pt x="270" y="442"/>
                  </a:lnTo>
                  <a:lnTo>
                    <a:pt x="263" y="475"/>
                  </a:lnTo>
                  <a:lnTo>
                    <a:pt x="269" y="487"/>
                  </a:lnTo>
                  <a:lnTo>
                    <a:pt x="263" y="508"/>
                  </a:lnTo>
                  <a:lnTo>
                    <a:pt x="267" y="518"/>
                  </a:lnTo>
                  <a:lnTo>
                    <a:pt x="244" y="527"/>
                  </a:lnTo>
                  <a:lnTo>
                    <a:pt x="239" y="564"/>
                  </a:lnTo>
                  <a:lnTo>
                    <a:pt x="204" y="551"/>
                  </a:lnTo>
                  <a:lnTo>
                    <a:pt x="186" y="569"/>
                  </a:lnTo>
                  <a:lnTo>
                    <a:pt x="187" y="576"/>
                  </a:lnTo>
                  <a:lnTo>
                    <a:pt x="177" y="575"/>
                  </a:lnTo>
                  <a:lnTo>
                    <a:pt x="165" y="552"/>
                  </a:lnTo>
                  <a:lnTo>
                    <a:pt x="158" y="518"/>
                  </a:lnTo>
                  <a:lnTo>
                    <a:pt x="146" y="497"/>
                  </a:lnTo>
                  <a:lnTo>
                    <a:pt x="126" y="487"/>
                  </a:lnTo>
                  <a:lnTo>
                    <a:pt x="102" y="466"/>
                  </a:lnTo>
                  <a:lnTo>
                    <a:pt x="91" y="436"/>
                  </a:lnTo>
                  <a:lnTo>
                    <a:pt x="108" y="393"/>
                  </a:lnTo>
                  <a:lnTo>
                    <a:pt x="93" y="383"/>
                  </a:lnTo>
                  <a:lnTo>
                    <a:pt x="67" y="384"/>
                  </a:lnTo>
                  <a:lnTo>
                    <a:pt x="63" y="354"/>
                  </a:lnTo>
                  <a:lnTo>
                    <a:pt x="12" y="301"/>
                  </a:lnTo>
                  <a:lnTo>
                    <a:pt x="0" y="255"/>
                  </a:lnTo>
                  <a:lnTo>
                    <a:pt x="0" y="255"/>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0" name="Freeform 20"/>
            <p:cNvSpPr>
              <a:spLocks/>
            </p:cNvSpPr>
            <p:nvPr/>
          </p:nvSpPr>
          <p:spPr bwMode="auto">
            <a:xfrm>
              <a:off x="4125" y="2682"/>
              <a:ext cx="231" cy="436"/>
            </a:xfrm>
            <a:custGeom>
              <a:avLst/>
              <a:gdLst>
                <a:gd name="T0" fmla="*/ 0 w 231"/>
                <a:gd name="T1" fmla="*/ 423 h 436"/>
                <a:gd name="T2" fmla="*/ 0 w 231"/>
                <a:gd name="T3" fmla="*/ 423 h 436"/>
                <a:gd name="T4" fmla="*/ 6 w 231"/>
                <a:gd name="T5" fmla="*/ 435 h 436"/>
                <a:gd name="T6" fmla="*/ 13 w 231"/>
                <a:gd name="T7" fmla="*/ 423 h 436"/>
                <a:gd name="T8" fmla="*/ 46 w 231"/>
                <a:gd name="T9" fmla="*/ 416 h 436"/>
                <a:gd name="T10" fmla="*/ 56 w 231"/>
                <a:gd name="T11" fmla="*/ 420 h 436"/>
                <a:gd name="T12" fmla="*/ 95 w 231"/>
                <a:gd name="T13" fmla="*/ 406 h 436"/>
                <a:gd name="T14" fmla="*/ 107 w 231"/>
                <a:gd name="T15" fmla="*/ 420 h 436"/>
                <a:gd name="T16" fmla="*/ 119 w 231"/>
                <a:gd name="T17" fmla="*/ 390 h 436"/>
                <a:gd name="T18" fmla="*/ 130 w 231"/>
                <a:gd name="T19" fmla="*/ 383 h 436"/>
                <a:gd name="T20" fmla="*/ 156 w 231"/>
                <a:gd name="T21" fmla="*/ 399 h 436"/>
                <a:gd name="T22" fmla="*/ 160 w 231"/>
                <a:gd name="T23" fmla="*/ 381 h 436"/>
                <a:gd name="T24" fmla="*/ 189 w 231"/>
                <a:gd name="T25" fmla="*/ 342 h 436"/>
                <a:gd name="T26" fmla="*/ 195 w 231"/>
                <a:gd name="T27" fmla="*/ 318 h 436"/>
                <a:gd name="T28" fmla="*/ 204 w 231"/>
                <a:gd name="T29" fmla="*/ 322 h 436"/>
                <a:gd name="T30" fmla="*/ 230 w 231"/>
                <a:gd name="T31" fmla="*/ 301 h 436"/>
                <a:gd name="T32" fmla="*/ 224 w 231"/>
                <a:gd name="T33" fmla="*/ 285 h 436"/>
                <a:gd name="T34" fmla="*/ 227 w 231"/>
                <a:gd name="T35" fmla="*/ 275 h 436"/>
                <a:gd name="T36" fmla="*/ 200 w 231"/>
                <a:gd name="T37" fmla="*/ 8 h 436"/>
                <a:gd name="T38" fmla="*/ 198 w 231"/>
                <a:gd name="T39" fmla="*/ 0 h 436"/>
                <a:gd name="T40" fmla="*/ 60 w 231"/>
                <a:gd name="T41" fmla="*/ 18 h 436"/>
                <a:gd name="T42" fmla="*/ 33 w 231"/>
                <a:gd name="T43" fmla="*/ 35 h 436"/>
                <a:gd name="T44" fmla="*/ 11 w 231"/>
                <a:gd name="T45" fmla="*/ 25 h 436"/>
                <a:gd name="T46" fmla="*/ 27 w 231"/>
                <a:gd name="T47" fmla="*/ 247 h 436"/>
                <a:gd name="T48" fmla="*/ 24 w 231"/>
                <a:gd name="T49" fmla="*/ 291 h 436"/>
                <a:gd name="T50" fmla="*/ 32 w 231"/>
                <a:gd name="T51" fmla="*/ 317 h 436"/>
                <a:gd name="T52" fmla="*/ 24 w 231"/>
                <a:gd name="T53" fmla="*/ 369 h 436"/>
                <a:gd name="T54" fmla="*/ 7 w 231"/>
                <a:gd name="T55" fmla="*/ 390 h 436"/>
                <a:gd name="T56" fmla="*/ 0 w 231"/>
                <a:gd name="T57" fmla="*/ 423 h 436"/>
                <a:gd name="T58" fmla="*/ 0 w 231"/>
                <a:gd name="T59" fmla="*/ 42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1" h="436">
                  <a:moveTo>
                    <a:pt x="0" y="423"/>
                  </a:moveTo>
                  <a:lnTo>
                    <a:pt x="0" y="423"/>
                  </a:lnTo>
                  <a:lnTo>
                    <a:pt x="6" y="435"/>
                  </a:lnTo>
                  <a:lnTo>
                    <a:pt x="13" y="423"/>
                  </a:lnTo>
                  <a:lnTo>
                    <a:pt x="46" y="416"/>
                  </a:lnTo>
                  <a:lnTo>
                    <a:pt x="56" y="420"/>
                  </a:lnTo>
                  <a:lnTo>
                    <a:pt x="95" y="406"/>
                  </a:lnTo>
                  <a:lnTo>
                    <a:pt x="107" y="420"/>
                  </a:lnTo>
                  <a:lnTo>
                    <a:pt x="119" y="390"/>
                  </a:lnTo>
                  <a:lnTo>
                    <a:pt x="130" y="383"/>
                  </a:lnTo>
                  <a:lnTo>
                    <a:pt x="156" y="399"/>
                  </a:lnTo>
                  <a:lnTo>
                    <a:pt x="160" y="381"/>
                  </a:lnTo>
                  <a:lnTo>
                    <a:pt x="189" y="342"/>
                  </a:lnTo>
                  <a:lnTo>
                    <a:pt x="195" y="318"/>
                  </a:lnTo>
                  <a:lnTo>
                    <a:pt x="204" y="322"/>
                  </a:lnTo>
                  <a:lnTo>
                    <a:pt x="230" y="301"/>
                  </a:lnTo>
                  <a:lnTo>
                    <a:pt x="224" y="285"/>
                  </a:lnTo>
                  <a:lnTo>
                    <a:pt x="227" y="275"/>
                  </a:lnTo>
                  <a:lnTo>
                    <a:pt x="200" y="8"/>
                  </a:lnTo>
                  <a:lnTo>
                    <a:pt x="198" y="0"/>
                  </a:lnTo>
                  <a:lnTo>
                    <a:pt x="60" y="18"/>
                  </a:lnTo>
                  <a:lnTo>
                    <a:pt x="33" y="35"/>
                  </a:lnTo>
                  <a:lnTo>
                    <a:pt x="11" y="25"/>
                  </a:lnTo>
                  <a:lnTo>
                    <a:pt x="27" y="247"/>
                  </a:lnTo>
                  <a:lnTo>
                    <a:pt x="24" y="291"/>
                  </a:lnTo>
                  <a:lnTo>
                    <a:pt x="32" y="317"/>
                  </a:lnTo>
                  <a:lnTo>
                    <a:pt x="24" y="369"/>
                  </a:lnTo>
                  <a:lnTo>
                    <a:pt x="7" y="390"/>
                  </a:lnTo>
                  <a:lnTo>
                    <a:pt x="0" y="423"/>
                  </a:lnTo>
                  <a:lnTo>
                    <a:pt x="0" y="423"/>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1" name="Freeform 21"/>
            <p:cNvSpPr>
              <a:spLocks/>
            </p:cNvSpPr>
            <p:nvPr/>
          </p:nvSpPr>
          <p:spPr bwMode="auto">
            <a:xfrm>
              <a:off x="3502" y="2542"/>
              <a:ext cx="449" cy="326"/>
            </a:xfrm>
            <a:custGeom>
              <a:avLst/>
              <a:gdLst>
                <a:gd name="T0" fmla="*/ 0 w 449"/>
                <a:gd name="T1" fmla="*/ 10 h 326"/>
                <a:gd name="T2" fmla="*/ 0 w 449"/>
                <a:gd name="T3" fmla="*/ 10 h 326"/>
                <a:gd name="T4" fmla="*/ 0 w 449"/>
                <a:gd name="T5" fmla="*/ 35 h 326"/>
                <a:gd name="T6" fmla="*/ 8 w 449"/>
                <a:gd name="T7" fmla="*/ 53 h 326"/>
                <a:gd name="T8" fmla="*/ 4 w 449"/>
                <a:gd name="T9" fmla="*/ 70 h 326"/>
                <a:gd name="T10" fmla="*/ 8 w 449"/>
                <a:gd name="T11" fmla="*/ 116 h 326"/>
                <a:gd name="T12" fmla="*/ 29 w 449"/>
                <a:gd name="T13" fmla="*/ 177 h 326"/>
                <a:gd name="T14" fmla="*/ 29 w 449"/>
                <a:gd name="T15" fmla="*/ 197 h 326"/>
                <a:gd name="T16" fmla="*/ 43 w 449"/>
                <a:gd name="T17" fmla="*/ 228 h 326"/>
                <a:gd name="T18" fmla="*/ 50 w 449"/>
                <a:gd name="T19" fmla="*/ 277 h 326"/>
                <a:gd name="T20" fmla="*/ 47 w 449"/>
                <a:gd name="T21" fmla="*/ 292 h 326"/>
                <a:gd name="T22" fmla="*/ 55 w 449"/>
                <a:gd name="T23" fmla="*/ 306 h 326"/>
                <a:gd name="T24" fmla="*/ 345 w 449"/>
                <a:gd name="T25" fmla="*/ 300 h 326"/>
                <a:gd name="T26" fmla="*/ 367 w 449"/>
                <a:gd name="T27" fmla="*/ 325 h 326"/>
                <a:gd name="T28" fmla="*/ 386 w 449"/>
                <a:gd name="T29" fmla="*/ 290 h 326"/>
                <a:gd name="T30" fmla="*/ 398 w 449"/>
                <a:gd name="T31" fmla="*/ 253 h 326"/>
                <a:gd name="T32" fmla="*/ 386 w 449"/>
                <a:gd name="T33" fmla="*/ 223 h 326"/>
                <a:gd name="T34" fmla="*/ 437 w 449"/>
                <a:gd name="T35" fmla="*/ 181 h 326"/>
                <a:gd name="T36" fmla="*/ 448 w 449"/>
                <a:gd name="T37" fmla="*/ 160 h 326"/>
                <a:gd name="T38" fmla="*/ 448 w 449"/>
                <a:gd name="T39" fmla="*/ 150 h 326"/>
                <a:gd name="T40" fmla="*/ 411 w 449"/>
                <a:gd name="T41" fmla="*/ 103 h 326"/>
                <a:gd name="T42" fmla="*/ 375 w 449"/>
                <a:gd name="T43" fmla="*/ 55 h 326"/>
                <a:gd name="T44" fmla="*/ 367 w 449"/>
                <a:gd name="T45" fmla="*/ 0 h 326"/>
                <a:gd name="T46" fmla="*/ 9 w 449"/>
                <a:gd name="T47" fmla="*/ 11 h 326"/>
                <a:gd name="T48" fmla="*/ 0 w 449"/>
                <a:gd name="T49" fmla="*/ 10 h 326"/>
                <a:gd name="T50" fmla="*/ 0 w 449"/>
                <a:gd name="T51" fmla="*/ 1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9" h="326">
                  <a:moveTo>
                    <a:pt x="0" y="10"/>
                  </a:moveTo>
                  <a:lnTo>
                    <a:pt x="0" y="10"/>
                  </a:lnTo>
                  <a:lnTo>
                    <a:pt x="0" y="35"/>
                  </a:lnTo>
                  <a:lnTo>
                    <a:pt x="8" y="53"/>
                  </a:lnTo>
                  <a:lnTo>
                    <a:pt x="4" y="70"/>
                  </a:lnTo>
                  <a:lnTo>
                    <a:pt x="8" y="116"/>
                  </a:lnTo>
                  <a:lnTo>
                    <a:pt x="29" y="177"/>
                  </a:lnTo>
                  <a:lnTo>
                    <a:pt x="29" y="197"/>
                  </a:lnTo>
                  <a:lnTo>
                    <a:pt x="43" y="228"/>
                  </a:lnTo>
                  <a:lnTo>
                    <a:pt x="50" y="277"/>
                  </a:lnTo>
                  <a:lnTo>
                    <a:pt x="47" y="292"/>
                  </a:lnTo>
                  <a:lnTo>
                    <a:pt x="55" y="306"/>
                  </a:lnTo>
                  <a:lnTo>
                    <a:pt x="345" y="300"/>
                  </a:lnTo>
                  <a:lnTo>
                    <a:pt x="367" y="325"/>
                  </a:lnTo>
                  <a:lnTo>
                    <a:pt x="386" y="290"/>
                  </a:lnTo>
                  <a:lnTo>
                    <a:pt x="398" y="253"/>
                  </a:lnTo>
                  <a:lnTo>
                    <a:pt x="386" y="223"/>
                  </a:lnTo>
                  <a:lnTo>
                    <a:pt x="437" y="181"/>
                  </a:lnTo>
                  <a:lnTo>
                    <a:pt x="448" y="160"/>
                  </a:lnTo>
                  <a:lnTo>
                    <a:pt x="448" y="150"/>
                  </a:lnTo>
                  <a:lnTo>
                    <a:pt x="411" y="103"/>
                  </a:lnTo>
                  <a:lnTo>
                    <a:pt x="375" y="55"/>
                  </a:lnTo>
                  <a:lnTo>
                    <a:pt x="367" y="0"/>
                  </a:lnTo>
                  <a:lnTo>
                    <a:pt x="9" y="11"/>
                  </a:lnTo>
                  <a:lnTo>
                    <a:pt x="0" y="10"/>
                  </a:lnTo>
                  <a:lnTo>
                    <a:pt x="0" y="10"/>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2" name="Freeform 22"/>
            <p:cNvSpPr>
              <a:spLocks/>
            </p:cNvSpPr>
            <p:nvPr/>
          </p:nvSpPr>
          <p:spPr bwMode="auto">
            <a:xfrm>
              <a:off x="3084" y="2896"/>
              <a:ext cx="559" cy="327"/>
            </a:xfrm>
            <a:custGeom>
              <a:avLst/>
              <a:gdLst>
                <a:gd name="T0" fmla="*/ 0 w 559"/>
                <a:gd name="T1" fmla="*/ 309 h 327"/>
                <a:gd name="T2" fmla="*/ 0 w 559"/>
                <a:gd name="T3" fmla="*/ 309 h 327"/>
                <a:gd name="T4" fmla="*/ 20 w 559"/>
                <a:gd name="T5" fmla="*/ 0 h 327"/>
                <a:gd name="T6" fmla="*/ 227 w 559"/>
                <a:gd name="T7" fmla="*/ 11 h 327"/>
                <a:gd name="T8" fmla="*/ 503 w 559"/>
                <a:gd name="T9" fmla="*/ 15 h 327"/>
                <a:gd name="T10" fmla="*/ 519 w 559"/>
                <a:gd name="T11" fmla="*/ 29 h 327"/>
                <a:gd name="T12" fmla="*/ 528 w 559"/>
                <a:gd name="T13" fmla="*/ 26 h 327"/>
                <a:gd name="T14" fmla="*/ 536 w 559"/>
                <a:gd name="T15" fmla="*/ 35 h 327"/>
                <a:gd name="T16" fmla="*/ 538 w 559"/>
                <a:gd name="T17" fmla="*/ 41 h 327"/>
                <a:gd name="T18" fmla="*/ 529 w 559"/>
                <a:gd name="T19" fmla="*/ 41 h 327"/>
                <a:gd name="T20" fmla="*/ 519 w 559"/>
                <a:gd name="T21" fmla="*/ 64 h 327"/>
                <a:gd name="T22" fmla="*/ 542 w 559"/>
                <a:gd name="T23" fmla="*/ 99 h 327"/>
                <a:gd name="T24" fmla="*/ 558 w 559"/>
                <a:gd name="T25" fmla="*/ 104 h 327"/>
                <a:gd name="T26" fmla="*/ 555 w 559"/>
                <a:gd name="T27" fmla="*/ 325 h 327"/>
                <a:gd name="T28" fmla="*/ 319 w 559"/>
                <a:gd name="T29" fmla="*/ 326 h 327"/>
                <a:gd name="T30" fmla="*/ 0 w 559"/>
                <a:gd name="T31" fmla="*/ 309 h 327"/>
                <a:gd name="T32" fmla="*/ 0 w 559"/>
                <a:gd name="T33"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9" h="327">
                  <a:moveTo>
                    <a:pt x="0" y="309"/>
                  </a:moveTo>
                  <a:lnTo>
                    <a:pt x="0" y="309"/>
                  </a:lnTo>
                  <a:lnTo>
                    <a:pt x="20" y="0"/>
                  </a:lnTo>
                  <a:lnTo>
                    <a:pt x="227" y="11"/>
                  </a:lnTo>
                  <a:lnTo>
                    <a:pt x="503" y="15"/>
                  </a:lnTo>
                  <a:lnTo>
                    <a:pt x="519" y="29"/>
                  </a:lnTo>
                  <a:lnTo>
                    <a:pt x="528" y="26"/>
                  </a:lnTo>
                  <a:lnTo>
                    <a:pt x="536" y="35"/>
                  </a:lnTo>
                  <a:lnTo>
                    <a:pt x="538" y="41"/>
                  </a:lnTo>
                  <a:lnTo>
                    <a:pt x="529" y="41"/>
                  </a:lnTo>
                  <a:lnTo>
                    <a:pt x="519" y="64"/>
                  </a:lnTo>
                  <a:lnTo>
                    <a:pt x="542" y="99"/>
                  </a:lnTo>
                  <a:lnTo>
                    <a:pt x="558" y="104"/>
                  </a:lnTo>
                  <a:lnTo>
                    <a:pt x="555" y="325"/>
                  </a:lnTo>
                  <a:lnTo>
                    <a:pt x="319" y="326"/>
                  </a:lnTo>
                  <a:lnTo>
                    <a:pt x="0" y="309"/>
                  </a:lnTo>
                  <a:lnTo>
                    <a:pt x="0" y="309"/>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3" name="Freeform 23"/>
            <p:cNvSpPr>
              <a:spLocks/>
            </p:cNvSpPr>
            <p:nvPr/>
          </p:nvSpPr>
          <p:spPr bwMode="auto">
            <a:xfrm>
              <a:off x="4036" y="2957"/>
              <a:ext cx="545" cy="304"/>
            </a:xfrm>
            <a:custGeom>
              <a:avLst/>
              <a:gdLst>
                <a:gd name="T0" fmla="*/ 0 w 545"/>
                <a:gd name="T1" fmla="*/ 303 h 304"/>
                <a:gd name="T2" fmla="*/ 0 w 545"/>
                <a:gd name="T3" fmla="*/ 303 h 304"/>
                <a:gd name="T4" fmla="*/ 4 w 545"/>
                <a:gd name="T5" fmla="*/ 287 h 304"/>
                <a:gd name="T6" fmla="*/ 18 w 545"/>
                <a:gd name="T7" fmla="*/ 284 h 304"/>
                <a:gd name="T8" fmla="*/ 20 w 545"/>
                <a:gd name="T9" fmla="*/ 253 h 304"/>
                <a:gd name="T10" fmla="*/ 13 w 545"/>
                <a:gd name="T11" fmla="*/ 249 h 304"/>
                <a:gd name="T12" fmla="*/ 12 w 545"/>
                <a:gd name="T13" fmla="*/ 242 h 304"/>
                <a:gd name="T14" fmla="*/ 30 w 545"/>
                <a:gd name="T15" fmla="*/ 224 h 304"/>
                <a:gd name="T16" fmla="*/ 65 w 545"/>
                <a:gd name="T17" fmla="*/ 237 h 304"/>
                <a:gd name="T18" fmla="*/ 70 w 545"/>
                <a:gd name="T19" fmla="*/ 200 h 304"/>
                <a:gd name="T20" fmla="*/ 93 w 545"/>
                <a:gd name="T21" fmla="*/ 191 h 304"/>
                <a:gd name="T22" fmla="*/ 89 w 545"/>
                <a:gd name="T23" fmla="*/ 181 h 304"/>
                <a:gd name="T24" fmla="*/ 95 w 545"/>
                <a:gd name="T25" fmla="*/ 160 h 304"/>
                <a:gd name="T26" fmla="*/ 102 w 545"/>
                <a:gd name="T27" fmla="*/ 148 h 304"/>
                <a:gd name="T28" fmla="*/ 135 w 545"/>
                <a:gd name="T29" fmla="*/ 141 h 304"/>
                <a:gd name="T30" fmla="*/ 145 w 545"/>
                <a:gd name="T31" fmla="*/ 145 h 304"/>
                <a:gd name="T32" fmla="*/ 184 w 545"/>
                <a:gd name="T33" fmla="*/ 131 h 304"/>
                <a:gd name="T34" fmla="*/ 196 w 545"/>
                <a:gd name="T35" fmla="*/ 145 h 304"/>
                <a:gd name="T36" fmla="*/ 208 w 545"/>
                <a:gd name="T37" fmla="*/ 115 h 304"/>
                <a:gd name="T38" fmla="*/ 219 w 545"/>
                <a:gd name="T39" fmla="*/ 108 h 304"/>
                <a:gd name="T40" fmla="*/ 245 w 545"/>
                <a:gd name="T41" fmla="*/ 124 h 304"/>
                <a:gd name="T42" fmla="*/ 249 w 545"/>
                <a:gd name="T43" fmla="*/ 106 h 304"/>
                <a:gd name="T44" fmla="*/ 278 w 545"/>
                <a:gd name="T45" fmla="*/ 67 h 304"/>
                <a:gd name="T46" fmla="*/ 284 w 545"/>
                <a:gd name="T47" fmla="*/ 43 h 304"/>
                <a:gd name="T48" fmla="*/ 293 w 545"/>
                <a:gd name="T49" fmla="*/ 47 h 304"/>
                <a:gd name="T50" fmla="*/ 319 w 545"/>
                <a:gd name="T51" fmla="*/ 26 h 304"/>
                <a:gd name="T52" fmla="*/ 313 w 545"/>
                <a:gd name="T53" fmla="*/ 10 h 304"/>
                <a:gd name="T54" fmla="*/ 316 w 545"/>
                <a:gd name="T55" fmla="*/ 0 h 304"/>
                <a:gd name="T56" fmla="*/ 340 w 545"/>
                <a:gd name="T57" fmla="*/ 0 h 304"/>
                <a:gd name="T58" fmla="*/ 355 w 545"/>
                <a:gd name="T59" fmla="*/ 4 h 304"/>
                <a:gd name="T60" fmla="*/ 363 w 545"/>
                <a:gd name="T61" fmla="*/ 23 h 304"/>
                <a:gd name="T62" fmla="*/ 387 w 545"/>
                <a:gd name="T63" fmla="*/ 26 h 304"/>
                <a:gd name="T64" fmla="*/ 404 w 545"/>
                <a:gd name="T65" fmla="*/ 37 h 304"/>
                <a:gd name="T66" fmla="*/ 437 w 545"/>
                <a:gd name="T67" fmla="*/ 34 h 304"/>
                <a:gd name="T68" fmla="*/ 453 w 545"/>
                <a:gd name="T69" fmla="*/ 23 h 304"/>
                <a:gd name="T70" fmla="*/ 489 w 545"/>
                <a:gd name="T71" fmla="*/ 50 h 304"/>
                <a:gd name="T72" fmla="*/ 502 w 545"/>
                <a:gd name="T73" fmla="*/ 97 h 304"/>
                <a:gd name="T74" fmla="*/ 516 w 545"/>
                <a:gd name="T75" fmla="*/ 115 h 304"/>
                <a:gd name="T76" fmla="*/ 544 w 545"/>
                <a:gd name="T77" fmla="*/ 133 h 304"/>
                <a:gd name="T78" fmla="*/ 525 w 545"/>
                <a:gd name="T79" fmla="*/ 160 h 304"/>
                <a:gd name="T80" fmla="*/ 506 w 545"/>
                <a:gd name="T81" fmla="*/ 173 h 304"/>
                <a:gd name="T82" fmla="*/ 487 w 545"/>
                <a:gd name="T83" fmla="*/ 200 h 304"/>
                <a:gd name="T84" fmla="*/ 486 w 545"/>
                <a:gd name="T85" fmla="*/ 209 h 304"/>
                <a:gd name="T86" fmla="*/ 432 w 545"/>
                <a:gd name="T87" fmla="*/ 248 h 304"/>
                <a:gd name="T88" fmla="*/ 131 w 545"/>
                <a:gd name="T89" fmla="*/ 277 h 304"/>
                <a:gd name="T90" fmla="*/ 102 w 545"/>
                <a:gd name="T91" fmla="*/ 276 h 304"/>
                <a:gd name="T92" fmla="*/ 102 w 545"/>
                <a:gd name="T93" fmla="*/ 295 h 304"/>
                <a:gd name="T94" fmla="*/ 0 w 545"/>
                <a:gd name="T95" fmla="*/ 303 h 304"/>
                <a:gd name="T96" fmla="*/ 0 w 545"/>
                <a:gd name="T9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5" h="304">
                  <a:moveTo>
                    <a:pt x="0" y="303"/>
                  </a:moveTo>
                  <a:lnTo>
                    <a:pt x="0" y="303"/>
                  </a:lnTo>
                  <a:lnTo>
                    <a:pt x="4" y="287"/>
                  </a:lnTo>
                  <a:lnTo>
                    <a:pt x="18" y="284"/>
                  </a:lnTo>
                  <a:lnTo>
                    <a:pt x="20" y="253"/>
                  </a:lnTo>
                  <a:lnTo>
                    <a:pt x="13" y="249"/>
                  </a:lnTo>
                  <a:lnTo>
                    <a:pt x="12" y="242"/>
                  </a:lnTo>
                  <a:lnTo>
                    <a:pt x="30" y="224"/>
                  </a:lnTo>
                  <a:lnTo>
                    <a:pt x="65" y="237"/>
                  </a:lnTo>
                  <a:lnTo>
                    <a:pt x="70" y="200"/>
                  </a:lnTo>
                  <a:lnTo>
                    <a:pt x="93" y="191"/>
                  </a:lnTo>
                  <a:lnTo>
                    <a:pt x="89" y="181"/>
                  </a:lnTo>
                  <a:lnTo>
                    <a:pt x="95" y="160"/>
                  </a:lnTo>
                  <a:lnTo>
                    <a:pt x="102" y="148"/>
                  </a:lnTo>
                  <a:lnTo>
                    <a:pt x="135" y="141"/>
                  </a:lnTo>
                  <a:lnTo>
                    <a:pt x="145" y="145"/>
                  </a:lnTo>
                  <a:lnTo>
                    <a:pt x="184" y="131"/>
                  </a:lnTo>
                  <a:lnTo>
                    <a:pt x="196" y="145"/>
                  </a:lnTo>
                  <a:lnTo>
                    <a:pt x="208" y="115"/>
                  </a:lnTo>
                  <a:lnTo>
                    <a:pt x="219" y="108"/>
                  </a:lnTo>
                  <a:lnTo>
                    <a:pt x="245" y="124"/>
                  </a:lnTo>
                  <a:lnTo>
                    <a:pt x="249" y="106"/>
                  </a:lnTo>
                  <a:lnTo>
                    <a:pt x="278" y="67"/>
                  </a:lnTo>
                  <a:lnTo>
                    <a:pt x="284" y="43"/>
                  </a:lnTo>
                  <a:lnTo>
                    <a:pt x="293" y="47"/>
                  </a:lnTo>
                  <a:lnTo>
                    <a:pt x="319" y="26"/>
                  </a:lnTo>
                  <a:lnTo>
                    <a:pt x="313" y="10"/>
                  </a:lnTo>
                  <a:lnTo>
                    <a:pt x="316" y="0"/>
                  </a:lnTo>
                  <a:lnTo>
                    <a:pt x="340" y="0"/>
                  </a:lnTo>
                  <a:lnTo>
                    <a:pt x="355" y="4"/>
                  </a:lnTo>
                  <a:lnTo>
                    <a:pt x="363" y="23"/>
                  </a:lnTo>
                  <a:lnTo>
                    <a:pt x="387" y="26"/>
                  </a:lnTo>
                  <a:lnTo>
                    <a:pt x="404" y="37"/>
                  </a:lnTo>
                  <a:lnTo>
                    <a:pt x="437" y="34"/>
                  </a:lnTo>
                  <a:lnTo>
                    <a:pt x="453" y="23"/>
                  </a:lnTo>
                  <a:lnTo>
                    <a:pt x="489" y="50"/>
                  </a:lnTo>
                  <a:lnTo>
                    <a:pt x="502" y="97"/>
                  </a:lnTo>
                  <a:lnTo>
                    <a:pt x="516" y="115"/>
                  </a:lnTo>
                  <a:lnTo>
                    <a:pt x="544" y="133"/>
                  </a:lnTo>
                  <a:lnTo>
                    <a:pt x="525" y="160"/>
                  </a:lnTo>
                  <a:lnTo>
                    <a:pt x="506" y="173"/>
                  </a:lnTo>
                  <a:lnTo>
                    <a:pt x="487" y="200"/>
                  </a:lnTo>
                  <a:lnTo>
                    <a:pt x="486" y="209"/>
                  </a:lnTo>
                  <a:lnTo>
                    <a:pt x="432" y="248"/>
                  </a:lnTo>
                  <a:lnTo>
                    <a:pt x="131" y="277"/>
                  </a:lnTo>
                  <a:lnTo>
                    <a:pt x="102" y="276"/>
                  </a:lnTo>
                  <a:lnTo>
                    <a:pt x="102" y="295"/>
                  </a:lnTo>
                  <a:lnTo>
                    <a:pt x="0" y="303"/>
                  </a:lnTo>
                  <a:lnTo>
                    <a:pt x="0" y="303"/>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4" name="Freeform 24"/>
            <p:cNvSpPr>
              <a:spLocks/>
            </p:cNvSpPr>
            <p:nvPr/>
          </p:nvSpPr>
          <p:spPr bwMode="auto">
            <a:xfrm>
              <a:off x="3690" y="3629"/>
              <a:ext cx="423" cy="406"/>
            </a:xfrm>
            <a:custGeom>
              <a:avLst/>
              <a:gdLst>
                <a:gd name="T0" fmla="*/ 0 w 423"/>
                <a:gd name="T1" fmla="*/ 3 h 406"/>
                <a:gd name="T2" fmla="*/ 16 w 423"/>
                <a:gd name="T3" fmla="*/ 126 h 406"/>
                <a:gd name="T4" fmla="*/ 44 w 423"/>
                <a:gd name="T5" fmla="*/ 191 h 406"/>
                <a:gd name="T6" fmla="*/ 30 w 423"/>
                <a:gd name="T7" fmla="*/ 256 h 406"/>
                <a:gd name="T8" fmla="*/ 35 w 423"/>
                <a:gd name="T9" fmla="*/ 289 h 406"/>
                <a:gd name="T10" fmla="*/ 25 w 423"/>
                <a:gd name="T11" fmla="*/ 319 h 406"/>
                <a:gd name="T12" fmla="*/ 21 w 423"/>
                <a:gd name="T13" fmla="*/ 343 h 406"/>
                <a:gd name="T14" fmla="*/ 125 w 423"/>
                <a:gd name="T15" fmla="*/ 355 h 406"/>
                <a:gd name="T16" fmla="*/ 161 w 423"/>
                <a:gd name="T17" fmla="*/ 339 h 406"/>
                <a:gd name="T18" fmla="*/ 208 w 423"/>
                <a:gd name="T19" fmla="*/ 334 h 406"/>
                <a:gd name="T20" fmla="*/ 220 w 423"/>
                <a:gd name="T21" fmla="*/ 353 h 406"/>
                <a:gd name="T22" fmla="*/ 244 w 423"/>
                <a:gd name="T23" fmla="*/ 373 h 406"/>
                <a:gd name="T24" fmla="*/ 263 w 423"/>
                <a:gd name="T25" fmla="*/ 390 h 406"/>
                <a:gd name="T26" fmla="*/ 284 w 423"/>
                <a:gd name="T27" fmla="*/ 393 h 406"/>
                <a:gd name="T28" fmla="*/ 291 w 423"/>
                <a:gd name="T29" fmla="*/ 373 h 406"/>
                <a:gd name="T30" fmla="*/ 312 w 423"/>
                <a:gd name="T31" fmla="*/ 376 h 406"/>
                <a:gd name="T32" fmla="*/ 335 w 423"/>
                <a:gd name="T33" fmla="*/ 388 h 406"/>
                <a:gd name="T34" fmla="*/ 335 w 423"/>
                <a:gd name="T35" fmla="*/ 373 h 406"/>
                <a:gd name="T36" fmla="*/ 341 w 423"/>
                <a:gd name="T37" fmla="*/ 356 h 406"/>
                <a:gd name="T38" fmla="*/ 356 w 423"/>
                <a:gd name="T39" fmla="*/ 369 h 406"/>
                <a:gd name="T40" fmla="*/ 379 w 423"/>
                <a:gd name="T41" fmla="*/ 376 h 406"/>
                <a:gd name="T42" fmla="*/ 388 w 423"/>
                <a:gd name="T43" fmla="*/ 387 h 406"/>
                <a:gd name="T44" fmla="*/ 392 w 423"/>
                <a:gd name="T45" fmla="*/ 405 h 406"/>
                <a:gd name="T46" fmla="*/ 412 w 423"/>
                <a:gd name="T47" fmla="*/ 400 h 406"/>
                <a:gd name="T48" fmla="*/ 422 w 423"/>
                <a:gd name="T49" fmla="*/ 388 h 406"/>
                <a:gd name="T50" fmla="*/ 412 w 423"/>
                <a:gd name="T51" fmla="*/ 376 h 406"/>
                <a:gd name="T52" fmla="*/ 395 w 423"/>
                <a:gd name="T53" fmla="*/ 371 h 406"/>
                <a:gd name="T54" fmla="*/ 379 w 423"/>
                <a:gd name="T55" fmla="*/ 362 h 406"/>
                <a:gd name="T56" fmla="*/ 374 w 423"/>
                <a:gd name="T57" fmla="*/ 335 h 406"/>
                <a:gd name="T58" fmla="*/ 387 w 423"/>
                <a:gd name="T59" fmla="*/ 319 h 406"/>
                <a:gd name="T60" fmla="*/ 405 w 423"/>
                <a:gd name="T61" fmla="*/ 308 h 406"/>
                <a:gd name="T62" fmla="*/ 402 w 423"/>
                <a:gd name="T63" fmla="*/ 282 h 406"/>
                <a:gd name="T64" fmla="*/ 376 w 423"/>
                <a:gd name="T65" fmla="*/ 295 h 406"/>
                <a:gd name="T66" fmla="*/ 349 w 423"/>
                <a:gd name="T67" fmla="*/ 303 h 406"/>
                <a:gd name="T68" fmla="*/ 359 w 423"/>
                <a:gd name="T69" fmla="*/ 293 h 406"/>
                <a:gd name="T70" fmla="*/ 365 w 423"/>
                <a:gd name="T71" fmla="*/ 286 h 406"/>
                <a:gd name="T72" fmla="*/ 356 w 423"/>
                <a:gd name="T73" fmla="*/ 284 h 406"/>
                <a:gd name="T74" fmla="*/ 346 w 423"/>
                <a:gd name="T75" fmla="*/ 286 h 406"/>
                <a:gd name="T76" fmla="*/ 326 w 423"/>
                <a:gd name="T77" fmla="*/ 299 h 406"/>
                <a:gd name="T78" fmla="*/ 301 w 423"/>
                <a:gd name="T79" fmla="*/ 286 h 406"/>
                <a:gd name="T80" fmla="*/ 327 w 423"/>
                <a:gd name="T81" fmla="*/ 264 h 406"/>
                <a:gd name="T82" fmla="*/ 373 w 423"/>
                <a:gd name="T83" fmla="*/ 281 h 406"/>
                <a:gd name="T84" fmla="*/ 350 w 423"/>
                <a:gd name="T85" fmla="*/ 198 h 406"/>
                <a:gd name="T86" fmla="*/ 201 w 423"/>
                <a:gd name="T87" fmla="*/ 186 h 406"/>
                <a:gd name="T88" fmla="*/ 242 w 423"/>
                <a:gd name="T89" fmla="*/ 91 h 406"/>
                <a:gd name="T90" fmla="*/ 240 w 423"/>
                <a:gd name="T91" fmla="*/ 43 h 406"/>
                <a:gd name="T92" fmla="*/ 0 w 423"/>
                <a:gd name="T93" fmla="*/ 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3" h="406">
                  <a:moveTo>
                    <a:pt x="0" y="3"/>
                  </a:moveTo>
                  <a:lnTo>
                    <a:pt x="0" y="3"/>
                  </a:lnTo>
                  <a:lnTo>
                    <a:pt x="3" y="111"/>
                  </a:lnTo>
                  <a:lnTo>
                    <a:pt x="16" y="126"/>
                  </a:lnTo>
                  <a:lnTo>
                    <a:pt x="20" y="153"/>
                  </a:lnTo>
                  <a:lnTo>
                    <a:pt x="44" y="191"/>
                  </a:lnTo>
                  <a:lnTo>
                    <a:pt x="42" y="224"/>
                  </a:lnTo>
                  <a:lnTo>
                    <a:pt x="30" y="256"/>
                  </a:lnTo>
                  <a:lnTo>
                    <a:pt x="30" y="271"/>
                  </a:lnTo>
                  <a:lnTo>
                    <a:pt x="35" y="289"/>
                  </a:lnTo>
                  <a:lnTo>
                    <a:pt x="32" y="308"/>
                  </a:lnTo>
                  <a:lnTo>
                    <a:pt x="25" y="319"/>
                  </a:lnTo>
                  <a:lnTo>
                    <a:pt x="16" y="334"/>
                  </a:lnTo>
                  <a:lnTo>
                    <a:pt x="21" y="343"/>
                  </a:lnTo>
                  <a:lnTo>
                    <a:pt x="78" y="334"/>
                  </a:lnTo>
                  <a:lnTo>
                    <a:pt x="125" y="355"/>
                  </a:lnTo>
                  <a:lnTo>
                    <a:pt x="167" y="352"/>
                  </a:lnTo>
                  <a:lnTo>
                    <a:pt x="161" y="339"/>
                  </a:lnTo>
                  <a:lnTo>
                    <a:pt x="177" y="327"/>
                  </a:lnTo>
                  <a:lnTo>
                    <a:pt x="208" y="334"/>
                  </a:lnTo>
                  <a:lnTo>
                    <a:pt x="212" y="356"/>
                  </a:lnTo>
                  <a:lnTo>
                    <a:pt x="220" y="353"/>
                  </a:lnTo>
                  <a:lnTo>
                    <a:pt x="235" y="359"/>
                  </a:lnTo>
                  <a:lnTo>
                    <a:pt x="244" y="373"/>
                  </a:lnTo>
                  <a:lnTo>
                    <a:pt x="249" y="388"/>
                  </a:lnTo>
                  <a:lnTo>
                    <a:pt x="263" y="390"/>
                  </a:lnTo>
                  <a:lnTo>
                    <a:pt x="274" y="396"/>
                  </a:lnTo>
                  <a:lnTo>
                    <a:pt x="284" y="393"/>
                  </a:lnTo>
                  <a:lnTo>
                    <a:pt x="293" y="383"/>
                  </a:lnTo>
                  <a:lnTo>
                    <a:pt x="291" y="373"/>
                  </a:lnTo>
                  <a:lnTo>
                    <a:pt x="306" y="388"/>
                  </a:lnTo>
                  <a:lnTo>
                    <a:pt x="312" y="376"/>
                  </a:lnTo>
                  <a:lnTo>
                    <a:pt x="321" y="394"/>
                  </a:lnTo>
                  <a:lnTo>
                    <a:pt x="335" y="388"/>
                  </a:lnTo>
                  <a:lnTo>
                    <a:pt x="340" y="380"/>
                  </a:lnTo>
                  <a:lnTo>
                    <a:pt x="335" y="373"/>
                  </a:lnTo>
                  <a:lnTo>
                    <a:pt x="337" y="356"/>
                  </a:lnTo>
                  <a:lnTo>
                    <a:pt x="341" y="356"/>
                  </a:lnTo>
                  <a:lnTo>
                    <a:pt x="351" y="356"/>
                  </a:lnTo>
                  <a:lnTo>
                    <a:pt x="356" y="369"/>
                  </a:lnTo>
                  <a:lnTo>
                    <a:pt x="369" y="369"/>
                  </a:lnTo>
                  <a:lnTo>
                    <a:pt x="379" y="376"/>
                  </a:lnTo>
                  <a:lnTo>
                    <a:pt x="383" y="374"/>
                  </a:lnTo>
                  <a:lnTo>
                    <a:pt x="388" y="387"/>
                  </a:lnTo>
                  <a:lnTo>
                    <a:pt x="395" y="391"/>
                  </a:lnTo>
                  <a:lnTo>
                    <a:pt x="392" y="405"/>
                  </a:lnTo>
                  <a:lnTo>
                    <a:pt x="403" y="391"/>
                  </a:lnTo>
                  <a:lnTo>
                    <a:pt x="412" y="400"/>
                  </a:lnTo>
                  <a:lnTo>
                    <a:pt x="412" y="390"/>
                  </a:lnTo>
                  <a:lnTo>
                    <a:pt x="422" y="388"/>
                  </a:lnTo>
                  <a:lnTo>
                    <a:pt x="422" y="379"/>
                  </a:lnTo>
                  <a:lnTo>
                    <a:pt x="412" y="376"/>
                  </a:lnTo>
                  <a:lnTo>
                    <a:pt x="405" y="369"/>
                  </a:lnTo>
                  <a:lnTo>
                    <a:pt x="395" y="371"/>
                  </a:lnTo>
                  <a:lnTo>
                    <a:pt x="391" y="362"/>
                  </a:lnTo>
                  <a:lnTo>
                    <a:pt x="379" y="362"/>
                  </a:lnTo>
                  <a:lnTo>
                    <a:pt x="370" y="340"/>
                  </a:lnTo>
                  <a:lnTo>
                    <a:pt x="374" y="335"/>
                  </a:lnTo>
                  <a:lnTo>
                    <a:pt x="386" y="330"/>
                  </a:lnTo>
                  <a:lnTo>
                    <a:pt x="387" y="319"/>
                  </a:lnTo>
                  <a:lnTo>
                    <a:pt x="394" y="318"/>
                  </a:lnTo>
                  <a:lnTo>
                    <a:pt x="405" y="308"/>
                  </a:lnTo>
                  <a:lnTo>
                    <a:pt x="402" y="303"/>
                  </a:lnTo>
                  <a:lnTo>
                    <a:pt x="402" y="282"/>
                  </a:lnTo>
                  <a:lnTo>
                    <a:pt x="390" y="292"/>
                  </a:lnTo>
                  <a:lnTo>
                    <a:pt x="376" y="295"/>
                  </a:lnTo>
                  <a:lnTo>
                    <a:pt x="366" y="312"/>
                  </a:lnTo>
                  <a:lnTo>
                    <a:pt x="349" y="303"/>
                  </a:lnTo>
                  <a:lnTo>
                    <a:pt x="351" y="295"/>
                  </a:lnTo>
                  <a:lnTo>
                    <a:pt x="359" y="293"/>
                  </a:lnTo>
                  <a:lnTo>
                    <a:pt x="359" y="295"/>
                  </a:lnTo>
                  <a:lnTo>
                    <a:pt x="365" y="286"/>
                  </a:lnTo>
                  <a:lnTo>
                    <a:pt x="358" y="288"/>
                  </a:lnTo>
                  <a:lnTo>
                    <a:pt x="356" y="284"/>
                  </a:lnTo>
                  <a:lnTo>
                    <a:pt x="353" y="288"/>
                  </a:lnTo>
                  <a:lnTo>
                    <a:pt x="346" y="286"/>
                  </a:lnTo>
                  <a:lnTo>
                    <a:pt x="338" y="295"/>
                  </a:lnTo>
                  <a:lnTo>
                    <a:pt x="326" y="299"/>
                  </a:lnTo>
                  <a:lnTo>
                    <a:pt x="302" y="293"/>
                  </a:lnTo>
                  <a:lnTo>
                    <a:pt x="301" y="286"/>
                  </a:lnTo>
                  <a:lnTo>
                    <a:pt x="314" y="264"/>
                  </a:lnTo>
                  <a:lnTo>
                    <a:pt x="327" y="264"/>
                  </a:lnTo>
                  <a:lnTo>
                    <a:pt x="337" y="274"/>
                  </a:lnTo>
                  <a:lnTo>
                    <a:pt x="373" y="281"/>
                  </a:lnTo>
                  <a:lnTo>
                    <a:pt x="346" y="232"/>
                  </a:lnTo>
                  <a:lnTo>
                    <a:pt x="350" y="198"/>
                  </a:lnTo>
                  <a:lnTo>
                    <a:pt x="200" y="205"/>
                  </a:lnTo>
                  <a:lnTo>
                    <a:pt x="201" y="186"/>
                  </a:lnTo>
                  <a:lnTo>
                    <a:pt x="217" y="128"/>
                  </a:lnTo>
                  <a:lnTo>
                    <a:pt x="242" y="91"/>
                  </a:lnTo>
                  <a:lnTo>
                    <a:pt x="237" y="79"/>
                  </a:lnTo>
                  <a:lnTo>
                    <a:pt x="240" y="43"/>
                  </a:lnTo>
                  <a:lnTo>
                    <a:pt x="225" y="0"/>
                  </a:lnTo>
                  <a:lnTo>
                    <a:pt x="0" y="3"/>
                  </a:lnTo>
                  <a:lnTo>
                    <a:pt x="0" y="3"/>
                  </a:lnTo>
                </a:path>
              </a:pathLst>
            </a:custGeom>
            <a:solidFill>
              <a:srgbClr val="82004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5" name="Freeform 25"/>
            <p:cNvSpPr>
              <a:spLocks/>
            </p:cNvSpPr>
            <p:nvPr/>
          </p:nvSpPr>
          <p:spPr bwMode="auto">
            <a:xfrm>
              <a:off x="5189" y="1881"/>
              <a:ext cx="275" cy="473"/>
            </a:xfrm>
            <a:custGeom>
              <a:avLst/>
              <a:gdLst>
                <a:gd name="T0" fmla="*/ 0 w 275"/>
                <a:gd name="T1" fmla="*/ 256 h 473"/>
                <a:gd name="T2" fmla="*/ 0 w 275"/>
                <a:gd name="T3" fmla="*/ 256 h 473"/>
                <a:gd name="T4" fmla="*/ 15 w 275"/>
                <a:gd name="T5" fmla="*/ 257 h 473"/>
                <a:gd name="T6" fmla="*/ 17 w 275"/>
                <a:gd name="T7" fmla="*/ 226 h 473"/>
                <a:gd name="T8" fmla="*/ 37 w 275"/>
                <a:gd name="T9" fmla="*/ 185 h 473"/>
                <a:gd name="T10" fmla="*/ 27 w 275"/>
                <a:gd name="T11" fmla="*/ 155 h 473"/>
                <a:gd name="T12" fmla="*/ 36 w 275"/>
                <a:gd name="T13" fmla="*/ 113 h 473"/>
                <a:gd name="T14" fmla="*/ 34 w 275"/>
                <a:gd name="T15" fmla="*/ 98 h 473"/>
                <a:gd name="T16" fmla="*/ 66 w 275"/>
                <a:gd name="T17" fmla="*/ 8 h 473"/>
                <a:gd name="T18" fmla="*/ 76 w 275"/>
                <a:gd name="T19" fmla="*/ 8 h 473"/>
                <a:gd name="T20" fmla="*/ 79 w 275"/>
                <a:gd name="T21" fmla="*/ 25 h 473"/>
                <a:gd name="T22" fmla="*/ 118 w 275"/>
                <a:gd name="T23" fmla="*/ 9 h 473"/>
                <a:gd name="T24" fmla="*/ 118 w 275"/>
                <a:gd name="T25" fmla="*/ 3 h 473"/>
                <a:gd name="T26" fmla="*/ 129 w 275"/>
                <a:gd name="T27" fmla="*/ 0 h 473"/>
                <a:gd name="T28" fmla="*/ 150 w 275"/>
                <a:gd name="T29" fmla="*/ 11 h 473"/>
                <a:gd name="T30" fmla="*/ 166 w 275"/>
                <a:gd name="T31" fmla="*/ 25 h 473"/>
                <a:gd name="T32" fmla="*/ 201 w 275"/>
                <a:gd name="T33" fmla="*/ 156 h 473"/>
                <a:gd name="T34" fmla="*/ 224 w 275"/>
                <a:gd name="T35" fmla="*/ 157 h 473"/>
                <a:gd name="T36" fmla="*/ 227 w 275"/>
                <a:gd name="T37" fmla="*/ 164 h 473"/>
                <a:gd name="T38" fmla="*/ 225 w 275"/>
                <a:gd name="T39" fmla="*/ 169 h 473"/>
                <a:gd name="T40" fmla="*/ 244 w 275"/>
                <a:gd name="T41" fmla="*/ 200 h 473"/>
                <a:gd name="T42" fmla="*/ 247 w 275"/>
                <a:gd name="T43" fmla="*/ 191 h 473"/>
                <a:gd name="T44" fmla="*/ 267 w 275"/>
                <a:gd name="T45" fmla="*/ 212 h 473"/>
                <a:gd name="T46" fmla="*/ 260 w 275"/>
                <a:gd name="T47" fmla="*/ 218 h 473"/>
                <a:gd name="T48" fmla="*/ 263 w 275"/>
                <a:gd name="T49" fmla="*/ 223 h 473"/>
                <a:gd name="T50" fmla="*/ 274 w 275"/>
                <a:gd name="T51" fmla="*/ 223 h 473"/>
                <a:gd name="T52" fmla="*/ 265 w 275"/>
                <a:gd name="T53" fmla="*/ 248 h 473"/>
                <a:gd name="T54" fmla="*/ 253 w 275"/>
                <a:gd name="T55" fmla="*/ 245 h 473"/>
                <a:gd name="T56" fmla="*/ 244 w 275"/>
                <a:gd name="T57" fmla="*/ 254 h 473"/>
                <a:gd name="T58" fmla="*/ 244 w 275"/>
                <a:gd name="T59" fmla="*/ 264 h 473"/>
                <a:gd name="T60" fmla="*/ 238 w 275"/>
                <a:gd name="T61" fmla="*/ 271 h 473"/>
                <a:gd name="T62" fmla="*/ 226 w 275"/>
                <a:gd name="T63" fmla="*/ 267 h 473"/>
                <a:gd name="T64" fmla="*/ 227 w 275"/>
                <a:gd name="T65" fmla="*/ 283 h 473"/>
                <a:gd name="T66" fmla="*/ 220 w 275"/>
                <a:gd name="T67" fmla="*/ 277 h 473"/>
                <a:gd name="T68" fmla="*/ 218 w 275"/>
                <a:gd name="T69" fmla="*/ 296 h 473"/>
                <a:gd name="T70" fmla="*/ 205 w 275"/>
                <a:gd name="T71" fmla="*/ 281 h 473"/>
                <a:gd name="T72" fmla="*/ 196 w 275"/>
                <a:gd name="T73" fmla="*/ 296 h 473"/>
                <a:gd name="T74" fmla="*/ 185 w 275"/>
                <a:gd name="T75" fmla="*/ 300 h 473"/>
                <a:gd name="T76" fmla="*/ 183 w 275"/>
                <a:gd name="T77" fmla="*/ 314 h 473"/>
                <a:gd name="T78" fmla="*/ 170 w 275"/>
                <a:gd name="T79" fmla="*/ 312 h 473"/>
                <a:gd name="T80" fmla="*/ 175 w 275"/>
                <a:gd name="T81" fmla="*/ 300 h 473"/>
                <a:gd name="T82" fmla="*/ 166 w 275"/>
                <a:gd name="T83" fmla="*/ 286 h 473"/>
                <a:gd name="T84" fmla="*/ 156 w 275"/>
                <a:gd name="T85" fmla="*/ 306 h 473"/>
                <a:gd name="T86" fmla="*/ 162 w 275"/>
                <a:gd name="T87" fmla="*/ 343 h 473"/>
                <a:gd name="T88" fmla="*/ 155 w 275"/>
                <a:gd name="T89" fmla="*/ 354 h 473"/>
                <a:gd name="T90" fmla="*/ 147 w 275"/>
                <a:gd name="T91" fmla="*/ 354 h 473"/>
                <a:gd name="T92" fmla="*/ 140 w 275"/>
                <a:gd name="T93" fmla="*/ 353 h 473"/>
                <a:gd name="T94" fmla="*/ 131 w 275"/>
                <a:gd name="T95" fmla="*/ 374 h 473"/>
                <a:gd name="T96" fmla="*/ 118 w 275"/>
                <a:gd name="T97" fmla="*/ 374 h 473"/>
                <a:gd name="T98" fmla="*/ 121 w 275"/>
                <a:gd name="T99" fmla="*/ 393 h 473"/>
                <a:gd name="T100" fmla="*/ 112 w 275"/>
                <a:gd name="T101" fmla="*/ 380 h 473"/>
                <a:gd name="T102" fmla="*/ 95 w 275"/>
                <a:gd name="T103" fmla="*/ 396 h 473"/>
                <a:gd name="T104" fmla="*/ 92 w 275"/>
                <a:gd name="T105" fmla="*/ 408 h 473"/>
                <a:gd name="T106" fmla="*/ 99 w 275"/>
                <a:gd name="T107" fmla="*/ 414 h 473"/>
                <a:gd name="T108" fmla="*/ 89 w 275"/>
                <a:gd name="T109" fmla="*/ 420 h 473"/>
                <a:gd name="T110" fmla="*/ 92 w 275"/>
                <a:gd name="T111" fmla="*/ 432 h 473"/>
                <a:gd name="T112" fmla="*/ 83 w 275"/>
                <a:gd name="T113" fmla="*/ 443 h 473"/>
                <a:gd name="T114" fmla="*/ 83 w 275"/>
                <a:gd name="T115" fmla="*/ 472 h 473"/>
                <a:gd name="T116" fmla="*/ 77 w 275"/>
                <a:gd name="T117" fmla="*/ 472 h 473"/>
                <a:gd name="T118" fmla="*/ 51 w 275"/>
                <a:gd name="T119" fmla="*/ 434 h 473"/>
                <a:gd name="T120" fmla="*/ 0 w 275"/>
                <a:gd name="T121" fmla="*/ 256 h 473"/>
                <a:gd name="T122" fmla="*/ 0 w 275"/>
                <a:gd name="T123" fmla="*/ 256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473">
                  <a:moveTo>
                    <a:pt x="0" y="256"/>
                  </a:moveTo>
                  <a:lnTo>
                    <a:pt x="0" y="256"/>
                  </a:lnTo>
                  <a:lnTo>
                    <a:pt x="15" y="257"/>
                  </a:lnTo>
                  <a:lnTo>
                    <a:pt x="17" y="226"/>
                  </a:lnTo>
                  <a:lnTo>
                    <a:pt x="37" y="185"/>
                  </a:lnTo>
                  <a:lnTo>
                    <a:pt x="27" y="155"/>
                  </a:lnTo>
                  <a:lnTo>
                    <a:pt x="36" y="113"/>
                  </a:lnTo>
                  <a:lnTo>
                    <a:pt x="34" y="98"/>
                  </a:lnTo>
                  <a:lnTo>
                    <a:pt x="66" y="8"/>
                  </a:lnTo>
                  <a:lnTo>
                    <a:pt x="76" y="8"/>
                  </a:lnTo>
                  <a:lnTo>
                    <a:pt x="79" y="25"/>
                  </a:lnTo>
                  <a:lnTo>
                    <a:pt x="118" y="9"/>
                  </a:lnTo>
                  <a:lnTo>
                    <a:pt x="118" y="3"/>
                  </a:lnTo>
                  <a:lnTo>
                    <a:pt x="129" y="0"/>
                  </a:lnTo>
                  <a:lnTo>
                    <a:pt x="150" y="11"/>
                  </a:lnTo>
                  <a:lnTo>
                    <a:pt x="166" y="25"/>
                  </a:lnTo>
                  <a:lnTo>
                    <a:pt x="201" y="156"/>
                  </a:lnTo>
                  <a:lnTo>
                    <a:pt x="224" y="157"/>
                  </a:lnTo>
                  <a:lnTo>
                    <a:pt x="227" y="164"/>
                  </a:lnTo>
                  <a:lnTo>
                    <a:pt x="225" y="169"/>
                  </a:lnTo>
                  <a:lnTo>
                    <a:pt x="244" y="200"/>
                  </a:lnTo>
                  <a:lnTo>
                    <a:pt x="247" y="191"/>
                  </a:lnTo>
                  <a:lnTo>
                    <a:pt x="267" y="212"/>
                  </a:lnTo>
                  <a:lnTo>
                    <a:pt x="260" y="218"/>
                  </a:lnTo>
                  <a:lnTo>
                    <a:pt x="263" y="223"/>
                  </a:lnTo>
                  <a:lnTo>
                    <a:pt x="274" y="223"/>
                  </a:lnTo>
                  <a:lnTo>
                    <a:pt x="265" y="248"/>
                  </a:lnTo>
                  <a:lnTo>
                    <a:pt x="253" y="245"/>
                  </a:lnTo>
                  <a:lnTo>
                    <a:pt x="244" y="254"/>
                  </a:lnTo>
                  <a:lnTo>
                    <a:pt x="244" y="264"/>
                  </a:lnTo>
                  <a:lnTo>
                    <a:pt x="238" y="271"/>
                  </a:lnTo>
                  <a:lnTo>
                    <a:pt x="226" y="267"/>
                  </a:lnTo>
                  <a:lnTo>
                    <a:pt x="227" y="283"/>
                  </a:lnTo>
                  <a:lnTo>
                    <a:pt x="220" y="277"/>
                  </a:lnTo>
                  <a:lnTo>
                    <a:pt x="218" y="296"/>
                  </a:lnTo>
                  <a:lnTo>
                    <a:pt x="205" y="281"/>
                  </a:lnTo>
                  <a:lnTo>
                    <a:pt x="196" y="296"/>
                  </a:lnTo>
                  <a:lnTo>
                    <a:pt x="185" y="300"/>
                  </a:lnTo>
                  <a:lnTo>
                    <a:pt x="183" y="314"/>
                  </a:lnTo>
                  <a:lnTo>
                    <a:pt x="170" y="312"/>
                  </a:lnTo>
                  <a:lnTo>
                    <a:pt x="175" y="300"/>
                  </a:lnTo>
                  <a:lnTo>
                    <a:pt x="166" y="286"/>
                  </a:lnTo>
                  <a:lnTo>
                    <a:pt x="156" y="306"/>
                  </a:lnTo>
                  <a:lnTo>
                    <a:pt x="162" y="343"/>
                  </a:lnTo>
                  <a:lnTo>
                    <a:pt x="155" y="354"/>
                  </a:lnTo>
                  <a:lnTo>
                    <a:pt x="147" y="354"/>
                  </a:lnTo>
                  <a:lnTo>
                    <a:pt x="140" y="353"/>
                  </a:lnTo>
                  <a:lnTo>
                    <a:pt x="131" y="374"/>
                  </a:lnTo>
                  <a:lnTo>
                    <a:pt x="118" y="374"/>
                  </a:lnTo>
                  <a:lnTo>
                    <a:pt x="121" y="393"/>
                  </a:lnTo>
                  <a:lnTo>
                    <a:pt x="112" y="380"/>
                  </a:lnTo>
                  <a:lnTo>
                    <a:pt x="95" y="396"/>
                  </a:lnTo>
                  <a:lnTo>
                    <a:pt x="92" y="408"/>
                  </a:lnTo>
                  <a:lnTo>
                    <a:pt x="99" y="414"/>
                  </a:lnTo>
                  <a:lnTo>
                    <a:pt x="89" y="420"/>
                  </a:lnTo>
                  <a:lnTo>
                    <a:pt x="92" y="432"/>
                  </a:lnTo>
                  <a:lnTo>
                    <a:pt x="83" y="443"/>
                  </a:lnTo>
                  <a:lnTo>
                    <a:pt x="83" y="472"/>
                  </a:lnTo>
                  <a:lnTo>
                    <a:pt x="77" y="472"/>
                  </a:lnTo>
                  <a:lnTo>
                    <a:pt x="51" y="434"/>
                  </a:lnTo>
                  <a:lnTo>
                    <a:pt x="0" y="256"/>
                  </a:lnTo>
                  <a:lnTo>
                    <a:pt x="0" y="256"/>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6" name="Freeform 26"/>
            <p:cNvSpPr>
              <a:spLocks/>
            </p:cNvSpPr>
            <p:nvPr/>
          </p:nvSpPr>
          <p:spPr bwMode="auto">
            <a:xfrm>
              <a:off x="4729" y="2782"/>
              <a:ext cx="341" cy="184"/>
            </a:xfrm>
            <a:custGeom>
              <a:avLst/>
              <a:gdLst>
                <a:gd name="T0" fmla="*/ 0 w 341"/>
                <a:gd name="T1" fmla="*/ 53 h 184"/>
                <a:gd name="T2" fmla="*/ 33 w 341"/>
                <a:gd name="T3" fmla="*/ 73 h 184"/>
                <a:gd name="T4" fmla="*/ 81 w 341"/>
                <a:gd name="T5" fmla="*/ 47 h 184"/>
                <a:gd name="T6" fmla="*/ 123 w 341"/>
                <a:gd name="T7" fmla="*/ 53 h 184"/>
                <a:gd name="T8" fmla="*/ 152 w 341"/>
                <a:gd name="T9" fmla="*/ 76 h 184"/>
                <a:gd name="T10" fmla="*/ 182 w 341"/>
                <a:gd name="T11" fmla="*/ 100 h 184"/>
                <a:gd name="T12" fmla="*/ 194 w 341"/>
                <a:gd name="T13" fmla="*/ 105 h 184"/>
                <a:gd name="T14" fmla="*/ 189 w 341"/>
                <a:gd name="T15" fmla="*/ 125 h 184"/>
                <a:gd name="T16" fmla="*/ 182 w 341"/>
                <a:gd name="T17" fmla="*/ 163 h 184"/>
                <a:gd name="T18" fmla="*/ 199 w 341"/>
                <a:gd name="T19" fmla="*/ 149 h 184"/>
                <a:gd name="T20" fmla="*/ 213 w 341"/>
                <a:gd name="T21" fmla="*/ 155 h 184"/>
                <a:gd name="T22" fmla="*/ 223 w 341"/>
                <a:gd name="T23" fmla="*/ 162 h 184"/>
                <a:gd name="T24" fmla="*/ 245 w 341"/>
                <a:gd name="T25" fmla="*/ 166 h 184"/>
                <a:gd name="T26" fmla="*/ 248 w 341"/>
                <a:gd name="T27" fmla="*/ 159 h 184"/>
                <a:gd name="T28" fmla="*/ 247 w 341"/>
                <a:gd name="T29" fmla="*/ 151 h 184"/>
                <a:gd name="T30" fmla="*/ 228 w 341"/>
                <a:gd name="T31" fmla="*/ 114 h 184"/>
                <a:gd name="T32" fmla="*/ 215 w 341"/>
                <a:gd name="T33" fmla="*/ 64 h 184"/>
                <a:gd name="T34" fmla="*/ 247 w 341"/>
                <a:gd name="T35" fmla="*/ 20 h 184"/>
                <a:gd name="T36" fmla="*/ 257 w 341"/>
                <a:gd name="T37" fmla="*/ 38 h 184"/>
                <a:gd name="T38" fmla="*/ 241 w 341"/>
                <a:gd name="T39" fmla="*/ 59 h 184"/>
                <a:gd name="T40" fmla="*/ 253 w 341"/>
                <a:gd name="T41" fmla="*/ 66 h 184"/>
                <a:gd name="T42" fmla="*/ 253 w 341"/>
                <a:gd name="T43" fmla="*/ 92 h 184"/>
                <a:gd name="T44" fmla="*/ 247 w 341"/>
                <a:gd name="T45" fmla="*/ 97 h 184"/>
                <a:gd name="T46" fmla="*/ 260 w 341"/>
                <a:gd name="T47" fmla="*/ 105 h 184"/>
                <a:gd name="T48" fmla="*/ 266 w 341"/>
                <a:gd name="T49" fmla="*/ 122 h 184"/>
                <a:gd name="T50" fmla="*/ 256 w 341"/>
                <a:gd name="T51" fmla="*/ 147 h 184"/>
                <a:gd name="T52" fmla="*/ 282 w 341"/>
                <a:gd name="T53" fmla="*/ 143 h 184"/>
                <a:gd name="T54" fmla="*/ 294 w 341"/>
                <a:gd name="T55" fmla="*/ 160 h 184"/>
                <a:gd name="T56" fmla="*/ 297 w 341"/>
                <a:gd name="T57" fmla="*/ 169 h 184"/>
                <a:gd name="T58" fmla="*/ 293 w 341"/>
                <a:gd name="T59" fmla="*/ 183 h 184"/>
                <a:gd name="T60" fmla="*/ 326 w 341"/>
                <a:gd name="T61" fmla="*/ 164 h 184"/>
                <a:gd name="T62" fmla="*/ 335 w 341"/>
                <a:gd name="T63" fmla="*/ 154 h 184"/>
                <a:gd name="T64" fmla="*/ 330 w 341"/>
                <a:gd name="T65" fmla="*/ 175 h 184"/>
                <a:gd name="T66" fmla="*/ 336 w 341"/>
                <a:gd name="T67" fmla="*/ 161 h 184"/>
                <a:gd name="T68" fmla="*/ 319 w 341"/>
                <a:gd name="T69" fmla="*/ 123 h 184"/>
                <a:gd name="T70" fmla="*/ 291 w 341"/>
                <a:gd name="T71" fmla="*/ 117 h 184"/>
                <a:gd name="T72" fmla="*/ 0 w 341"/>
                <a:gd name="T73" fmla="*/ 5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1" h="184">
                  <a:moveTo>
                    <a:pt x="0" y="53"/>
                  </a:moveTo>
                  <a:lnTo>
                    <a:pt x="0" y="53"/>
                  </a:lnTo>
                  <a:lnTo>
                    <a:pt x="7" y="107"/>
                  </a:lnTo>
                  <a:lnTo>
                    <a:pt x="33" y="73"/>
                  </a:lnTo>
                  <a:lnTo>
                    <a:pt x="73" y="60"/>
                  </a:lnTo>
                  <a:lnTo>
                    <a:pt x="81" y="47"/>
                  </a:lnTo>
                  <a:lnTo>
                    <a:pt x="104" y="44"/>
                  </a:lnTo>
                  <a:lnTo>
                    <a:pt x="123" y="53"/>
                  </a:lnTo>
                  <a:lnTo>
                    <a:pt x="134" y="70"/>
                  </a:lnTo>
                  <a:lnTo>
                    <a:pt x="152" y="76"/>
                  </a:lnTo>
                  <a:lnTo>
                    <a:pt x="163" y="92"/>
                  </a:lnTo>
                  <a:lnTo>
                    <a:pt x="182" y="100"/>
                  </a:lnTo>
                  <a:lnTo>
                    <a:pt x="189" y="96"/>
                  </a:lnTo>
                  <a:lnTo>
                    <a:pt x="194" y="105"/>
                  </a:lnTo>
                  <a:lnTo>
                    <a:pt x="190" y="114"/>
                  </a:lnTo>
                  <a:lnTo>
                    <a:pt x="189" y="125"/>
                  </a:lnTo>
                  <a:lnTo>
                    <a:pt x="176" y="147"/>
                  </a:lnTo>
                  <a:lnTo>
                    <a:pt x="182" y="163"/>
                  </a:lnTo>
                  <a:lnTo>
                    <a:pt x="198" y="155"/>
                  </a:lnTo>
                  <a:lnTo>
                    <a:pt x="199" y="149"/>
                  </a:lnTo>
                  <a:lnTo>
                    <a:pt x="210" y="164"/>
                  </a:lnTo>
                  <a:lnTo>
                    <a:pt x="213" y="155"/>
                  </a:lnTo>
                  <a:lnTo>
                    <a:pt x="220" y="168"/>
                  </a:lnTo>
                  <a:lnTo>
                    <a:pt x="223" y="162"/>
                  </a:lnTo>
                  <a:lnTo>
                    <a:pt x="237" y="169"/>
                  </a:lnTo>
                  <a:lnTo>
                    <a:pt x="245" y="166"/>
                  </a:lnTo>
                  <a:lnTo>
                    <a:pt x="257" y="178"/>
                  </a:lnTo>
                  <a:lnTo>
                    <a:pt x="248" y="159"/>
                  </a:lnTo>
                  <a:lnTo>
                    <a:pt x="223" y="139"/>
                  </a:lnTo>
                  <a:lnTo>
                    <a:pt x="247" y="151"/>
                  </a:lnTo>
                  <a:lnTo>
                    <a:pt x="231" y="132"/>
                  </a:lnTo>
                  <a:lnTo>
                    <a:pt x="228" y="114"/>
                  </a:lnTo>
                  <a:lnTo>
                    <a:pt x="230" y="73"/>
                  </a:lnTo>
                  <a:lnTo>
                    <a:pt x="215" y="64"/>
                  </a:lnTo>
                  <a:lnTo>
                    <a:pt x="245" y="38"/>
                  </a:lnTo>
                  <a:lnTo>
                    <a:pt x="247" y="20"/>
                  </a:lnTo>
                  <a:lnTo>
                    <a:pt x="260" y="23"/>
                  </a:lnTo>
                  <a:lnTo>
                    <a:pt x="257" y="38"/>
                  </a:lnTo>
                  <a:lnTo>
                    <a:pt x="248" y="42"/>
                  </a:lnTo>
                  <a:lnTo>
                    <a:pt x="241" y="59"/>
                  </a:lnTo>
                  <a:lnTo>
                    <a:pt x="245" y="72"/>
                  </a:lnTo>
                  <a:lnTo>
                    <a:pt x="253" y="66"/>
                  </a:lnTo>
                  <a:lnTo>
                    <a:pt x="248" y="85"/>
                  </a:lnTo>
                  <a:lnTo>
                    <a:pt x="253" y="92"/>
                  </a:lnTo>
                  <a:lnTo>
                    <a:pt x="253" y="101"/>
                  </a:lnTo>
                  <a:lnTo>
                    <a:pt x="247" y="97"/>
                  </a:lnTo>
                  <a:lnTo>
                    <a:pt x="243" y="108"/>
                  </a:lnTo>
                  <a:lnTo>
                    <a:pt x="260" y="105"/>
                  </a:lnTo>
                  <a:lnTo>
                    <a:pt x="257" y="114"/>
                  </a:lnTo>
                  <a:lnTo>
                    <a:pt x="266" y="122"/>
                  </a:lnTo>
                  <a:lnTo>
                    <a:pt x="253" y="120"/>
                  </a:lnTo>
                  <a:lnTo>
                    <a:pt x="256" y="147"/>
                  </a:lnTo>
                  <a:lnTo>
                    <a:pt x="273" y="154"/>
                  </a:lnTo>
                  <a:lnTo>
                    <a:pt x="282" y="143"/>
                  </a:lnTo>
                  <a:lnTo>
                    <a:pt x="283" y="164"/>
                  </a:lnTo>
                  <a:lnTo>
                    <a:pt x="294" y="160"/>
                  </a:lnTo>
                  <a:lnTo>
                    <a:pt x="288" y="169"/>
                  </a:lnTo>
                  <a:lnTo>
                    <a:pt x="297" y="169"/>
                  </a:lnTo>
                  <a:lnTo>
                    <a:pt x="289" y="179"/>
                  </a:lnTo>
                  <a:lnTo>
                    <a:pt x="293" y="183"/>
                  </a:lnTo>
                  <a:lnTo>
                    <a:pt x="309" y="175"/>
                  </a:lnTo>
                  <a:lnTo>
                    <a:pt x="326" y="164"/>
                  </a:lnTo>
                  <a:lnTo>
                    <a:pt x="334" y="140"/>
                  </a:lnTo>
                  <a:lnTo>
                    <a:pt x="335" y="154"/>
                  </a:lnTo>
                  <a:lnTo>
                    <a:pt x="334" y="162"/>
                  </a:lnTo>
                  <a:lnTo>
                    <a:pt x="330" y="175"/>
                  </a:lnTo>
                  <a:lnTo>
                    <a:pt x="331" y="182"/>
                  </a:lnTo>
                  <a:lnTo>
                    <a:pt x="336" y="161"/>
                  </a:lnTo>
                  <a:lnTo>
                    <a:pt x="340" y="117"/>
                  </a:lnTo>
                  <a:lnTo>
                    <a:pt x="319" y="123"/>
                  </a:lnTo>
                  <a:lnTo>
                    <a:pt x="293" y="127"/>
                  </a:lnTo>
                  <a:lnTo>
                    <a:pt x="291" y="117"/>
                  </a:lnTo>
                  <a:lnTo>
                    <a:pt x="262" y="0"/>
                  </a:lnTo>
                  <a:lnTo>
                    <a:pt x="0" y="53"/>
                  </a:lnTo>
                  <a:lnTo>
                    <a:pt x="0" y="53"/>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8507" name="Group 27"/>
            <p:cNvGrpSpPr>
              <a:grpSpLocks/>
            </p:cNvGrpSpPr>
            <p:nvPr/>
          </p:nvGrpSpPr>
          <p:grpSpPr bwMode="auto">
            <a:xfrm>
              <a:off x="5102" y="2379"/>
              <a:ext cx="263" cy="155"/>
              <a:chOff x="5102" y="2379"/>
              <a:chExt cx="263" cy="155"/>
            </a:xfrm>
          </p:grpSpPr>
          <p:sp>
            <p:nvSpPr>
              <p:cNvPr id="148508" name="Freeform 28"/>
              <p:cNvSpPr>
                <a:spLocks/>
              </p:cNvSpPr>
              <p:nvPr/>
            </p:nvSpPr>
            <p:spPr bwMode="auto">
              <a:xfrm>
                <a:off x="5102" y="2379"/>
                <a:ext cx="252" cy="139"/>
              </a:xfrm>
              <a:custGeom>
                <a:avLst/>
                <a:gdLst>
                  <a:gd name="T0" fmla="*/ 0 w 252"/>
                  <a:gd name="T1" fmla="*/ 55 h 139"/>
                  <a:gd name="T2" fmla="*/ 0 w 252"/>
                  <a:gd name="T3" fmla="*/ 55 h 139"/>
                  <a:gd name="T4" fmla="*/ 1 w 252"/>
                  <a:gd name="T5" fmla="*/ 130 h 139"/>
                  <a:gd name="T6" fmla="*/ 117 w 252"/>
                  <a:gd name="T7" fmla="*/ 102 h 139"/>
                  <a:gd name="T8" fmla="*/ 138 w 252"/>
                  <a:gd name="T9" fmla="*/ 94 h 139"/>
                  <a:gd name="T10" fmla="*/ 146 w 252"/>
                  <a:gd name="T11" fmla="*/ 95 h 139"/>
                  <a:gd name="T12" fmla="*/ 155 w 252"/>
                  <a:gd name="T13" fmla="*/ 117 h 139"/>
                  <a:gd name="T14" fmla="*/ 170 w 252"/>
                  <a:gd name="T15" fmla="*/ 119 h 139"/>
                  <a:gd name="T16" fmla="*/ 175 w 252"/>
                  <a:gd name="T17" fmla="*/ 137 h 139"/>
                  <a:gd name="T18" fmla="*/ 185 w 252"/>
                  <a:gd name="T19" fmla="*/ 138 h 139"/>
                  <a:gd name="T20" fmla="*/ 187 w 252"/>
                  <a:gd name="T21" fmla="*/ 126 h 139"/>
                  <a:gd name="T22" fmla="*/ 195 w 252"/>
                  <a:gd name="T23" fmla="*/ 121 h 139"/>
                  <a:gd name="T24" fmla="*/ 197 w 252"/>
                  <a:gd name="T25" fmla="*/ 109 h 139"/>
                  <a:gd name="T26" fmla="*/ 201 w 252"/>
                  <a:gd name="T27" fmla="*/ 108 h 139"/>
                  <a:gd name="T28" fmla="*/ 205 w 252"/>
                  <a:gd name="T29" fmla="*/ 126 h 139"/>
                  <a:gd name="T30" fmla="*/ 217 w 252"/>
                  <a:gd name="T31" fmla="*/ 121 h 139"/>
                  <a:gd name="T32" fmla="*/ 220 w 252"/>
                  <a:gd name="T33" fmla="*/ 113 h 139"/>
                  <a:gd name="T34" fmla="*/ 235 w 252"/>
                  <a:gd name="T35" fmla="*/ 106 h 139"/>
                  <a:gd name="T36" fmla="*/ 244 w 252"/>
                  <a:gd name="T37" fmla="*/ 103 h 139"/>
                  <a:gd name="T38" fmla="*/ 251 w 252"/>
                  <a:gd name="T39" fmla="*/ 110 h 139"/>
                  <a:gd name="T40" fmla="*/ 249 w 252"/>
                  <a:gd name="T41" fmla="*/ 90 h 139"/>
                  <a:gd name="T42" fmla="*/ 237 w 252"/>
                  <a:gd name="T43" fmla="*/ 68 h 139"/>
                  <a:gd name="T44" fmla="*/ 228 w 252"/>
                  <a:gd name="T45" fmla="*/ 64 h 139"/>
                  <a:gd name="T46" fmla="*/ 223 w 252"/>
                  <a:gd name="T47" fmla="*/ 64 h 139"/>
                  <a:gd name="T48" fmla="*/ 223 w 252"/>
                  <a:gd name="T49" fmla="*/ 70 h 139"/>
                  <a:gd name="T50" fmla="*/ 227 w 252"/>
                  <a:gd name="T51" fmla="*/ 70 h 139"/>
                  <a:gd name="T52" fmla="*/ 234 w 252"/>
                  <a:gd name="T53" fmla="*/ 70 h 139"/>
                  <a:gd name="T54" fmla="*/ 240 w 252"/>
                  <a:gd name="T55" fmla="*/ 76 h 139"/>
                  <a:gd name="T56" fmla="*/ 242 w 252"/>
                  <a:gd name="T57" fmla="*/ 86 h 139"/>
                  <a:gd name="T58" fmla="*/ 238 w 252"/>
                  <a:gd name="T59" fmla="*/ 94 h 139"/>
                  <a:gd name="T60" fmla="*/ 219 w 252"/>
                  <a:gd name="T61" fmla="*/ 103 h 139"/>
                  <a:gd name="T62" fmla="*/ 209 w 252"/>
                  <a:gd name="T63" fmla="*/ 98 h 139"/>
                  <a:gd name="T64" fmla="*/ 204 w 252"/>
                  <a:gd name="T65" fmla="*/ 86 h 139"/>
                  <a:gd name="T66" fmla="*/ 195 w 252"/>
                  <a:gd name="T67" fmla="*/ 84 h 139"/>
                  <a:gd name="T68" fmla="*/ 196 w 252"/>
                  <a:gd name="T69" fmla="*/ 75 h 139"/>
                  <a:gd name="T70" fmla="*/ 186 w 252"/>
                  <a:gd name="T71" fmla="*/ 64 h 139"/>
                  <a:gd name="T72" fmla="*/ 172 w 252"/>
                  <a:gd name="T73" fmla="*/ 56 h 139"/>
                  <a:gd name="T74" fmla="*/ 171 w 252"/>
                  <a:gd name="T75" fmla="*/ 64 h 139"/>
                  <a:gd name="T76" fmla="*/ 164 w 252"/>
                  <a:gd name="T77" fmla="*/ 61 h 139"/>
                  <a:gd name="T78" fmla="*/ 160 w 252"/>
                  <a:gd name="T79" fmla="*/ 53 h 139"/>
                  <a:gd name="T80" fmla="*/ 163 w 252"/>
                  <a:gd name="T81" fmla="*/ 44 h 139"/>
                  <a:gd name="T82" fmla="*/ 170 w 252"/>
                  <a:gd name="T83" fmla="*/ 37 h 139"/>
                  <a:gd name="T84" fmla="*/ 167 w 252"/>
                  <a:gd name="T85" fmla="*/ 32 h 139"/>
                  <a:gd name="T86" fmla="*/ 179 w 252"/>
                  <a:gd name="T87" fmla="*/ 22 h 139"/>
                  <a:gd name="T88" fmla="*/ 167 w 252"/>
                  <a:gd name="T89" fmla="*/ 14 h 139"/>
                  <a:gd name="T90" fmla="*/ 163 w 252"/>
                  <a:gd name="T91" fmla="*/ 0 h 139"/>
                  <a:gd name="T92" fmla="*/ 139 w 252"/>
                  <a:gd name="T93" fmla="*/ 18 h 139"/>
                  <a:gd name="T94" fmla="*/ 55 w 252"/>
                  <a:gd name="T95" fmla="*/ 43 h 139"/>
                  <a:gd name="T96" fmla="*/ 0 w 252"/>
                  <a:gd name="T97" fmla="*/ 55 h 139"/>
                  <a:gd name="T98" fmla="*/ 0 w 252"/>
                  <a:gd name="T99" fmla="*/ 5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139">
                    <a:moveTo>
                      <a:pt x="0" y="55"/>
                    </a:moveTo>
                    <a:lnTo>
                      <a:pt x="0" y="55"/>
                    </a:lnTo>
                    <a:lnTo>
                      <a:pt x="1" y="130"/>
                    </a:lnTo>
                    <a:lnTo>
                      <a:pt x="117" y="102"/>
                    </a:lnTo>
                    <a:lnTo>
                      <a:pt x="138" y="94"/>
                    </a:lnTo>
                    <a:lnTo>
                      <a:pt x="146" y="95"/>
                    </a:lnTo>
                    <a:lnTo>
                      <a:pt x="155" y="117"/>
                    </a:lnTo>
                    <a:lnTo>
                      <a:pt x="170" y="119"/>
                    </a:lnTo>
                    <a:lnTo>
                      <a:pt x="175" y="137"/>
                    </a:lnTo>
                    <a:lnTo>
                      <a:pt x="185" y="138"/>
                    </a:lnTo>
                    <a:lnTo>
                      <a:pt x="187" y="126"/>
                    </a:lnTo>
                    <a:lnTo>
                      <a:pt x="195" y="121"/>
                    </a:lnTo>
                    <a:lnTo>
                      <a:pt x="197" y="109"/>
                    </a:lnTo>
                    <a:lnTo>
                      <a:pt x="201" y="108"/>
                    </a:lnTo>
                    <a:lnTo>
                      <a:pt x="205" y="126"/>
                    </a:lnTo>
                    <a:lnTo>
                      <a:pt x="217" y="121"/>
                    </a:lnTo>
                    <a:lnTo>
                      <a:pt x="220" y="113"/>
                    </a:lnTo>
                    <a:lnTo>
                      <a:pt x="235" y="106"/>
                    </a:lnTo>
                    <a:lnTo>
                      <a:pt x="244" y="103"/>
                    </a:lnTo>
                    <a:lnTo>
                      <a:pt x="251" y="110"/>
                    </a:lnTo>
                    <a:lnTo>
                      <a:pt x="249" y="90"/>
                    </a:lnTo>
                    <a:lnTo>
                      <a:pt x="237" y="68"/>
                    </a:lnTo>
                    <a:lnTo>
                      <a:pt x="228" y="64"/>
                    </a:lnTo>
                    <a:lnTo>
                      <a:pt x="223" y="64"/>
                    </a:lnTo>
                    <a:lnTo>
                      <a:pt x="223" y="70"/>
                    </a:lnTo>
                    <a:lnTo>
                      <a:pt x="227" y="70"/>
                    </a:lnTo>
                    <a:lnTo>
                      <a:pt x="234" y="70"/>
                    </a:lnTo>
                    <a:lnTo>
                      <a:pt x="240" y="76"/>
                    </a:lnTo>
                    <a:lnTo>
                      <a:pt x="242" y="86"/>
                    </a:lnTo>
                    <a:lnTo>
                      <a:pt x="238" y="94"/>
                    </a:lnTo>
                    <a:lnTo>
                      <a:pt x="219" y="103"/>
                    </a:lnTo>
                    <a:lnTo>
                      <a:pt x="209" y="98"/>
                    </a:lnTo>
                    <a:lnTo>
                      <a:pt x="204" y="86"/>
                    </a:lnTo>
                    <a:lnTo>
                      <a:pt x="195" y="84"/>
                    </a:lnTo>
                    <a:lnTo>
                      <a:pt x="196" y="75"/>
                    </a:lnTo>
                    <a:lnTo>
                      <a:pt x="186" y="64"/>
                    </a:lnTo>
                    <a:lnTo>
                      <a:pt x="172" y="56"/>
                    </a:lnTo>
                    <a:lnTo>
                      <a:pt x="171" y="64"/>
                    </a:lnTo>
                    <a:lnTo>
                      <a:pt x="164" y="61"/>
                    </a:lnTo>
                    <a:lnTo>
                      <a:pt x="160" y="53"/>
                    </a:lnTo>
                    <a:lnTo>
                      <a:pt x="163" y="44"/>
                    </a:lnTo>
                    <a:lnTo>
                      <a:pt x="170" y="37"/>
                    </a:lnTo>
                    <a:lnTo>
                      <a:pt x="167" y="32"/>
                    </a:lnTo>
                    <a:lnTo>
                      <a:pt x="179" y="22"/>
                    </a:lnTo>
                    <a:lnTo>
                      <a:pt x="167" y="14"/>
                    </a:lnTo>
                    <a:lnTo>
                      <a:pt x="163" y="0"/>
                    </a:lnTo>
                    <a:lnTo>
                      <a:pt x="139" y="18"/>
                    </a:lnTo>
                    <a:lnTo>
                      <a:pt x="55" y="43"/>
                    </a:lnTo>
                    <a:lnTo>
                      <a:pt x="0" y="55"/>
                    </a:lnTo>
                    <a:lnTo>
                      <a:pt x="0" y="55"/>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9" name="Freeform 29"/>
              <p:cNvSpPr>
                <a:spLocks/>
              </p:cNvSpPr>
              <p:nvPr/>
            </p:nvSpPr>
            <p:spPr bwMode="auto">
              <a:xfrm>
                <a:off x="5304" y="2512"/>
                <a:ext cx="23" cy="22"/>
              </a:xfrm>
              <a:custGeom>
                <a:avLst/>
                <a:gdLst>
                  <a:gd name="T0" fmla="*/ 0 w 23"/>
                  <a:gd name="T1" fmla="*/ 21 h 22"/>
                  <a:gd name="T2" fmla="*/ 0 w 23"/>
                  <a:gd name="T3" fmla="*/ 21 h 22"/>
                  <a:gd name="T4" fmla="*/ 9 w 23"/>
                  <a:gd name="T5" fmla="*/ 0 h 22"/>
                  <a:gd name="T6" fmla="*/ 22 w 23"/>
                  <a:gd name="T7" fmla="*/ 8 h 22"/>
                  <a:gd name="T8" fmla="*/ 0 w 23"/>
                  <a:gd name="T9" fmla="*/ 21 h 22"/>
                  <a:gd name="T10" fmla="*/ 0 w 23"/>
                  <a:gd name="T11" fmla="*/ 21 h 22"/>
                </a:gdLst>
                <a:ahLst/>
                <a:cxnLst>
                  <a:cxn ang="0">
                    <a:pos x="T0" y="T1"/>
                  </a:cxn>
                  <a:cxn ang="0">
                    <a:pos x="T2" y="T3"/>
                  </a:cxn>
                  <a:cxn ang="0">
                    <a:pos x="T4" y="T5"/>
                  </a:cxn>
                  <a:cxn ang="0">
                    <a:pos x="T6" y="T7"/>
                  </a:cxn>
                  <a:cxn ang="0">
                    <a:pos x="T8" y="T9"/>
                  </a:cxn>
                  <a:cxn ang="0">
                    <a:pos x="T10" y="T11"/>
                  </a:cxn>
                </a:cxnLst>
                <a:rect l="0" t="0" r="r" b="b"/>
                <a:pathLst>
                  <a:path w="23" h="22">
                    <a:moveTo>
                      <a:pt x="0" y="21"/>
                    </a:moveTo>
                    <a:lnTo>
                      <a:pt x="0" y="21"/>
                    </a:lnTo>
                    <a:lnTo>
                      <a:pt x="9" y="0"/>
                    </a:lnTo>
                    <a:lnTo>
                      <a:pt x="22" y="8"/>
                    </a:lnTo>
                    <a:lnTo>
                      <a:pt x="0" y="21"/>
                    </a:lnTo>
                    <a:lnTo>
                      <a:pt x="0" y="21"/>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0" name="Freeform 30"/>
              <p:cNvSpPr>
                <a:spLocks/>
              </p:cNvSpPr>
              <p:nvPr/>
            </p:nvSpPr>
            <p:spPr bwMode="auto">
              <a:xfrm>
                <a:off x="5345" y="2511"/>
                <a:ext cx="20" cy="14"/>
              </a:xfrm>
              <a:custGeom>
                <a:avLst/>
                <a:gdLst>
                  <a:gd name="T0" fmla="*/ 0 w 20"/>
                  <a:gd name="T1" fmla="*/ 13 h 14"/>
                  <a:gd name="T2" fmla="*/ 0 w 20"/>
                  <a:gd name="T3" fmla="*/ 13 h 14"/>
                  <a:gd name="T4" fmla="*/ 11 w 20"/>
                  <a:gd name="T5" fmla="*/ 0 h 14"/>
                  <a:gd name="T6" fmla="*/ 19 w 20"/>
                  <a:gd name="T7" fmla="*/ 8 h 14"/>
                  <a:gd name="T8" fmla="*/ 0 w 20"/>
                  <a:gd name="T9" fmla="*/ 13 h 14"/>
                  <a:gd name="T10" fmla="*/ 0 w 20"/>
                  <a:gd name="T11" fmla="*/ 13 h 14"/>
                </a:gdLst>
                <a:ahLst/>
                <a:cxnLst>
                  <a:cxn ang="0">
                    <a:pos x="T0" y="T1"/>
                  </a:cxn>
                  <a:cxn ang="0">
                    <a:pos x="T2" y="T3"/>
                  </a:cxn>
                  <a:cxn ang="0">
                    <a:pos x="T4" y="T5"/>
                  </a:cxn>
                  <a:cxn ang="0">
                    <a:pos x="T6" y="T7"/>
                  </a:cxn>
                  <a:cxn ang="0">
                    <a:pos x="T8" y="T9"/>
                  </a:cxn>
                  <a:cxn ang="0">
                    <a:pos x="T10" y="T11"/>
                  </a:cxn>
                </a:cxnLst>
                <a:rect l="0" t="0" r="r" b="b"/>
                <a:pathLst>
                  <a:path w="20" h="14">
                    <a:moveTo>
                      <a:pt x="0" y="13"/>
                    </a:moveTo>
                    <a:lnTo>
                      <a:pt x="0" y="13"/>
                    </a:lnTo>
                    <a:lnTo>
                      <a:pt x="11" y="0"/>
                    </a:lnTo>
                    <a:lnTo>
                      <a:pt x="19" y="8"/>
                    </a:lnTo>
                    <a:lnTo>
                      <a:pt x="0" y="13"/>
                    </a:lnTo>
                    <a:lnTo>
                      <a:pt x="0" y="13"/>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8511" name="Group 31"/>
            <p:cNvGrpSpPr>
              <a:grpSpLocks/>
            </p:cNvGrpSpPr>
            <p:nvPr/>
          </p:nvGrpSpPr>
          <p:grpSpPr bwMode="auto">
            <a:xfrm>
              <a:off x="3909" y="2123"/>
              <a:ext cx="566" cy="578"/>
              <a:chOff x="3909" y="2123"/>
              <a:chExt cx="566" cy="578"/>
            </a:xfrm>
          </p:grpSpPr>
          <p:sp>
            <p:nvSpPr>
              <p:cNvPr id="148512" name="Freeform 32"/>
              <p:cNvSpPr>
                <a:spLocks/>
              </p:cNvSpPr>
              <p:nvPr/>
            </p:nvSpPr>
            <p:spPr bwMode="auto">
              <a:xfrm>
                <a:off x="3909" y="2123"/>
                <a:ext cx="431" cy="242"/>
              </a:xfrm>
              <a:custGeom>
                <a:avLst/>
                <a:gdLst>
                  <a:gd name="T0" fmla="*/ 0 w 431"/>
                  <a:gd name="T1" fmla="*/ 103 h 242"/>
                  <a:gd name="T2" fmla="*/ 116 w 431"/>
                  <a:gd name="T3" fmla="*/ 154 h 242"/>
                  <a:gd name="T4" fmla="*/ 159 w 431"/>
                  <a:gd name="T5" fmla="*/ 171 h 242"/>
                  <a:gd name="T6" fmla="*/ 197 w 431"/>
                  <a:gd name="T7" fmla="*/ 241 h 242"/>
                  <a:gd name="T8" fmla="*/ 218 w 431"/>
                  <a:gd name="T9" fmla="*/ 180 h 242"/>
                  <a:gd name="T10" fmla="*/ 223 w 431"/>
                  <a:gd name="T11" fmla="*/ 166 h 242"/>
                  <a:gd name="T12" fmla="*/ 234 w 431"/>
                  <a:gd name="T13" fmla="*/ 154 h 242"/>
                  <a:gd name="T14" fmla="*/ 231 w 431"/>
                  <a:gd name="T15" fmla="*/ 173 h 242"/>
                  <a:gd name="T16" fmla="*/ 243 w 431"/>
                  <a:gd name="T17" fmla="*/ 157 h 242"/>
                  <a:gd name="T18" fmla="*/ 256 w 431"/>
                  <a:gd name="T19" fmla="*/ 150 h 242"/>
                  <a:gd name="T20" fmla="*/ 249 w 431"/>
                  <a:gd name="T21" fmla="*/ 177 h 242"/>
                  <a:gd name="T22" fmla="*/ 262 w 431"/>
                  <a:gd name="T23" fmla="*/ 166 h 242"/>
                  <a:gd name="T24" fmla="*/ 277 w 431"/>
                  <a:gd name="T25" fmla="*/ 143 h 242"/>
                  <a:gd name="T26" fmla="*/ 313 w 431"/>
                  <a:gd name="T27" fmla="*/ 138 h 242"/>
                  <a:gd name="T28" fmla="*/ 360 w 431"/>
                  <a:gd name="T29" fmla="*/ 128 h 242"/>
                  <a:gd name="T30" fmla="*/ 379 w 431"/>
                  <a:gd name="T31" fmla="*/ 124 h 242"/>
                  <a:gd name="T32" fmla="*/ 412 w 431"/>
                  <a:gd name="T33" fmla="*/ 125 h 242"/>
                  <a:gd name="T34" fmla="*/ 406 w 431"/>
                  <a:gd name="T35" fmla="*/ 103 h 242"/>
                  <a:gd name="T36" fmla="*/ 383 w 431"/>
                  <a:gd name="T37" fmla="*/ 84 h 242"/>
                  <a:gd name="T38" fmla="*/ 369 w 431"/>
                  <a:gd name="T39" fmla="*/ 84 h 242"/>
                  <a:gd name="T40" fmla="*/ 352 w 431"/>
                  <a:gd name="T41" fmla="*/ 79 h 242"/>
                  <a:gd name="T42" fmla="*/ 353 w 431"/>
                  <a:gd name="T43" fmla="*/ 51 h 242"/>
                  <a:gd name="T44" fmla="*/ 317 w 431"/>
                  <a:gd name="T45" fmla="*/ 64 h 242"/>
                  <a:gd name="T46" fmla="*/ 247 w 431"/>
                  <a:gd name="T47" fmla="*/ 99 h 242"/>
                  <a:gd name="T48" fmla="*/ 234 w 431"/>
                  <a:gd name="T49" fmla="*/ 97 h 242"/>
                  <a:gd name="T50" fmla="*/ 216 w 431"/>
                  <a:gd name="T51" fmla="*/ 91 h 242"/>
                  <a:gd name="T52" fmla="*/ 177 w 431"/>
                  <a:gd name="T53" fmla="*/ 63 h 242"/>
                  <a:gd name="T54" fmla="*/ 145 w 431"/>
                  <a:gd name="T55" fmla="*/ 59 h 242"/>
                  <a:gd name="T56" fmla="*/ 144 w 431"/>
                  <a:gd name="T57" fmla="*/ 54 h 242"/>
                  <a:gd name="T58" fmla="*/ 127 w 431"/>
                  <a:gd name="T59" fmla="*/ 74 h 242"/>
                  <a:gd name="T60" fmla="*/ 139 w 431"/>
                  <a:gd name="T61" fmla="*/ 29 h 242"/>
                  <a:gd name="T62" fmla="*/ 169 w 431"/>
                  <a:gd name="T63" fmla="*/ 3 h 242"/>
                  <a:gd name="T64" fmla="*/ 141 w 431"/>
                  <a:gd name="T65" fmla="*/ 1 h 242"/>
                  <a:gd name="T66" fmla="*/ 121 w 431"/>
                  <a:gd name="T67" fmla="*/ 20 h 242"/>
                  <a:gd name="T68" fmla="*/ 93 w 431"/>
                  <a:gd name="T69" fmla="*/ 52 h 242"/>
                  <a:gd name="T70" fmla="*/ 73 w 431"/>
                  <a:gd name="T71" fmla="*/ 64 h 242"/>
                  <a:gd name="T72" fmla="*/ 40 w 431"/>
                  <a:gd name="T73" fmla="*/ 74 h 242"/>
                  <a:gd name="T74" fmla="*/ 21 w 431"/>
                  <a:gd name="T75" fmla="*/ 92 h 242"/>
                  <a:gd name="T76" fmla="*/ 0 w 431"/>
                  <a:gd name="T77" fmla="*/ 10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1" h="242">
                    <a:moveTo>
                      <a:pt x="0" y="103"/>
                    </a:moveTo>
                    <a:lnTo>
                      <a:pt x="0" y="103"/>
                    </a:lnTo>
                    <a:lnTo>
                      <a:pt x="33" y="129"/>
                    </a:lnTo>
                    <a:lnTo>
                      <a:pt x="116" y="154"/>
                    </a:lnTo>
                    <a:lnTo>
                      <a:pt x="153" y="158"/>
                    </a:lnTo>
                    <a:lnTo>
                      <a:pt x="159" y="171"/>
                    </a:lnTo>
                    <a:lnTo>
                      <a:pt x="175" y="177"/>
                    </a:lnTo>
                    <a:lnTo>
                      <a:pt x="197" y="241"/>
                    </a:lnTo>
                    <a:lnTo>
                      <a:pt x="215" y="190"/>
                    </a:lnTo>
                    <a:lnTo>
                      <a:pt x="218" y="180"/>
                    </a:lnTo>
                    <a:lnTo>
                      <a:pt x="223" y="172"/>
                    </a:lnTo>
                    <a:lnTo>
                      <a:pt x="223" y="166"/>
                    </a:lnTo>
                    <a:lnTo>
                      <a:pt x="230" y="152"/>
                    </a:lnTo>
                    <a:lnTo>
                      <a:pt x="234" y="154"/>
                    </a:lnTo>
                    <a:lnTo>
                      <a:pt x="230" y="161"/>
                    </a:lnTo>
                    <a:lnTo>
                      <a:pt x="231" y="173"/>
                    </a:lnTo>
                    <a:lnTo>
                      <a:pt x="240" y="170"/>
                    </a:lnTo>
                    <a:lnTo>
                      <a:pt x="243" y="157"/>
                    </a:lnTo>
                    <a:lnTo>
                      <a:pt x="253" y="158"/>
                    </a:lnTo>
                    <a:lnTo>
                      <a:pt x="256" y="150"/>
                    </a:lnTo>
                    <a:lnTo>
                      <a:pt x="259" y="155"/>
                    </a:lnTo>
                    <a:lnTo>
                      <a:pt x="249" y="177"/>
                    </a:lnTo>
                    <a:lnTo>
                      <a:pt x="256" y="180"/>
                    </a:lnTo>
                    <a:lnTo>
                      <a:pt x="262" y="166"/>
                    </a:lnTo>
                    <a:lnTo>
                      <a:pt x="271" y="161"/>
                    </a:lnTo>
                    <a:lnTo>
                      <a:pt x="277" y="143"/>
                    </a:lnTo>
                    <a:lnTo>
                      <a:pt x="301" y="139"/>
                    </a:lnTo>
                    <a:lnTo>
                      <a:pt x="313" y="138"/>
                    </a:lnTo>
                    <a:lnTo>
                      <a:pt x="333" y="123"/>
                    </a:lnTo>
                    <a:lnTo>
                      <a:pt x="360" y="128"/>
                    </a:lnTo>
                    <a:lnTo>
                      <a:pt x="378" y="142"/>
                    </a:lnTo>
                    <a:lnTo>
                      <a:pt x="379" y="124"/>
                    </a:lnTo>
                    <a:lnTo>
                      <a:pt x="389" y="123"/>
                    </a:lnTo>
                    <a:lnTo>
                      <a:pt x="412" y="125"/>
                    </a:lnTo>
                    <a:lnTo>
                      <a:pt x="430" y="119"/>
                    </a:lnTo>
                    <a:lnTo>
                      <a:pt x="406" y="103"/>
                    </a:lnTo>
                    <a:lnTo>
                      <a:pt x="401" y="78"/>
                    </a:lnTo>
                    <a:lnTo>
                      <a:pt x="383" y="84"/>
                    </a:lnTo>
                    <a:lnTo>
                      <a:pt x="376" y="78"/>
                    </a:lnTo>
                    <a:lnTo>
                      <a:pt x="369" y="84"/>
                    </a:lnTo>
                    <a:lnTo>
                      <a:pt x="358" y="79"/>
                    </a:lnTo>
                    <a:lnTo>
                      <a:pt x="352" y="79"/>
                    </a:lnTo>
                    <a:lnTo>
                      <a:pt x="350" y="64"/>
                    </a:lnTo>
                    <a:lnTo>
                      <a:pt x="353" y="51"/>
                    </a:lnTo>
                    <a:lnTo>
                      <a:pt x="335" y="54"/>
                    </a:lnTo>
                    <a:lnTo>
                      <a:pt x="317" y="64"/>
                    </a:lnTo>
                    <a:lnTo>
                      <a:pt x="274" y="70"/>
                    </a:lnTo>
                    <a:lnTo>
                      <a:pt x="247" y="99"/>
                    </a:lnTo>
                    <a:lnTo>
                      <a:pt x="242" y="93"/>
                    </a:lnTo>
                    <a:lnTo>
                      <a:pt x="234" y="97"/>
                    </a:lnTo>
                    <a:lnTo>
                      <a:pt x="222" y="90"/>
                    </a:lnTo>
                    <a:lnTo>
                      <a:pt x="216" y="91"/>
                    </a:lnTo>
                    <a:lnTo>
                      <a:pt x="199" y="95"/>
                    </a:lnTo>
                    <a:lnTo>
                      <a:pt x="177" y="63"/>
                    </a:lnTo>
                    <a:lnTo>
                      <a:pt x="151" y="58"/>
                    </a:lnTo>
                    <a:lnTo>
                      <a:pt x="145" y="59"/>
                    </a:lnTo>
                    <a:lnTo>
                      <a:pt x="139" y="65"/>
                    </a:lnTo>
                    <a:lnTo>
                      <a:pt x="144" y="54"/>
                    </a:lnTo>
                    <a:lnTo>
                      <a:pt x="131" y="64"/>
                    </a:lnTo>
                    <a:lnTo>
                      <a:pt x="127" y="74"/>
                    </a:lnTo>
                    <a:lnTo>
                      <a:pt x="127" y="55"/>
                    </a:lnTo>
                    <a:lnTo>
                      <a:pt x="139" y="29"/>
                    </a:lnTo>
                    <a:lnTo>
                      <a:pt x="154" y="8"/>
                    </a:lnTo>
                    <a:lnTo>
                      <a:pt x="169" y="3"/>
                    </a:lnTo>
                    <a:lnTo>
                      <a:pt x="168" y="0"/>
                    </a:lnTo>
                    <a:lnTo>
                      <a:pt x="141" y="1"/>
                    </a:lnTo>
                    <a:lnTo>
                      <a:pt x="127" y="10"/>
                    </a:lnTo>
                    <a:lnTo>
                      <a:pt x="121" y="20"/>
                    </a:lnTo>
                    <a:lnTo>
                      <a:pt x="102" y="37"/>
                    </a:lnTo>
                    <a:lnTo>
                      <a:pt x="93" y="52"/>
                    </a:lnTo>
                    <a:lnTo>
                      <a:pt x="79" y="55"/>
                    </a:lnTo>
                    <a:lnTo>
                      <a:pt x="73" y="64"/>
                    </a:lnTo>
                    <a:lnTo>
                      <a:pt x="65" y="70"/>
                    </a:lnTo>
                    <a:lnTo>
                      <a:pt x="40" y="74"/>
                    </a:lnTo>
                    <a:lnTo>
                      <a:pt x="33" y="79"/>
                    </a:lnTo>
                    <a:lnTo>
                      <a:pt x="21" y="92"/>
                    </a:lnTo>
                    <a:lnTo>
                      <a:pt x="0" y="103"/>
                    </a:lnTo>
                    <a:lnTo>
                      <a:pt x="0" y="103"/>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3" name="Freeform 33"/>
              <p:cNvSpPr>
                <a:spLocks/>
              </p:cNvSpPr>
              <p:nvPr/>
            </p:nvSpPr>
            <p:spPr bwMode="auto">
              <a:xfrm>
                <a:off x="4185" y="2272"/>
                <a:ext cx="290" cy="429"/>
              </a:xfrm>
              <a:custGeom>
                <a:avLst/>
                <a:gdLst>
                  <a:gd name="T0" fmla="*/ 0 w 290"/>
                  <a:gd name="T1" fmla="*/ 428 h 429"/>
                  <a:gd name="T2" fmla="*/ 32 w 290"/>
                  <a:gd name="T3" fmla="*/ 357 h 429"/>
                  <a:gd name="T4" fmla="*/ 29 w 290"/>
                  <a:gd name="T5" fmla="*/ 284 h 429"/>
                  <a:gd name="T6" fmla="*/ 4 w 290"/>
                  <a:gd name="T7" fmla="*/ 231 h 429"/>
                  <a:gd name="T8" fmla="*/ 1 w 290"/>
                  <a:gd name="T9" fmla="*/ 193 h 429"/>
                  <a:gd name="T10" fmla="*/ 16 w 290"/>
                  <a:gd name="T11" fmla="*/ 140 h 429"/>
                  <a:gd name="T12" fmla="*/ 24 w 290"/>
                  <a:gd name="T13" fmla="*/ 113 h 429"/>
                  <a:gd name="T14" fmla="*/ 41 w 290"/>
                  <a:gd name="T15" fmla="*/ 92 h 429"/>
                  <a:gd name="T16" fmla="*/ 55 w 290"/>
                  <a:gd name="T17" fmla="*/ 109 h 429"/>
                  <a:gd name="T18" fmla="*/ 67 w 290"/>
                  <a:gd name="T19" fmla="*/ 64 h 429"/>
                  <a:gd name="T20" fmla="*/ 94 w 290"/>
                  <a:gd name="T21" fmla="*/ 41 h 429"/>
                  <a:gd name="T22" fmla="*/ 81 w 290"/>
                  <a:gd name="T23" fmla="*/ 22 h 429"/>
                  <a:gd name="T24" fmla="*/ 102 w 290"/>
                  <a:gd name="T25" fmla="*/ 0 h 429"/>
                  <a:gd name="T26" fmla="*/ 148 w 290"/>
                  <a:gd name="T27" fmla="*/ 23 h 429"/>
                  <a:gd name="T28" fmla="*/ 195 w 290"/>
                  <a:gd name="T29" fmla="*/ 46 h 429"/>
                  <a:gd name="T30" fmla="*/ 196 w 290"/>
                  <a:gd name="T31" fmla="*/ 62 h 429"/>
                  <a:gd name="T32" fmla="*/ 209 w 290"/>
                  <a:gd name="T33" fmla="*/ 88 h 429"/>
                  <a:gd name="T34" fmla="*/ 213 w 290"/>
                  <a:gd name="T35" fmla="*/ 135 h 429"/>
                  <a:gd name="T36" fmla="*/ 196 w 290"/>
                  <a:gd name="T37" fmla="*/ 166 h 429"/>
                  <a:gd name="T38" fmla="*/ 179 w 290"/>
                  <a:gd name="T39" fmla="*/ 182 h 429"/>
                  <a:gd name="T40" fmla="*/ 196 w 290"/>
                  <a:gd name="T41" fmla="*/ 216 h 429"/>
                  <a:gd name="T42" fmla="*/ 220 w 290"/>
                  <a:gd name="T43" fmla="*/ 174 h 429"/>
                  <a:gd name="T44" fmla="*/ 260 w 290"/>
                  <a:gd name="T45" fmla="*/ 168 h 429"/>
                  <a:gd name="T46" fmla="*/ 283 w 290"/>
                  <a:gd name="T47" fmla="*/ 245 h 429"/>
                  <a:gd name="T48" fmla="*/ 285 w 290"/>
                  <a:gd name="T49" fmla="*/ 278 h 429"/>
                  <a:gd name="T50" fmla="*/ 283 w 290"/>
                  <a:gd name="T51" fmla="*/ 309 h 429"/>
                  <a:gd name="T52" fmla="*/ 269 w 290"/>
                  <a:gd name="T53" fmla="*/ 305 h 429"/>
                  <a:gd name="T54" fmla="*/ 264 w 290"/>
                  <a:gd name="T55" fmla="*/ 332 h 429"/>
                  <a:gd name="T56" fmla="*/ 250 w 290"/>
                  <a:gd name="T57" fmla="*/ 368 h 429"/>
                  <a:gd name="T58" fmla="*/ 236 w 290"/>
                  <a:gd name="T59" fmla="*/ 402 h 429"/>
                  <a:gd name="T60" fmla="*/ 138 w 290"/>
                  <a:gd name="T61" fmla="*/ 410 h 429"/>
                  <a:gd name="T62" fmla="*/ 0 w 290"/>
                  <a:gd name="T63" fmla="*/ 42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0" h="429">
                    <a:moveTo>
                      <a:pt x="0" y="428"/>
                    </a:moveTo>
                    <a:lnTo>
                      <a:pt x="0" y="428"/>
                    </a:lnTo>
                    <a:lnTo>
                      <a:pt x="29" y="376"/>
                    </a:lnTo>
                    <a:lnTo>
                      <a:pt x="32" y="357"/>
                    </a:lnTo>
                    <a:lnTo>
                      <a:pt x="35" y="320"/>
                    </a:lnTo>
                    <a:lnTo>
                      <a:pt x="29" y="284"/>
                    </a:lnTo>
                    <a:lnTo>
                      <a:pt x="11" y="251"/>
                    </a:lnTo>
                    <a:lnTo>
                      <a:pt x="4" y="231"/>
                    </a:lnTo>
                    <a:lnTo>
                      <a:pt x="8" y="215"/>
                    </a:lnTo>
                    <a:lnTo>
                      <a:pt x="1" y="193"/>
                    </a:lnTo>
                    <a:lnTo>
                      <a:pt x="9" y="177"/>
                    </a:lnTo>
                    <a:lnTo>
                      <a:pt x="16" y="140"/>
                    </a:lnTo>
                    <a:lnTo>
                      <a:pt x="15" y="123"/>
                    </a:lnTo>
                    <a:lnTo>
                      <a:pt x="24" y="113"/>
                    </a:lnTo>
                    <a:lnTo>
                      <a:pt x="24" y="99"/>
                    </a:lnTo>
                    <a:lnTo>
                      <a:pt x="41" y="92"/>
                    </a:lnTo>
                    <a:lnTo>
                      <a:pt x="57" y="66"/>
                    </a:lnTo>
                    <a:lnTo>
                      <a:pt x="55" y="109"/>
                    </a:lnTo>
                    <a:lnTo>
                      <a:pt x="67" y="99"/>
                    </a:lnTo>
                    <a:lnTo>
                      <a:pt x="67" y="64"/>
                    </a:lnTo>
                    <a:lnTo>
                      <a:pt x="83" y="44"/>
                    </a:lnTo>
                    <a:lnTo>
                      <a:pt x="94" y="41"/>
                    </a:lnTo>
                    <a:lnTo>
                      <a:pt x="84" y="35"/>
                    </a:lnTo>
                    <a:lnTo>
                      <a:pt x="81" y="22"/>
                    </a:lnTo>
                    <a:lnTo>
                      <a:pt x="87" y="5"/>
                    </a:lnTo>
                    <a:lnTo>
                      <a:pt x="102" y="0"/>
                    </a:lnTo>
                    <a:lnTo>
                      <a:pt x="136" y="10"/>
                    </a:lnTo>
                    <a:lnTo>
                      <a:pt x="148" y="23"/>
                    </a:lnTo>
                    <a:lnTo>
                      <a:pt x="189" y="33"/>
                    </a:lnTo>
                    <a:lnTo>
                      <a:pt x="195" y="46"/>
                    </a:lnTo>
                    <a:lnTo>
                      <a:pt x="208" y="62"/>
                    </a:lnTo>
                    <a:lnTo>
                      <a:pt x="196" y="62"/>
                    </a:lnTo>
                    <a:lnTo>
                      <a:pt x="195" y="71"/>
                    </a:lnTo>
                    <a:lnTo>
                      <a:pt x="209" y="88"/>
                    </a:lnTo>
                    <a:lnTo>
                      <a:pt x="213" y="117"/>
                    </a:lnTo>
                    <a:lnTo>
                      <a:pt x="213" y="135"/>
                    </a:lnTo>
                    <a:lnTo>
                      <a:pt x="200" y="154"/>
                    </a:lnTo>
                    <a:lnTo>
                      <a:pt x="196" y="166"/>
                    </a:lnTo>
                    <a:lnTo>
                      <a:pt x="182" y="175"/>
                    </a:lnTo>
                    <a:lnTo>
                      <a:pt x="179" y="182"/>
                    </a:lnTo>
                    <a:lnTo>
                      <a:pt x="180" y="205"/>
                    </a:lnTo>
                    <a:lnTo>
                      <a:pt x="196" y="216"/>
                    </a:lnTo>
                    <a:lnTo>
                      <a:pt x="212" y="198"/>
                    </a:lnTo>
                    <a:lnTo>
                      <a:pt x="220" y="174"/>
                    </a:lnTo>
                    <a:lnTo>
                      <a:pt x="243" y="159"/>
                    </a:lnTo>
                    <a:lnTo>
                      <a:pt x="260" y="168"/>
                    </a:lnTo>
                    <a:lnTo>
                      <a:pt x="270" y="194"/>
                    </a:lnTo>
                    <a:lnTo>
                      <a:pt x="283" y="245"/>
                    </a:lnTo>
                    <a:lnTo>
                      <a:pt x="289" y="262"/>
                    </a:lnTo>
                    <a:lnTo>
                      <a:pt x="285" y="278"/>
                    </a:lnTo>
                    <a:lnTo>
                      <a:pt x="288" y="299"/>
                    </a:lnTo>
                    <a:lnTo>
                      <a:pt x="283" y="309"/>
                    </a:lnTo>
                    <a:lnTo>
                      <a:pt x="276" y="299"/>
                    </a:lnTo>
                    <a:lnTo>
                      <a:pt x="269" y="305"/>
                    </a:lnTo>
                    <a:lnTo>
                      <a:pt x="267" y="325"/>
                    </a:lnTo>
                    <a:lnTo>
                      <a:pt x="264" y="332"/>
                    </a:lnTo>
                    <a:lnTo>
                      <a:pt x="250" y="341"/>
                    </a:lnTo>
                    <a:lnTo>
                      <a:pt x="250" y="368"/>
                    </a:lnTo>
                    <a:lnTo>
                      <a:pt x="242" y="380"/>
                    </a:lnTo>
                    <a:lnTo>
                      <a:pt x="236" y="402"/>
                    </a:lnTo>
                    <a:lnTo>
                      <a:pt x="140" y="418"/>
                    </a:lnTo>
                    <a:lnTo>
                      <a:pt x="138" y="410"/>
                    </a:lnTo>
                    <a:lnTo>
                      <a:pt x="0" y="428"/>
                    </a:lnTo>
                    <a:lnTo>
                      <a:pt x="0" y="428"/>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8514" name="Freeform 34"/>
            <p:cNvSpPr>
              <a:spLocks/>
            </p:cNvSpPr>
            <p:nvPr/>
          </p:nvSpPr>
          <p:spPr bwMode="auto">
            <a:xfrm>
              <a:off x="3467" y="1949"/>
              <a:ext cx="495" cy="605"/>
            </a:xfrm>
            <a:custGeom>
              <a:avLst/>
              <a:gdLst>
                <a:gd name="T0" fmla="*/ 0 w 495"/>
                <a:gd name="T1" fmla="*/ 36 h 605"/>
                <a:gd name="T2" fmla="*/ 0 w 495"/>
                <a:gd name="T3" fmla="*/ 36 h 605"/>
                <a:gd name="T4" fmla="*/ 4 w 495"/>
                <a:gd name="T5" fmla="*/ 122 h 605"/>
                <a:gd name="T6" fmla="*/ 23 w 495"/>
                <a:gd name="T7" fmla="*/ 189 h 605"/>
                <a:gd name="T8" fmla="*/ 24 w 495"/>
                <a:gd name="T9" fmla="*/ 279 h 605"/>
                <a:gd name="T10" fmla="*/ 39 w 495"/>
                <a:gd name="T11" fmla="*/ 351 h 605"/>
                <a:gd name="T12" fmla="*/ 20 w 495"/>
                <a:gd name="T13" fmla="*/ 387 h 605"/>
                <a:gd name="T14" fmla="*/ 45 w 495"/>
                <a:gd name="T15" fmla="*/ 415 h 605"/>
                <a:gd name="T16" fmla="*/ 44 w 495"/>
                <a:gd name="T17" fmla="*/ 604 h 605"/>
                <a:gd name="T18" fmla="*/ 402 w 495"/>
                <a:gd name="T19" fmla="*/ 593 h 605"/>
                <a:gd name="T20" fmla="*/ 395 w 495"/>
                <a:gd name="T21" fmla="*/ 558 h 605"/>
                <a:gd name="T22" fmla="*/ 384 w 495"/>
                <a:gd name="T23" fmla="*/ 545 h 605"/>
                <a:gd name="T24" fmla="*/ 357 w 495"/>
                <a:gd name="T25" fmla="*/ 524 h 605"/>
                <a:gd name="T26" fmla="*/ 338 w 495"/>
                <a:gd name="T27" fmla="*/ 501 h 605"/>
                <a:gd name="T28" fmla="*/ 290 w 495"/>
                <a:gd name="T29" fmla="*/ 470 h 605"/>
                <a:gd name="T30" fmla="*/ 290 w 495"/>
                <a:gd name="T31" fmla="*/ 415 h 605"/>
                <a:gd name="T32" fmla="*/ 281 w 495"/>
                <a:gd name="T33" fmla="*/ 379 h 605"/>
                <a:gd name="T34" fmla="*/ 320 w 495"/>
                <a:gd name="T35" fmla="*/ 325 h 605"/>
                <a:gd name="T36" fmla="*/ 317 w 495"/>
                <a:gd name="T37" fmla="*/ 273 h 605"/>
                <a:gd name="T38" fmla="*/ 327 w 495"/>
                <a:gd name="T39" fmla="*/ 265 h 605"/>
                <a:gd name="T40" fmla="*/ 375 w 495"/>
                <a:gd name="T41" fmla="*/ 221 h 605"/>
                <a:gd name="T42" fmla="*/ 400 w 495"/>
                <a:gd name="T43" fmla="*/ 188 h 605"/>
                <a:gd name="T44" fmla="*/ 432 w 495"/>
                <a:gd name="T45" fmla="*/ 161 h 605"/>
                <a:gd name="T46" fmla="*/ 494 w 495"/>
                <a:gd name="T47" fmla="*/ 126 h 605"/>
                <a:gd name="T48" fmla="*/ 470 w 495"/>
                <a:gd name="T49" fmla="*/ 129 h 605"/>
                <a:gd name="T50" fmla="*/ 449 w 495"/>
                <a:gd name="T51" fmla="*/ 117 h 605"/>
                <a:gd name="T52" fmla="*/ 414 w 495"/>
                <a:gd name="T53" fmla="*/ 120 h 605"/>
                <a:gd name="T54" fmla="*/ 406 w 495"/>
                <a:gd name="T55" fmla="*/ 106 h 605"/>
                <a:gd name="T56" fmla="*/ 395 w 495"/>
                <a:gd name="T57" fmla="*/ 112 h 605"/>
                <a:gd name="T58" fmla="*/ 372 w 495"/>
                <a:gd name="T59" fmla="*/ 129 h 605"/>
                <a:gd name="T60" fmla="*/ 354 w 495"/>
                <a:gd name="T61" fmla="*/ 123 h 605"/>
                <a:gd name="T62" fmla="*/ 347 w 495"/>
                <a:gd name="T63" fmla="*/ 115 h 605"/>
                <a:gd name="T64" fmla="*/ 333 w 495"/>
                <a:gd name="T65" fmla="*/ 110 h 605"/>
                <a:gd name="T66" fmla="*/ 328 w 495"/>
                <a:gd name="T67" fmla="*/ 99 h 605"/>
                <a:gd name="T68" fmla="*/ 314 w 495"/>
                <a:gd name="T69" fmla="*/ 100 h 605"/>
                <a:gd name="T70" fmla="*/ 314 w 495"/>
                <a:gd name="T71" fmla="*/ 111 h 605"/>
                <a:gd name="T72" fmla="*/ 309 w 495"/>
                <a:gd name="T73" fmla="*/ 113 h 605"/>
                <a:gd name="T74" fmla="*/ 299 w 495"/>
                <a:gd name="T75" fmla="*/ 91 h 605"/>
                <a:gd name="T76" fmla="*/ 288 w 495"/>
                <a:gd name="T77" fmla="*/ 91 h 605"/>
                <a:gd name="T78" fmla="*/ 290 w 495"/>
                <a:gd name="T79" fmla="*/ 81 h 605"/>
                <a:gd name="T80" fmla="*/ 263 w 495"/>
                <a:gd name="T81" fmla="*/ 74 h 605"/>
                <a:gd name="T82" fmla="*/ 253 w 495"/>
                <a:gd name="T83" fmla="*/ 73 h 605"/>
                <a:gd name="T84" fmla="*/ 218 w 495"/>
                <a:gd name="T85" fmla="*/ 87 h 605"/>
                <a:gd name="T86" fmla="*/ 214 w 495"/>
                <a:gd name="T87" fmla="*/ 74 h 605"/>
                <a:gd name="T88" fmla="*/ 160 w 495"/>
                <a:gd name="T89" fmla="*/ 61 h 605"/>
                <a:gd name="T90" fmla="*/ 152 w 495"/>
                <a:gd name="T91" fmla="*/ 3 h 605"/>
                <a:gd name="T92" fmla="*/ 131 w 495"/>
                <a:gd name="T93" fmla="*/ 0 h 605"/>
                <a:gd name="T94" fmla="*/ 131 w 495"/>
                <a:gd name="T95" fmla="*/ 36 h 605"/>
                <a:gd name="T96" fmla="*/ 0 w 495"/>
                <a:gd name="T97" fmla="*/ 36 h 605"/>
                <a:gd name="T98" fmla="*/ 0 w 495"/>
                <a:gd name="T99" fmla="*/ 3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5" h="605">
                  <a:moveTo>
                    <a:pt x="0" y="36"/>
                  </a:moveTo>
                  <a:lnTo>
                    <a:pt x="0" y="36"/>
                  </a:lnTo>
                  <a:lnTo>
                    <a:pt x="4" y="122"/>
                  </a:lnTo>
                  <a:lnTo>
                    <a:pt x="23" y="189"/>
                  </a:lnTo>
                  <a:lnTo>
                    <a:pt x="24" y="279"/>
                  </a:lnTo>
                  <a:lnTo>
                    <a:pt x="39" y="351"/>
                  </a:lnTo>
                  <a:lnTo>
                    <a:pt x="20" y="387"/>
                  </a:lnTo>
                  <a:lnTo>
                    <a:pt x="45" y="415"/>
                  </a:lnTo>
                  <a:lnTo>
                    <a:pt x="44" y="604"/>
                  </a:lnTo>
                  <a:lnTo>
                    <a:pt x="402" y="593"/>
                  </a:lnTo>
                  <a:lnTo>
                    <a:pt x="395" y="558"/>
                  </a:lnTo>
                  <a:lnTo>
                    <a:pt x="384" y="545"/>
                  </a:lnTo>
                  <a:lnTo>
                    <a:pt x="357" y="524"/>
                  </a:lnTo>
                  <a:lnTo>
                    <a:pt x="338" y="501"/>
                  </a:lnTo>
                  <a:lnTo>
                    <a:pt x="290" y="470"/>
                  </a:lnTo>
                  <a:lnTo>
                    <a:pt x="290" y="415"/>
                  </a:lnTo>
                  <a:lnTo>
                    <a:pt x="281" y="379"/>
                  </a:lnTo>
                  <a:lnTo>
                    <a:pt x="320" y="325"/>
                  </a:lnTo>
                  <a:lnTo>
                    <a:pt x="317" y="273"/>
                  </a:lnTo>
                  <a:lnTo>
                    <a:pt x="327" y="265"/>
                  </a:lnTo>
                  <a:lnTo>
                    <a:pt x="375" y="221"/>
                  </a:lnTo>
                  <a:lnTo>
                    <a:pt x="400" y="188"/>
                  </a:lnTo>
                  <a:lnTo>
                    <a:pt x="432" y="161"/>
                  </a:lnTo>
                  <a:lnTo>
                    <a:pt x="494" y="126"/>
                  </a:lnTo>
                  <a:lnTo>
                    <a:pt x="470" y="129"/>
                  </a:lnTo>
                  <a:lnTo>
                    <a:pt x="449" y="117"/>
                  </a:lnTo>
                  <a:lnTo>
                    <a:pt x="414" y="120"/>
                  </a:lnTo>
                  <a:lnTo>
                    <a:pt x="406" y="106"/>
                  </a:lnTo>
                  <a:lnTo>
                    <a:pt x="395" y="112"/>
                  </a:lnTo>
                  <a:lnTo>
                    <a:pt x="372" y="129"/>
                  </a:lnTo>
                  <a:lnTo>
                    <a:pt x="354" y="123"/>
                  </a:lnTo>
                  <a:lnTo>
                    <a:pt x="347" y="115"/>
                  </a:lnTo>
                  <a:lnTo>
                    <a:pt x="333" y="110"/>
                  </a:lnTo>
                  <a:lnTo>
                    <a:pt x="328" y="99"/>
                  </a:lnTo>
                  <a:lnTo>
                    <a:pt x="314" y="100"/>
                  </a:lnTo>
                  <a:lnTo>
                    <a:pt x="314" y="111"/>
                  </a:lnTo>
                  <a:lnTo>
                    <a:pt x="309" y="113"/>
                  </a:lnTo>
                  <a:lnTo>
                    <a:pt x="299" y="91"/>
                  </a:lnTo>
                  <a:lnTo>
                    <a:pt x="288" y="91"/>
                  </a:lnTo>
                  <a:lnTo>
                    <a:pt x="290" y="81"/>
                  </a:lnTo>
                  <a:lnTo>
                    <a:pt x="263" y="74"/>
                  </a:lnTo>
                  <a:lnTo>
                    <a:pt x="253" y="73"/>
                  </a:lnTo>
                  <a:lnTo>
                    <a:pt x="218" y="87"/>
                  </a:lnTo>
                  <a:lnTo>
                    <a:pt x="214" y="74"/>
                  </a:lnTo>
                  <a:lnTo>
                    <a:pt x="160" y="61"/>
                  </a:lnTo>
                  <a:lnTo>
                    <a:pt x="152" y="3"/>
                  </a:lnTo>
                  <a:lnTo>
                    <a:pt x="131" y="0"/>
                  </a:lnTo>
                  <a:lnTo>
                    <a:pt x="131" y="36"/>
                  </a:lnTo>
                  <a:lnTo>
                    <a:pt x="0" y="36"/>
                  </a:lnTo>
                  <a:lnTo>
                    <a:pt x="0" y="36"/>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5" name="Freeform 35"/>
            <p:cNvSpPr>
              <a:spLocks/>
            </p:cNvSpPr>
            <p:nvPr/>
          </p:nvSpPr>
          <p:spPr bwMode="auto">
            <a:xfrm>
              <a:off x="3890" y="3407"/>
              <a:ext cx="267" cy="504"/>
            </a:xfrm>
            <a:custGeom>
              <a:avLst/>
              <a:gdLst>
                <a:gd name="T0" fmla="*/ 0 w 267"/>
                <a:gd name="T1" fmla="*/ 427 h 504"/>
                <a:gd name="T2" fmla="*/ 0 w 267"/>
                <a:gd name="T3" fmla="*/ 427 h 504"/>
                <a:gd name="T4" fmla="*/ 1 w 267"/>
                <a:gd name="T5" fmla="*/ 408 h 504"/>
                <a:gd name="T6" fmla="*/ 17 w 267"/>
                <a:gd name="T7" fmla="*/ 350 h 504"/>
                <a:gd name="T8" fmla="*/ 42 w 267"/>
                <a:gd name="T9" fmla="*/ 313 h 504"/>
                <a:gd name="T10" fmla="*/ 37 w 267"/>
                <a:gd name="T11" fmla="*/ 301 h 504"/>
                <a:gd name="T12" fmla="*/ 40 w 267"/>
                <a:gd name="T13" fmla="*/ 265 h 504"/>
                <a:gd name="T14" fmla="*/ 25 w 267"/>
                <a:gd name="T15" fmla="*/ 222 h 504"/>
                <a:gd name="T16" fmla="*/ 20 w 267"/>
                <a:gd name="T17" fmla="*/ 166 h 504"/>
                <a:gd name="T18" fmla="*/ 40 w 267"/>
                <a:gd name="T19" fmla="*/ 105 h 504"/>
                <a:gd name="T20" fmla="*/ 66 w 267"/>
                <a:gd name="T21" fmla="*/ 61 h 504"/>
                <a:gd name="T22" fmla="*/ 65 w 267"/>
                <a:gd name="T23" fmla="*/ 49 h 504"/>
                <a:gd name="T24" fmla="*/ 87 w 267"/>
                <a:gd name="T25" fmla="*/ 11 h 504"/>
                <a:gd name="T26" fmla="*/ 249 w 267"/>
                <a:gd name="T27" fmla="*/ 0 h 504"/>
                <a:gd name="T28" fmla="*/ 255 w 267"/>
                <a:gd name="T29" fmla="*/ 10 h 504"/>
                <a:gd name="T30" fmla="*/ 249 w 267"/>
                <a:gd name="T31" fmla="*/ 322 h 504"/>
                <a:gd name="T32" fmla="*/ 266 w 267"/>
                <a:gd name="T33" fmla="*/ 474 h 504"/>
                <a:gd name="T34" fmla="*/ 259 w 267"/>
                <a:gd name="T35" fmla="*/ 479 h 504"/>
                <a:gd name="T36" fmla="*/ 249 w 267"/>
                <a:gd name="T37" fmla="*/ 474 h 504"/>
                <a:gd name="T38" fmla="*/ 237 w 267"/>
                <a:gd name="T39" fmla="*/ 479 h 504"/>
                <a:gd name="T40" fmla="*/ 226 w 267"/>
                <a:gd name="T41" fmla="*/ 471 h 504"/>
                <a:gd name="T42" fmla="*/ 225 w 267"/>
                <a:gd name="T43" fmla="*/ 478 h 504"/>
                <a:gd name="T44" fmla="*/ 212 w 267"/>
                <a:gd name="T45" fmla="*/ 478 h 504"/>
                <a:gd name="T46" fmla="*/ 195 w 267"/>
                <a:gd name="T47" fmla="*/ 488 h 504"/>
                <a:gd name="T48" fmla="*/ 190 w 267"/>
                <a:gd name="T49" fmla="*/ 483 h 504"/>
                <a:gd name="T50" fmla="*/ 180 w 267"/>
                <a:gd name="T51" fmla="*/ 500 h 504"/>
                <a:gd name="T52" fmla="*/ 173 w 267"/>
                <a:gd name="T53" fmla="*/ 503 h 504"/>
                <a:gd name="T54" fmla="*/ 146 w 267"/>
                <a:gd name="T55" fmla="*/ 454 h 504"/>
                <a:gd name="T56" fmla="*/ 150 w 267"/>
                <a:gd name="T57" fmla="*/ 420 h 504"/>
                <a:gd name="T58" fmla="*/ 0 w 267"/>
                <a:gd name="T59" fmla="*/ 427 h 504"/>
                <a:gd name="T60" fmla="*/ 0 w 267"/>
                <a:gd name="T61" fmla="*/ 427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504">
                  <a:moveTo>
                    <a:pt x="0" y="427"/>
                  </a:moveTo>
                  <a:lnTo>
                    <a:pt x="0" y="427"/>
                  </a:lnTo>
                  <a:lnTo>
                    <a:pt x="1" y="408"/>
                  </a:lnTo>
                  <a:lnTo>
                    <a:pt x="17" y="350"/>
                  </a:lnTo>
                  <a:lnTo>
                    <a:pt x="42" y="313"/>
                  </a:lnTo>
                  <a:lnTo>
                    <a:pt x="37" y="301"/>
                  </a:lnTo>
                  <a:lnTo>
                    <a:pt x="40" y="265"/>
                  </a:lnTo>
                  <a:lnTo>
                    <a:pt x="25" y="222"/>
                  </a:lnTo>
                  <a:lnTo>
                    <a:pt x="20" y="166"/>
                  </a:lnTo>
                  <a:lnTo>
                    <a:pt x="40" y="105"/>
                  </a:lnTo>
                  <a:lnTo>
                    <a:pt x="66" y="61"/>
                  </a:lnTo>
                  <a:lnTo>
                    <a:pt x="65" y="49"/>
                  </a:lnTo>
                  <a:lnTo>
                    <a:pt x="87" y="11"/>
                  </a:lnTo>
                  <a:lnTo>
                    <a:pt x="249" y="0"/>
                  </a:lnTo>
                  <a:lnTo>
                    <a:pt x="255" y="10"/>
                  </a:lnTo>
                  <a:lnTo>
                    <a:pt x="249" y="322"/>
                  </a:lnTo>
                  <a:lnTo>
                    <a:pt x="266" y="474"/>
                  </a:lnTo>
                  <a:lnTo>
                    <a:pt x="259" y="479"/>
                  </a:lnTo>
                  <a:lnTo>
                    <a:pt x="249" y="474"/>
                  </a:lnTo>
                  <a:lnTo>
                    <a:pt x="237" y="479"/>
                  </a:lnTo>
                  <a:lnTo>
                    <a:pt x="226" y="471"/>
                  </a:lnTo>
                  <a:lnTo>
                    <a:pt x="225" y="478"/>
                  </a:lnTo>
                  <a:lnTo>
                    <a:pt x="212" y="478"/>
                  </a:lnTo>
                  <a:lnTo>
                    <a:pt x="195" y="488"/>
                  </a:lnTo>
                  <a:lnTo>
                    <a:pt x="190" y="483"/>
                  </a:lnTo>
                  <a:lnTo>
                    <a:pt x="180" y="500"/>
                  </a:lnTo>
                  <a:lnTo>
                    <a:pt x="173" y="503"/>
                  </a:lnTo>
                  <a:lnTo>
                    <a:pt x="146" y="454"/>
                  </a:lnTo>
                  <a:lnTo>
                    <a:pt x="150" y="420"/>
                  </a:lnTo>
                  <a:lnTo>
                    <a:pt x="0" y="427"/>
                  </a:lnTo>
                  <a:lnTo>
                    <a:pt x="0" y="427"/>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6" name="Freeform 36"/>
            <p:cNvSpPr>
              <a:spLocks/>
            </p:cNvSpPr>
            <p:nvPr/>
          </p:nvSpPr>
          <p:spPr bwMode="auto">
            <a:xfrm>
              <a:off x="3557" y="2842"/>
              <a:ext cx="500" cy="473"/>
            </a:xfrm>
            <a:custGeom>
              <a:avLst/>
              <a:gdLst>
                <a:gd name="T0" fmla="*/ 0 w 500"/>
                <a:gd name="T1" fmla="*/ 6 h 473"/>
                <a:gd name="T2" fmla="*/ 0 w 500"/>
                <a:gd name="T3" fmla="*/ 6 h 473"/>
                <a:gd name="T4" fmla="*/ 30 w 500"/>
                <a:gd name="T5" fmla="*/ 69 h 473"/>
                <a:gd name="T6" fmla="*/ 46 w 500"/>
                <a:gd name="T7" fmla="*/ 83 h 473"/>
                <a:gd name="T8" fmla="*/ 55 w 500"/>
                <a:gd name="T9" fmla="*/ 80 h 473"/>
                <a:gd name="T10" fmla="*/ 63 w 500"/>
                <a:gd name="T11" fmla="*/ 89 h 473"/>
                <a:gd name="T12" fmla="*/ 65 w 500"/>
                <a:gd name="T13" fmla="*/ 95 h 473"/>
                <a:gd name="T14" fmla="*/ 56 w 500"/>
                <a:gd name="T15" fmla="*/ 95 h 473"/>
                <a:gd name="T16" fmla="*/ 46 w 500"/>
                <a:gd name="T17" fmla="*/ 118 h 473"/>
                <a:gd name="T18" fmla="*/ 69 w 500"/>
                <a:gd name="T19" fmla="*/ 153 h 473"/>
                <a:gd name="T20" fmla="*/ 85 w 500"/>
                <a:gd name="T21" fmla="*/ 158 h 473"/>
                <a:gd name="T22" fmla="*/ 82 w 500"/>
                <a:gd name="T23" fmla="*/ 379 h 473"/>
                <a:gd name="T24" fmla="*/ 84 w 500"/>
                <a:gd name="T25" fmla="*/ 432 h 473"/>
                <a:gd name="T26" fmla="*/ 417 w 500"/>
                <a:gd name="T27" fmla="*/ 421 h 473"/>
                <a:gd name="T28" fmla="*/ 421 w 500"/>
                <a:gd name="T29" fmla="*/ 450 h 473"/>
                <a:gd name="T30" fmla="*/ 407 w 500"/>
                <a:gd name="T31" fmla="*/ 472 h 473"/>
                <a:gd name="T32" fmla="*/ 459 w 500"/>
                <a:gd name="T33" fmla="*/ 469 h 473"/>
                <a:gd name="T34" fmla="*/ 465 w 500"/>
                <a:gd name="T35" fmla="*/ 450 h 473"/>
                <a:gd name="T36" fmla="*/ 468 w 500"/>
                <a:gd name="T37" fmla="*/ 432 h 473"/>
                <a:gd name="T38" fmla="*/ 479 w 500"/>
                <a:gd name="T39" fmla="*/ 418 h 473"/>
                <a:gd name="T40" fmla="*/ 483 w 500"/>
                <a:gd name="T41" fmla="*/ 402 h 473"/>
                <a:gd name="T42" fmla="*/ 497 w 500"/>
                <a:gd name="T43" fmla="*/ 399 h 473"/>
                <a:gd name="T44" fmla="*/ 499 w 500"/>
                <a:gd name="T45" fmla="*/ 368 h 473"/>
                <a:gd name="T46" fmla="*/ 492 w 500"/>
                <a:gd name="T47" fmla="*/ 364 h 473"/>
                <a:gd name="T48" fmla="*/ 482 w 500"/>
                <a:gd name="T49" fmla="*/ 363 h 473"/>
                <a:gd name="T50" fmla="*/ 470 w 500"/>
                <a:gd name="T51" fmla="*/ 340 h 473"/>
                <a:gd name="T52" fmla="*/ 463 w 500"/>
                <a:gd name="T53" fmla="*/ 306 h 473"/>
                <a:gd name="T54" fmla="*/ 451 w 500"/>
                <a:gd name="T55" fmla="*/ 285 h 473"/>
                <a:gd name="T56" fmla="*/ 431 w 500"/>
                <a:gd name="T57" fmla="*/ 275 h 473"/>
                <a:gd name="T58" fmla="*/ 407 w 500"/>
                <a:gd name="T59" fmla="*/ 254 h 473"/>
                <a:gd name="T60" fmla="*/ 396 w 500"/>
                <a:gd name="T61" fmla="*/ 224 h 473"/>
                <a:gd name="T62" fmla="*/ 413 w 500"/>
                <a:gd name="T63" fmla="*/ 181 h 473"/>
                <a:gd name="T64" fmla="*/ 398 w 500"/>
                <a:gd name="T65" fmla="*/ 171 h 473"/>
                <a:gd name="T66" fmla="*/ 372 w 500"/>
                <a:gd name="T67" fmla="*/ 172 h 473"/>
                <a:gd name="T68" fmla="*/ 368 w 500"/>
                <a:gd name="T69" fmla="*/ 142 h 473"/>
                <a:gd name="T70" fmla="*/ 317 w 500"/>
                <a:gd name="T71" fmla="*/ 89 h 473"/>
                <a:gd name="T72" fmla="*/ 305 w 500"/>
                <a:gd name="T73" fmla="*/ 43 h 473"/>
                <a:gd name="T74" fmla="*/ 312 w 500"/>
                <a:gd name="T75" fmla="*/ 25 h 473"/>
                <a:gd name="T76" fmla="*/ 290 w 500"/>
                <a:gd name="T77" fmla="*/ 0 h 473"/>
                <a:gd name="T78" fmla="*/ 0 w 500"/>
                <a:gd name="T79" fmla="*/ 6 h 473"/>
                <a:gd name="T80" fmla="*/ 0 w 500"/>
                <a:gd name="T81" fmla="*/ 6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0" h="473">
                  <a:moveTo>
                    <a:pt x="0" y="6"/>
                  </a:moveTo>
                  <a:lnTo>
                    <a:pt x="0" y="6"/>
                  </a:lnTo>
                  <a:lnTo>
                    <a:pt x="30" y="69"/>
                  </a:lnTo>
                  <a:lnTo>
                    <a:pt x="46" y="83"/>
                  </a:lnTo>
                  <a:lnTo>
                    <a:pt x="55" y="80"/>
                  </a:lnTo>
                  <a:lnTo>
                    <a:pt x="63" y="89"/>
                  </a:lnTo>
                  <a:lnTo>
                    <a:pt x="65" y="95"/>
                  </a:lnTo>
                  <a:lnTo>
                    <a:pt x="56" y="95"/>
                  </a:lnTo>
                  <a:lnTo>
                    <a:pt x="46" y="118"/>
                  </a:lnTo>
                  <a:lnTo>
                    <a:pt x="69" y="153"/>
                  </a:lnTo>
                  <a:lnTo>
                    <a:pt x="85" y="158"/>
                  </a:lnTo>
                  <a:lnTo>
                    <a:pt x="82" y="379"/>
                  </a:lnTo>
                  <a:lnTo>
                    <a:pt x="84" y="432"/>
                  </a:lnTo>
                  <a:lnTo>
                    <a:pt x="417" y="421"/>
                  </a:lnTo>
                  <a:lnTo>
                    <a:pt x="421" y="450"/>
                  </a:lnTo>
                  <a:lnTo>
                    <a:pt x="407" y="472"/>
                  </a:lnTo>
                  <a:lnTo>
                    <a:pt x="459" y="469"/>
                  </a:lnTo>
                  <a:lnTo>
                    <a:pt x="465" y="450"/>
                  </a:lnTo>
                  <a:lnTo>
                    <a:pt x="468" y="432"/>
                  </a:lnTo>
                  <a:lnTo>
                    <a:pt x="479" y="418"/>
                  </a:lnTo>
                  <a:lnTo>
                    <a:pt x="483" y="402"/>
                  </a:lnTo>
                  <a:lnTo>
                    <a:pt x="497" y="399"/>
                  </a:lnTo>
                  <a:lnTo>
                    <a:pt x="499" y="368"/>
                  </a:lnTo>
                  <a:lnTo>
                    <a:pt x="492" y="364"/>
                  </a:lnTo>
                  <a:lnTo>
                    <a:pt x="482" y="363"/>
                  </a:lnTo>
                  <a:lnTo>
                    <a:pt x="470" y="340"/>
                  </a:lnTo>
                  <a:lnTo>
                    <a:pt x="463" y="306"/>
                  </a:lnTo>
                  <a:lnTo>
                    <a:pt x="451" y="285"/>
                  </a:lnTo>
                  <a:lnTo>
                    <a:pt x="431" y="275"/>
                  </a:lnTo>
                  <a:lnTo>
                    <a:pt x="407" y="254"/>
                  </a:lnTo>
                  <a:lnTo>
                    <a:pt x="396" y="224"/>
                  </a:lnTo>
                  <a:lnTo>
                    <a:pt x="413" y="181"/>
                  </a:lnTo>
                  <a:lnTo>
                    <a:pt x="398" y="171"/>
                  </a:lnTo>
                  <a:lnTo>
                    <a:pt x="372" y="172"/>
                  </a:lnTo>
                  <a:lnTo>
                    <a:pt x="368" y="142"/>
                  </a:lnTo>
                  <a:lnTo>
                    <a:pt x="317" y="89"/>
                  </a:lnTo>
                  <a:lnTo>
                    <a:pt x="305" y="43"/>
                  </a:lnTo>
                  <a:lnTo>
                    <a:pt x="312" y="25"/>
                  </a:lnTo>
                  <a:lnTo>
                    <a:pt x="290" y="0"/>
                  </a:lnTo>
                  <a:lnTo>
                    <a:pt x="0" y="6"/>
                  </a:lnTo>
                  <a:lnTo>
                    <a:pt x="0" y="6"/>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7" name="Freeform 37"/>
            <p:cNvSpPr>
              <a:spLocks/>
            </p:cNvSpPr>
            <p:nvPr/>
          </p:nvSpPr>
          <p:spPr bwMode="auto">
            <a:xfrm>
              <a:off x="2268" y="1837"/>
              <a:ext cx="769" cy="531"/>
            </a:xfrm>
            <a:custGeom>
              <a:avLst/>
              <a:gdLst>
                <a:gd name="T0" fmla="*/ 0 w 769"/>
                <a:gd name="T1" fmla="*/ 100 h 531"/>
                <a:gd name="T2" fmla="*/ 0 w 769"/>
                <a:gd name="T3" fmla="*/ 100 h 531"/>
                <a:gd name="T4" fmla="*/ 13 w 769"/>
                <a:gd name="T5" fmla="*/ 134 h 531"/>
                <a:gd name="T6" fmla="*/ 14 w 769"/>
                <a:gd name="T7" fmla="*/ 157 h 531"/>
                <a:gd name="T8" fmla="*/ 7 w 769"/>
                <a:gd name="T9" fmla="*/ 159 h 531"/>
                <a:gd name="T10" fmla="*/ 31 w 769"/>
                <a:gd name="T11" fmla="*/ 185 h 531"/>
                <a:gd name="T12" fmla="*/ 55 w 769"/>
                <a:gd name="T13" fmla="*/ 247 h 531"/>
                <a:gd name="T14" fmla="*/ 63 w 769"/>
                <a:gd name="T15" fmla="*/ 244 h 531"/>
                <a:gd name="T16" fmla="*/ 63 w 769"/>
                <a:gd name="T17" fmla="*/ 253 h 531"/>
                <a:gd name="T18" fmla="*/ 75 w 769"/>
                <a:gd name="T19" fmla="*/ 257 h 531"/>
                <a:gd name="T20" fmla="*/ 83 w 769"/>
                <a:gd name="T21" fmla="*/ 257 h 531"/>
                <a:gd name="T22" fmla="*/ 63 w 769"/>
                <a:gd name="T23" fmla="*/ 305 h 531"/>
                <a:gd name="T24" fmla="*/ 66 w 769"/>
                <a:gd name="T25" fmla="*/ 335 h 531"/>
                <a:gd name="T26" fmla="*/ 49 w 769"/>
                <a:gd name="T27" fmla="*/ 364 h 531"/>
                <a:gd name="T28" fmla="*/ 59 w 769"/>
                <a:gd name="T29" fmla="*/ 377 h 531"/>
                <a:gd name="T30" fmla="*/ 90 w 769"/>
                <a:gd name="T31" fmla="*/ 358 h 531"/>
                <a:gd name="T32" fmla="*/ 114 w 769"/>
                <a:gd name="T33" fmla="*/ 459 h 531"/>
                <a:gd name="T34" fmla="*/ 127 w 769"/>
                <a:gd name="T35" fmla="*/ 464 h 531"/>
                <a:gd name="T36" fmla="*/ 129 w 769"/>
                <a:gd name="T37" fmla="*/ 495 h 531"/>
                <a:gd name="T38" fmla="*/ 140 w 769"/>
                <a:gd name="T39" fmla="*/ 507 h 531"/>
                <a:gd name="T40" fmla="*/ 152 w 769"/>
                <a:gd name="T41" fmla="*/ 497 h 531"/>
                <a:gd name="T42" fmla="*/ 171 w 769"/>
                <a:gd name="T43" fmla="*/ 506 h 531"/>
                <a:gd name="T44" fmla="*/ 182 w 769"/>
                <a:gd name="T45" fmla="*/ 495 h 531"/>
                <a:gd name="T46" fmla="*/ 224 w 769"/>
                <a:gd name="T47" fmla="*/ 505 h 531"/>
                <a:gd name="T48" fmla="*/ 233 w 769"/>
                <a:gd name="T49" fmla="*/ 506 h 531"/>
                <a:gd name="T50" fmla="*/ 243 w 769"/>
                <a:gd name="T51" fmla="*/ 487 h 531"/>
                <a:gd name="T52" fmla="*/ 260 w 769"/>
                <a:gd name="T53" fmla="*/ 519 h 531"/>
                <a:gd name="T54" fmla="*/ 268 w 769"/>
                <a:gd name="T55" fmla="*/ 468 h 531"/>
                <a:gd name="T56" fmla="*/ 476 w 769"/>
                <a:gd name="T57" fmla="*/ 501 h 531"/>
                <a:gd name="T58" fmla="*/ 734 w 769"/>
                <a:gd name="T59" fmla="*/ 530 h 531"/>
                <a:gd name="T60" fmla="*/ 742 w 769"/>
                <a:gd name="T61" fmla="*/ 435 h 531"/>
                <a:gd name="T62" fmla="*/ 768 w 769"/>
                <a:gd name="T63" fmla="*/ 125 h 531"/>
                <a:gd name="T64" fmla="*/ 429 w 769"/>
                <a:gd name="T65" fmla="*/ 81 h 531"/>
                <a:gd name="T66" fmla="*/ 258 w 769"/>
                <a:gd name="T67" fmla="*/ 50 h 531"/>
                <a:gd name="T68" fmla="*/ 19 w 769"/>
                <a:gd name="T69" fmla="*/ 0 h 531"/>
                <a:gd name="T70" fmla="*/ 0 w 769"/>
                <a:gd name="T71" fmla="*/ 100 h 531"/>
                <a:gd name="T72" fmla="*/ 0 w 769"/>
                <a:gd name="T73" fmla="*/ 10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9" h="531">
                  <a:moveTo>
                    <a:pt x="0" y="100"/>
                  </a:moveTo>
                  <a:lnTo>
                    <a:pt x="0" y="100"/>
                  </a:lnTo>
                  <a:lnTo>
                    <a:pt x="13" y="134"/>
                  </a:lnTo>
                  <a:lnTo>
                    <a:pt x="14" y="157"/>
                  </a:lnTo>
                  <a:lnTo>
                    <a:pt x="7" y="159"/>
                  </a:lnTo>
                  <a:lnTo>
                    <a:pt x="31" y="185"/>
                  </a:lnTo>
                  <a:lnTo>
                    <a:pt x="55" y="247"/>
                  </a:lnTo>
                  <a:lnTo>
                    <a:pt x="63" y="244"/>
                  </a:lnTo>
                  <a:lnTo>
                    <a:pt x="63" y="253"/>
                  </a:lnTo>
                  <a:lnTo>
                    <a:pt x="75" y="257"/>
                  </a:lnTo>
                  <a:lnTo>
                    <a:pt x="83" y="257"/>
                  </a:lnTo>
                  <a:lnTo>
                    <a:pt x="63" y="305"/>
                  </a:lnTo>
                  <a:lnTo>
                    <a:pt x="66" y="335"/>
                  </a:lnTo>
                  <a:lnTo>
                    <a:pt x="49" y="364"/>
                  </a:lnTo>
                  <a:lnTo>
                    <a:pt x="59" y="377"/>
                  </a:lnTo>
                  <a:lnTo>
                    <a:pt x="90" y="358"/>
                  </a:lnTo>
                  <a:lnTo>
                    <a:pt x="114" y="459"/>
                  </a:lnTo>
                  <a:lnTo>
                    <a:pt x="127" y="464"/>
                  </a:lnTo>
                  <a:lnTo>
                    <a:pt x="129" y="495"/>
                  </a:lnTo>
                  <a:lnTo>
                    <a:pt x="140" y="507"/>
                  </a:lnTo>
                  <a:lnTo>
                    <a:pt x="152" y="497"/>
                  </a:lnTo>
                  <a:lnTo>
                    <a:pt x="171" y="506"/>
                  </a:lnTo>
                  <a:lnTo>
                    <a:pt x="182" y="495"/>
                  </a:lnTo>
                  <a:lnTo>
                    <a:pt x="224" y="505"/>
                  </a:lnTo>
                  <a:lnTo>
                    <a:pt x="233" y="506"/>
                  </a:lnTo>
                  <a:lnTo>
                    <a:pt x="243" y="487"/>
                  </a:lnTo>
                  <a:lnTo>
                    <a:pt x="260" y="519"/>
                  </a:lnTo>
                  <a:lnTo>
                    <a:pt x="268" y="468"/>
                  </a:lnTo>
                  <a:lnTo>
                    <a:pt x="476" y="501"/>
                  </a:lnTo>
                  <a:lnTo>
                    <a:pt x="734" y="530"/>
                  </a:lnTo>
                  <a:lnTo>
                    <a:pt x="742" y="435"/>
                  </a:lnTo>
                  <a:lnTo>
                    <a:pt x="768" y="125"/>
                  </a:lnTo>
                  <a:lnTo>
                    <a:pt x="429" y="81"/>
                  </a:lnTo>
                  <a:lnTo>
                    <a:pt x="258" y="50"/>
                  </a:lnTo>
                  <a:lnTo>
                    <a:pt x="19" y="0"/>
                  </a:lnTo>
                  <a:lnTo>
                    <a:pt x="0" y="100"/>
                  </a:lnTo>
                  <a:lnTo>
                    <a:pt x="0" y="100"/>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8" name="Freeform 38"/>
            <p:cNvSpPr>
              <a:spLocks/>
            </p:cNvSpPr>
            <p:nvPr/>
          </p:nvSpPr>
          <p:spPr bwMode="auto">
            <a:xfrm>
              <a:off x="2966" y="2575"/>
              <a:ext cx="622" cy="337"/>
            </a:xfrm>
            <a:custGeom>
              <a:avLst/>
              <a:gdLst>
                <a:gd name="T0" fmla="*/ 0 w 622"/>
                <a:gd name="T1" fmla="*/ 205 h 337"/>
                <a:gd name="T2" fmla="*/ 0 w 622"/>
                <a:gd name="T3" fmla="*/ 205 h 337"/>
                <a:gd name="T4" fmla="*/ 19 w 622"/>
                <a:gd name="T5" fmla="*/ 0 h 337"/>
                <a:gd name="T6" fmla="*/ 402 w 622"/>
                <a:gd name="T7" fmla="*/ 23 h 337"/>
                <a:gd name="T8" fmla="*/ 427 w 622"/>
                <a:gd name="T9" fmla="*/ 44 h 337"/>
                <a:gd name="T10" fmla="*/ 472 w 622"/>
                <a:gd name="T11" fmla="*/ 42 h 337"/>
                <a:gd name="T12" fmla="*/ 494 w 622"/>
                <a:gd name="T13" fmla="*/ 48 h 337"/>
                <a:gd name="T14" fmla="*/ 519 w 622"/>
                <a:gd name="T15" fmla="*/ 61 h 337"/>
                <a:gd name="T16" fmla="*/ 533 w 622"/>
                <a:gd name="T17" fmla="*/ 79 h 337"/>
                <a:gd name="T18" fmla="*/ 544 w 622"/>
                <a:gd name="T19" fmla="*/ 83 h 337"/>
                <a:gd name="T20" fmla="*/ 565 w 622"/>
                <a:gd name="T21" fmla="*/ 144 h 337"/>
                <a:gd name="T22" fmla="*/ 565 w 622"/>
                <a:gd name="T23" fmla="*/ 164 h 337"/>
                <a:gd name="T24" fmla="*/ 579 w 622"/>
                <a:gd name="T25" fmla="*/ 195 h 337"/>
                <a:gd name="T26" fmla="*/ 586 w 622"/>
                <a:gd name="T27" fmla="*/ 244 h 337"/>
                <a:gd name="T28" fmla="*/ 583 w 622"/>
                <a:gd name="T29" fmla="*/ 259 h 337"/>
                <a:gd name="T30" fmla="*/ 591 w 622"/>
                <a:gd name="T31" fmla="*/ 273 h 337"/>
                <a:gd name="T32" fmla="*/ 621 w 622"/>
                <a:gd name="T33" fmla="*/ 336 h 337"/>
                <a:gd name="T34" fmla="*/ 345 w 622"/>
                <a:gd name="T35" fmla="*/ 332 h 337"/>
                <a:gd name="T36" fmla="*/ 138 w 622"/>
                <a:gd name="T37" fmla="*/ 321 h 337"/>
                <a:gd name="T38" fmla="*/ 142 w 622"/>
                <a:gd name="T39" fmla="*/ 217 h 337"/>
                <a:gd name="T40" fmla="*/ 0 w 622"/>
                <a:gd name="T41" fmla="*/ 205 h 337"/>
                <a:gd name="T42" fmla="*/ 0 w 622"/>
                <a:gd name="T43" fmla="*/ 20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2" h="337">
                  <a:moveTo>
                    <a:pt x="0" y="205"/>
                  </a:moveTo>
                  <a:lnTo>
                    <a:pt x="0" y="205"/>
                  </a:lnTo>
                  <a:lnTo>
                    <a:pt x="19" y="0"/>
                  </a:lnTo>
                  <a:lnTo>
                    <a:pt x="402" y="23"/>
                  </a:lnTo>
                  <a:lnTo>
                    <a:pt x="427" y="44"/>
                  </a:lnTo>
                  <a:lnTo>
                    <a:pt x="472" y="42"/>
                  </a:lnTo>
                  <a:lnTo>
                    <a:pt x="494" y="48"/>
                  </a:lnTo>
                  <a:lnTo>
                    <a:pt x="519" y="61"/>
                  </a:lnTo>
                  <a:lnTo>
                    <a:pt x="533" y="79"/>
                  </a:lnTo>
                  <a:lnTo>
                    <a:pt x="544" y="83"/>
                  </a:lnTo>
                  <a:lnTo>
                    <a:pt x="565" y="144"/>
                  </a:lnTo>
                  <a:lnTo>
                    <a:pt x="565" y="164"/>
                  </a:lnTo>
                  <a:lnTo>
                    <a:pt x="579" y="195"/>
                  </a:lnTo>
                  <a:lnTo>
                    <a:pt x="586" y="244"/>
                  </a:lnTo>
                  <a:lnTo>
                    <a:pt x="583" y="259"/>
                  </a:lnTo>
                  <a:lnTo>
                    <a:pt x="591" y="273"/>
                  </a:lnTo>
                  <a:lnTo>
                    <a:pt x="621" y="336"/>
                  </a:lnTo>
                  <a:lnTo>
                    <a:pt x="345" y="332"/>
                  </a:lnTo>
                  <a:lnTo>
                    <a:pt x="138" y="321"/>
                  </a:lnTo>
                  <a:lnTo>
                    <a:pt x="142" y="217"/>
                  </a:lnTo>
                  <a:lnTo>
                    <a:pt x="0" y="205"/>
                  </a:lnTo>
                  <a:lnTo>
                    <a:pt x="0" y="205"/>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9" name="Freeform 39"/>
            <p:cNvSpPr>
              <a:spLocks/>
            </p:cNvSpPr>
            <p:nvPr/>
          </p:nvSpPr>
          <p:spPr bwMode="auto">
            <a:xfrm>
              <a:off x="1805" y="2465"/>
              <a:ext cx="478" cy="803"/>
            </a:xfrm>
            <a:custGeom>
              <a:avLst/>
              <a:gdLst>
                <a:gd name="T0" fmla="*/ 0 w 478"/>
                <a:gd name="T1" fmla="*/ 294 h 803"/>
                <a:gd name="T2" fmla="*/ 0 w 478"/>
                <a:gd name="T3" fmla="*/ 294 h 803"/>
                <a:gd name="T4" fmla="*/ 22 w 478"/>
                <a:gd name="T5" fmla="*/ 342 h 803"/>
                <a:gd name="T6" fmla="*/ 305 w 478"/>
                <a:gd name="T7" fmla="*/ 802 h 803"/>
                <a:gd name="T8" fmla="*/ 315 w 478"/>
                <a:gd name="T9" fmla="*/ 695 h 803"/>
                <a:gd name="T10" fmla="*/ 333 w 478"/>
                <a:gd name="T11" fmla="*/ 689 h 803"/>
                <a:gd name="T12" fmla="*/ 361 w 478"/>
                <a:gd name="T13" fmla="*/ 707 h 803"/>
                <a:gd name="T14" fmla="*/ 385 w 478"/>
                <a:gd name="T15" fmla="*/ 611 h 803"/>
                <a:gd name="T16" fmla="*/ 477 w 478"/>
                <a:gd name="T17" fmla="*/ 105 h 803"/>
                <a:gd name="T18" fmla="*/ 274 w 478"/>
                <a:gd name="T19" fmla="*/ 54 h 803"/>
                <a:gd name="T20" fmla="*/ 71 w 478"/>
                <a:gd name="T21" fmla="*/ 0 h 803"/>
                <a:gd name="T22" fmla="*/ 0 w 478"/>
                <a:gd name="T23" fmla="*/ 294 h 803"/>
                <a:gd name="T24" fmla="*/ 0 w 478"/>
                <a:gd name="T25" fmla="*/ 294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8" h="803">
                  <a:moveTo>
                    <a:pt x="0" y="294"/>
                  </a:moveTo>
                  <a:lnTo>
                    <a:pt x="0" y="294"/>
                  </a:lnTo>
                  <a:lnTo>
                    <a:pt x="22" y="342"/>
                  </a:lnTo>
                  <a:lnTo>
                    <a:pt x="305" y="802"/>
                  </a:lnTo>
                  <a:lnTo>
                    <a:pt x="315" y="695"/>
                  </a:lnTo>
                  <a:lnTo>
                    <a:pt x="333" y="689"/>
                  </a:lnTo>
                  <a:lnTo>
                    <a:pt x="361" y="707"/>
                  </a:lnTo>
                  <a:lnTo>
                    <a:pt x="385" y="611"/>
                  </a:lnTo>
                  <a:lnTo>
                    <a:pt x="477" y="105"/>
                  </a:lnTo>
                  <a:lnTo>
                    <a:pt x="274" y="54"/>
                  </a:lnTo>
                  <a:lnTo>
                    <a:pt x="71" y="0"/>
                  </a:lnTo>
                  <a:lnTo>
                    <a:pt x="0" y="294"/>
                  </a:lnTo>
                  <a:lnTo>
                    <a:pt x="0" y="294"/>
                  </a:lnTo>
                </a:path>
              </a:pathLst>
            </a:custGeom>
            <a:solidFill>
              <a:srgbClr val="FF00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0" name="Freeform 40"/>
            <p:cNvSpPr>
              <a:spLocks/>
            </p:cNvSpPr>
            <p:nvPr/>
          </p:nvSpPr>
          <p:spPr bwMode="auto">
            <a:xfrm>
              <a:off x="5146" y="2137"/>
              <a:ext cx="122" cy="286"/>
            </a:xfrm>
            <a:custGeom>
              <a:avLst/>
              <a:gdLst>
                <a:gd name="T0" fmla="*/ 0 w 122"/>
                <a:gd name="T1" fmla="*/ 196 h 286"/>
                <a:gd name="T2" fmla="*/ 0 w 122"/>
                <a:gd name="T3" fmla="*/ 196 h 286"/>
                <a:gd name="T4" fmla="*/ 5 w 122"/>
                <a:gd name="T5" fmla="*/ 134 h 286"/>
                <a:gd name="T6" fmla="*/ 21 w 122"/>
                <a:gd name="T7" fmla="*/ 104 h 286"/>
                <a:gd name="T8" fmla="*/ 23 w 122"/>
                <a:gd name="T9" fmla="*/ 40 h 286"/>
                <a:gd name="T10" fmla="*/ 21 w 122"/>
                <a:gd name="T11" fmla="*/ 15 h 286"/>
                <a:gd name="T12" fmla="*/ 43 w 122"/>
                <a:gd name="T13" fmla="*/ 0 h 286"/>
                <a:gd name="T14" fmla="*/ 94 w 122"/>
                <a:gd name="T15" fmla="*/ 178 h 286"/>
                <a:gd name="T16" fmla="*/ 120 w 122"/>
                <a:gd name="T17" fmla="*/ 216 h 286"/>
                <a:gd name="T18" fmla="*/ 121 w 122"/>
                <a:gd name="T19" fmla="*/ 225 h 286"/>
                <a:gd name="T20" fmla="*/ 119 w 122"/>
                <a:gd name="T21" fmla="*/ 242 h 286"/>
                <a:gd name="T22" fmla="*/ 95 w 122"/>
                <a:gd name="T23" fmla="*/ 260 h 286"/>
                <a:gd name="T24" fmla="*/ 11 w 122"/>
                <a:gd name="T25" fmla="*/ 285 h 286"/>
                <a:gd name="T26" fmla="*/ 0 w 122"/>
                <a:gd name="T27" fmla="*/ 196 h 286"/>
                <a:gd name="T28" fmla="*/ 0 w 122"/>
                <a:gd name="T29" fmla="*/ 19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286">
                  <a:moveTo>
                    <a:pt x="0" y="196"/>
                  </a:moveTo>
                  <a:lnTo>
                    <a:pt x="0" y="196"/>
                  </a:lnTo>
                  <a:lnTo>
                    <a:pt x="5" y="134"/>
                  </a:lnTo>
                  <a:lnTo>
                    <a:pt x="21" y="104"/>
                  </a:lnTo>
                  <a:lnTo>
                    <a:pt x="23" y="40"/>
                  </a:lnTo>
                  <a:lnTo>
                    <a:pt x="21" y="15"/>
                  </a:lnTo>
                  <a:lnTo>
                    <a:pt x="43" y="0"/>
                  </a:lnTo>
                  <a:lnTo>
                    <a:pt x="94" y="178"/>
                  </a:lnTo>
                  <a:lnTo>
                    <a:pt x="120" y="216"/>
                  </a:lnTo>
                  <a:lnTo>
                    <a:pt x="121" y="225"/>
                  </a:lnTo>
                  <a:lnTo>
                    <a:pt x="119" y="242"/>
                  </a:lnTo>
                  <a:lnTo>
                    <a:pt x="95" y="260"/>
                  </a:lnTo>
                  <a:lnTo>
                    <a:pt x="11" y="285"/>
                  </a:lnTo>
                  <a:lnTo>
                    <a:pt x="0" y="196"/>
                  </a:lnTo>
                  <a:lnTo>
                    <a:pt x="0" y="196"/>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1" name="Freeform 41"/>
            <p:cNvSpPr>
              <a:spLocks/>
            </p:cNvSpPr>
            <p:nvPr/>
          </p:nvSpPr>
          <p:spPr bwMode="auto">
            <a:xfrm>
              <a:off x="5012" y="2597"/>
              <a:ext cx="100" cy="250"/>
            </a:xfrm>
            <a:custGeom>
              <a:avLst/>
              <a:gdLst>
                <a:gd name="T0" fmla="*/ 0 w 100"/>
                <a:gd name="T1" fmla="*/ 185 h 250"/>
                <a:gd name="T2" fmla="*/ 0 w 100"/>
                <a:gd name="T3" fmla="*/ 185 h 250"/>
                <a:gd name="T4" fmla="*/ 4 w 100"/>
                <a:gd name="T5" fmla="*/ 169 h 250"/>
                <a:gd name="T6" fmla="*/ 22 w 100"/>
                <a:gd name="T7" fmla="*/ 158 h 250"/>
                <a:gd name="T8" fmla="*/ 30 w 100"/>
                <a:gd name="T9" fmla="*/ 136 h 250"/>
                <a:gd name="T10" fmla="*/ 46 w 100"/>
                <a:gd name="T11" fmla="*/ 122 h 250"/>
                <a:gd name="T12" fmla="*/ 4 w 100"/>
                <a:gd name="T13" fmla="*/ 85 h 250"/>
                <a:gd name="T14" fmla="*/ 1 w 100"/>
                <a:gd name="T15" fmla="*/ 48 h 250"/>
                <a:gd name="T16" fmla="*/ 21 w 100"/>
                <a:gd name="T17" fmla="*/ 0 h 250"/>
                <a:gd name="T18" fmla="*/ 85 w 100"/>
                <a:gd name="T19" fmla="*/ 24 h 250"/>
                <a:gd name="T20" fmla="*/ 86 w 100"/>
                <a:gd name="T21" fmla="*/ 33 h 250"/>
                <a:gd name="T22" fmla="*/ 78 w 100"/>
                <a:gd name="T23" fmla="*/ 63 h 250"/>
                <a:gd name="T24" fmla="*/ 73 w 100"/>
                <a:gd name="T25" fmla="*/ 68 h 250"/>
                <a:gd name="T26" fmla="*/ 71 w 100"/>
                <a:gd name="T27" fmla="*/ 83 h 250"/>
                <a:gd name="T28" fmla="*/ 77 w 100"/>
                <a:gd name="T29" fmla="*/ 85 h 250"/>
                <a:gd name="T30" fmla="*/ 84 w 100"/>
                <a:gd name="T31" fmla="*/ 85 h 250"/>
                <a:gd name="T32" fmla="*/ 91 w 100"/>
                <a:gd name="T33" fmla="*/ 85 h 250"/>
                <a:gd name="T34" fmla="*/ 88 w 100"/>
                <a:gd name="T35" fmla="*/ 80 h 250"/>
                <a:gd name="T36" fmla="*/ 94 w 100"/>
                <a:gd name="T37" fmla="*/ 83 h 250"/>
                <a:gd name="T38" fmla="*/ 99 w 100"/>
                <a:gd name="T39" fmla="*/ 100 h 250"/>
                <a:gd name="T40" fmla="*/ 99 w 100"/>
                <a:gd name="T41" fmla="*/ 151 h 250"/>
                <a:gd name="T42" fmla="*/ 99 w 100"/>
                <a:gd name="T43" fmla="*/ 136 h 250"/>
                <a:gd name="T44" fmla="*/ 94 w 100"/>
                <a:gd name="T45" fmla="*/ 124 h 250"/>
                <a:gd name="T46" fmla="*/ 94 w 100"/>
                <a:gd name="T47" fmla="*/ 131 h 250"/>
                <a:gd name="T48" fmla="*/ 94 w 100"/>
                <a:gd name="T49" fmla="*/ 144 h 250"/>
                <a:gd name="T50" fmla="*/ 94 w 100"/>
                <a:gd name="T51" fmla="*/ 151 h 250"/>
                <a:gd name="T52" fmla="*/ 94 w 100"/>
                <a:gd name="T53" fmla="*/ 166 h 250"/>
                <a:gd name="T54" fmla="*/ 88 w 100"/>
                <a:gd name="T55" fmla="*/ 179 h 250"/>
                <a:gd name="T56" fmla="*/ 81 w 100"/>
                <a:gd name="T57" fmla="*/ 179 h 250"/>
                <a:gd name="T58" fmla="*/ 84 w 100"/>
                <a:gd name="T59" fmla="*/ 192 h 250"/>
                <a:gd name="T60" fmla="*/ 74 w 100"/>
                <a:gd name="T61" fmla="*/ 210 h 250"/>
                <a:gd name="T62" fmla="*/ 61 w 100"/>
                <a:gd name="T63" fmla="*/ 249 h 250"/>
                <a:gd name="T64" fmla="*/ 53 w 100"/>
                <a:gd name="T65" fmla="*/ 249 h 250"/>
                <a:gd name="T66" fmla="*/ 57 w 100"/>
                <a:gd name="T67" fmla="*/ 234 h 250"/>
                <a:gd name="T68" fmla="*/ 52 w 100"/>
                <a:gd name="T69" fmla="*/ 227 h 250"/>
                <a:gd name="T70" fmla="*/ 36 w 100"/>
                <a:gd name="T71" fmla="*/ 227 h 250"/>
                <a:gd name="T72" fmla="*/ 11 w 100"/>
                <a:gd name="T73" fmla="*/ 211 h 250"/>
                <a:gd name="T74" fmla="*/ 4 w 100"/>
                <a:gd name="T75" fmla="*/ 205 h 250"/>
                <a:gd name="T76" fmla="*/ 0 w 100"/>
                <a:gd name="T77" fmla="*/ 185 h 250"/>
                <a:gd name="T78" fmla="*/ 0 w 100"/>
                <a:gd name="T79" fmla="*/ 18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250">
                  <a:moveTo>
                    <a:pt x="0" y="185"/>
                  </a:moveTo>
                  <a:lnTo>
                    <a:pt x="0" y="185"/>
                  </a:lnTo>
                  <a:lnTo>
                    <a:pt x="4" y="169"/>
                  </a:lnTo>
                  <a:lnTo>
                    <a:pt x="22" y="158"/>
                  </a:lnTo>
                  <a:lnTo>
                    <a:pt x="30" y="136"/>
                  </a:lnTo>
                  <a:lnTo>
                    <a:pt x="46" y="122"/>
                  </a:lnTo>
                  <a:lnTo>
                    <a:pt x="4" y="85"/>
                  </a:lnTo>
                  <a:lnTo>
                    <a:pt x="1" y="48"/>
                  </a:lnTo>
                  <a:lnTo>
                    <a:pt x="21" y="0"/>
                  </a:lnTo>
                  <a:lnTo>
                    <a:pt x="85" y="24"/>
                  </a:lnTo>
                  <a:lnTo>
                    <a:pt x="86" y="33"/>
                  </a:lnTo>
                  <a:lnTo>
                    <a:pt x="78" y="63"/>
                  </a:lnTo>
                  <a:lnTo>
                    <a:pt x="73" y="68"/>
                  </a:lnTo>
                  <a:lnTo>
                    <a:pt x="71" y="83"/>
                  </a:lnTo>
                  <a:lnTo>
                    <a:pt x="77" y="85"/>
                  </a:lnTo>
                  <a:lnTo>
                    <a:pt x="84" y="85"/>
                  </a:lnTo>
                  <a:lnTo>
                    <a:pt x="91" y="85"/>
                  </a:lnTo>
                  <a:lnTo>
                    <a:pt x="88" y="80"/>
                  </a:lnTo>
                  <a:lnTo>
                    <a:pt x="94" y="83"/>
                  </a:lnTo>
                  <a:lnTo>
                    <a:pt x="99" y="100"/>
                  </a:lnTo>
                  <a:lnTo>
                    <a:pt x="99" y="151"/>
                  </a:lnTo>
                  <a:lnTo>
                    <a:pt x="99" y="136"/>
                  </a:lnTo>
                  <a:lnTo>
                    <a:pt x="94" y="124"/>
                  </a:lnTo>
                  <a:lnTo>
                    <a:pt x="94" y="131"/>
                  </a:lnTo>
                  <a:lnTo>
                    <a:pt x="94" y="144"/>
                  </a:lnTo>
                  <a:lnTo>
                    <a:pt x="94" y="151"/>
                  </a:lnTo>
                  <a:lnTo>
                    <a:pt x="94" y="166"/>
                  </a:lnTo>
                  <a:lnTo>
                    <a:pt x="88" y="179"/>
                  </a:lnTo>
                  <a:lnTo>
                    <a:pt x="81" y="179"/>
                  </a:lnTo>
                  <a:lnTo>
                    <a:pt x="84" y="192"/>
                  </a:lnTo>
                  <a:lnTo>
                    <a:pt x="74" y="210"/>
                  </a:lnTo>
                  <a:lnTo>
                    <a:pt x="61" y="249"/>
                  </a:lnTo>
                  <a:lnTo>
                    <a:pt x="53" y="249"/>
                  </a:lnTo>
                  <a:lnTo>
                    <a:pt x="57" y="234"/>
                  </a:lnTo>
                  <a:lnTo>
                    <a:pt x="52" y="227"/>
                  </a:lnTo>
                  <a:lnTo>
                    <a:pt x="36" y="227"/>
                  </a:lnTo>
                  <a:lnTo>
                    <a:pt x="11" y="211"/>
                  </a:lnTo>
                  <a:lnTo>
                    <a:pt x="4" y="205"/>
                  </a:lnTo>
                  <a:lnTo>
                    <a:pt x="0" y="185"/>
                  </a:lnTo>
                  <a:lnTo>
                    <a:pt x="0" y="185"/>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2" name="Freeform 42"/>
            <p:cNvSpPr>
              <a:spLocks/>
            </p:cNvSpPr>
            <p:nvPr/>
          </p:nvSpPr>
          <p:spPr bwMode="auto">
            <a:xfrm>
              <a:off x="2484" y="3145"/>
              <a:ext cx="529" cy="587"/>
            </a:xfrm>
            <a:custGeom>
              <a:avLst/>
              <a:gdLst>
                <a:gd name="T0" fmla="*/ 0 w 529"/>
                <a:gd name="T1" fmla="*/ 578 h 587"/>
                <a:gd name="T2" fmla="*/ 0 w 529"/>
                <a:gd name="T3" fmla="*/ 578 h 587"/>
                <a:gd name="T4" fmla="*/ 66 w 529"/>
                <a:gd name="T5" fmla="*/ 586 h 587"/>
                <a:gd name="T6" fmla="*/ 73 w 529"/>
                <a:gd name="T7" fmla="*/ 543 h 587"/>
                <a:gd name="T8" fmla="*/ 207 w 529"/>
                <a:gd name="T9" fmla="*/ 562 h 587"/>
                <a:gd name="T10" fmla="*/ 201 w 529"/>
                <a:gd name="T11" fmla="*/ 540 h 587"/>
                <a:gd name="T12" fmla="*/ 220 w 529"/>
                <a:gd name="T13" fmla="*/ 541 h 587"/>
                <a:gd name="T14" fmla="*/ 485 w 529"/>
                <a:gd name="T15" fmla="*/ 570 h 587"/>
                <a:gd name="T16" fmla="*/ 523 w 529"/>
                <a:gd name="T17" fmla="*/ 107 h 587"/>
                <a:gd name="T18" fmla="*/ 528 w 529"/>
                <a:gd name="T19" fmla="*/ 54 h 587"/>
                <a:gd name="T20" fmla="*/ 304 w 529"/>
                <a:gd name="T21" fmla="*/ 33 h 587"/>
                <a:gd name="T22" fmla="*/ 77 w 529"/>
                <a:gd name="T23" fmla="*/ 0 h 587"/>
                <a:gd name="T24" fmla="*/ 0 w 529"/>
                <a:gd name="T25" fmla="*/ 578 h 587"/>
                <a:gd name="T26" fmla="*/ 0 w 529"/>
                <a:gd name="T27" fmla="*/ 57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9" h="587">
                  <a:moveTo>
                    <a:pt x="0" y="578"/>
                  </a:moveTo>
                  <a:lnTo>
                    <a:pt x="0" y="578"/>
                  </a:lnTo>
                  <a:lnTo>
                    <a:pt x="66" y="586"/>
                  </a:lnTo>
                  <a:lnTo>
                    <a:pt x="73" y="543"/>
                  </a:lnTo>
                  <a:lnTo>
                    <a:pt x="207" y="562"/>
                  </a:lnTo>
                  <a:lnTo>
                    <a:pt x="201" y="540"/>
                  </a:lnTo>
                  <a:lnTo>
                    <a:pt x="220" y="541"/>
                  </a:lnTo>
                  <a:lnTo>
                    <a:pt x="485" y="570"/>
                  </a:lnTo>
                  <a:lnTo>
                    <a:pt x="523" y="107"/>
                  </a:lnTo>
                  <a:lnTo>
                    <a:pt x="528" y="54"/>
                  </a:lnTo>
                  <a:lnTo>
                    <a:pt x="304" y="33"/>
                  </a:lnTo>
                  <a:lnTo>
                    <a:pt x="77" y="0"/>
                  </a:lnTo>
                  <a:lnTo>
                    <a:pt x="0" y="578"/>
                  </a:lnTo>
                  <a:lnTo>
                    <a:pt x="0" y="578"/>
                  </a:lnTo>
                </a:path>
              </a:pathLst>
            </a:custGeom>
            <a:solidFill>
              <a:srgbClr val="82004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8523" name="Group 43"/>
            <p:cNvGrpSpPr>
              <a:grpSpLocks/>
            </p:cNvGrpSpPr>
            <p:nvPr/>
          </p:nvGrpSpPr>
          <p:grpSpPr bwMode="auto">
            <a:xfrm>
              <a:off x="4669" y="2209"/>
              <a:ext cx="568" cy="472"/>
              <a:chOff x="4669" y="2209"/>
              <a:chExt cx="568" cy="472"/>
            </a:xfrm>
          </p:grpSpPr>
          <p:sp>
            <p:nvSpPr>
              <p:cNvPr id="148524" name="Freeform 44"/>
              <p:cNvSpPr>
                <a:spLocks/>
              </p:cNvSpPr>
              <p:nvPr/>
            </p:nvSpPr>
            <p:spPr bwMode="auto">
              <a:xfrm>
                <a:off x="4669" y="2209"/>
                <a:ext cx="446" cy="433"/>
              </a:xfrm>
              <a:custGeom>
                <a:avLst/>
                <a:gdLst>
                  <a:gd name="T0" fmla="*/ 0 w 446"/>
                  <a:gd name="T1" fmla="*/ 371 h 433"/>
                  <a:gd name="T2" fmla="*/ 0 w 446"/>
                  <a:gd name="T3" fmla="*/ 371 h 433"/>
                  <a:gd name="T4" fmla="*/ 15 w 446"/>
                  <a:gd name="T5" fmla="*/ 395 h 433"/>
                  <a:gd name="T6" fmla="*/ 306 w 446"/>
                  <a:gd name="T7" fmla="*/ 334 h 433"/>
                  <a:gd name="T8" fmla="*/ 325 w 446"/>
                  <a:gd name="T9" fmla="*/ 347 h 433"/>
                  <a:gd name="T10" fmla="*/ 336 w 446"/>
                  <a:gd name="T11" fmla="*/ 371 h 433"/>
                  <a:gd name="T12" fmla="*/ 364 w 446"/>
                  <a:gd name="T13" fmla="*/ 388 h 433"/>
                  <a:gd name="T14" fmla="*/ 428 w 446"/>
                  <a:gd name="T15" fmla="*/ 412 h 433"/>
                  <a:gd name="T16" fmla="*/ 429 w 446"/>
                  <a:gd name="T17" fmla="*/ 421 h 433"/>
                  <a:gd name="T18" fmla="*/ 434 w 446"/>
                  <a:gd name="T19" fmla="*/ 432 h 433"/>
                  <a:gd name="T20" fmla="*/ 438 w 446"/>
                  <a:gd name="T21" fmla="*/ 427 h 433"/>
                  <a:gd name="T22" fmla="*/ 444 w 446"/>
                  <a:gd name="T23" fmla="*/ 405 h 433"/>
                  <a:gd name="T24" fmla="*/ 445 w 446"/>
                  <a:gd name="T25" fmla="*/ 368 h 433"/>
                  <a:gd name="T26" fmla="*/ 434 w 446"/>
                  <a:gd name="T27" fmla="*/ 300 h 433"/>
                  <a:gd name="T28" fmla="*/ 433 w 446"/>
                  <a:gd name="T29" fmla="*/ 225 h 433"/>
                  <a:gd name="T30" fmla="*/ 421 w 446"/>
                  <a:gd name="T31" fmla="*/ 168 h 433"/>
                  <a:gd name="T32" fmla="*/ 402 w 446"/>
                  <a:gd name="T33" fmla="*/ 120 h 433"/>
                  <a:gd name="T34" fmla="*/ 396 w 446"/>
                  <a:gd name="T35" fmla="*/ 73 h 433"/>
                  <a:gd name="T36" fmla="*/ 378 w 446"/>
                  <a:gd name="T37" fmla="*/ 0 h 433"/>
                  <a:gd name="T38" fmla="*/ 289 w 446"/>
                  <a:gd name="T39" fmla="*/ 24 h 433"/>
                  <a:gd name="T40" fmla="*/ 283 w 446"/>
                  <a:gd name="T41" fmla="*/ 22 h 433"/>
                  <a:gd name="T42" fmla="*/ 256 w 446"/>
                  <a:gd name="T43" fmla="*/ 46 h 433"/>
                  <a:gd name="T44" fmla="*/ 231 w 446"/>
                  <a:gd name="T45" fmla="*/ 84 h 433"/>
                  <a:gd name="T46" fmla="*/ 228 w 446"/>
                  <a:gd name="T47" fmla="*/ 102 h 433"/>
                  <a:gd name="T48" fmla="*/ 217 w 446"/>
                  <a:gd name="T49" fmla="*/ 117 h 433"/>
                  <a:gd name="T50" fmla="*/ 199 w 446"/>
                  <a:gd name="T51" fmla="*/ 138 h 433"/>
                  <a:gd name="T52" fmla="*/ 207 w 446"/>
                  <a:gd name="T53" fmla="*/ 151 h 433"/>
                  <a:gd name="T54" fmla="*/ 210 w 446"/>
                  <a:gd name="T55" fmla="*/ 141 h 433"/>
                  <a:gd name="T56" fmla="*/ 214 w 446"/>
                  <a:gd name="T57" fmla="*/ 144 h 433"/>
                  <a:gd name="T58" fmla="*/ 212 w 446"/>
                  <a:gd name="T59" fmla="*/ 149 h 433"/>
                  <a:gd name="T60" fmla="*/ 216 w 446"/>
                  <a:gd name="T61" fmla="*/ 151 h 433"/>
                  <a:gd name="T62" fmla="*/ 212 w 446"/>
                  <a:gd name="T63" fmla="*/ 162 h 433"/>
                  <a:gd name="T64" fmla="*/ 210 w 446"/>
                  <a:gd name="T65" fmla="*/ 161 h 433"/>
                  <a:gd name="T66" fmla="*/ 208 w 446"/>
                  <a:gd name="T67" fmla="*/ 164 h 433"/>
                  <a:gd name="T68" fmla="*/ 217 w 446"/>
                  <a:gd name="T69" fmla="*/ 179 h 433"/>
                  <a:gd name="T70" fmla="*/ 217 w 446"/>
                  <a:gd name="T71" fmla="*/ 192 h 433"/>
                  <a:gd name="T72" fmla="*/ 204 w 446"/>
                  <a:gd name="T73" fmla="*/ 199 h 433"/>
                  <a:gd name="T74" fmla="*/ 190 w 446"/>
                  <a:gd name="T75" fmla="*/ 221 h 433"/>
                  <a:gd name="T76" fmla="*/ 174 w 446"/>
                  <a:gd name="T77" fmla="*/ 234 h 433"/>
                  <a:gd name="T78" fmla="*/ 146 w 446"/>
                  <a:gd name="T79" fmla="*/ 236 h 433"/>
                  <a:gd name="T80" fmla="*/ 134 w 446"/>
                  <a:gd name="T81" fmla="*/ 243 h 433"/>
                  <a:gd name="T82" fmla="*/ 119 w 446"/>
                  <a:gd name="T83" fmla="*/ 237 h 433"/>
                  <a:gd name="T84" fmla="*/ 71 w 446"/>
                  <a:gd name="T85" fmla="*/ 241 h 433"/>
                  <a:gd name="T86" fmla="*/ 34 w 446"/>
                  <a:gd name="T87" fmla="*/ 258 h 433"/>
                  <a:gd name="T88" fmla="*/ 36 w 446"/>
                  <a:gd name="T89" fmla="*/ 272 h 433"/>
                  <a:gd name="T90" fmla="*/ 34 w 446"/>
                  <a:gd name="T91" fmla="*/ 278 h 433"/>
                  <a:gd name="T92" fmla="*/ 36 w 446"/>
                  <a:gd name="T93" fmla="*/ 279 h 433"/>
                  <a:gd name="T94" fmla="*/ 44 w 446"/>
                  <a:gd name="T95" fmla="*/ 291 h 433"/>
                  <a:gd name="T96" fmla="*/ 49 w 446"/>
                  <a:gd name="T97" fmla="*/ 290 h 433"/>
                  <a:gd name="T98" fmla="*/ 52 w 446"/>
                  <a:gd name="T99" fmla="*/ 303 h 433"/>
                  <a:gd name="T100" fmla="*/ 52 w 446"/>
                  <a:gd name="T101" fmla="*/ 308 h 433"/>
                  <a:gd name="T102" fmla="*/ 44 w 446"/>
                  <a:gd name="T103" fmla="*/ 317 h 433"/>
                  <a:gd name="T104" fmla="*/ 39 w 446"/>
                  <a:gd name="T105" fmla="*/ 330 h 433"/>
                  <a:gd name="T106" fmla="*/ 0 w 446"/>
                  <a:gd name="T107" fmla="*/ 371 h 433"/>
                  <a:gd name="T108" fmla="*/ 0 w 446"/>
                  <a:gd name="T109" fmla="*/ 37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6" h="433">
                    <a:moveTo>
                      <a:pt x="0" y="371"/>
                    </a:moveTo>
                    <a:lnTo>
                      <a:pt x="0" y="371"/>
                    </a:lnTo>
                    <a:lnTo>
                      <a:pt x="15" y="395"/>
                    </a:lnTo>
                    <a:lnTo>
                      <a:pt x="306" y="334"/>
                    </a:lnTo>
                    <a:lnTo>
                      <a:pt x="325" y="347"/>
                    </a:lnTo>
                    <a:lnTo>
                      <a:pt x="336" y="371"/>
                    </a:lnTo>
                    <a:lnTo>
                      <a:pt x="364" y="388"/>
                    </a:lnTo>
                    <a:lnTo>
                      <a:pt x="428" y="412"/>
                    </a:lnTo>
                    <a:lnTo>
                      <a:pt x="429" y="421"/>
                    </a:lnTo>
                    <a:lnTo>
                      <a:pt x="434" y="432"/>
                    </a:lnTo>
                    <a:lnTo>
                      <a:pt x="438" y="427"/>
                    </a:lnTo>
                    <a:lnTo>
                      <a:pt x="444" y="405"/>
                    </a:lnTo>
                    <a:lnTo>
                      <a:pt x="445" y="368"/>
                    </a:lnTo>
                    <a:lnTo>
                      <a:pt x="434" y="300"/>
                    </a:lnTo>
                    <a:lnTo>
                      <a:pt x="433" y="225"/>
                    </a:lnTo>
                    <a:lnTo>
                      <a:pt x="421" y="168"/>
                    </a:lnTo>
                    <a:lnTo>
                      <a:pt x="402" y="120"/>
                    </a:lnTo>
                    <a:lnTo>
                      <a:pt x="396" y="73"/>
                    </a:lnTo>
                    <a:lnTo>
                      <a:pt x="378" y="0"/>
                    </a:lnTo>
                    <a:lnTo>
                      <a:pt x="289" y="24"/>
                    </a:lnTo>
                    <a:lnTo>
                      <a:pt x="283" y="22"/>
                    </a:lnTo>
                    <a:lnTo>
                      <a:pt x="256" y="46"/>
                    </a:lnTo>
                    <a:lnTo>
                      <a:pt x="231" y="84"/>
                    </a:lnTo>
                    <a:lnTo>
                      <a:pt x="228" y="102"/>
                    </a:lnTo>
                    <a:lnTo>
                      <a:pt x="217" y="117"/>
                    </a:lnTo>
                    <a:lnTo>
                      <a:pt x="199" y="138"/>
                    </a:lnTo>
                    <a:lnTo>
                      <a:pt x="207" y="151"/>
                    </a:lnTo>
                    <a:lnTo>
                      <a:pt x="210" y="141"/>
                    </a:lnTo>
                    <a:lnTo>
                      <a:pt x="214" y="144"/>
                    </a:lnTo>
                    <a:lnTo>
                      <a:pt x="212" y="149"/>
                    </a:lnTo>
                    <a:lnTo>
                      <a:pt x="216" y="151"/>
                    </a:lnTo>
                    <a:lnTo>
                      <a:pt x="212" y="162"/>
                    </a:lnTo>
                    <a:lnTo>
                      <a:pt x="210" y="161"/>
                    </a:lnTo>
                    <a:lnTo>
                      <a:pt x="208" y="164"/>
                    </a:lnTo>
                    <a:lnTo>
                      <a:pt x="217" y="179"/>
                    </a:lnTo>
                    <a:lnTo>
                      <a:pt x="217" y="192"/>
                    </a:lnTo>
                    <a:lnTo>
                      <a:pt x="204" y="199"/>
                    </a:lnTo>
                    <a:lnTo>
                      <a:pt x="190" y="221"/>
                    </a:lnTo>
                    <a:lnTo>
                      <a:pt x="174" y="234"/>
                    </a:lnTo>
                    <a:lnTo>
                      <a:pt x="146" y="236"/>
                    </a:lnTo>
                    <a:lnTo>
                      <a:pt x="134" y="243"/>
                    </a:lnTo>
                    <a:lnTo>
                      <a:pt x="119" y="237"/>
                    </a:lnTo>
                    <a:lnTo>
                      <a:pt x="71" y="241"/>
                    </a:lnTo>
                    <a:lnTo>
                      <a:pt x="34" y="258"/>
                    </a:lnTo>
                    <a:lnTo>
                      <a:pt x="36" y="272"/>
                    </a:lnTo>
                    <a:lnTo>
                      <a:pt x="34" y="278"/>
                    </a:lnTo>
                    <a:lnTo>
                      <a:pt x="36" y="279"/>
                    </a:lnTo>
                    <a:lnTo>
                      <a:pt x="44" y="291"/>
                    </a:lnTo>
                    <a:lnTo>
                      <a:pt x="49" y="290"/>
                    </a:lnTo>
                    <a:lnTo>
                      <a:pt x="52" y="303"/>
                    </a:lnTo>
                    <a:lnTo>
                      <a:pt x="52" y="308"/>
                    </a:lnTo>
                    <a:lnTo>
                      <a:pt x="44" y="317"/>
                    </a:lnTo>
                    <a:lnTo>
                      <a:pt x="39" y="330"/>
                    </a:lnTo>
                    <a:lnTo>
                      <a:pt x="0" y="371"/>
                    </a:lnTo>
                    <a:lnTo>
                      <a:pt x="0" y="371"/>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5" name="Freeform 45"/>
              <p:cNvSpPr>
                <a:spLocks/>
              </p:cNvSpPr>
              <p:nvPr/>
            </p:nvSpPr>
            <p:spPr bwMode="auto">
              <a:xfrm>
                <a:off x="5083" y="2660"/>
                <a:ext cx="13" cy="21"/>
              </a:xfrm>
              <a:custGeom>
                <a:avLst/>
                <a:gdLst>
                  <a:gd name="T0" fmla="*/ 0 w 13"/>
                  <a:gd name="T1" fmla="*/ 20 h 21"/>
                  <a:gd name="T2" fmla="*/ 0 w 13"/>
                  <a:gd name="T3" fmla="*/ 20 h 21"/>
                  <a:gd name="T4" fmla="*/ 2 w 13"/>
                  <a:gd name="T5" fmla="*/ 5 h 21"/>
                  <a:gd name="T6" fmla="*/ 7 w 13"/>
                  <a:gd name="T7" fmla="*/ 0 h 21"/>
                  <a:gd name="T8" fmla="*/ 12 w 13"/>
                  <a:gd name="T9" fmla="*/ 1 h 21"/>
                  <a:gd name="T10" fmla="*/ 6 w 13"/>
                  <a:gd name="T11" fmla="*/ 16 h 21"/>
                  <a:gd name="T12" fmla="*/ 0 w 13"/>
                  <a:gd name="T13" fmla="*/ 20 h 21"/>
                  <a:gd name="T14" fmla="*/ 0 w 13"/>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0" y="20"/>
                    </a:moveTo>
                    <a:lnTo>
                      <a:pt x="0" y="20"/>
                    </a:lnTo>
                    <a:lnTo>
                      <a:pt x="2" y="5"/>
                    </a:lnTo>
                    <a:lnTo>
                      <a:pt x="7" y="0"/>
                    </a:lnTo>
                    <a:lnTo>
                      <a:pt x="12" y="1"/>
                    </a:lnTo>
                    <a:lnTo>
                      <a:pt x="6" y="16"/>
                    </a:lnTo>
                    <a:lnTo>
                      <a:pt x="0" y="20"/>
                    </a:lnTo>
                    <a:lnTo>
                      <a:pt x="0" y="20"/>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6" name="Freeform 46"/>
              <p:cNvSpPr>
                <a:spLocks/>
              </p:cNvSpPr>
              <p:nvPr/>
            </p:nvSpPr>
            <p:spPr bwMode="auto">
              <a:xfrm>
                <a:off x="5096" y="2577"/>
                <a:ext cx="141" cy="89"/>
              </a:xfrm>
              <a:custGeom>
                <a:avLst/>
                <a:gdLst>
                  <a:gd name="T0" fmla="*/ 0 w 141"/>
                  <a:gd name="T1" fmla="*/ 81 h 89"/>
                  <a:gd name="T2" fmla="*/ 0 w 141"/>
                  <a:gd name="T3" fmla="*/ 81 h 89"/>
                  <a:gd name="T4" fmla="*/ 3 w 141"/>
                  <a:gd name="T5" fmla="*/ 88 h 89"/>
                  <a:gd name="T6" fmla="*/ 7 w 141"/>
                  <a:gd name="T7" fmla="*/ 88 h 89"/>
                  <a:gd name="T8" fmla="*/ 11 w 141"/>
                  <a:gd name="T9" fmla="*/ 82 h 89"/>
                  <a:gd name="T10" fmla="*/ 17 w 141"/>
                  <a:gd name="T11" fmla="*/ 80 h 89"/>
                  <a:gd name="T12" fmla="*/ 20 w 141"/>
                  <a:gd name="T13" fmla="*/ 83 h 89"/>
                  <a:gd name="T14" fmla="*/ 10 w 141"/>
                  <a:gd name="T15" fmla="*/ 88 h 89"/>
                  <a:gd name="T16" fmla="*/ 23 w 141"/>
                  <a:gd name="T17" fmla="*/ 83 h 89"/>
                  <a:gd name="T18" fmla="*/ 24 w 141"/>
                  <a:gd name="T19" fmla="*/ 81 h 89"/>
                  <a:gd name="T20" fmla="*/ 43 w 141"/>
                  <a:gd name="T21" fmla="*/ 71 h 89"/>
                  <a:gd name="T22" fmla="*/ 61 w 141"/>
                  <a:gd name="T23" fmla="*/ 59 h 89"/>
                  <a:gd name="T24" fmla="*/ 77 w 141"/>
                  <a:gd name="T25" fmla="*/ 51 h 89"/>
                  <a:gd name="T26" fmla="*/ 93 w 141"/>
                  <a:gd name="T27" fmla="*/ 40 h 89"/>
                  <a:gd name="T28" fmla="*/ 93 w 141"/>
                  <a:gd name="T29" fmla="*/ 42 h 89"/>
                  <a:gd name="T30" fmla="*/ 64 w 141"/>
                  <a:gd name="T31" fmla="*/ 66 h 89"/>
                  <a:gd name="T32" fmla="*/ 57 w 141"/>
                  <a:gd name="T33" fmla="*/ 68 h 89"/>
                  <a:gd name="T34" fmla="*/ 62 w 141"/>
                  <a:gd name="T35" fmla="*/ 69 h 89"/>
                  <a:gd name="T36" fmla="*/ 69 w 141"/>
                  <a:gd name="T37" fmla="*/ 64 h 89"/>
                  <a:gd name="T38" fmla="*/ 113 w 141"/>
                  <a:gd name="T39" fmla="*/ 30 h 89"/>
                  <a:gd name="T40" fmla="*/ 118 w 141"/>
                  <a:gd name="T41" fmla="*/ 23 h 89"/>
                  <a:gd name="T42" fmla="*/ 139 w 141"/>
                  <a:gd name="T43" fmla="*/ 4 h 89"/>
                  <a:gd name="T44" fmla="*/ 140 w 141"/>
                  <a:gd name="T45" fmla="*/ 0 h 89"/>
                  <a:gd name="T46" fmla="*/ 136 w 141"/>
                  <a:gd name="T47" fmla="*/ 0 h 89"/>
                  <a:gd name="T48" fmla="*/ 127 w 141"/>
                  <a:gd name="T49" fmla="*/ 11 h 89"/>
                  <a:gd name="T50" fmla="*/ 121 w 141"/>
                  <a:gd name="T51" fmla="*/ 8 h 89"/>
                  <a:gd name="T52" fmla="*/ 112 w 141"/>
                  <a:gd name="T53" fmla="*/ 15 h 89"/>
                  <a:gd name="T54" fmla="*/ 109 w 141"/>
                  <a:gd name="T55" fmla="*/ 13 h 89"/>
                  <a:gd name="T56" fmla="*/ 100 w 141"/>
                  <a:gd name="T57" fmla="*/ 34 h 89"/>
                  <a:gd name="T58" fmla="*/ 98 w 141"/>
                  <a:gd name="T59" fmla="*/ 30 h 89"/>
                  <a:gd name="T60" fmla="*/ 93 w 141"/>
                  <a:gd name="T61" fmla="*/ 30 h 89"/>
                  <a:gd name="T62" fmla="*/ 103 w 141"/>
                  <a:gd name="T63" fmla="*/ 15 h 89"/>
                  <a:gd name="T64" fmla="*/ 101 w 141"/>
                  <a:gd name="T65" fmla="*/ 11 h 89"/>
                  <a:gd name="T66" fmla="*/ 112 w 141"/>
                  <a:gd name="T67" fmla="*/ 0 h 89"/>
                  <a:gd name="T68" fmla="*/ 108 w 141"/>
                  <a:gd name="T69" fmla="*/ 0 h 89"/>
                  <a:gd name="T70" fmla="*/ 90 w 141"/>
                  <a:gd name="T71" fmla="*/ 23 h 89"/>
                  <a:gd name="T72" fmla="*/ 68 w 141"/>
                  <a:gd name="T73" fmla="*/ 31 h 89"/>
                  <a:gd name="T74" fmla="*/ 55 w 141"/>
                  <a:gd name="T75" fmla="*/ 33 h 89"/>
                  <a:gd name="T76" fmla="*/ 54 w 141"/>
                  <a:gd name="T77" fmla="*/ 40 h 89"/>
                  <a:gd name="T78" fmla="*/ 40 w 141"/>
                  <a:gd name="T79" fmla="*/ 43 h 89"/>
                  <a:gd name="T80" fmla="*/ 33 w 141"/>
                  <a:gd name="T81" fmla="*/ 42 h 89"/>
                  <a:gd name="T82" fmla="*/ 33 w 141"/>
                  <a:gd name="T83" fmla="*/ 46 h 89"/>
                  <a:gd name="T84" fmla="*/ 27 w 141"/>
                  <a:gd name="T85" fmla="*/ 46 h 89"/>
                  <a:gd name="T86" fmla="*/ 23 w 141"/>
                  <a:gd name="T87" fmla="*/ 52 h 89"/>
                  <a:gd name="T88" fmla="*/ 21 w 141"/>
                  <a:gd name="T89" fmla="*/ 59 h 89"/>
                  <a:gd name="T90" fmla="*/ 20 w 141"/>
                  <a:gd name="T91" fmla="*/ 58 h 89"/>
                  <a:gd name="T92" fmla="*/ 17 w 141"/>
                  <a:gd name="T93" fmla="*/ 64 h 89"/>
                  <a:gd name="T94" fmla="*/ 6 w 141"/>
                  <a:gd name="T95" fmla="*/ 68 h 89"/>
                  <a:gd name="T96" fmla="*/ 4 w 141"/>
                  <a:gd name="T97" fmla="*/ 73 h 89"/>
                  <a:gd name="T98" fmla="*/ 0 w 141"/>
                  <a:gd name="T99" fmla="*/ 81 h 89"/>
                  <a:gd name="T100" fmla="*/ 0 w 141"/>
                  <a:gd name="T101" fmla="*/ 8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1" h="89">
                    <a:moveTo>
                      <a:pt x="0" y="81"/>
                    </a:moveTo>
                    <a:lnTo>
                      <a:pt x="0" y="81"/>
                    </a:lnTo>
                    <a:lnTo>
                      <a:pt x="3" y="88"/>
                    </a:lnTo>
                    <a:lnTo>
                      <a:pt x="7" y="88"/>
                    </a:lnTo>
                    <a:lnTo>
                      <a:pt x="11" y="82"/>
                    </a:lnTo>
                    <a:lnTo>
                      <a:pt x="17" y="80"/>
                    </a:lnTo>
                    <a:lnTo>
                      <a:pt x="20" y="83"/>
                    </a:lnTo>
                    <a:lnTo>
                      <a:pt x="10" y="88"/>
                    </a:lnTo>
                    <a:lnTo>
                      <a:pt x="23" y="83"/>
                    </a:lnTo>
                    <a:lnTo>
                      <a:pt x="24" y="81"/>
                    </a:lnTo>
                    <a:lnTo>
                      <a:pt x="43" y="71"/>
                    </a:lnTo>
                    <a:lnTo>
                      <a:pt x="61" y="59"/>
                    </a:lnTo>
                    <a:lnTo>
                      <a:pt x="77" y="51"/>
                    </a:lnTo>
                    <a:lnTo>
                      <a:pt x="93" y="40"/>
                    </a:lnTo>
                    <a:lnTo>
                      <a:pt x="93" y="42"/>
                    </a:lnTo>
                    <a:lnTo>
                      <a:pt x="64" y="66"/>
                    </a:lnTo>
                    <a:lnTo>
                      <a:pt x="57" y="68"/>
                    </a:lnTo>
                    <a:lnTo>
                      <a:pt x="62" y="69"/>
                    </a:lnTo>
                    <a:lnTo>
                      <a:pt x="69" y="64"/>
                    </a:lnTo>
                    <a:lnTo>
                      <a:pt x="113" y="30"/>
                    </a:lnTo>
                    <a:lnTo>
                      <a:pt x="118" y="23"/>
                    </a:lnTo>
                    <a:lnTo>
                      <a:pt x="139" y="4"/>
                    </a:lnTo>
                    <a:lnTo>
                      <a:pt x="140" y="0"/>
                    </a:lnTo>
                    <a:lnTo>
                      <a:pt x="136" y="0"/>
                    </a:lnTo>
                    <a:lnTo>
                      <a:pt x="127" y="11"/>
                    </a:lnTo>
                    <a:lnTo>
                      <a:pt x="121" y="8"/>
                    </a:lnTo>
                    <a:lnTo>
                      <a:pt x="112" y="15"/>
                    </a:lnTo>
                    <a:lnTo>
                      <a:pt x="109" y="13"/>
                    </a:lnTo>
                    <a:lnTo>
                      <a:pt x="100" y="34"/>
                    </a:lnTo>
                    <a:lnTo>
                      <a:pt x="98" y="30"/>
                    </a:lnTo>
                    <a:lnTo>
                      <a:pt x="93" y="30"/>
                    </a:lnTo>
                    <a:lnTo>
                      <a:pt x="103" y="15"/>
                    </a:lnTo>
                    <a:lnTo>
                      <a:pt x="101" y="11"/>
                    </a:lnTo>
                    <a:lnTo>
                      <a:pt x="112" y="0"/>
                    </a:lnTo>
                    <a:lnTo>
                      <a:pt x="108" y="0"/>
                    </a:lnTo>
                    <a:lnTo>
                      <a:pt x="90" y="23"/>
                    </a:lnTo>
                    <a:lnTo>
                      <a:pt x="68" y="31"/>
                    </a:lnTo>
                    <a:lnTo>
                      <a:pt x="55" y="33"/>
                    </a:lnTo>
                    <a:lnTo>
                      <a:pt x="54" y="40"/>
                    </a:lnTo>
                    <a:lnTo>
                      <a:pt x="40" y="43"/>
                    </a:lnTo>
                    <a:lnTo>
                      <a:pt x="33" y="42"/>
                    </a:lnTo>
                    <a:lnTo>
                      <a:pt x="33" y="46"/>
                    </a:lnTo>
                    <a:lnTo>
                      <a:pt x="27" y="46"/>
                    </a:lnTo>
                    <a:lnTo>
                      <a:pt x="23" y="52"/>
                    </a:lnTo>
                    <a:lnTo>
                      <a:pt x="21" y="59"/>
                    </a:lnTo>
                    <a:lnTo>
                      <a:pt x="20" y="58"/>
                    </a:lnTo>
                    <a:lnTo>
                      <a:pt x="17" y="64"/>
                    </a:lnTo>
                    <a:lnTo>
                      <a:pt x="6" y="68"/>
                    </a:lnTo>
                    <a:lnTo>
                      <a:pt x="4" y="73"/>
                    </a:lnTo>
                    <a:lnTo>
                      <a:pt x="0" y="81"/>
                    </a:lnTo>
                    <a:lnTo>
                      <a:pt x="0" y="81"/>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8527" name="Freeform 47"/>
            <p:cNvSpPr>
              <a:spLocks/>
            </p:cNvSpPr>
            <p:nvPr/>
          </p:nvSpPr>
          <p:spPr bwMode="auto">
            <a:xfrm>
              <a:off x="4434" y="3107"/>
              <a:ext cx="643" cy="313"/>
            </a:xfrm>
            <a:custGeom>
              <a:avLst/>
              <a:gdLst>
                <a:gd name="T0" fmla="*/ 0 w 643"/>
                <a:gd name="T1" fmla="*/ 245 h 313"/>
                <a:gd name="T2" fmla="*/ 94 w 643"/>
                <a:gd name="T3" fmla="*/ 257 h 313"/>
                <a:gd name="T4" fmla="*/ 251 w 643"/>
                <a:gd name="T5" fmla="*/ 215 h 313"/>
                <a:gd name="T6" fmla="*/ 360 w 643"/>
                <a:gd name="T7" fmla="*/ 233 h 313"/>
                <a:gd name="T8" fmla="*/ 473 w 643"/>
                <a:gd name="T9" fmla="*/ 304 h 313"/>
                <a:gd name="T10" fmla="*/ 505 w 643"/>
                <a:gd name="T11" fmla="*/ 282 h 313"/>
                <a:gd name="T12" fmla="*/ 516 w 643"/>
                <a:gd name="T13" fmla="*/ 256 h 313"/>
                <a:gd name="T14" fmla="*/ 543 w 643"/>
                <a:gd name="T15" fmla="*/ 226 h 313"/>
                <a:gd name="T16" fmla="*/ 536 w 643"/>
                <a:gd name="T17" fmla="*/ 215 h 313"/>
                <a:gd name="T18" fmla="*/ 542 w 643"/>
                <a:gd name="T19" fmla="*/ 216 h 313"/>
                <a:gd name="T20" fmla="*/ 547 w 643"/>
                <a:gd name="T21" fmla="*/ 223 h 313"/>
                <a:gd name="T22" fmla="*/ 555 w 643"/>
                <a:gd name="T23" fmla="*/ 214 h 313"/>
                <a:gd name="T24" fmla="*/ 555 w 643"/>
                <a:gd name="T25" fmla="*/ 198 h 313"/>
                <a:gd name="T26" fmla="*/ 582 w 643"/>
                <a:gd name="T27" fmla="*/ 195 h 313"/>
                <a:gd name="T28" fmla="*/ 614 w 643"/>
                <a:gd name="T29" fmla="*/ 167 h 313"/>
                <a:gd name="T30" fmla="*/ 601 w 643"/>
                <a:gd name="T31" fmla="*/ 169 h 313"/>
                <a:gd name="T32" fmla="*/ 592 w 643"/>
                <a:gd name="T33" fmla="*/ 166 h 313"/>
                <a:gd name="T34" fmla="*/ 587 w 643"/>
                <a:gd name="T35" fmla="*/ 169 h 313"/>
                <a:gd name="T36" fmla="*/ 566 w 643"/>
                <a:gd name="T37" fmla="*/ 176 h 313"/>
                <a:gd name="T38" fmla="*/ 552 w 643"/>
                <a:gd name="T39" fmla="*/ 159 h 313"/>
                <a:gd name="T40" fmla="*/ 592 w 643"/>
                <a:gd name="T41" fmla="*/ 152 h 313"/>
                <a:gd name="T42" fmla="*/ 592 w 643"/>
                <a:gd name="T43" fmla="*/ 134 h 313"/>
                <a:gd name="T44" fmla="*/ 548 w 643"/>
                <a:gd name="T45" fmla="*/ 123 h 313"/>
                <a:gd name="T46" fmla="*/ 582 w 643"/>
                <a:gd name="T47" fmla="*/ 127 h 313"/>
                <a:gd name="T48" fmla="*/ 575 w 643"/>
                <a:gd name="T49" fmla="*/ 114 h 313"/>
                <a:gd name="T50" fmla="*/ 591 w 643"/>
                <a:gd name="T51" fmla="*/ 108 h 313"/>
                <a:gd name="T52" fmla="*/ 588 w 643"/>
                <a:gd name="T53" fmla="*/ 126 h 313"/>
                <a:gd name="T54" fmla="*/ 601 w 643"/>
                <a:gd name="T55" fmla="*/ 127 h 313"/>
                <a:gd name="T56" fmla="*/ 617 w 643"/>
                <a:gd name="T57" fmla="*/ 125 h 313"/>
                <a:gd name="T58" fmla="*/ 631 w 643"/>
                <a:gd name="T59" fmla="*/ 94 h 313"/>
                <a:gd name="T60" fmla="*/ 642 w 643"/>
                <a:gd name="T61" fmla="*/ 80 h 313"/>
                <a:gd name="T62" fmla="*/ 626 w 643"/>
                <a:gd name="T63" fmla="*/ 63 h 313"/>
                <a:gd name="T64" fmla="*/ 611 w 643"/>
                <a:gd name="T65" fmla="*/ 76 h 313"/>
                <a:gd name="T66" fmla="*/ 588 w 643"/>
                <a:gd name="T67" fmla="*/ 69 h 313"/>
                <a:gd name="T68" fmla="*/ 566 w 643"/>
                <a:gd name="T69" fmla="*/ 62 h 313"/>
                <a:gd name="T70" fmla="*/ 607 w 643"/>
                <a:gd name="T71" fmla="*/ 42 h 313"/>
                <a:gd name="T72" fmla="*/ 617 w 643"/>
                <a:gd name="T73" fmla="*/ 37 h 313"/>
                <a:gd name="T74" fmla="*/ 629 w 643"/>
                <a:gd name="T75" fmla="*/ 42 h 313"/>
                <a:gd name="T76" fmla="*/ 601 w 643"/>
                <a:gd name="T77" fmla="*/ 0 h 313"/>
                <a:gd name="T78" fmla="*/ 184 w 643"/>
                <a:gd name="T79" fmla="*/ 75 h 313"/>
                <a:gd name="T80" fmla="*/ 172 w 643"/>
                <a:gd name="T81" fmla="*/ 106 h 313"/>
                <a:gd name="T82" fmla="*/ 146 w 643"/>
                <a:gd name="T83" fmla="*/ 128 h 313"/>
                <a:gd name="T84" fmla="*/ 128 w 643"/>
                <a:gd name="T85" fmla="*/ 150 h 313"/>
                <a:gd name="T86" fmla="*/ 100 w 643"/>
                <a:gd name="T87" fmla="*/ 159 h 313"/>
                <a:gd name="T88" fmla="*/ 25 w 643"/>
                <a:gd name="T89" fmla="*/ 217 h 313"/>
                <a:gd name="T90" fmla="*/ 0 w 643"/>
                <a:gd name="T91" fmla="*/ 24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3" h="313">
                  <a:moveTo>
                    <a:pt x="0" y="245"/>
                  </a:moveTo>
                  <a:lnTo>
                    <a:pt x="0" y="245"/>
                  </a:lnTo>
                  <a:lnTo>
                    <a:pt x="0" y="268"/>
                  </a:lnTo>
                  <a:lnTo>
                    <a:pt x="94" y="257"/>
                  </a:lnTo>
                  <a:lnTo>
                    <a:pt x="147" y="226"/>
                  </a:lnTo>
                  <a:lnTo>
                    <a:pt x="251" y="215"/>
                  </a:lnTo>
                  <a:lnTo>
                    <a:pt x="292" y="244"/>
                  </a:lnTo>
                  <a:lnTo>
                    <a:pt x="360" y="233"/>
                  </a:lnTo>
                  <a:lnTo>
                    <a:pt x="458" y="312"/>
                  </a:lnTo>
                  <a:lnTo>
                    <a:pt x="473" y="304"/>
                  </a:lnTo>
                  <a:lnTo>
                    <a:pt x="499" y="301"/>
                  </a:lnTo>
                  <a:lnTo>
                    <a:pt x="505" y="282"/>
                  </a:lnTo>
                  <a:lnTo>
                    <a:pt x="510" y="290"/>
                  </a:lnTo>
                  <a:lnTo>
                    <a:pt x="516" y="256"/>
                  </a:lnTo>
                  <a:lnTo>
                    <a:pt x="528" y="237"/>
                  </a:lnTo>
                  <a:lnTo>
                    <a:pt x="543" y="226"/>
                  </a:lnTo>
                  <a:lnTo>
                    <a:pt x="535" y="223"/>
                  </a:lnTo>
                  <a:lnTo>
                    <a:pt x="536" y="215"/>
                  </a:lnTo>
                  <a:lnTo>
                    <a:pt x="531" y="205"/>
                  </a:lnTo>
                  <a:lnTo>
                    <a:pt x="542" y="216"/>
                  </a:lnTo>
                  <a:lnTo>
                    <a:pt x="538" y="219"/>
                  </a:lnTo>
                  <a:lnTo>
                    <a:pt x="547" y="223"/>
                  </a:lnTo>
                  <a:lnTo>
                    <a:pt x="552" y="214"/>
                  </a:lnTo>
                  <a:lnTo>
                    <a:pt x="555" y="214"/>
                  </a:lnTo>
                  <a:lnTo>
                    <a:pt x="552" y="200"/>
                  </a:lnTo>
                  <a:lnTo>
                    <a:pt x="555" y="198"/>
                  </a:lnTo>
                  <a:lnTo>
                    <a:pt x="560" y="206"/>
                  </a:lnTo>
                  <a:lnTo>
                    <a:pt x="582" y="195"/>
                  </a:lnTo>
                  <a:lnTo>
                    <a:pt x="601" y="194"/>
                  </a:lnTo>
                  <a:lnTo>
                    <a:pt x="614" y="167"/>
                  </a:lnTo>
                  <a:lnTo>
                    <a:pt x="608" y="160"/>
                  </a:lnTo>
                  <a:lnTo>
                    <a:pt x="601" y="169"/>
                  </a:lnTo>
                  <a:lnTo>
                    <a:pt x="600" y="159"/>
                  </a:lnTo>
                  <a:lnTo>
                    <a:pt x="592" y="166"/>
                  </a:lnTo>
                  <a:lnTo>
                    <a:pt x="594" y="175"/>
                  </a:lnTo>
                  <a:lnTo>
                    <a:pt x="587" y="169"/>
                  </a:lnTo>
                  <a:lnTo>
                    <a:pt x="586" y="179"/>
                  </a:lnTo>
                  <a:lnTo>
                    <a:pt x="566" y="176"/>
                  </a:lnTo>
                  <a:lnTo>
                    <a:pt x="552" y="164"/>
                  </a:lnTo>
                  <a:lnTo>
                    <a:pt x="552" y="159"/>
                  </a:lnTo>
                  <a:lnTo>
                    <a:pt x="575" y="174"/>
                  </a:lnTo>
                  <a:lnTo>
                    <a:pt x="592" y="152"/>
                  </a:lnTo>
                  <a:lnTo>
                    <a:pt x="582" y="151"/>
                  </a:lnTo>
                  <a:lnTo>
                    <a:pt x="592" y="134"/>
                  </a:lnTo>
                  <a:lnTo>
                    <a:pt x="582" y="138"/>
                  </a:lnTo>
                  <a:lnTo>
                    <a:pt x="548" y="123"/>
                  </a:lnTo>
                  <a:lnTo>
                    <a:pt x="565" y="120"/>
                  </a:lnTo>
                  <a:lnTo>
                    <a:pt x="582" y="127"/>
                  </a:lnTo>
                  <a:lnTo>
                    <a:pt x="582" y="122"/>
                  </a:lnTo>
                  <a:lnTo>
                    <a:pt x="575" y="114"/>
                  </a:lnTo>
                  <a:lnTo>
                    <a:pt x="581" y="114"/>
                  </a:lnTo>
                  <a:lnTo>
                    <a:pt x="591" y="108"/>
                  </a:lnTo>
                  <a:lnTo>
                    <a:pt x="584" y="116"/>
                  </a:lnTo>
                  <a:lnTo>
                    <a:pt x="588" y="126"/>
                  </a:lnTo>
                  <a:lnTo>
                    <a:pt x="598" y="118"/>
                  </a:lnTo>
                  <a:lnTo>
                    <a:pt x="601" y="127"/>
                  </a:lnTo>
                  <a:lnTo>
                    <a:pt x="607" y="126"/>
                  </a:lnTo>
                  <a:lnTo>
                    <a:pt x="617" y="125"/>
                  </a:lnTo>
                  <a:lnTo>
                    <a:pt x="626" y="114"/>
                  </a:lnTo>
                  <a:lnTo>
                    <a:pt x="631" y="94"/>
                  </a:lnTo>
                  <a:lnTo>
                    <a:pt x="642" y="91"/>
                  </a:lnTo>
                  <a:lnTo>
                    <a:pt x="642" y="80"/>
                  </a:lnTo>
                  <a:lnTo>
                    <a:pt x="635" y="63"/>
                  </a:lnTo>
                  <a:lnTo>
                    <a:pt x="626" y="63"/>
                  </a:lnTo>
                  <a:lnTo>
                    <a:pt x="616" y="91"/>
                  </a:lnTo>
                  <a:lnTo>
                    <a:pt x="611" y="76"/>
                  </a:lnTo>
                  <a:lnTo>
                    <a:pt x="608" y="59"/>
                  </a:lnTo>
                  <a:lnTo>
                    <a:pt x="588" y="69"/>
                  </a:lnTo>
                  <a:lnTo>
                    <a:pt x="562" y="75"/>
                  </a:lnTo>
                  <a:lnTo>
                    <a:pt x="566" y="62"/>
                  </a:lnTo>
                  <a:lnTo>
                    <a:pt x="579" y="54"/>
                  </a:lnTo>
                  <a:lnTo>
                    <a:pt x="607" y="42"/>
                  </a:lnTo>
                  <a:lnTo>
                    <a:pt x="599" y="28"/>
                  </a:lnTo>
                  <a:lnTo>
                    <a:pt x="617" y="37"/>
                  </a:lnTo>
                  <a:lnTo>
                    <a:pt x="611" y="24"/>
                  </a:lnTo>
                  <a:lnTo>
                    <a:pt x="629" y="42"/>
                  </a:lnTo>
                  <a:lnTo>
                    <a:pt x="614" y="12"/>
                  </a:lnTo>
                  <a:lnTo>
                    <a:pt x="601" y="0"/>
                  </a:lnTo>
                  <a:lnTo>
                    <a:pt x="372" y="48"/>
                  </a:lnTo>
                  <a:lnTo>
                    <a:pt x="184" y="75"/>
                  </a:lnTo>
                  <a:lnTo>
                    <a:pt x="181" y="98"/>
                  </a:lnTo>
                  <a:lnTo>
                    <a:pt x="172" y="106"/>
                  </a:lnTo>
                  <a:lnTo>
                    <a:pt x="157" y="132"/>
                  </a:lnTo>
                  <a:lnTo>
                    <a:pt x="146" y="128"/>
                  </a:lnTo>
                  <a:lnTo>
                    <a:pt x="135" y="137"/>
                  </a:lnTo>
                  <a:lnTo>
                    <a:pt x="128" y="150"/>
                  </a:lnTo>
                  <a:lnTo>
                    <a:pt x="116" y="140"/>
                  </a:lnTo>
                  <a:lnTo>
                    <a:pt x="100" y="159"/>
                  </a:lnTo>
                  <a:lnTo>
                    <a:pt x="96" y="171"/>
                  </a:lnTo>
                  <a:lnTo>
                    <a:pt x="25" y="217"/>
                  </a:lnTo>
                  <a:lnTo>
                    <a:pt x="20" y="235"/>
                  </a:lnTo>
                  <a:lnTo>
                    <a:pt x="0" y="245"/>
                  </a:lnTo>
                  <a:lnTo>
                    <a:pt x="0" y="245"/>
                  </a:lnTo>
                </a:path>
              </a:pathLst>
            </a:custGeom>
            <a:solidFill>
              <a:schemeClr val="bg2"/>
            </a:solidFill>
            <a:ln w="31623"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8" name="Freeform 48"/>
            <p:cNvSpPr>
              <a:spLocks/>
            </p:cNvSpPr>
            <p:nvPr/>
          </p:nvSpPr>
          <p:spPr bwMode="auto">
            <a:xfrm>
              <a:off x="3010" y="1962"/>
              <a:ext cx="497" cy="339"/>
            </a:xfrm>
            <a:custGeom>
              <a:avLst/>
              <a:gdLst>
                <a:gd name="T0" fmla="*/ 0 w 497"/>
                <a:gd name="T1" fmla="*/ 310 h 339"/>
                <a:gd name="T2" fmla="*/ 0 w 497"/>
                <a:gd name="T3" fmla="*/ 310 h 339"/>
                <a:gd name="T4" fmla="*/ 26 w 497"/>
                <a:gd name="T5" fmla="*/ 0 h 339"/>
                <a:gd name="T6" fmla="*/ 270 w 497"/>
                <a:gd name="T7" fmla="*/ 17 h 339"/>
                <a:gd name="T8" fmla="*/ 457 w 497"/>
                <a:gd name="T9" fmla="*/ 23 h 339"/>
                <a:gd name="T10" fmla="*/ 461 w 497"/>
                <a:gd name="T11" fmla="*/ 109 h 339"/>
                <a:gd name="T12" fmla="*/ 480 w 497"/>
                <a:gd name="T13" fmla="*/ 176 h 339"/>
                <a:gd name="T14" fmla="*/ 481 w 497"/>
                <a:gd name="T15" fmla="*/ 266 h 339"/>
                <a:gd name="T16" fmla="*/ 496 w 497"/>
                <a:gd name="T17" fmla="*/ 338 h 339"/>
                <a:gd name="T18" fmla="*/ 234 w 497"/>
                <a:gd name="T19" fmla="*/ 329 h 339"/>
                <a:gd name="T20" fmla="*/ 0 w 497"/>
                <a:gd name="T21" fmla="*/ 310 h 339"/>
                <a:gd name="T22" fmla="*/ 0 w 497"/>
                <a:gd name="T23" fmla="*/ 31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7" h="339">
                  <a:moveTo>
                    <a:pt x="0" y="310"/>
                  </a:moveTo>
                  <a:lnTo>
                    <a:pt x="0" y="310"/>
                  </a:lnTo>
                  <a:lnTo>
                    <a:pt x="26" y="0"/>
                  </a:lnTo>
                  <a:lnTo>
                    <a:pt x="270" y="17"/>
                  </a:lnTo>
                  <a:lnTo>
                    <a:pt x="457" y="23"/>
                  </a:lnTo>
                  <a:lnTo>
                    <a:pt x="461" y="109"/>
                  </a:lnTo>
                  <a:lnTo>
                    <a:pt x="480" y="176"/>
                  </a:lnTo>
                  <a:lnTo>
                    <a:pt x="481" y="266"/>
                  </a:lnTo>
                  <a:lnTo>
                    <a:pt x="496" y="338"/>
                  </a:lnTo>
                  <a:lnTo>
                    <a:pt x="234" y="329"/>
                  </a:lnTo>
                  <a:lnTo>
                    <a:pt x="0" y="310"/>
                  </a:lnTo>
                  <a:lnTo>
                    <a:pt x="0" y="310"/>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29" name="Freeform 49"/>
            <p:cNvSpPr>
              <a:spLocks/>
            </p:cNvSpPr>
            <p:nvPr/>
          </p:nvSpPr>
          <p:spPr bwMode="auto">
            <a:xfrm>
              <a:off x="4325" y="2619"/>
              <a:ext cx="318" cy="389"/>
            </a:xfrm>
            <a:custGeom>
              <a:avLst/>
              <a:gdLst>
                <a:gd name="T0" fmla="*/ 0 w 318"/>
                <a:gd name="T1" fmla="*/ 71 h 389"/>
                <a:gd name="T2" fmla="*/ 0 w 318"/>
                <a:gd name="T3" fmla="*/ 71 h 389"/>
                <a:gd name="T4" fmla="*/ 27 w 318"/>
                <a:gd name="T5" fmla="*/ 338 h 389"/>
                <a:gd name="T6" fmla="*/ 51 w 318"/>
                <a:gd name="T7" fmla="*/ 338 h 389"/>
                <a:gd name="T8" fmla="*/ 66 w 318"/>
                <a:gd name="T9" fmla="*/ 342 h 389"/>
                <a:gd name="T10" fmla="*/ 74 w 318"/>
                <a:gd name="T11" fmla="*/ 361 h 389"/>
                <a:gd name="T12" fmla="*/ 98 w 318"/>
                <a:gd name="T13" fmla="*/ 364 h 389"/>
                <a:gd name="T14" fmla="*/ 115 w 318"/>
                <a:gd name="T15" fmla="*/ 375 h 389"/>
                <a:gd name="T16" fmla="*/ 148 w 318"/>
                <a:gd name="T17" fmla="*/ 372 h 389"/>
                <a:gd name="T18" fmla="*/ 164 w 318"/>
                <a:gd name="T19" fmla="*/ 361 h 389"/>
                <a:gd name="T20" fmla="*/ 200 w 318"/>
                <a:gd name="T21" fmla="*/ 388 h 389"/>
                <a:gd name="T22" fmla="*/ 223 w 318"/>
                <a:gd name="T23" fmla="*/ 364 h 389"/>
                <a:gd name="T24" fmla="*/ 227 w 318"/>
                <a:gd name="T25" fmla="*/ 323 h 389"/>
                <a:gd name="T26" fmla="*/ 243 w 318"/>
                <a:gd name="T27" fmla="*/ 332 h 389"/>
                <a:gd name="T28" fmla="*/ 250 w 318"/>
                <a:gd name="T29" fmla="*/ 295 h 389"/>
                <a:gd name="T30" fmla="*/ 290 w 318"/>
                <a:gd name="T31" fmla="*/ 264 h 389"/>
                <a:gd name="T32" fmla="*/ 303 w 318"/>
                <a:gd name="T33" fmla="*/ 246 h 389"/>
                <a:gd name="T34" fmla="*/ 312 w 318"/>
                <a:gd name="T35" fmla="*/ 161 h 389"/>
                <a:gd name="T36" fmla="*/ 307 w 318"/>
                <a:gd name="T37" fmla="*/ 144 h 389"/>
                <a:gd name="T38" fmla="*/ 317 w 318"/>
                <a:gd name="T39" fmla="*/ 135 h 389"/>
                <a:gd name="T40" fmla="*/ 296 w 318"/>
                <a:gd name="T41" fmla="*/ 0 h 389"/>
                <a:gd name="T42" fmla="*/ 264 w 318"/>
                <a:gd name="T43" fmla="*/ 17 h 389"/>
                <a:gd name="T44" fmla="*/ 243 w 318"/>
                <a:gd name="T45" fmla="*/ 31 h 389"/>
                <a:gd name="T46" fmla="*/ 234 w 318"/>
                <a:gd name="T47" fmla="*/ 45 h 389"/>
                <a:gd name="T48" fmla="*/ 216 w 318"/>
                <a:gd name="T49" fmla="*/ 63 h 389"/>
                <a:gd name="T50" fmla="*/ 197 w 318"/>
                <a:gd name="T51" fmla="*/ 65 h 389"/>
                <a:gd name="T52" fmla="*/ 176 w 318"/>
                <a:gd name="T53" fmla="*/ 78 h 389"/>
                <a:gd name="T54" fmla="*/ 167 w 318"/>
                <a:gd name="T55" fmla="*/ 83 h 389"/>
                <a:gd name="T56" fmla="*/ 153 w 318"/>
                <a:gd name="T57" fmla="*/ 73 h 389"/>
                <a:gd name="T58" fmla="*/ 135 w 318"/>
                <a:gd name="T59" fmla="*/ 83 h 389"/>
                <a:gd name="T60" fmla="*/ 132 w 318"/>
                <a:gd name="T61" fmla="*/ 79 h 389"/>
                <a:gd name="T62" fmla="*/ 149 w 318"/>
                <a:gd name="T63" fmla="*/ 68 h 389"/>
                <a:gd name="T64" fmla="*/ 148 w 318"/>
                <a:gd name="T65" fmla="*/ 68 h 389"/>
                <a:gd name="T66" fmla="*/ 139 w 318"/>
                <a:gd name="T67" fmla="*/ 65 h 389"/>
                <a:gd name="T68" fmla="*/ 134 w 318"/>
                <a:gd name="T69" fmla="*/ 71 h 389"/>
                <a:gd name="T70" fmla="*/ 104 w 318"/>
                <a:gd name="T71" fmla="*/ 58 h 389"/>
                <a:gd name="T72" fmla="*/ 93 w 318"/>
                <a:gd name="T73" fmla="*/ 63 h 389"/>
                <a:gd name="T74" fmla="*/ 96 w 318"/>
                <a:gd name="T75" fmla="*/ 55 h 389"/>
                <a:gd name="T76" fmla="*/ 0 w 318"/>
                <a:gd name="T77" fmla="*/ 71 h 389"/>
                <a:gd name="T78" fmla="*/ 0 w 318"/>
                <a:gd name="T79" fmla="*/ 7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8" h="389">
                  <a:moveTo>
                    <a:pt x="0" y="71"/>
                  </a:moveTo>
                  <a:lnTo>
                    <a:pt x="0" y="71"/>
                  </a:lnTo>
                  <a:lnTo>
                    <a:pt x="27" y="338"/>
                  </a:lnTo>
                  <a:lnTo>
                    <a:pt x="51" y="338"/>
                  </a:lnTo>
                  <a:lnTo>
                    <a:pt x="66" y="342"/>
                  </a:lnTo>
                  <a:lnTo>
                    <a:pt x="74" y="361"/>
                  </a:lnTo>
                  <a:lnTo>
                    <a:pt x="98" y="364"/>
                  </a:lnTo>
                  <a:lnTo>
                    <a:pt x="115" y="375"/>
                  </a:lnTo>
                  <a:lnTo>
                    <a:pt x="148" y="372"/>
                  </a:lnTo>
                  <a:lnTo>
                    <a:pt x="164" y="361"/>
                  </a:lnTo>
                  <a:lnTo>
                    <a:pt x="200" y="388"/>
                  </a:lnTo>
                  <a:lnTo>
                    <a:pt x="223" y="364"/>
                  </a:lnTo>
                  <a:lnTo>
                    <a:pt x="227" y="323"/>
                  </a:lnTo>
                  <a:lnTo>
                    <a:pt x="243" y="332"/>
                  </a:lnTo>
                  <a:lnTo>
                    <a:pt x="250" y="295"/>
                  </a:lnTo>
                  <a:lnTo>
                    <a:pt x="290" y="264"/>
                  </a:lnTo>
                  <a:lnTo>
                    <a:pt x="303" y="246"/>
                  </a:lnTo>
                  <a:lnTo>
                    <a:pt x="312" y="161"/>
                  </a:lnTo>
                  <a:lnTo>
                    <a:pt x="307" y="144"/>
                  </a:lnTo>
                  <a:lnTo>
                    <a:pt x="317" y="135"/>
                  </a:lnTo>
                  <a:lnTo>
                    <a:pt x="296" y="0"/>
                  </a:lnTo>
                  <a:lnTo>
                    <a:pt x="264" y="17"/>
                  </a:lnTo>
                  <a:lnTo>
                    <a:pt x="243" y="31"/>
                  </a:lnTo>
                  <a:lnTo>
                    <a:pt x="234" y="45"/>
                  </a:lnTo>
                  <a:lnTo>
                    <a:pt x="216" y="63"/>
                  </a:lnTo>
                  <a:lnTo>
                    <a:pt x="197" y="65"/>
                  </a:lnTo>
                  <a:lnTo>
                    <a:pt x="176" y="78"/>
                  </a:lnTo>
                  <a:lnTo>
                    <a:pt x="167" y="83"/>
                  </a:lnTo>
                  <a:lnTo>
                    <a:pt x="153" y="73"/>
                  </a:lnTo>
                  <a:lnTo>
                    <a:pt x="135" y="83"/>
                  </a:lnTo>
                  <a:lnTo>
                    <a:pt x="132" y="79"/>
                  </a:lnTo>
                  <a:lnTo>
                    <a:pt x="149" y="68"/>
                  </a:lnTo>
                  <a:lnTo>
                    <a:pt x="148" y="68"/>
                  </a:lnTo>
                  <a:lnTo>
                    <a:pt x="139" y="65"/>
                  </a:lnTo>
                  <a:lnTo>
                    <a:pt x="134" y="71"/>
                  </a:lnTo>
                  <a:lnTo>
                    <a:pt x="104" y="58"/>
                  </a:lnTo>
                  <a:lnTo>
                    <a:pt x="93" y="63"/>
                  </a:lnTo>
                  <a:lnTo>
                    <a:pt x="96" y="55"/>
                  </a:lnTo>
                  <a:lnTo>
                    <a:pt x="0" y="71"/>
                  </a:lnTo>
                  <a:lnTo>
                    <a:pt x="0" y="71"/>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0" name="Freeform 50"/>
            <p:cNvSpPr>
              <a:spLocks/>
            </p:cNvSpPr>
            <p:nvPr/>
          </p:nvSpPr>
          <p:spPr bwMode="auto">
            <a:xfrm>
              <a:off x="3007" y="3199"/>
              <a:ext cx="651" cy="370"/>
            </a:xfrm>
            <a:custGeom>
              <a:avLst/>
              <a:gdLst>
                <a:gd name="T0" fmla="*/ 0 w 651"/>
                <a:gd name="T1" fmla="*/ 53 h 370"/>
                <a:gd name="T2" fmla="*/ 0 w 651"/>
                <a:gd name="T3" fmla="*/ 53 h 370"/>
                <a:gd name="T4" fmla="*/ 5 w 651"/>
                <a:gd name="T5" fmla="*/ 0 h 370"/>
                <a:gd name="T6" fmla="*/ 77 w 651"/>
                <a:gd name="T7" fmla="*/ 6 h 370"/>
                <a:gd name="T8" fmla="*/ 396 w 651"/>
                <a:gd name="T9" fmla="*/ 23 h 370"/>
                <a:gd name="T10" fmla="*/ 632 w 651"/>
                <a:gd name="T11" fmla="*/ 22 h 370"/>
                <a:gd name="T12" fmla="*/ 634 w 651"/>
                <a:gd name="T13" fmla="*/ 75 h 370"/>
                <a:gd name="T14" fmla="*/ 650 w 651"/>
                <a:gd name="T15" fmla="*/ 190 h 370"/>
                <a:gd name="T16" fmla="*/ 648 w 651"/>
                <a:gd name="T17" fmla="*/ 369 h 370"/>
                <a:gd name="T18" fmla="*/ 626 w 651"/>
                <a:gd name="T19" fmla="*/ 361 h 370"/>
                <a:gd name="T20" fmla="*/ 596 w 651"/>
                <a:gd name="T21" fmla="*/ 337 h 370"/>
                <a:gd name="T22" fmla="*/ 583 w 651"/>
                <a:gd name="T23" fmla="*/ 345 h 370"/>
                <a:gd name="T24" fmla="*/ 542 w 651"/>
                <a:gd name="T25" fmla="*/ 348 h 370"/>
                <a:gd name="T26" fmla="*/ 499 w 651"/>
                <a:gd name="T27" fmla="*/ 362 h 370"/>
                <a:gd name="T28" fmla="*/ 483 w 651"/>
                <a:gd name="T29" fmla="*/ 347 h 370"/>
                <a:gd name="T30" fmla="*/ 461 w 651"/>
                <a:gd name="T31" fmla="*/ 351 h 370"/>
                <a:gd name="T32" fmla="*/ 458 w 651"/>
                <a:gd name="T33" fmla="*/ 337 h 370"/>
                <a:gd name="T34" fmla="*/ 442 w 651"/>
                <a:gd name="T35" fmla="*/ 349 h 370"/>
                <a:gd name="T36" fmla="*/ 440 w 651"/>
                <a:gd name="T37" fmla="*/ 363 h 370"/>
                <a:gd name="T38" fmla="*/ 434 w 651"/>
                <a:gd name="T39" fmla="*/ 345 h 370"/>
                <a:gd name="T40" fmla="*/ 420 w 651"/>
                <a:gd name="T41" fmla="*/ 353 h 370"/>
                <a:gd name="T42" fmla="*/ 396 w 651"/>
                <a:gd name="T43" fmla="*/ 334 h 370"/>
                <a:gd name="T44" fmla="*/ 383 w 651"/>
                <a:gd name="T45" fmla="*/ 349 h 370"/>
                <a:gd name="T46" fmla="*/ 375 w 651"/>
                <a:gd name="T47" fmla="*/ 341 h 370"/>
                <a:gd name="T48" fmla="*/ 364 w 651"/>
                <a:gd name="T49" fmla="*/ 316 h 370"/>
                <a:gd name="T50" fmla="*/ 343 w 651"/>
                <a:gd name="T51" fmla="*/ 314 h 370"/>
                <a:gd name="T52" fmla="*/ 339 w 651"/>
                <a:gd name="T53" fmla="*/ 323 h 370"/>
                <a:gd name="T54" fmla="*/ 327 w 651"/>
                <a:gd name="T55" fmla="*/ 313 h 370"/>
                <a:gd name="T56" fmla="*/ 314 w 651"/>
                <a:gd name="T57" fmla="*/ 316 h 370"/>
                <a:gd name="T58" fmla="*/ 299 w 651"/>
                <a:gd name="T59" fmla="*/ 308 h 370"/>
                <a:gd name="T60" fmla="*/ 280 w 651"/>
                <a:gd name="T61" fmla="*/ 306 h 370"/>
                <a:gd name="T62" fmla="*/ 280 w 651"/>
                <a:gd name="T63" fmla="*/ 292 h 370"/>
                <a:gd name="T64" fmla="*/ 269 w 651"/>
                <a:gd name="T65" fmla="*/ 282 h 370"/>
                <a:gd name="T66" fmla="*/ 265 w 651"/>
                <a:gd name="T67" fmla="*/ 289 h 370"/>
                <a:gd name="T68" fmla="*/ 242 w 651"/>
                <a:gd name="T69" fmla="*/ 286 h 370"/>
                <a:gd name="T70" fmla="*/ 220 w 651"/>
                <a:gd name="T71" fmla="*/ 267 h 370"/>
                <a:gd name="T72" fmla="*/ 227 w 651"/>
                <a:gd name="T73" fmla="*/ 68 h 370"/>
                <a:gd name="T74" fmla="*/ 0 w 651"/>
                <a:gd name="T75" fmla="*/ 53 h 370"/>
                <a:gd name="T76" fmla="*/ 0 w 651"/>
                <a:gd name="T77" fmla="*/ 5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1" h="370">
                  <a:moveTo>
                    <a:pt x="0" y="53"/>
                  </a:moveTo>
                  <a:lnTo>
                    <a:pt x="0" y="53"/>
                  </a:lnTo>
                  <a:lnTo>
                    <a:pt x="5" y="0"/>
                  </a:lnTo>
                  <a:lnTo>
                    <a:pt x="77" y="6"/>
                  </a:lnTo>
                  <a:lnTo>
                    <a:pt x="396" y="23"/>
                  </a:lnTo>
                  <a:lnTo>
                    <a:pt x="632" y="22"/>
                  </a:lnTo>
                  <a:lnTo>
                    <a:pt x="634" y="75"/>
                  </a:lnTo>
                  <a:lnTo>
                    <a:pt x="650" y="190"/>
                  </a:lnTo>
                  <a:lnTo>
                    <a:pt x="648" y="369"/>
                  </a:lnTo>
                  <a:lnTo>
                    <a:pt x="626" y="361"/>
                  </a:lnTo>
                  <a:lnTo>
                    <a:pt x="596" y="337"/>
                  </a:lnTo>
                  <a:lnTo>
                    <a:pt x="583" y="345"/>
                  </a:lnTo>
                  <a:lnTo>
                    <a:pt x="542" y="348"/>
                  </a:lnTo>
                  <a:lnTo>
                    <a:pt x="499" y="362"/>
                  </a:lnTo>
                  <a:lnTo>
                    <a:pt x="483" y="347"/>
                  </a:lnTo>
                  <a:lnTo>
                    <a:pt x="461" y="351"/>
                  </a:lnTo>
                  <a:lnTo>
                    <a:pt x="458" y="337"/>
                  </a:lnTo>
                  <a:lnTo>
                    <a:pt x="442" y="349"/>
                  </a:lnTo>
                  <a:lnTo>
                    <a:pt x="440" y="363"/>
                  </a:lnTo>
                  <a:lnTo>
                    <a:pt x="434" y="345"/>
                  </a:lnTo>
                  <a:lnTo>
                    <a:pt x="420" y="353"/>
                  </a:lnTo>
                  <a:lnTo>
                    <a:pt x="396" y="334"/>
                  </a:lnTo>
                  <a:lnTo>
                    <a:pt x="383" y="349"/>
                  </a:lnTo>
                  <a:lnTo>
                    <a:pt x="375" y="341"/>
                  </a:lnTo>
                  <a:lnTo>
                    <a:pt x="364" y="316"/>
                  </a:lnTo>
                  <a:lnTo>
                    <a:pt x="343" y="314"/>
                  </a:lnTo>
                  <a:lnTo>
                    <a:pt x="339" y="323"/>
                  </a:lnTo>
                  <a:lnTo>
                    <a:pt x="327" y="313"/>
                  </a:lnTo>
                  <a:lnTo>
                    <a:pt x="314" y="316"/>
                  </a:lnTo>
                  <a:lnTo>
                    <a:pt x="299" y="308"/>
                  </a:lnTo>
                  <a:lnTo>
                    <a:pt x="280" y="306"/>
                  </a:lnTo>
                  <a:lnTo>
                    <a:pt x="280" y="292"/>
                  </a:lnTo>
                  <a:lnTo>
                    <a:pt x="269" y="282"/>
                  </a:lnTo>
                  <a:lnTo>
                    <a:pt x="265" y="289"/>
                  </a:lnTo>
                  <a:lnTo>
                    <a:pt x="242" y="286"/>
                  </a:lnTo>
                  <a:lnTo>
                    <a:pt x="220" y="267"/>
                  </a:lnTo>
                  <a:lnTo>
                    <a:pt x="227" y="68"/>
                  </a:lnTo>
                  <a:lnTo>
                    <a:pt x="0" y="53"/>
                  </a:lnTo>
                  <a:lnTo>
                    <a:pt x="0" y="53"/>
                  </a:lnTo>
                </a:path>
              </a:pathLst>
            </a:custGeom>
            <a:solidFill>
              <a:srgbClr val="82004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1" name="Freeform 51"/>
            <p:cNvSpPr>
              <a:spLocks/>
            </p:cNvSpPr>
            <p:nvPr/>
          </p:nvSpPr>
          <p:spPr bwMode="auto">
            <a:xfrm>
              <a:off x="1595" y="1965"/>
              <a:ext cx="600" cy="555"/>
            </a:xfrm>
            <a:custGeom>
              <a:avLst/>
              <a:gdLst>
                <a:gd name="T0" fmla="*/ 0 w 600"/>
                <a:gd name="T1" fmla="*/ 416 h 555"/>
                <a:gd name="T2" fmla="*/ 0 w 600"/>
                <a:gd name="T3" fmla="*/ 416 h 555"/>
                <a:gd name="T4" fmla="*/ 8 w 600"/>
                <a:gd name="T5" fmla="*/ 316 h 555"/>
                <a:gd name="T6" fmla="*/ 54 w 600"/>
                <a:gd name="T7" fmla="*/ 232 h 555"/>
                <a:gd name="T8" fmla="*/ 130 w 600"/>
                <a:gd name="T9" fmla="*/ 0 h 555"/>
                <a:gd name="T10" fmla="*/ 166 w 600"/>
                <a:gd name="T11" fmla="*/ 14 h 555"/>
                <a:gd name="T12" fmla="*/ 167 w 600"/>
                <a:gd name="T13" fmla="*/ 24 h 555"/>
                <a:gd name="T14" fmla="*/ 177 w 600"/>
                <a:gd name="T15" fmla="*/ 24 h 555"/>
                <a:gd name="T16" fmla="*/ 197 w 600"/>
                <a:gd name="T17" fmla="*/ 65 h 555"/>
                <a:gd name="T18" fmla="*/ 193 w 600"/>
                <a:gd name="T19" fmla="*/ 79 h 555"/>
                <a:gd name="T20" fmla="*/ 222 w 600"/>
                <a:gd name="T21" fmla="*/ 105 h 555"/>
                <a:gd name="T22" fmla="*/ 274 w 600"/>
                <a:gd name="T23" fmla="*/ 103 h 555"/>
                <a:gd name="T24" fmla="*/ 312 w 600"/>
                <a:gd name="T25" fmla="*/ 122 h 555"/>
                <a:gd name="T26" fmla="*/ 330 w 600"/>
                <a:gd name="T27" fmla="*/ 119 h 555"/>
                <a:gd name="T28" fmla="*/ 445 w 600"/>
                <a:gd name="T29" fmla="*/ 122 h 555"/>
                <a:gd name="T30" fmla="*/ 575 w 600"/>
                <a:gd name="T31" fmla="*/ 154 h 555"/>
                <a:gd name="T32" fmla="*/ 583 w 600"/>
                <a:gd name="T33" fmla="*/ 173 h 555"/>
                <a:gd name="T34" fmla="*/ 599 w 600"/>
                <a:gd name="T35" fmla="*/ 199 h 555"/>
                <a:gd name="T36" fmla="*/ 578 w 600"/>
                <a:gd name="T37" fmla="*/ 232 h 555"/>
                <a:gd name="T38" fmla="*/ 554 w 600"/>
                <a:gd name="T39" fmla="*/ 274 h 555"/>
                <a:gd name="T40" fmla="*/ 526 w 600"/>
                <a:gd name="T41" fmla="*/ 301 h 555"/>
                <a:gd name="T42" fmla="*/ 523 w 600"/>
                <a:gd name="T43" fmla="*/ 323 h 555"/>
                <a:gd name="T44" fmla="*/ 537 w 600"/>
                <a:gd name="T45" fmla="*/ 343 h 555"/>
                <a:gd name="T46" fmla="*/ 520 w 600"/>
                <a:gd name="T47" fmla="*/ 387 h 555"/>
                <a:gd name="T48" fmla="*/ 484 w 600"/>
                <a:gd name="T49" fmla="*/ 554 h 555"/>
                <a:gd name="T50" fmla="*/ 281 w 600"/>
                <a:gd name="T51" fmla="*/ 500 h 555"/>
                <a:gd name="T52" fmla="*/ 0 w 600"/>
                <a:gd name="T53" fmla="*/ 416 h 555"/>
                <a:gd name="T54" fmla="*/ 0 w 600"/>
                <a:gd name="T55" fmla="*/ 41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0" h="555">
                  <a:moveTo>
                    <a:pt x="0" y="416"/>
                  </a:moveTo>
                  <a:lnTo>
                    <a:pt x="0" y="416"/>
                  </a:lnTo>
                  <a:lnTo>
                    <a:pt x="8" y="316"/>
                  </a:lnTo>
                  <a:lnTo>
                    <a:pt x="54" y="232"/>
                  </a:lnTo>
                  <a:lnTo>
                    <a:pt x="130" y="0"/>
                  </a:lnTo>
                  <a:lnTo>
                    <a:pt x="166" y="14"/>
                  </a:lnTo>
                  <a:lnTo>
                    <a:pt x="167" y="24"/>
                  </a:lnTo>
                  <a:lnTo>
                    <a:pt x="177" y="24"/>
                  </a:lnTo>
                  <a:lnTo>
                    <a:pt x="197" y="65"/>
                  </a:lnTo>
                  <a:lnTo>
                    <a:pt x="193" y="79"/>
                  </a:lnTo>
                  <a:lnTo>
                    <a:pt x="222" y="105"/>
                  </a:lnTo>
                  <a:lnTo>
                    <a:pt x="274" y="103"/>
                  </a:lnTo>
                  <a:lnTo>
                    <a:pt x="312" y="122"/>
                  </a:lnTo>
                  <a:lnTo>
                    <a:pt x="330" y="119"/>
                  </a:lnTo>
                  <a:lnTo>
                    <a:pt x="445" y="122"/>
                  </a:lnTo>
                  <a:lnTo>
                    <a:pt x="575" y="154"/>
                  </a:lnTo>
                  <a:lnTo>
                    <a:pt x="583" y="173"/>
                  </a:lnTo>
                  <a:lnTo>
                    <a:pt x="599" y="199"/>
                  </a:lnTo>
                  <a:lnTo>
                    <a:pt x="578" y="232"/>
                  </a:lnTo>
                  <a:lnTo>
                    <a:pt x="554" y="274"/>
                  </a:lnTo>
                  <a:lnTo>
                    <a:pt x="526" y="301"/>
                  </a:lnTo>
                  <a:lnTo>
                    <a:pt x="523" y="323"/>
                  </a:lnTo>
                  <a:lnTo>
                    <a:pt x="537" y="343"/>
                  </a:lnTo>
                  <a:lnTo>
                    <a:pt x="520" y="387"/>
                  </a:lnTo>
                  <a:lnTo>
                    <a:pt x="484" y="554"/>
                  </a:lnTo>
                  <a:lnTo>
                    <a:pt x="281" y="500"/>
                  </a:lnTo>
                  <a:lnTo>
                    <a:pt x="0" y="416"/>
                  </a:lnTo>
                  <a:lnTo>
                    <a:pt x="0" y="416"/>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2" name="Freeform 52"/>
            <p:cNvSpPr>
              <a:spLocks/>
            </p:cNvSpPr>
            <p:nvPr/>
          </p:nvSpPr>
          <p:spPr bwMode="auto">
            <a:xfrm>
              <a:off x="4621" y="2543"/>
              <a:ext cx="438" cy="306"/>
            </a:xfrm>
            <a:custGeom>
              <a:avLst/>
              <a:gdLst>
                <a:gd name="T0" fmla="*/ 0 w 438"/>
                <a:gd name="T1" fmla="*/ 76 h 306"/>
                <a:gd name="T2" fmla="*/ 0 w 438"/>
                <a:gd name="T3" fmla="*/ 76 h 306"/>
                <a:gd name="T4" fmla="*/ 21 w 438"/>
                <a:gd name="T5" fmla="*/ 211 h 306"/>
                <a:gd name="T6" fmla="*/ 34 w 438"/>
                <a:gd name="T7" fmla="*/ 305 h 306"/>
                <a:gd name="T8" fmla="*/ 108 w 438"/>
                <a:gd name="T9" fmla="*/ 292 h 306"/>
                <a:gd name="T10" fmla="*/ 370 w 438"/>
                <a:gd name="T11" fmla="*/ 239 h 306"/>
                <a:gd name="T12" fmla="*/ 381 w 438"/>
                <a:gd name="T13" fmla="*/ 223 h 306"/>
                <a:gd name="T14" fmla="*/ 395 w 438"/>
                <a:gd name="T15" fmla="*/ 223 h 306"/>
                <a:gd name="T16" fmla="*/ 413 w 438"/>
                <a:gd name="T17" fmla="*/ 212 h 306"/>
                <a:gd name="T18" fmla="*/ 421 w 438"/>
                <a:gd name="T19" fmla="*/ 190 h 306"/>
                <a:gd name="T20" fmla="*/ 437 w 438"/>
                <a:gd name="T21" fmla="*/ 176 h 306"/>
                <a:gd name="T22" fmla="*/ 395 w 438"/>
                <a:gd name="T23" fmla="*/ 139 h 306"/>
                <a:gd name="T24" fmla="*/ 392 w 438"/>
                <a:gd name="T25" fmla="*/ 102 h 306"/>
                <a:gd name="T26" fmla="*/ 412 w 438"/>
                <a:gd name="T27" fmla="*/ 54 h 306"/>
                <a:gd name="T28" fmla="*/ 384 w 438"/>
                <a:gd name="T29" fmla="*/ 37 h 306"/>
                <a:gd name="T30" fmla="*/ 373 w 438"/>
                <a:gd name="T31" fmla="*/ 13 h 306"/>
                <a:gd name="T32" fmla="*/ 354 w 438"/>
                <a:gd name="T33" fmla="*/ 0 h 306"/>
                <a:gd name="T34" fmla="*/ 63 w 438"/>
                <a:gd name="T35" fmla="*/ 61 h 306"/>
                <a:gd name="T36" fmla="*/ 48 w 438"/>
                <a:gd name="T37" fmla="*/ 37 h 306"/>
                <a:gd name="T38" fmla="*/ 0 w 438"/>
                <a:gd name="T39" fmla="*/ 76 h 306"/>
                <a:gd name="T40" fmla="*/ 0 w 438"/>
                <a:gd name="T41"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8" h="306">
                  <a:moveTo>
                    <a:pt x="0" y="76"/>
                  </a:moveTo>
                  <a:lnTo>
                    <a:pt x="0" y="76"/>
                  </a:lnTo>
                  <a:lnTo>
                    <a:pt x="21" y="211"/>
                  </a:lnTo>
                  <a:lnTo>
                    <a:pt x="34" y="305"/>
                  </a:lnTo>
                  <a:lnTo>
                    <a:pt x="108" y="292"/>
                  </a:lnTo>
                  <a:lnTo>
                    <a:pt x="370" y="239"/>
                  </a:lnTo>
                  <a:lnTo>
                    <a:pt x="381" y="223"/>
                  </a:lnTo>
                  <a:lnTo>
                    <a:pt x="395" y="223"/>
                  </a:lnTo>
                  <a:lnTo>
                    <a:pt x="413" y="212"/>
                  </a:lnTo>
                  <a:lnTo>
                    <a:pt x="421" y="190"/>
                  </a:lnTo>
                  <a:lnTo>
                    <a:pt x="437" y="176"/>
                  </a:lnTo>
                  <a:lnTo>
                    <a:pt x="395" y="139"/>
                  </a:lnTo>
                  <a:lnTo>
                    <a:pt x="392" y="102"/>
                  </a:lnTo>
                  <a:lnTo>
                    <a:pt x="412" y="54"/>
                  </a:lnTo>
                  <a:lnTo>
                    <a:pt x="384" y="37"/>
                  </a:lnTo>
                  <a:lnTo>
                    <a:pt x="373" y="13"/>
                  </a:lnTo>
                  <a:lnTo>
                    <a:pt x="354" y="0"/>
                  </a:lnTo>
                  <a:lnTo>
                    <a:pt x="63" y="61"/>
                  </a:lnTo>
                  <a:lnTo>
                    <a:pt x="48" y="37"/>
                  </a:lnTo>
                  <a:lnTo>
                    <a:pt x="0" y="76"/>
                  </a:lnTo>
                  <a:lnTo>
                    <a:pt x="0" y="76"/>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3" name="Freeform 53"/>
            <p:cNvSpPr>
              <a:spLocks/>
            </p:cNvSpPr>
            <p:nvPr/>
          </p:nvSpPr>
          <p:spPr bwMode="auto">
            <a:xfrm>
              <a:off x="5219" y="2473"/>
              <a:ext cx="59" cy="81"/>
            </a:xfrm>
            <a:custGeom>
              <a:avLst/>
              <a:gdLst>
                <a:gd name="T0" fmla="*/ 0 w 59"/>
                <a:gd name="T1" fmla="*/ 8 h 81"/>
                <a:gd name="T2" fmla="*/ 0 w 59"/>
                <a:gd name="T3" fmla="*/ 8 h 81"/>
                <a:gd name="T4" fmla="*/ 13 w 59"/>
                <a:gd name="T5" fmla="*/ 78 h 81"/>
                <a:gd name="T6" fmla="*/ 16 w 59"/>
                <a:gd name="T7" fmla="*/ 80 h 81"/>
                <a:gd name="T8" fmla="*/ 38 w 59"/>
                <a:gd name="T9" fmla="*/ 63 h 81"/>
                <a:gd name="T10" fmla="*/ 35 w 59"/>
                <a:gd name="T11" fmla="*/ 45 h 81"/>
                <a:gd name="T12" fmla="*/ 39 w 59"/>
                <a:gd name="T13" fmla="*/ 36 h 81"/>
                <a:gd name="T14" fmla="*/ 44 w 59"/>
                <a:gd name="T15" fmla="*/ 43 h 81"/>
                <a:gd name="T16" fmla="*/ 47 w 59"/>
                <a:gd name="T17" fmla="*/ 58 h 81"/>
                <a:gd name="T18" fmla="*/ 53 w 59"/>
                <a:gd name="T19" fmla="*/ 58 h 81"/>
                <a:gd name="T20" fmla="*/ 58 w 59"/>
                <a:gd name="T21" fmla="*/ 43 h 81"/>
                <a:gd name="T22" fmla="*/ 53 w 59"/>
                <a:gd name="T23" fmla="*/ 25 h 81"/>
                <a:gd name="T24" fmla="*/ 38 w 59"/>
                <a:gd name="T25" fmla="*/ 23 h 81"/>
                <a:gd name="T26" fmla="*/ 29 w 59"/>
                <a:gd name="T27" fmla="*/ 1 h 81"/>
                <a:gd name="T28" fmla="*/ 21 w 59"/>
                <a:gd name="T29" fmla="*/ 0 h 81"/>
                <a:gd name="T30" fmla="*/ 0 w 59"/>
                <a:gd name="T31" fmla="*/ 8 h 81"/>
                <a:gd name="T32" fmla="*/ 0 w 59"/>
                <a:gd name="T33" fmla="*/ 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81">
                  <a:moveTo>
                    <a:pt x="0" y="8"/>
                  </a:moveTo>
                  <a:lnTo>
                    <a:pt x="0" y="8"/>
                  </a:lnTo>
                  <a:lnTo>
                    <a:pt x="13" y="78"/>
                  </a:lnTo>
                  <a:lnTo>
                    <a:pt x="16" y="80"/>
                  </a:lnTo>
                  <a:lnTo>
                    <a:pt x="38" y="63"/>
                  </a:lnTo>
                  <a:lnTo>
                    <a:pt x="35" y="45"/>
                  </a:lnTo>
                  <a:lnTo>
                    <a:pt x="39" y="36"/>
                  </a:lnTo>
                  <a:lnTo>
                    <a:pt x="44" y="43"/>
                  </a:lnTo>
                  <a:lnTo>
                    <a:pt x="47" y="58"/>
                  </a:lnTo>
                  <a:lnTo>
                    <a:pt x="53" y="58"/>
                  </a:lnTo>
                  <a:lnTo>
                    <a:pt x="58" y="43"/>
                  </a:lnTo>
                  <a:lnTo>
                    <a:pt x="53" y="25"/>
                  </a:lnTo>
                  <a:lnTo>
                    <a:pt x="38" y="23"/>
                  </a:lnTo>
                  <a:lnTo>
                    <a:pt x="29" y="1"/>
                  </a:lnTo>
                  <a:lnTo>
                    <a:pt x="21" y="0"/>
                  </a:lnTo>
                  <a:lnTo>
                    <a:pt x="0" y="8"/>
                  </a:lnTo>
                  <a:lnTo>
                    <a:pt x="0" y="8"/>
                  </a:lnTo>
                </a:path>
              </a:pathLst>
            </a:custGeom>
            <a:solidFill>
              <a:srgbClr val="C0007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4" name="Freeform 54"/>
            <p:cNvSpPr>
              <a:spLocks/>
            </p:cNvSpPr>
            <p:nvPr/>
          </p:nvSpPr>
          <p:spPr bwMode="auto">
            <a:xfrm>
              <a:off x="4511" y="3322"/>
              <a:ext cx="382" cy="317"/>
            </a:xfrm>
            <a:custGeom>
              <a:avLst/>
              <a:gdLst>
                <a:gd name="T0" fmla="*/ 0 w 382"/>
                <a:gd name="T1" fmla="*/ 74 h 317"/>
                <a:gd name="T2" fmla="*/ 0 w 382"/>
                <a:gd name="T3" fmla="*/ 74 h 317"/>
                <a:gd name="T4" fmla="*/ 17 w 382"/>
                <a:gd name="T5" fmla="*/ 42 h 317"/>
                <a:gd name="T6" fmla="*/ 70 w 382"/>
                <a:gd name="T7" fmla="*/ 11 h 317"/>
                <a:gd name="T8" fmla="*/ 174 w 382"/>
                <a:gd name="T9" fmla="*/ 0 h 317"/>
                <a:gd name="T10" fmla="*/ 215 w 382"/>
                <a:gd name="T11" fmla="*/ 29 h 317"/>
                <a:gd name="T12" fmla="*/ 283 w 382"/>
                <a:gd name="T13" fmla="*/ 18 h 317"/>
                <a:gd name="T14" fmla="*/ 381 w 382"/>
                <a:gd name="T15" fmla="*/ 97 h 317"/>
                <a:gd name="T16" fmla="*/ 354 w 382"/>
                <a:gd name="T17" fmla="*/ 133 h 317"/>
                <a:gd name="T18" fmla="*/ 339 w 382"/>
                <a:gd name="T19" fmla="*/ 159 h 317"/>
                <a:gd name="T20" fmla="*/ 340 w 382"/>
                <a:gd name="T21" fmla="*/ 183 h 317"/>
                <a:gd name="T22" fmla="*/ 314 w 382"/>
                <a:gd name="T23" fmla="*/ 207 h 317"/>
                <a:gd name="T24" fmla="*/ 291 w 382"/>
                <a:gd name="T25" fmla="*/ 242 h 317"/>
                <a:gd name="T26" fmla="*/ 265 w 382"/>
                <a:gd name="T27" fmla="*/ 261 h 317"/>
                <a:gd name="T28" fmla="*/ 251 w 382"/>
                <a:gd name="T29" fmla="*/ 264 h 317"/>
                <a:gd name="T30" fmla="*/ 247 w 382"/>
                <a:gd name="T31" fmla="*/ 285 h 317"/>
                <a:gd name="T32" fmla="*/ 229 w 382"/>
                <a:gd name="T33" fmla="*/ 276 h 317"/>
                <a:gd name="T34" fmla="*/ 246 w 382"/>
                <a:gd name="T35" fmla="*/ 295 h 317"/>
                <a:gd name="T36" fmla="*/ 230 w 382"/>
                <a:gd name="T37" fmla="*/ 316 h 317"/>
                <a:gd name="T38" fmla="*/ 216 w 382"/>
                <a:gd name="T39" fmla="*/ 314 h 317"/>
                <a:gd name="T40" fmla="*/ 207 w 382"/>
                <a:gd name="T41" fmla="*/ 302 h 317"/>
                <a:gd name="T42" fmla="*/ 189 w 382"/>
                <a:gd name="T43" fmla="*/ 270 h 317"/>
                <a:gd name="T44" fmla="*/ 182 w 382"/>
                <a:gd name="T45" fmla="*/ 266 h 317"/>
                <a:gd name="T46" fmla="*/ 161 w 382"/>
                <a:gd name="T47" fmla="*/ 224 h 317"/>
                <a:gd name="T48" fmla="*/ 137 w 382"/>
                <a:gd name="T49" fmla="*/ 205 h 317"/>
                <a:gd name="T50" fmla="*/ 119 w 382"/>
                <a:gd name="T51" fmla="*/ 176 h 317"/>
                <a:gd name="T52" fmla="*/ 73 w 382"/>
                <a:gd name="T53" fmla="*/ 140 h 317"/>
                <a:gd name="T54" fmla="*/ 51 w 382"/>
                <a:gd name="T55" fmla="*/ 107 h 317"/>
                <a:gd name="T56" fmla="*/ 0 w 382"/>
                <a:gd name="T57" fmla="*/ 74 h 317"/>
                <a:gd name="T58" fmla="*/ 0 w 382"/>
                <a:gd name="T59" fmla="*/ 7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317">
                  <a:moveTo>
                    <a:pt x="0" y="74"/>
                  </a:moveTo>
                  <a:lnTo>
                    <a:pt x="0" y="74"/>
                  </a:lnTo>
                  <a:lnTo>
                    <a:pt x="17" y="42"/>
                  </a:lnTo>
                  <a:lnTo>
                    <a:pt x="70" y="11"/>
                  </a:lnTo>
                  <a:lnTo>
                    <a:pt x="174" y="0"/>
                  </a:lnTo>
                  <a:lnTo>
                    <a:pt x="215" y="29"/>
                  </a:lnTo>
                  <a:lnTo>
                    <a:pt x="283" y="18"/>
                  </a:lnTo>
                  <a:lnTo>
                    <a:pt x="381" y="97"/>
                  </a:lnTo>
                  <a:lnTo>
                    <a:pt x="354" y="133"/>
                  </a:lnTo>
                  <a:lnTo>
                    <a:pt x="339" y="159"/>
                  </a:lnTo>
                  <a:lnTo>
                    <a:pt x="340" y="183"/>
                  </a:lnTo>
                  <a:lnTo>
                    <a:pt x="314" y="207"/>
                  </a:lnTo>
                  <a:lnTo>
                    <a:pt x="291" y="242"/>
                  </a:lnTo>
                  <a:lnTo>
                    <a:pt x="265" y="261"/>
                  </a:lnTo>
                  <a:lnTo>
                    <a:pt x="251" y="264"/>
                  </a:lnTo>
                  <a:lnTo>
                    <a:pt x="247" y="285"/>
                  </a:lnTo>
                  <a:lnTo>
                    <a:pt x="229" y="276"/>
                  </a:lnTo>
                  <a:lnTo>
                    <a:pt x="246" y="295"/>
                  </a:lnTo>
                  <a:lnTo>
                    <a:pt x="230" y="316"/>
                  </a:lnTo>
                  <a:lnTo>
                    <a:pt x="216" y="314"/>
                  </a:lnTo>
                  <a:lnTo>
                    <a:pt x="207" y="302"/>
                  </a:lnTo>
                  <a:lnTo>
                    <a:pt x="189" y="270"/>
                  </a:lnTo>
                  <a:lnTo>
                    <a:pt x="182" y="266"/>
                  </a:lnTo>
                  <a:lnTo>
                    <a:pt x="161" y="224"/>
                  </a:lnTo>
                  <a:lnTo>
                    <a:pt x="137" y="205"/>
                  </a:lnTo>
                  <a:lnTo>
                    <a:pt x="119" y="176"/>
                  </a:lnTo>
                  <a:lnTo>
                    <a:pt x="73" y="140"/>
                  </a:lnTo>
                  <a:lnTo>
                    <a:pt x="51" y="107"/>
                  </a:lnTo>
                  <a:lnTo>
                    <a:pt x="0" y="74"/>
                  </a:lnTo>
                  <a:lnTo>
                    <a:pt x="0" y="74"/>
                  </a:lnTo>
                </a:path>
              </a:pathLst>
            </a:custGeom>
            <a:solidFill>
              <a:schemeClr val="bg2"/>
            </a:solidFill>
            <a:ln w="31623"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5" name="Freeform 55"/>
            <p:cNvSpPr>
              <a:spLocks/>
            </p:cNvSpPr>
            <p:nvPr/>
          </p:nvSpPr>
          <p:spPr bwMode="auto">
            <a:xfrm>
              <a:off x="2985" y="2272"/>
              <a:ext cx="528" cy="387"/>
            </a:xfrm>
            <a:custGeom>
              <a:avLst/>
              <a:gdLst>
                <a:gd name="T0" fmla="*/ 0 w 528"/>
                <a:gd name="T1" fmla="*/ 303 h 387"/>
                <a:gd name="T2" fmla="*/ 0 w 528"/>
                <a:gd name="T3" fmla="*/ 303 h 387"/>
                <a:gd name="T4" fmla="*/ 17 w 528"/>
                <a:gd name="T5" fmla="*/ 95 h 387"/>
                <a:gd name="T6" fmla="*/ 25 w 528"/>
                <a:gd name="T7" fmla="*/ 0 h 387"/>
                <a:gd name="T8" fmla="*/ 259 w 528"/>
                <a:gd name="T9" fmla="*/ 19 h 387"/>
                <a:gd name="T10" fmla="*/ 521 w 528"/>
                <a:gd name="T11" fmla="*/ 28 h 387"/>
                <a:gd name="T12" fmla="*/ 502 w 528"/>
                <a:gd name="T13" fmla="*/ 64 h 387"/>
                <a:gd name="T14" fmla="*/ 527 w 528"/>
                <a:gd name="T15" fmla="*/ 92 h 387"/>
                <a:gd name="T16" fmla="*/ 526 w 528"/>
                <a:gd name="T17" fmla="*/ 281 h 387"/>
                <a:gd name="T18" fmla="*/ 517 w 528"/>
                <a:gd name="T19" fmla="*/ 280 h 387"/>
                <a:gd name="T20" fmla="*/ 517 w 528"/>
                <a:gd name="T21" fmla="*/ 305 h 387"/>
                <a:gd name="T22" fmla="*/ 525 w 528"/>
                <a:gd name="T23" fmla="*/ 323 h 387"/>
                <a:gd name="T24" fmla="*/ 521 w 528"/>
                <a:gd name="T25" fmla="*/ 340 h 387"/>
                <a:gd name="T26" fmla="*/ 525 w 528"/>
                <a:gd name="T27" fmla="*/ 386 h 387"/>
                <a:gd name="T28" fmla="*/ 514 w 528"/>
                <a:gd name="T29" fmla="*/ 382 h 387"/>
                <a:gd name="T30" fmla="*/ 500 w 528"/>
                <a:gd name="T31" fmla="*/ 364 h 387"/>
                <a:gd name="T32" fmla="*/ 475 w 528"/>
                <a:gd name="T33" fmla="*/ 351 h 387"/>
                <a:gd name="T34" fmla="*/ 453 w 528"/>
                <a:gd name="T35" fmla="*/ 345 h 387"/>
                <a:gd name="T36" fmla="*/ 408 w 528"/>
                <a:gd name="T37" fmla="*/ 347 h 387"/>
                <a:gd name="T38" fmla="*/ 383 w 528"/>
                <a:gd name="T39" fmla="*/ 326 h 387"/>
                <a:gd name="T40" fmla="*/ 0 w 528"/>
                <a:gd name="T41" fmla="*/ 303 h 387"/>
                <a:gd name="T42" fmla="*/ 0 w 528"/>
                <a:gd name="T43" fmla="*/ 30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387">
                  <a:moveTo>
                    <a:pt x="0" y="303"/>
                  </a:moveTo>
                  <a:lnTo>
                    <a:pt x="0" y="303"/>
                  </a:lnTo>
                  <a:lnTo>
                    <a:pt x="17" y="95"/>
                  </a:lnTo>
                  <a:lnTo>
                    <a:pt x="25" y="0"/>
                  </a:lnTo>
                  <a:lnTo>
                    <a:pt x="259" y="19"/>
                  </a:lnTo>
                  <a:lnTo>
                    <a:pt x="521" y="28"/>
                  </a:lnTo>
                  <a:lnTo>
                    <a:pt x="502" y="64"/>
                  </a:lnTo>
                  <a:lnTo>
                    <a:pt x="527" y="92"/>
                  </a:lnTo>
                  <a:lnTo>
                    <a:pt x="526" y="281"/>
                  </a:lnTo>
                  <a:lnTo>
                    <a:pt x="517" y="280"/>
                  </a:lnTo>
                  <a:lnTo>
                    <a:pt x="517" y="305"/>
                  </a:lnTo>
                  <a:lnTo>
                    <a:pt x="525" y="323"/>
                  </a:lnTo>
                  <a:lnTo>
                    <a:pt x="521" y="340"/>
                  </a:lnTo>
                  <a:lnTo>
                    <a:pt x="525" y="386"/>
                  </a:lnTo>
                  <a:lnTo>
                    <a:pt x="514" y="382"/>
                  </a:lnTo>
                  <a:lnTo>
                    <a:pt x="500" y="364"/>
                  </a:lnTo>
                  <a:lnTo>
                    <a:pt x="475" y="351"/>
                  </a:lnTo>
                  <a:lnTo>
                    <a:pt x="453" y="345"/>
                  </a:lnTo>
                  <a:lnTo>
                    <a:pt x="408" y="347"/>
                  </a:lnTo>
                  <a:lnTo>
                    <a:pt x="383" y="326"/>
                  </a:lnTo>
                  <a:lnTo>
                    <a:pt x="0" y="303"/>
                  </a:lnTo>
                  <a:lnTo>
                    <a:pt x="0" y="303"/>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6" name="Freeform 56"/>
            <p:cNvSpPr>
              <a:spLocks/>
            </p:cNvSpPr>
            <p:nvPr/>
          </p:nvSpPr>
          <p:spPr bwMode="auto">
            <a:xfrm>
              <a:off x="3977" y="3182"/>
              <a:ext cx="642" cy="237"/>
            </a:xfrm>
            <a:custGeom>
              <a:avLst/>
              <a:gdLst>
                <a:gd name="T0" fmla="*/ 0 w 642"/>
                <a:gd name="T1" fmla="*/ 236 h 237"/>
                <a:gd name="T2" fmla="*/ 0 w 642"/>
                <a:gd name="T3" fmla="*/ 236 h 237"/>
                <a:gd name="T4" fmla="*/ 12 w 642"/>
                <a:gd name="T5" fmla="*/ 194 h 237"/>
                <a:gd name="T6" fmla="*/ 7 w 642"/>
                <a:gd name="T7" fmla="*/ 191 h 237"/>
                <a:gd name="T8" fmla="*/ 26 w 642"/>
                <a:gd name="T9" fmla="*/ 174 h 237"/>
                <a:gd name="T10" fmla="*/ 43 w 642"/>
                <a:gd name="T11" fmla="*/ 139 h 237"/>
                <a:gd name="T12" fmla="*/ 39 w 642"/>
                <a:gd name="T13" fmla="*/ 129 h 237"/>
                <a:gd name="T14" fmla="*/ 45 w 642"/>
                <a:gd name="T15" fmla="*/ 110 h 237"/>
                <a:gd name="T16" fmla="*/ 48 w 642"/>
                <a:gd name="T17" fmla="*/ 92 h 237"/>
                <a:gd name="T18" fmla="*/ 59 w 642"/>
                <a:gd name="T19" fmla="*/ 78 h 237"/>
                <a:gd name="T20" fmla="*/ 161 w 642"/>
                <a:gd name="T21" fmla="*/ 70 h 237"/>
                <a:gd name="T22" fmla="*/ 161 w 642"/>
                <a:gd name="T23" fmla="*/ 51 h 237"/>
                <a:gd name="T24" fmla="*/ 190 w 642"/>
                <a:gd name="T25" fmla="*/ 52 h 237"/>
                <a:gd name="T26" fmla="*/ 491 w 642"/>
                <a:gd name="T27" fmla="*/ 23 h 237"/>
                <a:gd name="T28" fmla="*/ 641 w 642"/>
                <a:gd name="T29" fmla="*/ 0 h 237"/>
                <a:gd name="T30" fmla="*/ 638 w 642"/>
                <a:gd name="T31" fmla="*/ 23 h 237"/>
                <a:gd name="T32" fmla="*/ 629 w 642"/>
                <a:gd name="T33" fmla="*/ 31 h 237"/>
                <a:gd name="T34" fmla="*/ 614 w 642"/>
                <a:gd name="T35" fmla="*/ 57 h 237"/>
                <a:gd name="T36" fmla="*/ 603 w 642"/>
                <a:gd name="T37" fmla="*/ 53 h 237"/>
                <a:gd name="T38" fmla="*/ 592 w 642"/>
                <a:gd name="T39" fmla="*/ 62 h 237"/>
                <a:gd name="T40" fmla="*/ 585 w 642"/>
                <a:gd name="T41" fmla="*/ 75 h 237"/>
                <a:gd name="T42" fmla="*/ 573 w 642"/>
                <a:gd name="T43" fmla="*/ 65 h 237"/>
                <a:gd name="T44" fmla="*/ 557 w 642"/>
                <a:gd name="T45" fmla="*/ 84 h 237"/>
                <a:gd name="T46" fmla="*/ 553 w 642"/>
                <a:gd name="T47" fmla="*/ 96 h 237"/>
                <a:gd name="T48" fmla="*/ 482 w 642"/>
                <a:gd name="T49" fmla="*/ 142 h 237"/>
                <a:gd name="T50" fmla="*/ 477 w 642"/>
                <a:gd name="T51" fmla="*/ 160 h 237"/>
                <a:gd name="T52" fmla="*/ 457 w 642"/>
                <a:gd name="T53" fmla="*/ 170 h 237"/>
                <a:gd name="T54" fmla="*/ 457 w 642"/>
                <a:gd name="T55" fmla="*/ 193 h 237"/>
                <a:gd name="T56" fmla="*/ 360 w 642"/>
                <a:gd name="T57" fmla="*/ 208 h 237"/>
                <a:gd name="T58" fmla="*/ 162 w 642"/>
                <a:gd name="T59" fmla="*/ 225 h 237"/>
                <a:gd name="T60" fmla="*/ 0 w 642"/>
                <a:gd name="T61" fmla="*/ 236 h 237"/>
                <a:gd name="T62" fmla="*/ 0 w 642"/>
                <a:gd name="T63"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2" h="237">
                  <a:moveTo>
                    <a:pt x="0" y="236"/>
                  </a:moveTo>
                  <a:lnTo>
                    <a:pt x="0" y="236"/>
                  </a:lnTo>
                  <a:lnTo>
                    <a:pt x="12" y="194"/>
                  </a:lnTo>
                  <a:lnTo>
                    <a:pt x="7" y="191"/>
                  </a:lnTo>
                  <a:lnTo>
                    <a:pt x="26" y="174"/>
                  </a:lnTo>
                  <a:lnTo>
                    <a:pt x="43" y="139"/>
                  </a:lnTo>
                  <a:lnTo>
                    <a:pt x="39" y="129"/>
                  </a:lnTo>
                  <a:lnTo>
                    <a:pt x="45" y="110"/>
                  </a:lnTo>
                  <a:lnTo>
                    <a:pt x="48" y="92"/>
                  </a:lnTo>
                  <a:lnTo>
                    <a:pt x="59" y="78"/>
                  </a:lnTo>
                  <a:lnTo>
                    <a:pt x="161" y="70"/>
                  </a:lnTo>
                  <a:lnTo>
                    <a:pt x="161" y="51"/>
                  </a:lnTo>
                  <a:lnTo>
                    <a:pt x="190" y="52"/>
                  </a:lnTo>
                  <a:lnTo>
                    <a:pt x="491" y="23"/>
                  </a:lnTo>
                  <a:lnTo>
                    <a:pt x="641" y="0"/>
                  </a:lnTo>
                  <a:lnTo>
                    <a:pt x="638" y="23"/>
                  </a:lnTo>
                  <a:lnTo>
                    <a:pt x="629" y="31"/>
                  </a:lnTo>
                  <a:lnTo>
                    <a:pt x="614" y="57"/>
                  </a:lnTo>
                  <a:lnTo>
                    <a:pt x="603" y="53"/>
                  </a:lnTo>
                  <a:lnTo>
                    <a:pt x="592" y="62"/>
                  </a:lnTo>
                  <a:lnTo>
                    <a:pt x="585" y="75"/>
                  </a:lnTo>
                  <a:lnTo>
                    <a:pt x="573" y="65"/>
                  </a:lnTo>
                  <a:lnTo>
                    <a:pt x="557" y="84"/>
                  </a:lnTo>
                  <a:lnTo>
                    <a:pt x="553" y="96"/>
                  </a:lnTo>
                  <a:lnTo>
                    <a:pt x="482" y="142"/>
                  </a:lnTo>
                  <a:lnTo>
                    <a:pt x="477" y="160"/>
                  </a:lnTo>
                  <a:lnTo>
                    <a:pt x="457" y="170"/>
                  </a:lnTo>
                  <a:lnTo>
                    <a:pt x="457" y="193"/>
                  </a:lnTo>
                  <a:lnTo>
                    <a:pt x="360" y="208"/>
                  </a:lnTo>
                  <a:lnTo>
                    <a:pt x="162" y="225"/>
                  </a:lnTo>
                  <a:lnTo>
                    <a:pt x="0" y="236"/>
                  </a:lnTo>
                  <a:lnTo>
                    <a:pt x="0" y="236"/>
                  </a:lnTo>
                </a:path>
              </a:pathLst>
            </a:custGeom>
            <a:solidFill>
              <a:srgbClr val="00C1C2"/>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7" name="Freeform 57"/>
            <p:cNvSpPr>
              <a:spLocks/>
            </p:cNvSpPr>
            <p:nvPr/>
          </p:nvSpPr>
          <p:spPr bwMode="auto">
            <a:xfrm>
              <a:off x="2685" y="3252"/>
              <a:ext cx="1050" cy="1107"/>
            </a:xfrm>
            <a:custGeom>
              <a:avLst/>
              <a:gdLst>
                <a:gd name="T0" fmla="*/ 0 w 1050"/>
                <a:gd name="T1" fmla="*/ 433 h 1107"/>
                <a:gd name="T2" fmla="*/ 322 w 1050"/>
                <a:gd name="T3" fmla="*/ 0 h 1107"/>
                <a:gd name="T4" fmla="*/ 564 w 1050"/>
                <a:gd name="T5" fmla="*/ 233 h 1107"/>
                <a:gd name="T6" fmla="*/ 602 w 1050"/>
                <a:gd name="T7" fmla="*/ 239 h 1107"/>
                <a:gd name="T8" fmla="*/ 636 w 1050"/>
                <a:gd name="T9" fmla="*/ 263 h 1107"/>
                <a:gd name="T10" fmla="*/ 665 w 1050"/>
                <a:gd name="T11" fmla="*/ 261 h 1107"/>
                <a:gd name="T12" fmla="*/ 705 w 1050"/>
                <a:gd name="T13" fmla="*/ 296 h 1107"/>
                <a:gd name="T14" fmla="*/ 756 w 1050"/>
                <a:gd name="T15" fmla="*/ 292 h 1107"/>
                <a:gd name="T16" fmla="*/ 780 w 1050"/>
                <a:gd name="T17" fmla="*/ 284 h 1107"/>
                <a:gd name="T18" fmla="*/ 821 w 1050"/>
                <a:gd name="T19" fmla="*/ 309 h 1107"/>
                <a:gd name="T20" fmla="*/ 918 w 1050"/>
                <a:gd name="T21" fmla="*/ 284 h 1107"/>
                <a:gd name="T22" fmla="*/ 976 w 1050"/>
                <a:gd name="T23" fmla="*/ 325 h 1107"/>
                <a:gd name="T24" fmla="*/ 1008 w 1050"/>
                <a:gd name="T25" fmla="*/ 488 h 1107"/>
                <a:gd name="T26" fmla="*/ 1049 w 1050"/>
                <a:gd name="T27" fmla="*/ 568 h 1107"/>
                <a:gd name="T28" fmla="*/ 1035 w 1050"/>
                <a:gd name="T29" fmla="*/ 648 h 1107"/>
                <a:gd name="T30" fmla="*/ 1030 w 1050"/>
                <a:gd name="T31" fmla="*/ 696 h 1107"/>
                <a:gd name="T32" fmla="*/ 983 w 1050"/>
                <a:gd name="T33" fmla="*/ 733 h 1107"/>
                <a:gd name="T34" fmla="*/ 948 w 1050"/>
                <a:gd name="T35" fmla="*/ 739 h 1107"/>
                <a:gd name="T36" fmla="*/ 930 w 1050"/>
                <a:gd name="T37" fmla="*/ 721 h 1107"/>
                <a:gd name="T38" fmla="*/ 938 w 1050"/>
                <a:gd name="T39" fmla="*/ 760 h 1107"/>
                <a:gd name="T40" fmla="*/ 915 w 1050"/>
                <a:gd name="T41" fmla="*/ 791 h 1107"/>
                <a:gd name="T42" fmla="*/ 864 w 1050"/>
                <a:gd name="T43" fmla="*/ 818 h 1107"/>
                <a:gd name="T44" fmla="*/ 822 w 1050"/>
                <a:gd name="T45" fmla="*/ 830 h 1107"/>
                <a:gd name="T46" fmla="*/ 793 w 1050"/>
                <a:gd name="T47" fmla="*/ 823 h 1107"/>
                <a:gd name="T48" fmla="*/ 792 w 1050"/>
                <a:gd name="T49" fmla="*/ 863 h 1107"/>
                <a:gd name="T50" fmla="*/ 766 w 1050"/>
                <a:gd name="T51" fmla="*/ 873 h 1107"/>
                <a:gd name="T52" fmla="*/ 751 w 1050"/>
                <a:gd name="T53" fmla="*/ 909 h 1107"/>
                <a:gd name="T54" fmla="*/ 731 w 1050"/>
                <a:gd name="T55" fmla="*/ 933 h 1107"/>
                <a:gd name="T56" fmla="*/ 718 w 1050"/>
                <a:gd name="T57" fmla="*/ 970 h 1107"/>
                <a:gd name="T58" fmla="*/ 696 w 1050"/>
                <a:gd name="T59" fmla="*/ 950 h 1107"/>
                <a:gd name="T60" fmla="*/ 713 w 1050"/>
                <a:gd name="T61" fmla="*/ 1002 h 1107"/>
                <a:gd name="T62" fmla="*/ 717 w 1050"/>
                <a:gd name="T63" fmla="*/ 1106 h 1107"/>
                <a:gd name="T64" fmla="*/ 626 w 1050"/>
                <a:gd name="T65" fmla="*/ 1070 h 1107"/>
                <a:gd name="T66" fmla="*/ 568 w 1050"/>
                <a:gd name="T67" fmla="*/ 1009 h 1107"/>
                <a:gd name="T68" fmla="*/ 548 w 1050"/>
                <a:gd name="T69" fmla="*/ 962 h 1107"/>
                <a:gd name="T70" fmla="*/ 496 w 1050"/>
                <a:gd name="T71" fmla="*/ 869 h 1107"/>
                <a:gd name="T72" fmla="*/ 405 w 1050"/>
                <a:gd name="T73" fmla="*/ 704 h 1107"/>
                <a:gd name="T74" fmla="*/ 329 w 1050"/>
                <a:gd name="T75" fmla="*/ 686 h 1107"/>
                <a:gd name="T76" fmla="*/ 280 w 1050"/>
                <a:gd name="T77" fmla="*/ 748 h 1107"/>
                <a:gd name="T78" fmla="*/ 202 w 1050"/>
                <a:gd name="T79" fmla="*/ 737 h 1107"/>
                <a:gd name="T80" fmla="*/ 137 w 1050"/>
                <a:gd name="T81" fmla="*/ 664 h 1107"/>
                <a:gd name="T82" fmla="*/ 88 w 1050"/>
                <a:gd name="T83" fmla="*/ 562 h 1107"/>
                <a:gd name="T84" fmla="*/ 18 w 1050"/>
                <a:gd name="T85" fmla="*/ 46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107">
                  <a:moveTo>
                    <a:pt x="6" y="455"/>
                  </a:moveTo>
                  <a:lnTo>
                    <a:pt x="6" y="455"/>
                  </a:lnTo>
                  <a:lnTo>
                    <a:pt x="0" y="433"/>
                  </a:lnTo>
                  <a:lnTo>
                    <a:pt x="19" y="434"/>
                  </a:lnTo>
                  <a:lnTo>
                    <a:pt x="284" y="463"/>
                  </a:lnTo>
                  <a:lnTo>
                    <a:pt x="322" y="0"/>
                  </a:lnTo>
                  <a:lnTo>
                    <a:pt x="549" y="15"/>
                  </a:lnTo>
                  <a:lnTo>
                    <a:pt x="542" y="214"/>
                  </a:lnTo>
                  <a:lnTo>
                    <a:pt x="564" y="233"/>
                  </a:lnTo>
                  <a:lnTo>
                    <a:pt x="587" y="236"/>
                  </a:lnTo>
                  <a:lnTo>
                    <a:pt x="591" y="229"/>
                  </a:lnTo>
                  <a:lnTo>
                    <a:pt x="602" y="239"/>
                  </a:lnTo>
                  <a:lnTo>
                    <a:pt x="602" y="253"/>
                  </a:lnTo>
                  <a:lnTo>
                    <a:pt x="621" y="255"/>
                  </a:lnTo>
                  <a:lnTo>
                    <a:pt x="636" y="263"/>
                  </a:lnTo>
                  <a:lnTo>
                    <a:pt x="649" y="260"/>
                  </a:lnTo>
                  <a:lnTo>
                    <a:pt x="661" y="270"/>
                  </a:lnTo>
                  <a:lnTo>
                    <a:pt x="665" y="261"/>
                  </a:lnTo>
                  <a:lnTo>
                    <a:pt x="686" y="263"/>
                  </a:lnTo>
                  <a:lnTo>
                    <a:pt x="697" y="288"/>
                  </a:lnTo>
                  <a:lnTo>
                    <a:pt x="705" y="296"/>
                  </a:lnTo>
                  <a:lnTo>
                    <a:pt x="718" y="281"/>
                  </a:lnTo>
                  <a:lnTo>
                    <a:pt x="742" y="300"/>
                  </a:lnTo>
                  <a:lnTo>
                    <a:pt x="756" y="292"/>
                  </a:lnTo>
                  <a:lnTo>
                    <a:pt x="762" y="310"/>
                  </a:lnTo>
                  <a:lnTo>
                    <a:pt x="764" y="296"/>
                  </a:lnTo>
                  <a:lnTo>
                    <a:pt x="780" y="284"/>
                  </a:lnTo>
                  <a:lnTo>
                    <a:pt x="783" y="298"/>
                  </a:lnTo>
                  <a:lnTo>
                    <a:pt x="805" y="294"/>
                  </a:lnTo>
                  <a:lnTo>
                    <a:pt x="821" y="309"/>
                  </a:lnTo>
                  <a:lnTo>
                    <a:pt x="864" y="295"/>
                  </a:lnTo>
                  <a:lnTo>
                    <a:pt x="905" y="292"/>
                  </a:lnTo>
                  <a:lnTo>
                    <a:pt x="918" y="284"/>
                  </a:lnTo>
                  <a:lnTo>
                    <a:pt x="948" y="308"/>
                  </a:lnTo>
                  <a:lnTo>
                    <a:pt x="970" y="316"/>
                  </a:lnTo>
                  <a:lnTo>
                    <a:pt x="976" y="325"/>
                  </a:lnTo>
                  <a:lnTo>
                    <a:pt x="1005" y="325"/>
                  </a:lnTo>
                  <a:lnTo>
                    <a:pt x="1005" y="380"/>
                  </a:lnTo>
                  <a:lnTo>
                    <a:pt x="1008" y="488"/>
                  </a:lnTo>
                  <a:lnTo>
                    <a:pt x="1021" y="503"/>
                  </a:lnTo>
                  <a:lnTo>
                    <a:pt x="1025" y="530"/>
                  </a:lnTo>
                  <a:lnTo>
                    <a:pt x="1049" y="568"/>
                  </a:lnTo>
                  <a:lnTo>
                    <a:pt x="1047" y="601"/>
                  </a:lnTo>
                  <a:lnTo>
                    <a:pt x="1035" y="633"/>
                  </a:lnTo>
                  <a:lnTo>
                    <a:pt x="1035" y="648"/>
                  </a:lnTo>
                  <a:lnTo>
                    <a:pt x="1040" y="666"/>
                  </a:lnTo>
                  <a:lnTo>
                    <a:pt x="1037" y="685"/>
                  </a:lnTo>
                  <a:lnTo>
                    <a:pt x="1030" y="696"/>
                  </a:lnTo>
                  <a:lnTo>
                    <a:pt x="1021" y="711"/>
                  </a:lnTo>
                  <a:lnTo>
                    <a:pt x="1026" y="720"/>
                  </a:lnTo>
                  <a:lnTo>
                    <a:pt x="983" y="733"/>
                  </a:lnTo>
                  <a:lnTo>
                    <a:pt x="951" y="755"/>
                  </a:lnTo>
                  <a:lnTo>
                    <a:pt x="971" y="739"/>
                  </a:lnTo>
                  <a:lnTo>
                    <a:pt x="948" y="739"/>
                  </a:lnTo>
                  <a:lnTo>
                    <a:pt x="954" y="709"/>
                  </a:lnTo>
                  <a:lnTo>
                    <a:pt x="937" y="725"/>
                  </a:lnTo>
                  <a:lnTo>
                    <a:pt x="930" y="721"/>
                  </a:lnTo>
                  <a:lnTo>
                    <a:pt x="930" y="741"/>
                  </a:lnTo>
                  <a:lnTo>
                    <a:pt x="937" y="743"/>
                  </a:lnTo>
                  <a:lnTo>
                    <a:pt x="938" y="760"/>
                  </a:lnTo>
                  <a:lnTo>
                    <a:pt x="925" y="771"/>
                  </a:lnTo>
                  <a:lnTo>
                    <a:pt x="918" y="771"/>
                  </a:lnTo>
                  <a:lnTo>
                    <a:pt x="915" y="791"/>
                  </a:lnTo>
                  <a:lnTo>
                    <a:pt x="817" y="855"/>
                  </a:lnTo>
                  <a:lnTo>
                    <a:pt x="820" y="850"/>
                  </a:lnTo>
                  <a:lnTo>
                    <a:pt x="864" y="818"/>
                  </a:lnTo>
                  <a:lnTo>
                    <a:pt x="830" y="838"/>
                  </a:lnTo>
                  <a:lnTo>
                    <a:pt x="832" y="819"/>
                  </a:lnTo>
                  <a:lnTo>
                    <a:pt x="822" y="830"/>
                  </a:lnTo>
                  <a:lnTo>
                    <a:pt x="813" y="823"/>
                  </a:lnTo>
                  <a:lnTo>
                    <a:pt x="808" y="838"/>
                  </a:lnTo>
                  <a:lnTo>
                    <a:pt x="793" y="823"/>
                  </a:lnTo>
                  <a:lnTo>
                    <a:pt x="794" y="836"/>
                  </a:lnTo>
                  <a:lnTo>
                    <a:pt x="813" y="851"/>
                  </a:lnTo>
                  <a:lnTo>
                    <a:pt x="792" y="863"/>
                  </a:lnTo>
                  <a:lnTo>
                    <a:pt x="782" y="846"/>
                  </a:lnTo>
                  <a:lnTo>
                    <a:pt x="775" y="889"/>
                  </a:lnTo>
                  <a:lnTo>
                    <a:pt x="766" y="873"/>
                  </a:lnTo>
                  <a:lnTo>
                    <a:pt x="746" y="878"/>
                  </a:lnTo>
                  <a:lnTo>
                    <a:pt x="742" y="890"/>
                  </a:lnTo>
                  <a:lnTo>
                    <a:pt x="751" y="909"/>
                  </a:lnTo>
                  <a:lnTo>
                    <a:pt x="718" y="911"/>
                  </a:lnTo>
                  <a:lnTo>
                    <a:pt x="730" y="914"/>
                  </a:lnTo>
                  <a:lnTo>
                    <a:pt x="731" y="933"/>
                  </a:lnTo>
                  <a:lnTo>
                    <a:pt x="738" y="928"/>
                  </a:lnTo>
                  <a:lnTo>
                    <a:pt x="734" y="941"/>
                  </a:lnTo>
                  <a:lnTo>
                    <a:pt x="718" y="970"/>
                  </a:lnTo>
                  <a:lnTo>
                    <a:pt x="720" y="956"/>
                  </a:lnTo>
                  <a:lnTo>
                    <a:pt x="709" y="968"/>
                  </a:lnTo>
                  <a:lnTo>
                    <a:pt x="696" y="950"/>
                  </a:lnTo>
                  <a:lnTo>
                    <a:pt x="698" y="970"/>
                  </a:lnTo>
                  <a:lnTo>
                    <a:pt x="725" y="973"/>
                  </a:lnTo>
                  <a:lnTo>
                    <a:pt x="713" y="1002"/>
                  </a:lnTo>
                  <a:lnTo>
                    <a:pt x="724" y="1057"/>
                  </a:lnTo>
                  <a:lnTo>
                    <a:pt x="746" y="1105"/>
                  </a:lnTo>
                  <a:lnTo>
                    <a:pt x="717" y="1106"/>
                  </a:lnTo>
                  <a:lnTo>
                    <a:pt x="687" y="1094"/>
                  </a:lnTo>
                  <a:lnTo>
                    <a:pt x="660" y="1094"/>
                  </a:lnTo>
                  <a:lnTo>
                    <a:pt x="626" y="1070"/>
                  </a:lnTo>
                  <a:lnTo>
                    <a:pt x="582" y="1054"/>
                  </a:lnTo>
                  <a:lnTo>
                    <a:pt x="577" y="1036"/>
                  </a:lnTo>
                  <a:lnTo>
                    <a:pt x="568" y="1009"/>
                  </a:lnTo>
                  <a:lnTo>
                    <a:pt x="553" y="990"/>
                  </a:lnTo>
                  <a:lnTo>
                    <a:pt x="555" y="970"/>
                  </a:lnTo>
                  <a:lnTo>
                    <a:pt x="548" y="962"/>
                  </a:lnTo>
                  <a:lnTo>
                    <a:pt x="549" y="933"/>
                  </a:lnTo>
                  <a:lnTo>
                    <a:pt x="525" y="912"/>
                  </a:lnTo>
                  <a:lnTo>
                    <a:pt x="496" y="869"/>
                  </a:lnTo>
                  <a:lnTo>
                    <a:pt x="451" y="758"/>
                  </a:lnTo>
                  <a:lnTo>
                    <a:pt x="417" y="729"/>
                  </a:lnTo>
                  <a:lnTo>
                    <a:pt x="405" y="704"/>
                  </a:lnTo>
                  <a:lnTo>
                    <a:pt x="375" y="699"/>
                  </a:lnTo>
                  <a:lnTo>
                    <a:pt x="351" y="696"/>
                  </a:lnTo>
                  <a:lnTo>
                    <a:pt x="329" y="686"/>
                  </a:lnTo>
                  <a:lnTo>
                    <a:pt x="322" y="696"/>
                  </a:lnTo>
                  <a:lnTo>
                    <a:pt x="300" y="696"/>
                  </a:lnTo>
                  <a:lnTo>
                    <a:pt x="280" y="748"/>
                  </a:lnTo>
                  <a:lnTo>
                    <a:pt x="258" y="770"/>
                  </a:lnTo>
                  <a:lnTo>
                    <a:pt x="242" y="770"/>
                  </a:lnTo>
                  <a:lnTo>
                    <a:pt x="202" y="737"/>
                  </a:lnTo>
                  <a:lnTo>
                    <a:pt x="186" y="732"/>
                  </a:lnTo>
                  <a:lnTo>
                    <a:pt x="148" y="694"/>
                  </a:lnTo>
                  <a:lnTo>
                    <a:pt x="137" y="664"/>
                  </a:lnTo>
                  <a:lnTo>
                    <a:pt x="137" y="633"/>
                  </a:lnTo>
                  <a:lnTo>
                    <a:pt x="119" y="587"/>
                  </a:lnTo>
                  <a:lnTo>
                    <a:pt x="88" y="562"/>
                  </a:lnTo>
                  <a:lnTo>
                    <a:pt x="44" y="501"/>
                  </a:lnTo>
                  <a:lnTo>
                    <a:pt x="27" y="492"/>
                  </a:lnTo>
                  <a:lnTo>
                    <a:pt x="18" y="460"/>
                  </a:lnTo>
                  <a:lnTo>
                    <a:pt x="6" y="455"/>
                  </a:lnTo>
                  <a:lnTo>
                    <a:pt x="6" y="455"/>
                  </a:lnTo>
                </a:path>
              </a:pathLst>
            </a:custGeom>
            <a:solidFill>
              <a:srgbClr val="82004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8" name="Freeform 58"/>
            <p:cNvSpPr>
              <a:spLocks/>
            </p:cNvSpPr>
            <p:nvPr/>
          </p:nvSpPr>
          <p:spPr bwMode="auto">
            <a:xfrm>
              <a:off x="2190" y="2570"/>
              <a:ext cx="426" cy="576"/>
            </a:xfrm>
            <a:custGeom>
              <a:avLst/>
              <a:gdLst>
                <a:gd name="T0" fmla="*/ 0 w 426"/>
                <a:gd name="T1" fmla="*/ 506 h 576"/>
                <a:gd name="T2" fmla="*/ 0 w 426"/>
                <a:gd name="T3" fmla="*/ 506 h 576"/>
                <a:gd name="T4" fmla="*/ 92 w 426"/>
                <a:gd name="T5" fmla="*/ 0 h 576"/>
                <a:gd name="T6" fmla="*/ 301 w 426"/>
                <a:gd name="T7" fmla="*/ 38 h 576"/>
                <a:gd name="T8" fmla="*/ 283 w 426"/>
                <a:gd name="T9" fmla="*/ 141 h 576"/>
                <a:gd name="T10" fmla="*/ 425 w 426"/>
                <a:gd name="T11" fmla="*/ 165 h 576"/>
                <a:gd name="T12" fmla="*/ 371 w 426"/>
                <a:gd name="T13" fmla="*/ 575 h 576"/>
                <a:gd name="T14" fmla="*/ 0 w 426"/>
                <a:gd name="T15" fmla="*/ 506 h 576"/>
                <a:gd name="T16" fmla="*/ 0 w 426"/>
                <a:gd name="T17" fmla="*/ 50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576">
                  <a:moveTo>
                    <a:pt x="0" y="506"/>
                  </a:moveTo>
                  <a:lnTo>
                    <a:pt x="0" y="506"/>
                  </a:lnTo>
                  <a:lnTo>
                    <a:pt x="92" y="0"/>
                  </a:lnTo>
                  <a:lnTo>
                    <a:pt x="301" y="38"/>
                  </a:lnTo>
                  <a:lnTo>
                    <a:pt x="283" y="141"/>
                  </a:lnTo>
                  <a:lnTo>
                    <a:pt x="425" y="165"/>
                  </a:lnTo>
                  <a:lnTo>
                    <a:pt x="371" y="575"/>
                  </a:lnTo>
                  <a:lnTo>
                    <a:pt x="0" y="506"/>
                  </a:lnTo>
                  <a:lnTo>
                    <a:pt x="0" y="506"/>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9" name="Freeform 59"/>
            <p:cNvSpPr>
              <a:spLocks/>
            </p:cNvSpPr>
            <p:nvPr/>
          </p:nvSpPr>
          <p:spPr bwMode="auto">
            <a:xfrm>
              <a:off x="5047" y="2177"/>
              <a:ext cx="123" cy="258"/>
            </a:xfrm>
            <a:custGeom>
              <a:avLst/>
              <a:gdLst>
                <a:gd name="T0" fmla="*/ 0 w 123"/>
                <a:gd name="T1" fmla="*/ 32 h 258"/>
                <a:gd name="T2" fmla="*/ 0 w 123"/>
                <a:gd name="T3" fmla="*/ 32 h 258"/>
                <a:gd name="T4" fmla="*/ 18 w 123"/>
                <a:gd name="T5" fmla="*/ 105 h 258"/>
                <a:gd name="T6" fmla="*/ 24 w 123"/>
                <a:gd name="T7" fmla="*/ 152 h 258"/>
                <a:gd name="T8" fmla="*/ 43 w 123"/>
                <a:gd name="T9" fmla="*/ 200 h 258"/>
                <a:gd name="T10" fmla="*/ 55 w 123"/>
                <a:gd name="T11" fmla="*/ 257 h 258"/>
                <a:gd name="T12" fmla="*/ 110 w 123"/>
                <a:gd name="T13" fmla="*/ 245 h 258"/>
                <a:gd name="T14" fmla="*/ 99 w 123"/>
                <a:gd name="T15" fmla="*/ 156 h 258"/>
                <a:gd name="T16" fmla="*/ 104 w 123"/>
                <a:gd name="T17" fmla="*/ 94 h 258"/>
                <a:gd name="T18" fmla="*/ 120 w 123"/>
                <a:gd name="T19" fmla="*/ 64 h 258"/>
                <a:gd name="T20" fmla="*/ 122 w 123"/>
                <a:gd name="T21" fmla="*/ 0 h 258"/>
                <a:gd name="T22" fmla="*/ 0 w 123"/>
                <a:gd name="T23" fmla="*/ 32 h 258"/>
                <a:gd name="T24" fmla="*/ 0 w 123"/>
                <a:gd name="T25" fmla="*/ 3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258">
                  <a:moveTo>
                    <a:pt x="0" y="32"/>
                  </a:moveTo>
                  <a:lnTo>
                    <a:pt x="0" y="32"/>
                  </a:lnTo>
                  <a:lnTo>
                    <a:pt x="18" y="105"/>
                  </a:lnTo>
                  <a:lnTo>
                    <a:pt x="24" y="152"/>
                  </a:lnTo>
                  <a:lnTo>
                    <a:pt x="43" y="200"/>
                  </a:lnTo>
                  <a:lnTo>
                    <a:pt x="55" y="257"/>
                  </a:lnTo>
                  <a:lnTo>
                    <a:pt x="110" y="245"/>
                  </a:lnTo>
                  <a:lnTo>
                    <a:pt x="99" y="156"/>
                  </a:lnTo>
                  <a:lnTo>
                    <a:pt x="104" y="94"/>
                  </a:lnTo>
                  <a:lnTo>
                    <a:pt x="120" y="64"/>
                  </a:lnTo>
                  <a:lnTo>
                    <a:pt x="122" y="0"/>
                  </a:lnTo>
                  <a:lnTo>
                    <a:pt x="0" y="32"/>
                  </a:lnTo>
                  <a:lnTo>
                    <a:pt x="0" y="32"/>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8540" name="Group 60"/>
            <p:cNvGrpSpPr>
              <a:grpSpLocks/>
            </p:cNvGrpSpPr>
            <p:nvPr/>
          </p:nvGrpSpPr>
          <p:grpSpPr bwMode="auto">
            <a:xfrm>
              <a:off x="4468" y="2847"/>
              <a:ext cx="588" cy="359"/>
              <a:chOff x="4468" y="2847"/>
              <a:chExt cx="588" cy="359"/>
            </a:xfrm>
          </p:grpSpPr>
          <p:sp>
            <p:nvSpPr>
              <p:cNvPr id="148541" name="Freeform 61"/>
              <p:cNvSpPr>
                <a:spLocks/>
              </p:cNvSpPr>
              <p:nvPr/>
            </p:nvSpPr>
            <p:spPr bwMode="auto">
              <a:xfrm>
                <a:off x="4468" y="2847"/>
                <a:ext cx="581" cy="359"/>
              </a:xfrm>
              <a:custGeom>
                <a:avLst/>
                <a:gdLst>
                  <a:gd name="T0" fmla="*/ 0 w 581"/>
                  <a:gd name="T1" fmla="*/ 358 h 359"/>
                  <a:gd name="T2" fmla="*/ 55 w 581"/>
                  <a:gd name="T3" fmla="*/ 310 h 359"/>
                  <a:gd name="T4" fmla="*/ 93 w 581"/>
                  <a:gd name="T5" fmla="*/ 270 h 359"/>
                  <a:gd name="T6" fmla="*/ 134 w 581"/>
                  <a:gd name="T7" fmla="*/ 270 h 359"/>
                  <a:gd name="T8" fmla="*/ 172 w 581"/>
                  <a:gd name="T9" fmla="*/ 264 h 359"/>
                  <a:gd name="T10" fmla="*/ 199 w 581"/>
                  <a:gd name="T11" fmla="*/ 241 h 359"/>
                  <a:gd name="T12" fmla="*/ 243 w 581"/>
                  <a:gd name="T13" fmla="*/ 213 h 359"/>
                  <a:gd name="T14" fmla="*/ 262 w 581"/>
                  <a:gd name="T15" fmla="*/ 140 h 359"/>
                  <a:gd name="T16" fmla="*/ 294 w 581"/>
                  <a:gd name="T17" fmla="*/ 120 h 359"/>
                  <a:gd name="T18" fmla="*/ 320 w 581"/>
                  <a:gd name="T19" fmla="*/ 78 h 359"/>
                  <a:gd name="T20" fmla="*/ 347 w 581"/>
                  <a:gd name="T21" fmla="*/ 0 h 359"/>
                  <a:gd name="T22" fmla="*/ 395 w 581"/>
                  <a:gd name="T23" fmla="*/ 5 h 359"/>
                  <a:gd name="T24" fmla="*/ 424 w 581"/>
                  <a:gd name="T25" fmla="*/ 27 h 359"/>
                  <a:gd name="T26" fmla="*/ 451 w 581"/>
                  <a:gd name="T27" fmla="*/ 49 h 359"/>
                  <a:gd name="T28" fmla="*/ 437 w 581"/>
                  <a:gd name="T29" fmla="*/ 82 h 359"/>
                  <a:gd name="T30" fmla="*/ 459 w 581"/>
                  <a:gd name="T31" fmla="*/ 90 h 359"/>
                  <a:gd name="T32" fmla="*/ 469 w 581"/>
                  <a:gd name="T33" fmla="*/ 108 h 359"/>
                  <a:gd name="T34" fmla="*/ 502 w 581"/>
                  <a:gd name="T35" fmla="*/ 120 h 359"/>
                  <a:gd name="T36" fmla="*/ 521 w 581"/>
                  <a:gd name="T37" fmla="*/ 135 h 359"/>
                  <a:gd name="T38" fmla="*/ 524 w 581"/>
                  <a:gd name="T39" fmla="*/ 157 h 359"/>
                  <a:gd name="T40" fmla="*/ 499 w 581"/>
                  <a:gd name="T41" fmla="*/ 144 h 359"/>
                  <a:gd name="T42" fmla="*/ 509 w 581"/>
                  <a:gd name="T43" fmla="*/ 162 h 359"/>
                  <a:gd name="T44" fmla="*/ 518 w 581"/>
                  <a:gd name="T45" fmla="*/ 169 h 359"/>
                  <a:gd name="T46" fmla="*/ 536 w 581"/>
                  <a:gd name="T47" fmla="*/ 187 h 359"/>
                  <a:gd name="T48" fmla="*/ 521 w 581"/>
                  <a:gd name="T49" fmla="*/ 182 h 359"/>
                  <a:gd name="T50" fmla="*/ 529 w 581"/>
                  <a:gd name="T51" fmla="*/ 193 h 359"/>
                  <a:gd name="T52" fmla="*/ 502 w 581"/>
                  <a:gd name="T53" fmla="*/ 182 h 359"/>
                  <a:gd name="T54" fmla="*/ 499 w 581"/>
                  <a:gd name="T55" fmla="*/ 183 h 359"/>
                  <a:gd name="T56" fmla="*/ 527 w 581"/>
                  <a:gd name="T57" fmla="*/ 201 h 359"/>
                  <a:gd name="T58" fmla="*/ 536 w 581"/>
                  <a:gd name="T59" fmla="*/ 210 h 359"/>
                  <a:gd name="T60" fmla="*/ 542 w 581"/>
                  <a:gd name="T61" fmla="*/ 214 h 359"/>
                  <a:gd name="T62" fmla="*/ 518 w 581"/>
                  <a:gd name="T63" fmla="*/ 214 h 359"/>
                  <a:gd name="T64" fmla="*/ 494 w 581"/>
                  <a:gd name="T65" fmla="*/ 205 h 359"/>
                  <a:gd name="T66" fmla="*/ 484 w 581"/>
                  <a:gd name="T67" fmla="*/ 207 h 359"/>
                  <a:gd name="T68" fmla="*/ 514 w 581"/>
                  <a:gd name="T69" fmla="*/ 220 h 359"/>
                  <a:gd name="T70" fmla="*/ 541 w 581"/>
                  <a:gd name="T71" fmla="*/ 231 h 359"/>
                  <a:gd name="T72" fmla="*/ 549 w 581"/>
                  <a:gd name="T73" fmla="*/ 225 h 359"/>
                  <a:gd name="T74" fmla="*/ 580 w 581"/>
                  <a:gd name="T75" fmla="*/ 257 h 359"/>
                  <a:gd name="T76" fmla="*/ 567 w 581"/>
                  <a:gd name="T77" fmla="*/ 260 h 359"/>
                  <a:gd name="T78" fmla="*/ 150 w 581"/>
                  <a:gd name="T79" fmla="*/ 335 h 359"/>
                  <a:gd name="T80" fmla="*/ 0 w 581"/>
                  <a:gd name="T81" fmla="*/ 3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1" h="359">
                    <a:moveTo>
                      <a:pt x="0" y="358"/>
                    </a:moveTo>
                    <a:lnTo>
                      <a:pt x="0" y="358"/>
                    </a:lnTo>
                    <a:lnTo>
                      <a:pt x="54" y="319"/>
                    </a:lnTo>
                    <a:lnTo>
                      <a:pt x="55" y="310"/>
                    </a:lnTo>
                    <a:lnTo>
                      <a:pt x="74" y="283"/>
                    </a:lnTo>
                    <a:lnTo>
                      <a:pt x="93" y="270"/>
                    </a:lnTo>
                    <a:lnTo>
                      <a:pt x="112" y="243"/>
                    </a:lnTo>
                    <a:lnTo>
                      <a:pt x="134" y="270"/>
                    </a:lnTo>
                    <a:lnTo>
                      <a:pt x="161" y="257"/>
                    </a:lnTo>
                    <a:lnTo>
                      <a:pt x="172" y="264"/>
                    </a:lnTo>
                    <a:lnTo>
                      <a:pt x="187" y="257"/>
                    </a:lnTo>
                    <a:lnTo>
                      <a:pt x="199" y="241"/>
                    </a:lnTo>
                    <a:lnTo>
                      <a:pt x="225" y="235"/>
                    </a:lnTo>
                    <a:lnTo>
                      <a:pt x="243" y="213"/>
                    </a:lnTo>
                    <a:lnTo>
                      <a:pt x="232" y="207"/>
                    </a:lnTo>
                    <a:lnTo>
                      <a:pt x="262" y="140"/>
                    </a:lnTo>
                    <a:lnTo>
                      <a:pt x="268" y="106"/>
                    </a:lnTo>
                    <a:lnTo>
                      <a:pt x="294" y="120"/>
                    </a:lnTo>
                    <a:lnTo>
                      <a:pt x="308" y="82"/>
                    </a:lnTo>
                    <a:lnTo>
                      <a:pt x="320" y="78"/>
                    </a:lnTo>
                    <a:lnTo>
                      <a:pt x="340" y="40"/>
                    </a:lnTo>
                    <a:lnTo>
                      <a:pt x="347" y="0"/>
                    </a:lnTo>
                    <a:lnTo>
                      <a:pt x="388" y="26"/>
                    </a:lnTo>
                    <a:lnTo>
                      <a:pt x="395" y="5"/>
                    </a:lnTo>
                    <a:lnTo>
                      <a:pt x="413" y="11"/>
                    </a:lnTo>
                    <a:lnTo>
                      <a:pt x="424" y="27"/>
                    </a:lnTo>
                    <a:lnTo>
                      <a:pt x="443" y="35"/>
                    </a:lnTo>
                    <a:lnTo>
                      <a:pt x="451" y="49"/>
                    </a:lnTo>
                    <a:lnTo>
                      <a:pt x="450" y="60"/>
                    </a:lnTo>
                    <a:lnTo>
                      <a:pt x="437" y="82"/>
                    </a:lnTo>
                    <a:lnTo>
                      <a:pt x="443" y="98"/>
                    </a:lnTo>
                    <a:lnTo>
                      <a:pt x="459" y="90"/>
                    </a:lnTo>
                    <a:lnTo>
                      <a:pt x="464" y="102"/>
                    </a:lnTo>
                    <a:lnTo>
                      <a:pt x="469" y="108"/>
                    </a:lnTo>
                    <a:lnTo>
                      <a:pt x="494" y="110"/>
                    </a:lnTo>
                    <a:lnTo>
                      <a:pt x="502" y="120"/>
                    </a:lnTo>
                    <a:lnTo>
                      <a:pt x="527" y="126"/>
                    </a:lnTo>
                    <a:lnTo>
                      <a:pt x="521" y="135"/>
                    </a:lnTo>
                    <a:lnTo>
                      <a:pt x="523" y="150"/>
                    </a:lnTo>
                    <a:lnTo>
                      <a:pt x="524" y="157"/>
                    </a:lnTo>
                    <a:lnTo>
                      <a:pt x="516" y="155"/>
                    </a:lnTo>
                    <a:lnTo>
                      <a:pt x="499" y="144"/>
                    </a:lnTo>
                    <a:lnTo>
                      <a:pt x="474" y="126"/>
                    </a:lnTo>
                    <a:lnTo>
                      <a:pt x="509" y="162"/>
                    </a:lnTo>
                    <a:lnTo>
                      <a:pt x="528" y="162"/>
                    </a:lnTo>
                    <a:lnTo>
                      <a:pt x="518" y="169"/>
                    </a:lnTo>
                    <a:lnTo>
                      <a:pt x="536" y="178"/>
                    </a:lnTo>
                    <a:lnTo>
                      <a:pt x="536" y="187"/>
                    </a:lnTo>
                    <a:lnTo>
                      <a:pt x="529" y="181"/>
                    </a:lnTo>
                    <a:lnTo>
                      <a:pt x="521" y="182"/>
                    </a:lnTo>
                    <a:lnTo>
                      <a:pt x="523" y="188"/>
                    </a:lnTo>
                    <a:lnTo>
                      <a:pt x="529" y="193"/>
                    </a:lnTo>
                    <a:lnTo>
                      <a:pt x="521" y="198"/>
                    </a:lnTo>
                    <a:lnTo>
                      <a:pt x="502" y="182"/>
                    </a:lnTo>
                    <a:lnTo>
                      <a:pt x="494" y="175"/>
                    </a:lnTo>
                    <a:lnTo>
                      <a:pt x="499" y="183"/>
                    </a:lnTo>
                    <a:lnTo>
                      <a:pt x="518" y="199"/>
                    </a:lnTo>
                    <a:lnTo>
                      <a:pt x="527" y="201"/>
                    </a:lnTo>
                    <a:lnTo>
                      <a:pt x="536" y="205"/>
                    </a:lnTo>
                    <a:lnTo>
                      <a:pt x="536" y="210"/>
                    </a:lnTo>
                    <a:lnTo>
                      <a:pt x="540" y="210"/>
                    </a:lnTo>
                    <a:lnTo>
                      <a:pt x="542" y="214"/>
                    </a:lnTo>
                    <a:lnTo>
                      <a:pt x="534" y="221"/>
                    </a:lnTo>
                    <a:lnTo>
                      <a:pt x="518" y="214"/>
                    </a:lnTo>
                    <a:lnTo>
                      <a:pt x="514" y="207"/>
                    </a:lnTo>
                    <a:lnTo>
                      <a:pt x="494" y="205"/>
                    </a:lnTo>
                    <a:lnTo>
                      <a:pt x="491" y="198"/>
                    </a:lnTo>
                    <a:lnTo>
                      <a:pt x="484" y="207"/>
                    </a:lnTo>
                    <a:lnTo>
                      <a:pt x="511" y="212"/>
                    </a:lnTo>
                    <a:lnTo>
                      <a:pt x="514" y="220"/>
                    </a:lnTo>
                    <a:lnTo>
                      <a:pt x="534" y="231"/>
                    </a:lnTo>
                    <a:lnTo>
                      <a:pt x="541" y="231"/>
                    </a:lnTo>
                    <a:lnTo>
                      <a:pt x="542" y="222"/>
                    </a:lnTo>
                    <a:lnTo>
                      <a:pt x="549" y="225"/>
                    </a:lnTo>
                    <a:lnTo>
                      <a:pt x="565" y="224"/>
                    </a:lnTo>
                    <a:lnTo>
                      <a:pt x="580" y="257"/>
                    </a:lnTo>
                    <a:lnTo>
                      <a:pt x="571" y="251"/>
                    </a:lnTo>
                    <a:lnTo>
                      <a:pt x="567" y="260"/>
                    </a:lnTo>
                    <a:lnTo>
                      <a:pt x="338" y="308"/>
                    </a:lnTo>
                    <a:lnTo>
                      <a:pt x="150" y="335"/>
                    </a:lnTo>
                    <a:lnTo>
                      <a:pt x="0" y="358"/>
                    </a:lnTo>
                    <a:lnTo>
                      <a:pt x="0" y="358"/>
                    </a:lnTo>
                  </a:path>
                </a:pathLst>
              </a:custGeom>
              <a:solidFill>
                <a:schemeClr val="bg2"/>
              </a:solidFill>
              <a:ln w="31623"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42" name="Freeform 62"/>
              <p:cNvSpPr>
                <a:spLocks/>
              </p:cNvSpPr>
              <p:nvPr/>
            </p:nvSpPr>
            <p:spPr bwMode="auto">
              <a:xfrm>
                <a:off x="5023" y="2946"/>
                <a:ext cx="33" cy="104"/>
              </a:xfrm>
              <a:custGeom>
                <a:avLst/>
                <a:gdLst>
                  <a:gd name="T0" fmla="*/ 0 w 33"/>
                  <a:gd name="T1" fmla="*/ 58 h 104"/>
                  <a:gd name="T2" fmla="*/ 0 w 33"/>
                  <a:gd name="T3" fmla="*/ 58 h 104"/>
                  <a:gd name="T4" fmla="*/ 0 w 33"/>
                  <a:gd name="T5" fmla="*/ 90 h 104"/>
                  <a:gd name="T6" fmla="*/ 9 w 33"/>
                  <a:gd name="T7" fmla="*/ 103 h 104"/>
                  <a:gd name="T8" fmla="*/ 12 w 33"/>
                  <a:gd name="T9" fmla="*/ 66 h 104"/>
                  <a:gd name="T10" fmla="*/ 24 w 33"/>
                  <a:gd name="T11" fmla="*/ 49 h 104"/>
                  <a:gd name="T12" fmla="*/ 32 w 33"/>
                  <a:gd name="T13" fmla="*/ 0 h 104"/>
                  <a:gd name="T14" fmla="*/ 15 w 33"/>
                  <a:gd name="T15" fmla="*/ 11 h 104"/>
                  <a:gd name="T16" fmla="*/ 0 w 33"/>
                  <a:gd name="T17" fmla="*/ 58 h 104"/>
                  <a:gd name="T18" fmla="*/ 0 w 33"/>
                  <a:gd name="T19" fmla="*/ 5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04">
                    <a:moveTo>
                      <a:pt x="0" y="58"/>
                    </a:moveTo>
                    <a:lnTo>
                      <a:pt x="0" y="58"/>
                    </a:lnTo>
                    <a:lnTo>
                      <a:pt x="0" y="90"/>
                    </a:lnTo>
                    <a:lnTo>
                      <a:pt x="9" y="103"/>
                    </a:lnTo>
                    <a:lnTo>
                      <a:pt x="12" y="66"/>
                    </a:lnTo>
                    <a:lnTo>
                      <a:pt x="24" y="49"/>
                    </a:lnTo>
                    <a:lnTo>
                      <a:pt x="32" y="0"/>
                    </a:lnTo>
                    <a:lnTo>
                      <a:pt x="15" y="11"/>
                    </a:lnTo>
                    <a:lnTo>
                      <a:pt x="0" y="58"/>
                    </a:lnTo>
                    <a:lnTo>
                      <a:pt x="0" y="58"/>
                    </a:lnTo>
                  </a:path>
                </a:pathLst>
              </a:custGeom>
              <a:solidFill>
                <a:schemeClr val="bg2"/>
              </a:solidFill>
              <a:ln w="31623"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8543" name="Group 63"/>
            <p:cNvGrpSpPr>
              <a:grpSpLocks/>
            </p:cNvGrpSpPr>
            <p:nvPr/>
          </p:nvGrpSpPr>
          <p:grpSpPr bwMode="auto">
            <a:xfrm>
              <a:off x="1727" y="1724"/>
              <a:ext cx="502" cy="396"/>
              <a:chOff x="1727" y="1724"/>
              <a:chExt cx="502" cy="396"/>
            </a:xfrm>
          </p:grpSpPr>
          <p:sp>
            <p:nvSpPr>
              <p:cNvPr id="148544" name="Freeform 64"/>
              <p:cNvSpPr>
                <a:spLocks/>
              </p:cNvSpPr>
              <p:nvPr/>
            </p:nvSpPr>
            <p:spPr bwMode="auto">
              <a:xfrm>
                <a:off x="1727" y="1724"/>
                <a:ext cx="502" cy="396"/>
              </a:xfrm>
              <a:custGeom>
                <a:avLst/>
                <a:gdLst>
                  <a:gd name="T0" fmla="*/ 18 w 502"/>
                  <a:gd name="T1" fmla="*/ 85 h 396"/>
                  <a:gd name="T2" fmla="*/ 18 w 502"/>
                  <a:gd name="T3" fmla="*/ 139 h 396"/>
                  <a:gd name="T4" fmla="*/ 34 w 502"/>
                  <a:gd name="T5" fmla="*/ 175 h 396"/>
                  <a:gd name="T6" fmla="*/ 11 w 502"/>
                  <a:gd name="T7" fmla="*/ 187 h 396"/>
                  <a:gd name="T8" fmla="*/ 25 w 502"/>
                  <a:gd name="T9" fmla="*/ 201 h 396"/>
                  <a:gd name="T10" fmla="*/ 9 w 502"/>
                  <a:gd name="T11" fmla="*/ 231 h 396"/>
                  <a:gd name="T12" fmla="*/ 6 w 502"/>
                  <a:gd name="T13" fmla="*/ 204 h 396"/>
                  <a:gd name="T14" fmla="*/ 34 w 502"/>
                  <a:gd name="T15" fmla="*/ 255 h 396"/>
                  <a:gd name="T16" fmla="*/ 65 w 502"/>
                  <a:gd name="T17" fmla="*/ 306 h 396"/>
                  <a:gd name="T18" fmla="*/ 142 w 502"/>
                  <a:gd name="T19" fmla="*/ 344 h 396"/>
                  <a:gd name="T20" fmla="*/ 313 w 502"/>
                  <a:gd name="T21" fmla="*/ 363 h 396"/>
                  <a:gd name="T22" fmla="*/ 501 w 502"/>
                  <a:gd name="T23" fmla="*/ 97 h 396"/>
                  <a:gd name="T24" fmla="*/ 151 w 502"/>
                  <a:gd name="T25" fmla="*/ 8 h 396"/>
                  <a:gd name="T26" fmla="*/ 151 w 502"/>
                  <a:gd name="T27" fmla="*/ 19 h 396"/>
                  <a:gd name="T28" fmla="*/ 164 w 502"/>
                  <a:gd name="T29" fmla="*/ 28 h 396"/>
                  <a:gd name="T30" fmla="*/ 155 w 502"/>
                  <a:gd name="T31" fmla="*/ 58 h 396"/>
                  <a:gd name="T32" fmla="*/ 144 w 502"/>
                  <a:gd name="T33" fmla="*/ 56 h 396"/>
                  <a:gd name="T34" fmla="*/ 153 w 502"/>
                  <a:gd name="T35" fmla="*/ 97 h 396"/>
                  <a:gd name="T36" fmla="*/ 158 w 502"/>
                  <a:gd name="T37" fmla="*/ 107 h 396"/>
                  <a:gd name="T38" fmla="*/ 144 w 502"/>
                  <a:gd name="T39" fmla="*/ 126 h 396"/>
                  <a:gd name="T40" fmla="*/ 142 w 502"/>
                  <a:gd name="T41" fmla="*/ 141 h 396"/>
                  <a:gd name="T42" fmla="*/ 128 w 502"/>
                  <a:gd name="T43" fmla="*/ 170 h 396"/>
                  <a:gd name="T44" fmla="*/ 122 w 502"/>
                  <a:gd name="T45" fmla="*/ 173 h 396"/>
                  <a:gd name="T46" fmla="*/ 101 w 502"/>
                  <a:gd name="T47" fmla="*/ 178 h 396"/>
                  <a:gd name="T48" fmla="*/ 93 w 502"/>
                  <a:gd name="T49" fmla="*/ 188 h 396"/>
                  <a:gd name="T50" fmla="*/ 87 w 502"/>
                  <a:gd name="T51" fmla="*/ 182 h 396"/>
                  <a:gd name="T52" fmla="*/ 91 w 502"/>
                  <a:gd name="T53" fmla="*/ 170 h 396"/>
                  <a:gd name="T54" fmla="*/ 94 w 502"/>
                  <a:gd name="T55" fmla="*/ 169 h 396"/>
                  <a:gd name="T56" fmla="*/ 103 w 502"/>
                  <a:gd name="T57" fmla="*/ 170 h 396"/>
                  <a:gd name="T58" fmla="*/ 119 w 502"/>
                  <a:gd name="T59" fmla="*/ 159 h 396"/>
                  <a:gd name="T60" fmla="*/ 119 w 502"/>
                  <a:gd name="T61" fmla="*/ 165 h 396"/>
                  <a:gd name="T62" fmla="*/ 127 w 502"/>
                  <a:gd name="T63" fmla="*/ 143 h 396"/>
                  <a:gd name="T64" fmla="*/ 126 w 502"/>
                  <a:gd name="T65" fmla="*/ 140 h 396"/>
                  <a:gd name="T66" fmla="*/ 138 w 502"/>
                  <a:gd name="T67" fmla="*/ 113 h 396"/>
                  <a:gd name="T68" fmla="*/ 130 w 502"/>
                  <a:gd name="T69" fmla="*/ 116 h 396"/>
                  <a:gd name="T70" fmla="*/ 111 w 502"/>
                  <a:gd name="T71" fmla="*/ 129 h 396"/>
                  <a:gd name="T72" fmla="*/ 106 w 502"/>
                  <a:gd name="T73" fmla="*/ 150 h 396"/>
                  <a:gd name="T74" fmla="*/ 99 w 502"/>
                  <a:gd name="T75" fmla="*/ 129 h 396"/>
                  <a:gd name="T76" fmla="*/ 121 w 502"/>
                  <a:gd name="T77" fmla="*/ 119 h 396"/>
                  <a:gd name="T78" fmla="*/ 131 w 502"/>
                  <a:gd name="T79" fmla="*/ 87 h 396"/>
                  <a:gd name="T80" fmla="*/ 129 w 502"/>
                  <a:gd name="T81" fmla="*/ 82 h 396"/>
                  <a:gd name="T82" fmla="*/ 119 w 502"/>
                  <a:gd name="T83" fmla="*/ 97 h 396"/>
                  <a:gd name="T84" fmla="*/ 113 w 502"/>
                  <a:gd name="T85" fmla="*/ 87 h 396"/>
                  <a:gd name="T86" fmla="*/ 51 w 502"/>
                  <a:gd name="T87" fmla="*/ 49 h 396"/>
                  <a:gd name="T88" fmla="*/ 10 w 502"/>
                  <a:gd name="T89" fmla="*/ 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2" h="396">
                    <a:moveTo>
                      <a:pt x="10" y="67"/>
                    </a:moveTo>
                    <a:lnTo>
                      <a:pt x="10" y="67"/>
                    </a:lnTo>
                    <a:lnTo>
                      <a:pt x="18" y="85"/>
                    </a:lnTo>
                    <a:lnTo>
                      <a:pt x="16" y="109"/>
                    </a:lnTo>
                    <a:lnTo>
                      <a:pt x="16" y="131"/>
                    </a:lnTo>
                    <a:lnTo>
                      <a:pt x="18" y="139"/>
                    </a:lnTo>
                    <a:lnTo>
                      <a:pt x="13" y="168"/>
                    </a:lnTo>
                    <a:lnTo>
                      <a:pt x="23" y="162"/>
                    </a:lnTo>
                    <a:lnTo>
                      <a:pt x="34" y="175"/>
                    </a:lnTo>
                    <a:lnTo>
                      <a:pt x="21" y="177"/>
                    </a:lnTo>
                    <a:lnTo>
                      <a:pt x="11" y="175"/>
                    </a:lnTo>
                    <a:lnTo>
                      <a:pt x="11" y="187"/>
                    </a:lnTo>
                    <a:lnTo>
                      <a:pt x="10" y="195"/>
                    </a:lnTo>
                    <a:lnTo>
                      <a:pt x="24" y="195"/>
                    </a:lnTo>
                    <a:lnTo>
                      <a:pt x="25" y="201"/>
                    </a:lnTo>
                    <a:lnTo>
                      <a:pt x="16" y="205"/>
                    </a:lnTo>
                    <a:lnTo>
                      <a:pt x="16" y="218"/>
                    </a:lnTo>
                    <a:lnTo>
                      <a:pt x="9" y="231"/>
                    </a:lnTo>
                    <a:lnTo>
                      <a:pt x="5" y="231"/>
                    </a:lnTo>
                    <a:lnTo>
                      <a:pt x="9" y="209"/>
                    </a:lnTo>
                    <a:lnTo>
                      <a:pt x="6" y="204"/>
                    </a:lnTo>
                    <a:lnTo>
                      <a:pt x="0" y="233"/>
                    </a:lnTo>
                    <a:lnTo>
                      <a:pt x="11" y="246"/>
                    </a:lnTo>
                    <a:lnTo>
                      <a:pt x="34" y="255"/>
                    </a:lnTo>
                    <a:lnTo>
                      <a:pt x="35" y="265"/>
                    </a:lnTo>
                    <a:lnTo>
                      <a:pt x="45" y="265"/>
                    </a:lnTo>
                    <a:lnTo>
                      <a:pt x="65" y="306"/>
                    </a:lnTo>
                    <a:lnTo>
                      <a:pt x="61" y="320"/>
                    </a:lnTo>
                    <a:lnTo>
                      <a:pt x="90" y="346"/>
                    </a:lnTo>
                    <a:lnTo>
                      <a:pt x="142" y="344"/>
                    </a:lnTo>
                    <a:lnTo>
                      <a:pt x="180" y="363"/>
                    </a:lnTo>
                    <a:lnTo>
                      <a:pt x="198" y="360"/>
                    </a:lnTo>
                    <a:lnTo>
                      <a:pt x="313" y="363"/>
                    </a:lnTo>
                    <a:lnTo>
                      <a:pt x="443" y="395"/>
                    </a:lnTo>
                    <a:lnTo>
                      <a:pt x="448" y="354"/>
                    </a:lnTo>
                    <a:lnTo>
                      <a:pt x="501" y="97"/>
                    </a:lnTo>
                    <a:lnTo>
                      <a:pt x="152" y="0"/>
                    </a:lnTo>
                    <a:lnTo>
                      <a:pt x="150" y="0"/>
                    </a:lnTo>
                    <a:lnTo>
                      <a:pt x="151" y="8"/>
                    </a:lnTo>
                    <a:lnTo>
                      <a:pt x="148" y="9"/>
                    </a:lnTo>
                    <a:lnTo>
                      <a:pt x="151" y="14"/>
                    </a:lnTo>
                    <a:lnTo>
                      <a:pt x="151" y="19"/>
                    </a:lnTo>
                    <a:lnTo>
                      <a:pt x="151" y="28"/>
                    </a:lnTo>
                    <a:lnTo>
                      <a:pt x="156" y="24"/>
                    </a:lnTo>
                    <a:lnTo>
                      <a:pt x="164" y="28"/>
                    </a:lnTo>
                    <a:lnTo>
                      <a:pt x="161" y="38"/>
                    </a:lnTo>
                    <a:lnTo>
                      <a:pt x="162" y="44"/>
                    </a:lnTo>
                    <a:lnTo>
                      <a:pt x="155" y="58"/>
                    </a:lnTo>
                    <a:lnTo>
                      <a:pt x="146" y="49"/>
                    </a:lnTo>
                    <a:lnTo>
                      <a:pt x="144" y="50"/>
                    </a:lnTo>
                    <a:lnTo>
                      <a:pt x="144" y="56"/>
                    </a:lnTo>
                    <a:lnTo>
                      <a:pt x="151" y="58"/>
                    </a:lnTo>
                    <a:lnTo>
                      <a:pt x="157" y="76"/>
                    </a:lnTo>
                    <a:lnTo>
                      <a:pt x="153" y="97"/>
                    </a:lnTo>
                    <a:lnTo>
                      <a:pt x="156" y="101"/>
                    </a:lnTo>
                    <a:lnTo>
                      <a:pt x="161" y="102"/>
                    </a:lnTo>
                    <a:lnTo>
                      <a:pt x="158" y="107"/>
                    </a:lnTo>
                    <a:lnTo>
                      <a:pt x="153" y="109"/>
                    </a:lnTo>
                    <a:lnTo>
                      <a:pt x="144" y="122"/>
                    </a:lnTo>
                    <a:lnTo>
                      <a:pt x="144" y="126"/>
                    </a:lnTo>
                    <a:lnTo>
                      <a:pt x="142" y="136"/>
                    </a:lnTo>
                    <a:lnTo>
                      <a:pt x="138" y="137"/>
                    </a:lnTo>
                    <a:lnTo>
                      <a:pt x="142" y="141"/>
                    </a:lnTo>
                    <a:lnTo>
                      <a:pt x="138" y="143"/>
                    </a:lnTo>
                    <a:lnTo>
                      <a:pt x="137" y="166"/>
                    </a:lnTo>
                    <a:lnTo>
                      <a:pt x="128" y="170"/>
                    </a:lnTo>
                    <a:lnTo>
                      <a:pt x="128" y="177"/>
                    </a:lnTo>
                    <a:lnTo>
                      <a:pt x="122" y="168"/>
                    </a:lnTo>
                    <a:lnTo>
                      <a:pt x="122" y="173"/>
                    </a:lnTo>
                    <a:lnTo>
                      <a:pt x="108" y="187"/>
                    </a:lnTo>
                    <a:lnTo>
                      <a:pt x="104" y="185"/>
                    </a:lnTo>
                    <a:lnTo>
                      <a:pt x="101" y="178"/>
                    </a:lnTo>
                    <a:lnTo>
                      <a:pt x="99" y="182"/>
                    </a:lnTo>
                    <a:lnTo>
                      <a:pt x="96" y="178"/>
                    </a:lnTo>
                    <a:lnTo>
                      <a:pt x="93" y="188"/>
                    </a:lnTo>
                    <a:lnTo>
                      <a:pt x="91" y="187"/>
                    </a:lnTo>
                    <a:lnTo>
                      <a:pt x="91" y="181"/>
                    </a:lnTo>
                    <a:lnTo>
                      <a:pt x="87" y="182"/>
                    </a:lnTo>
                    <a:lnTo>
                      <a:pt x="93" y="175"/>
                    </a:lnTo>
                    <a:lnTo>
                      <a:pt x="86" y="175"/>
                    </a:lnTo>
                    <a:lnTo>
                      <a:pt x="91" y="170"/>
                    </a:lnTo>
                    <a:lnTo>
                      <a:pt x="84" y="169"/>
                    </a:lnTo>
                    <a:lnTo>
                      <a:pt x="88" y="163"/>
                    </a:lnTo>
                    <a:lnTo>
                      <a:pt x="94" y="169"/>
                    </a:lnTo>
                    <a:lnTo>
                      <a:pt x="97" y="162"/>
                    </a:lnTo>
                    <a:lnTo>
                      <a:pt x="108" y="157"/>
                    </a:lnTo>
                    <a:lnTo>
                      <a:pt x="103" y="170"/>
                    </a:lnTo>
                    <a:lnTo>
                      <a:pt x="105" y="177"/>
                    </a:lnTo>
                    <a:lnTo>
                      <a:pt x="109" y="163"/>
                    </a:lnTo>
                    <a:lnTo>
                      <a:pt x="119" y="159"/>
                    </a:lnTo>
                    <a:lnTo>
                      <a:pt x="113" y="167"/>
                    </a:lnTo>
                    <a:lnTo>
                      <a:pt x="119" y="173"/>
                    </a:lnTo>
                    <a:lnTo>
                      <a:pt x="119" y="165"/>
                    </a:lnTo>
                    <a:lnTo>
                      <a:pt x="125" y="159"/>
                    </a:lnTo>
                    <a:lnTo>
                      <a:pt x="129" y="149"/>
                    </a:lnTo>
                    <a:lnTo>
                      <a:pt x="127" y="143"/>
                    </a:lnTo>
                    <a:lnTo>
                      <a:pt x="119" y="143"/>
                    </a:lnTo>
                    <a:lnTo>
                      <a:pt x="120" y="135"/>
                    </a:lnTo>
                    <a:lnTo>
                      <a:pt x="126" y="140"/>
                    </a:lnTo>
                    <a:lnTo>
                      <a:pt x="127" y="123"/>
                    </a:lnTo>
                    <a:lnTo>
                      <a:pt x="138" y="124"/>
                    </a:lnTo>
                    <a:lnTo>
                      <a:pt x="138" y="113"/>
                    </a:lnTo>
                    <a:lnTo>
                      <a:pt x="134" y="102"/>
                    </a:lnTo>
                    <a:lnTo>
                      <a:pt x="134" y="118"/>
                    </a:lnTo>
                    <a:lnTo>
                      <a:pt x="130" y="116"/>
                    </a:lnTo>
                    <a:lnTo>
                      <a:pt x="122" y="120"/>
                    </a:lnTo>
                    <a:lnTo>
                      <a:pt x="118" y="129"/>
                    </a:lnTo>
                    <a:lnTo>
                      <a:pt x="111" y="129"/>
                    </a:lnTo>
                    <a:lnTo>
                      <a:pt x="99" y="138"/>
                    </a:lnTo>
                    <a:lnTo>
                      <a:pt x="89" y="149"/>
                    </a:lnTo>
                    <a:lnTo>
                      <a:pt x="106" y="150"/>
                    </a:lnTo>
                    <a:lnTo>
                      <a:pt x="91" y="155"/>
                    </a:lnTo>
                    <a:lnTo>
                      <a:pt x="84" y="151"/>
                    </a:lnTo>
                    <a:lnTo>
                      <a:pt x="99" y="129"/>
                    </a:lnTo>
                    <a:lnTo>
                      <a:pt x="109" y="123"/>
                    </a:lnTo>
                    <a:lnTo>
                      <a:pt x="119" y="111"/>
                    </a:lnTo>
                    <a:lnTo>
                      <a:pt x="121" y="119"/>
                    </a:lnTo>
                    <a:lnTo>
                      <a:pt x="127" y="113"/>
                    </a:lnTo>
                    <a:lnTo>
                      <a:pt x="134" y="97"/>
                    </a:lnTo>
                    <a:lnTo>
                      <a:pt x="131" y="87"/>
                    </a:lnTo>
                    <a:lnTo>
                      <a:pt x="130" y="96"/>
                    </a:lnTo>
                    <a:lnTo>
                      <a:pt x="127" y="94"/>
                    </a:lnTo>
                    <a:lnTo>
                      <a:pt x="129" y="82"/>
                    </a:lnTo>
                    <a:lnTo>
                      <a:pt x="125" y="82"/>
                    </a:lnTo>
                    <a:lnTo>
                      <a:pt x="125" y="94"/>
                    </a:lnTo>
                    <a:lnTo>
                      <a:pt x="119" y="97"/>
                    </a:lnTo>
                    <a:lnTo>
                      <a:pt x="119" y="85"/>
                    </a:lnTo>
                    <a:lnTo>
                      <a:pt x="115" y="82"/>
                    </a:lnTo>
                    <a:lnTo>
                      <a:pt x="113" y="87"/>
                    </a:lnTo>
                    <a:lnTo>
                      <a:pt x="107" y="75"/>
                    </a:lnTo>
                    <a:lnTo>
                      <a:pt x="96" y="74"/>
                    </a:lnTo>
                    <a:lnTo>
                      <a:pt x="51" y="49"/>
                    </a:lnTo>
                    <a:lnTo>
                      <a:pt x="21" y="18"/>
                    </a:lnTo>
                    <a:lnTo>
                      <a:pt x="11" y="40"/>
                    </a:lnTo>
                    <a:lnTo>
                      <a:pt x="10" y="67"/>
                    </a:lnTo>
                    <a:lnTo>
                      <a:pt x="10" y="67"/>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45" name="Freeform 65"/>
              <p:cNvSpPr>
                <a:spLocks/>
              </p:cNvSpPr>
              <p:nvPr/>
            </p:nvSpPr>
            <p:spPr bwMode="auto">
              <a:xfrm>
                <a:off x="1844" y="1746"/>
                <a:ext cx="24" cy="33"/>
              </a:xfrm>
              <a:custGeom>
                <a:avLst/>
                <a:gdLst>
                  <a:gd name="T0" fmla="*/ 0 w 24"/>
                  <a:gd name="T1" fmla="*/ 13 h 33"/>
                  <a:gd name="T2" fmla="*/ 0 w 24"/>
                  <a:gd name="T3" fmla="*/ 13 h 33"/>
                  <a:gd name="T4" fmla="*/ 18 w 24"/>
                  <a:gd name="T5" fmla="*/ 0 h 33"/>
                  <a:gd name="T6" fmla="*/ 23 w 24"/>
                  <a:gd name="T7" fmla="*/ 12 h 33"/>
                  <a:gd name="T8" fmla="*/ 18 w 24"/>
                  <a:gd name="T9" fmla="*/ 32 h 33"/>
                  <a:gd name="T10" fmla="*/ 0 w 24"/>
                  <a:gd name="T11" fmla="*/ 13 h 33"/>
                  <a:gd name="T12" fmla="*/ 0 w 24"/>
                  <a:gd name="T13" fmla="*/ 13 h 33"/>
                </a:gdLst>
                <a:ahLst/>
                <a:cxnLst>
                  <a:cxn ang="0">
                    <a:pos x="T0" y="T1"/>
                  </a:cxn>
                  <a:cxn ang="0">
                    <a:pos x="T2" y="T3"/>
                  </a:cxn>
                  <a:cxn ang="0">
                    <a:pos x="T4" y="T5"/>
                  </a:cxn>
                  <a:cxn ang="0">
                    <a:pos x="T6" y="T7"/>
                  </a:cxn>
                  <a:cxn ang="0">
                    <a:pos x="T8" y="T9"/>
                  </a:cxn>
                  <a:cxn ang="0">
                    <a:pos x="T10" y="T11"/>
                  </a:cxn>
                  <a:cxn ang="0">
                    <a:pos x="T12" y="T13"/>
                  </a:cxn>
                </a:cxnLst>
                <a:rect l="0" t="0" r="r" b="b"/>
                <a:pathLst>
                  <a:path w="24" h="33">
                    <a:moveTo>
                      <a:pt x="0" y="13"/>
                    </a:moveTo>
                    <a:lnTo>
                      <a:pt x="0" y="13"/>
                    </a:lnTo>
                    <a:lnTo>
                      <a:pt x="18" y="0"/>
                    </a:lnTo>
                    <a:lnTo>
                      <a:pt x="23" y="12"/>
                    </a:lnTo>
                    <a:lnTo>
                      <a:pt x="18" y="32"/>
                    </a:lnTo>
                    <a:lnTo>
                      <a:pt x="0" y="13"/>
                    </a:lnTo>
                    <a:lnTo>
                      <a:pt x="0" y="13"/>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46" name="Freeform 66"/>
              <p:cNvSpPr>
                <a:spLocks/>
              </p:cNvSpPr>
              <p:nvPr/>
            </p:nvSpPr>
            <p:spPr bwMode="auto">
              <a:xfrm>
                <a:off x="1860" y="1784"/>
                <a:ext cx="17" cy="43"/>
              </a:xfrm>
              <a:custGeom>
                <a:avLst/>
                <a:gdLst>
                  <a:gd name="T0" fmla="*/ 0 w 17"/>
                  <a:gd name="T1" fmla="*/ 12 h 43"/>
                  <a:gd name="T2" fmla="*/ 0 w 17"/>
                  <a:gd name="T3" fmla="*/ 12 h 43"/>
                  <a:gd name="T4" fmla="*/ 9 w 17"/>
                  <a:gd name="T5" fmla="*/ 0 h 43"/>
                  <a:gd name="T6" fmla="*/ 16 w 17"/>
                  <a:gd name="T7" fmla="*/ 7 h 43"/>
                  <a:gd name="T8" fmla="*/ 12 w 17"/>
                  <a:gd name="T9" fmla="*/ 42 h 43"/>
                  <a:gd name="T10" fmla="*/ 0 w 17"/>
                  <a:gd name="T11" fmla="*/ 12 h 43"/>
                  <a:gd name="T12" fmla="*/ 0 w 17"/>
                  <a:gd name="T13" fmla="*/ 12 h 43"/>
                </a:gdLst>
                <a:ahLst/>
                <a:cxnLst>
                  <a:cxn ang="0">
                    <a:pos x="T0" y="T1"/>
                  </a:cxn>
                  <a:cxn ang="0">
                    <a:pos x="T2" y="T3"/>
                  </a:cxn>
                  <a:cxn ang="0">
                    <a:pos x="T4" y="T5"/>
                  </a:cxn>
                  <a:cxn ang="0">
                    <a:pos x="T6" y="T7"/>
                  </a:cxn>
                  <a:cxn ang="0">
                    <a:pos x="T8" y="T9"/>
                  </a:cxn>
                  <a:cxn ang="0">
                    <a:pos x="T10" y="T11"/>
                  </a:cxn>
                  <a:cxn ang="0">
                    <a:pos x="T12" y="T13"/>
                  </a:cxn>
                </a:cxnLst>
                <a:rect l="0" t="0" r="r" b="b"/>
                <a:pathLst>
                  <a:path w="17" h="43">
                    <a:moveTo>
                      <a:pt x="0" y="12"/>
                    </a:moveTo>
                    <a:lnTo>
                      <a:pt x="0" y="12"/>
                    </a:lnTo>
                    <a:lnTo>
                      <a:pt x="9" y="0"/>
                    </a:lnTo>
                    <a:lnTo>
                      <a:pt x="16" y="7"/>
                    </a:lnTo>
                    <a:lnTo>
                      <a:pt x="12" y="42"/>
                    </a:lnTo>
                    <a:lnTo>
                      <a:pt x="0" y="12"/>
                    </a:lnTo>
                    <a:lnTo>
                      <a:pt x="0" y="12"/>
                    </a:lnTo>
                  </a:path>
                </a:pathLst>
              </a:custGeom>
              <a:solidFill>
                <a:srgbClr val="A1009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8547" name="Freeform 67"/>
            <p:cNvSpPr>
              <a:spLocks/>
            </p:cNvSpPr>
            <p:nvPr/>
          </p:nvSpPr>
          <p:spPr bwMode="auto">
            <a:xfrm>
              <a:off x="4525" y="2754"/>
              <a:ext cx="339" cy="364"/>
            </a:xfrm>
            <a:custGeom>
              <a:avLst/>
              <a:gdLst>
                <a:gd name="T0" fmla="*/ 0 w 339"/>
                <a:gd name="T1" fmla="*/ 253 h 364"/>
                <a:gd name="T2" fmla="*/ 0 w 339"/>
                <a:gd name="T3" fmla="*/ 253 h 364"/>
                <a:gd name="T4" fmla="*/ 13 w 339"/>
                <a:gd name="T5" fmla="*/ 300 h 364"/>
                <a:gd name="T6" fmla="*/ 27 w 339"/>
                <a:gd name="T7" fmla="*/ 318 h 364"/>
                <a:gd name="T8" fmla="*/ 55 w 339"/>
                <a:gd name="T9" fmla="*/ 336 h 364"/>
                <a:gd name="T10" fmla="*/ 77 w 339"/>
                <a:gd name="T11" fmla="*/ 363 h 364"/>
                <a:gd name="T12" fmla="*/ 104 w 339"/>
                <a:gd name="T13" fmla="*/ 350 h 364"/>
                <a:gd name="T14" fmla="*/ 115 w 339"/>
                <a:gd name="T15" fmla="*/ 357 h 364"/>
                <a:gd name="T16" fmla="*/ 130 w 339"/>
                <a:gd name="T17" fmla="*/ 350 h 364"/>
                <a:gd name="T18" fmla="*/ 142 w 339"/>
                <a:gd name="T19" fmla="*/ 334 h 364"/>
                <a:gd name="T20" fmla="*/ 168 w 339"/>
                <a:gd name="T21" fmla="*/ 328 h 364"/>
                <a:gd name="T22" fmla="*/ 186 w 339"/>
                <a:gd name="T23" fmla="*/ 306 h 364"/>
                <a:gd name="T24" fmla="*/ 175 w 339"/>
                <a:gd name="T25" fmla="*/ 300 h 364"/>
                <a:gd name="T26" fmla="*/ 205 w 339"/>
                <a:gd name="T27" fmla="*/ 233 h 364"/>
                <a:gd name="T28" fmla="*/ 211 w 339"/>
                <a:gd name="T29" fmla="*/ 199 h 364"/>
                <a:gd name="T30" fmla="*/ 237 w 339"/>
                <a:gd name="T31" fmla="*/ 213 h 364"/>
                <a:gd name="T32" fmla="*/ 251 w 339"/>
                <a:gd name="T33" fmla="*/ 175 h 364"/>
                <a:gd name="T34" fmla="*/ 263 w 339"/>
                <a:gd name="T35" fmla="*/ 171 h 364"/>
                <a:gd name="T36" fmla="*/ 283 w 339"/>
                <a:gd name="T37" fmla="*/ 133 h 364"/>
                <a:gd name="T38" fmla="*/ 290 w 339"/>
                <a:gd name="T39" fmla="*/ 93 h 364"/>
                <a:gd name="T40" fmla="*/ 331 w 339"/>
                <a:gd name="T41" fmla="*/ 119 h 364"/>
                <a:gd name="T42" fmla="*/ 338 w 339"/>
                <a:gd name="T43" fmla="*/ 98 h 364"/>
                <a:gd name="T44" fmla="*/ 327 w 339"/>
                <a:gd name="T45" fmla="*/ 81 h 364"/>
                <a:gd name="T46" fmla="*/ 308 w 339"/>
                <a:gd name="T47" fmla="*/ 72 h 364"/>
                <a:gd name="T48" fmla="*/ 285 w 339"/>
                <a:gd name="T49" fmla="*/ 75 h 364"/>
                <a:gd name="T50" fmla="*/ 277 w 339"/>
                <a:gd name="T51" fmla="*/ 88 h 364"/>
                <a:gd name="T52" fmla="*/ 237 w 339"/>
                <a:gd name="T53" fmla="*/ 101 h 364"/>
                <a:gd name="T54" fmla="*/ 211 w 339"/>
                <a:gd name="T55" fmla="*/ 135 h 364"/>
                <a:gd name="T56" fmla="*/ 204 w 339"/>
                <a:gd name="T57" fmla="*/ 81 h 364"/>
                <a:gd name="T58" fmla="*/ 130 w 339"/>
                <a:gd name="T59" fmla="*/ 94 h 364"/>
                <a:gd name="T60" fmla="*/ 117 w 339"/>
                <a:gd name="T61" fmla="*/ 0 h 364"/>
                <a:gd name="T62" fmla="*/ 107 w 339"/>
                <a:gd name="T63" fmla="*/ 9 h 364"/>
                <a:gd name="T64" fmla="*/ 112 w 339"/>
                <a:gd name="T65" fmla="*/ 26 h 364"/>
                <a:gd name="T66" fmla="*/ 103 w 339"/>
                <a:gd name="T67" fmla="*/ 111 h 364"/>
                <a:gd name="T68" fmla="*/ 90 w 339"/>
                <a:gd name="T69" fmla="*/ 129 h 364"/>
                <a:gd name="T70" fmla="*/ 50 w 339"/>
                <a:gd name="T71" fmla="*/ 160 h 364"/>
                <a:gd name="T72" fmla="*/ 43 w 339"/>
                <a:gd name="T73" fmla="*/ 197 h 364"/>
                <a:gd name="T74" fmla="*/ 27 w 339"/>
                <a:gd name="T75" fmla="*/ 188 h 364"/>
                <a:gd name="T76" fmla="*/ 23 w 339"/>
                <a:gd name="T77" fmla="*/ 229 h 364"/>
                <a:gd name="T78" fmla="*/ 0 w 339"/>
                <a:gd name="T79" fmla="*/ 253 h 364"/>
                <a:gd name="T80" fmla="*/ 0 w 339"/>
                <a:gd name="T81" fmla="*/ 25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9" h="364">
                  <a:moveTo>
                    <a:pt x="0" y="253"/>
                  </a:moveTo>
                  <a:lnTo>
                    <a:pt x="0" y="253"/>
                  </a:lnTo>
                  <a:lnTo>
                    <a:pt x="13" y="300"/>
                  </a:lnTo>
                  <a:lnTo>
                    <a:pt x="27" y="318"/>
                  </a:lnTo>
                  <a:lnTo>
                    <a:pt x="55" y="336"/>
                  </a:lnTo>
                  <a:lnTo>
                    <a:pt x="77" y="363"/>
                  </a:lnTo>
                  <a:lnTo>
                    <a:pt x="104" y="350"/>
                  </a:lnTo>
                  <a:lnTo>
                    <a:pt x="115" y="357"/>
                  </a:lnTo>
                  <a:lnTo>
                    <a:pt x="130" y="350"/>
                  </a:lnTo>
                  <a:lnTo>
                    <a:pt x="142" y="334"/>
                  </a:lnTo>
                  <a:lnTo>
                    <a:pt x="168" y="328"/>
                  </a:lnTo>
                  <a:lnTo>
                    <a:pt x="186" y="306"/>
                  </a:lnTo>
                  <a:lnTo>
                    <a:pt x="175" y="300"/>
                  </a:lnTo>
                  <a:lnTo>
                    <a:pt x="205" y="233"/>
                  </a:lnTo>
                  <a:lnTo>
                    <a:pt x="211" y="199"/>
                  </a:lnTo>
                  <a:lnTo>
                    <a:pt x="237" y="213"/>
                  </a:lnTo>
                  <a:lnTo>
                    <a:pt x="251" y="175"/>
                  </a:lnTo>
                  <a:lnTo>
                    <a:pt x="263" y="171"/>
                  </a:lnTo>
                  <a:lnTo>
                    <a:pt x="283" y="133"/>
                  </a:lnTo>
                  <a:lnTo>
                    <a:pt x="290" y="93"/>
                  </a:lnTo>
                  <a:lnTo>
                    <a:pt x="331" y="119"/>
                  </a:lnTo>
                  <a:lnTo>
                    <a:pt x="338" y="98"/>
                  </a:lnTo>
                  <a:lnTo>
                    <a:pt x="327" y="81"/>
                  </a:lnTo>
                  <a:lnTo>
                    <a:pt x="308" y="72"/>
                  </a:lnTo>
                  <a:lnTo>
                    <a:pt x="285" y="75"/>
                  </a:lnTo>
                  <a:lnTo>
                    <a:pt x="277" y="88"/>
                  </a:lnTo>
                  <a:lnTo>
                    <a:pt x="237" y="101"/>
                  </a:lnTo>
                  <a:lnTo>
                    <a:pt x="211" y="135"/>
                  </a:lnTo>
                  <a:lnTo>
                    <a:pt x="204" y="81"/>
                  </a:lnTo>
                  <a:lnTo>
                    <a:pt x="130" y="94"/>
                  </a:lnTo>
                  <a:lnTo>
                    <a:pt x="117" y="0"/>
                  </a:lnTo>
                  <a:lnTo>
                    <a:pt x="107" y="9"/>
                  </a:lnTo>
                  <a:lnTo>
                    <a:pt x="112" y="26"/>
                  </a:lnTo>
                  <a:lnTo>
                    <a:pt x="103" y="111"/>
                  </a:lnTo>
                  <a:lnTo>
                    <a:pt x="90" y="129"/>
                  </a:lnTo>
                  <a:lnTo>
                    <a:pt x="50" y="160"/>
                  </a:lnTo>
                  <a:lnTo>
                    <a:pt x="43" y="197"/>
                  </a:lnTo>
                  <a:lnTo>
                    <a:pt x="27" y="188"/>
                  </a:lnTo>
                  <a:lnTo>
                    <a:pt x="23" y="229"/>
                  </a:lnTo>
                  <a:lnTo>
                    <a:pt x="0" y="253"/>
                  </a:lnTo>
                  <a:lnTo>
                    <a:pt x="0" y="253"/>
                  </a:lnTo>
                </a:path>
              </a:pathLst>
            </a:custGeom>
            <a:solidFill>
              <a:srgbClr val="E000E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48" name="Freeform 68"/>
            <p:cNvSpPr>
              <a:spLocks/>
            </p:cNvSpPr>
            <p:nvPr/>
          </p:nvSpPr>
          <p:spPr bwMode="auto">
            <a:xfrm>
              <a:off x="3748" y="2188"/>
              <a:ext cx="398" cy="458"/>
            </a:xfrm>
            <a:custGeom>
              <a:avLst/>
              <a:gdLst>
                <a:gd name="T0" fmla="*/ 0 w 398"/>
                <a:gd name="T1" fmla="*/ 140 h 458"/>
                <a:gd name="T2" fmla="*/ 0 w 398"/>
                <a:gd name="T3" fmla="*/ 140 h 458"/>
                <a:gd name="T4" fmla="*/ 9 w 398"/>
                <a:gd name="T5" fmla="*/ 176 h 458"/>
                <a:gd name="T6" fmla="*/ 9 w 398"/>
                <a:gd name="T7" fmla="*/ 231 h 458"/>
                <a:gd name="T8" fmla="*/ 57 w 398"/>
                <a:gd name="T9" fmla="*/ 262 h 458"/>
                <a:gd name="T10" fmla="*/ 76 w 398"/>
                <a:gd name="T11" fmla="*/ 285 h 458"/>
                <a:gd name="T12" fmla="*/ 103 w 398"/>
                <a:gd name="T13" fmla="*/ 306 h 458"/>
                <a:gd name="T14" fmla="*/ 114 w 398"/>
                <a:gd name="T15" fmla="*/ 319 h 458"/>
                <a:gd name="T16" fmla="*/ 121 w 398"/>
                <a:gd name="T17" fmla="*/ 354 h 458"/>
                <a:gd name="T18" fmla="*/ 129 w 398"/>
                <a:gd name="T19" fmla="*/ 409 h 458"/>
                <a:gd name="T20" fmla="*/ 165 w 398"/>
                <a:gd name="T21" fmla="*/ 457 h 458"/>
                <a:gd name="T22" fmla="*/ 363 w 398"/>
                <a:gd name="T23" fmla="*/ 442 h 458"/>
                <a:gd name="T24" fmla="*/ 352 w 398"/>
                <a:gd name="T25" fmla="*/ 370 h 458"/>
                <a:gd name="T26" fmla="*/ 358 w 398"/>
                <a:gd name="T27" fmla="*/ 299 h 458"/>
                <a:gd name="T28" fmla="*/ 370 w 398"/>
                <a:gd name="T29" fmla="*/ 265 h 458"/>
                <a:gd name="T30" fmla="*/ 369 w 398"/>
                <a:gd name="T31" fmla="*/ 237 h 458"/>
                <a:gd name="T32" fmla="*/ 394 w 398"/>
                <a:gd name="T33" fmla="*/ 172 h 458"/>
                <a:gd name="T34" fmla="*/ 397 w 398"/>
                <a:gd name="T35" fmla="*/ 155 h 458"/>
                <a:gd name="T36" fmla="*/ 391 w 398"/>
                <a:gd name="T37" fmla="*/ 150 h 458"/>
                <a:gd name="T38" fmla="*/ 379 w 398"/>
                <a:gd name="T39" fmla="*/ 164 h 458"/>
                <a:gd name="T40" fmla="*/ 373 w 398"/>
                <a:gd name="T41" fmla="*/ 199 h 458"/>
                <a:gd name="T42" fmla="*/ 357 w 398"/>
                <a:gd name="T43" fmla="*/ 202 h 458"/>
                <a:gd name="T44" fmla="*/ 350 w 398"/>
                <a:gd name="T45" fmla="*/ 222 h 458"/>
                <a:gd name="T46" fmla="*/ 332 w 398"/>
                <a:gd name="T47" fmla="*/ 235 h 458"/>
                <a:gd name="T48" fmla="*/ 333 w 398"/>
                <a:gd name="T49" fmla="*/ 213 h 458"/>
                <a:gd name="T50" fmla="*/ 344 w 398"/>
                <a:gd name="T51" fmla="*/ 193 h 458"/>
                <a:gd name="T52" fmla="*/ 355 w 398"/>
                <a:gd name="T53" fmla="*/ 183 h 458"/>
                <a:gd name="T54" fmla="*/ 358 w 398"/>
                <a:gd name="T55" fmla="*/ 176 h 458"/>
                <a:gd name="T56" fmla="*/ 336 w 398"/>
                <a:gd name="T57" fmla="*/ 112 h 458"/>
                <a:gd name="T58" fmla="*/ 320 w 398"/>
                <a:gd name="T59" fmla="*/ 106 h 458"/>
                <a:gd name="T60" fmla="*/ 314 w 398"/>
                <a:gd name="T61" fmla="*/ 93 h 458"/>
                <a:gd name="T62" fmla="*/ 277 w 398"/>
                <a:gd name="T63" fmla="*/ 89 h 458"/>
                <a:gd name="T64" fmla="*/ 194 w 398"/>
                <a:gd name="T65" fmla="*/ 64 h 458"/>
                <a:gd name="T66" fmla="*/ 161 w 398"/>
                <a:gd name="T67" fmla="*/ 38 h 458"/>
                <a:gd name="T68" fmla="*/ 142 w 398"/>
                <a:gd name="T69" fmla="*/ 29 h 458"/>
                <a:gd name="T70" fmla="*/ 130 w 398"/>
                <a:gd name="T71" fmla="*/ 38 h 458"/>
                <a:gd name="T72" fmla="*/ 126 w 398"/>
                <a:gd name="T73" fmla="*/ 35 h 458"/>
                <a:gd name="T74" fmla="*/ 133 w 398"/>
                <a:gd name="T75" fmla="*/ 29 h 458"/>
                <a:gd name="T76" fmla="*/ 133 w 398"/>
                <a:gd name="T77" fmla="*/ 18 h 458"/>
                <a:gd name="T78" fmla="*/ 137 w 398"/>
                <a:gd name="T79" fmla="*/ 13 h 458"/>
                <a:gd name="T80" fmla="*/ 137 w 398"/>
                <a:gd name="T81" fmla="*/ 5 h 458"/>
                <a:gd name="T82" fmla="*/ 132 w 398"/>
                <a:gd name="T83" fmla="*/ 0 h 458"/>
                <a:gd name="T84" fmla="*/ 85 w 398"/>
                <a:gd name="T85" fmla="*/ 25 h 458"/>
                <a:gd name="T86" fmla="*/ 69 w 398"/>
                <a:gd name="T87" fmla="*/ 31 h 458"/>
                <a:gd name="T88" fmla="*/ 61 w 398"/>
                <a:gd name="T89" fmla="*/ 32 h 458"/>
                <a:gd name="T90" fmla="*/ 49 w 398"/>
                <a:gd name="T91" fmla="*/ 26 h 458"/>
                <a:gd name="T92" fmla="*/ 47 w 398"/>
                <a:gd name="T93" fmla="*/ 31 h 458"/>
                <a:gd name="T94" fmla="*/ 46 w 398"/>
                <a:gd name="T95" fmla="*/ 26 h 458"/>
                <a:gd name="T96" fmla="*/ 36 w 398"/>
                <a:gd name="T97" fmla="*/ 34 h 458"/>
                <a:gd name="T98" fmla="*/ 39 w 398"/>
                <a:gd name="T99" fmla="*/ 86 h 458"/>
                <a:gd name="T100" fmla="*/ 0 w 398"/>
                <a:gd name="T101" fmla="*/ 140 h 458"/>
                <a:gd name="T102" fmla="*/ 0 w 398"/>
                <a:gd name="T103" fmla="*/ 14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8" h="458">
                  <a:moveTo>
                    <a:pt x="0" y="140"/>
                  </a:moveTo>
                  <a:lnTo>
                    <a:pt x="0" y="140"/>
                  </a:lnTo>
                  <a:lnTo>
                    <a:pt x="9" y="176"/>
                  </a:lnTo>
                  <a:lnTo>
                    <a:pt x="9" y="231"/>
                  </a:lnTo>
                  <a:lnTo>
                    <a:pt x="57" y="262"/>
                  </a:lnTo>
                  <a:lnTo>
                    <a:pt x="76" y="285"/>
                  </a:lnTo>
                  <a:lnTo>
                    <a:pt x="103" y="306"/>
                  </a:lnTo>
                  <a:lnTo>
                    <a:pt x="114" y="319"/>
                  </a:lnTo>
                  <a:lnTo>
                    <a:pt x="121" y="354"/>
                  </a:lnTo>
                  <a:lnTo>
                    <a:pt x="129" y="409"/>
                  </a:lnTo>
                  <a:lnTo>
                    <a:pt x="165" y="457"/>
                  </a:lnTo>
                  <a:lnTo>
                    <a:pt x="363" y="442"/>
                  </a:lnTo>
                  <a:lnTo>
                    <a:pt x="352" y="370"/>
                  </a:lnTo>
                  <a:lnTo>
                    <a:pt x="358" y="299"/>
                  </a:lnTo>
                  <a:lnTo>
                    <a:pt x="370" y="265"/>
                  </a:lnTo>
                  <a:lnTo>
                    <a:pt x="369" y="237"/>
                  </a:lnTo>
                  <a:lnTo>
                    <a:pt x="394" y="172"/>
                  </a:lnTo>
                  <a:lnTo>
                    <a:pt x="397" y="155"/>
                  </a:lnTo>
                  <a:lnTo>
                    <a:pt x="391" y="150"/>
                  </a:lnTo>
                  <a:lnTo>
                    <a:pt x="379" y="164"/>
                  </a:lnTo>
                  <a:lnTo>
                    <a:pt x="373" y="199"/>
                  </a:lnTo>
                  <a:lnTo>
                    <a:pt x="357" y="202"/>
                  </a:lnTo>
                  <a:lnTo>
                    <a:pt x="350" y="222"/>
                  </a:lnTo>
                  <a:lnTo>
                    <a:pt x="332" y="235"/>
                  </a:lnTo>
                  <a:lnTo>
                    <a:pt x="333" y="213"/>
                  </a:lnTo>
                  <a:lnTo>
                    <a:pt x="344" y="193"/>
                  </a:lnTo>
                  <a:lnTo>
                    <a:pt x="355" y="183"/>
                  </a:lnTo>
                  <a:lnTo>
                    <a:pt x="358" y="176"/>
                  </a:lnTo>
                  <a:lnTo>
                    <a:pt x="336" y="112"/>
                  </a:lnTo>
                  <a:lnTo>
                    <a:pt x="320" y="106"/>
                  </a:lnTo>
                  <a:lnTo>
                    <a:pt x="314" y="93"/>
                  </a:lnTo>
                  <a:lnTo>
                    <a:pt x="277" y="89"/>
                  </a:lnTo>
                  <a:lnTo>
                    <a:pt x="194" y="64"/>
                  </a:lnTo>
                  <a:lnTo>
                    <a:pt x="161" y="38"/>
                  </a:lnTo>
                  <a:lnTo>
                    <a:pt x="142" y="29"/>
                  </a:lnTo>
                  <a:lnTo>
                    <a:pt x="130" y="38"/>
                  </a:lnTo>
                  <a:lnTo>
                    <a:pt x="126" y="35"/>
                  </a:lnTo>
                  <a:lnTo>
                    <a:pt x="133" y="29"/>
                  </a:lnTo>
                  <a:lnTo>
                    <a:pt x="133" y="18"/>
                  </a:lnTo>
                  <a:lnTo>
                    <a:pt x="137" y="13"/>
                  </a:lnTo>
                  <a:lnTo>
                    <a:pt x="137" y="5"/>
                  </a:lnTo>
                  <a:lnTo>
                    <a:pt x="132" y="0"/>
                  </a:lnTo>
                  <a:lnTo>
                    <a:pt x="85" y="25"/>
                  </a:lnTo>
                  <a:lnTo>
                    <a:pt x="69" y="31"/>
                  </a:lnTo>
                  <a:lnTo>
                    <a:pt x="61" y="32"/>
                  </a:lnTo>
                  <a:lnTo>
                    <a:pt x="49" y="26"/>
                  </a:lnTo>
                  <a:lnTo>
                    <a:pt x="47" y="31"/>
                  </a:lnTo>
                  <a:lnTo>
                    <a:pt x="46" y="26"/>
                  </a:lnTo>
                  <a:lnTo>
                    <a:pt x="36" y="34"/>
                  </a:lnTo>
                  <a:lnTo>
                    <a:pt x="39" y="86"/>
                  </a:lnTo>
                  <a:lnTo>
                    <a:pt x="0" y="140"/>
                  </a:lnTo>
                  <a:lnTo>
                    <a:pt x="0" y="140"/>
                  </a:lnTo>
                </a:path>
              </a:pathLst>
            </a:custGeom>
            <a:solidFill>
              <a:srgbClr val="E26200"/>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49" name="Freeform 69"/>
            <p:cNvSpPr>
              <a:spLocks/>
            </p:cNvSpPr>
            <p:nvPr/>
          </p:nvSpPr>
          <p:spPr bwMode="auto">
            <a:xfrm>
              <a:off x="2473" y="2305"/>
              <a:ext cx="530" cy="476"/>
            </a:xfrm>
            <a:custGeom>
              <a:avLst/>
              <a:gdLst>
                <a:gd name="T0" fmla="*/ 0 w 530"/>
                <a:gd name="T1" fmla="*/ 406 h 476"/>
                <a:gd name="T2" fmla="*/ 0 w 530"/>
                <a:gd name="T3" fmla="*/ 406 h 476"/>
                <a:gd name="T4" fmla="*/ 18 w 530"/>
                <a:gd name="T5" fmla="*/ 303 h 476"/>
                <a:gd name="T6" fmla="*/ 55 w 530"/>
                <a:gd name="T7" fmla="*/ 51 h 476"/>
                <a:gd name="T8" fmla="*/ 63 w 530"/>
                <a:gd name="T9" fmla="*/ 0 h 476"/>
                <a:gd name="T10" fmla="*/ 271 w 530"/>
                <a:gd name="T11" fmla="*/ 33 h 476"/>
                <a:gd name="T12" fmla="*/ 529 w 530"/>
                <a:gd name="T13" fmla="*/ 62 h 476"/>
                <a:gd name="T14" fmla="*/ 512 w 530"/>
                <a:gd name="T15" fmla="*/ 270 h 476"/>
                <a:gd name="T16" fmla="*/ 493 w 530"/>
                <a:gd name="T17" fmla="*/ 475 h 476"/>
                <a:gd name="T18" fmla="*/ 142 w 530"/>
                <a:gd name="T19" fmla="*/ 430 h 476"/>
                <a:gd name="T20" fmla="*/ 0 w 530"/>
                <a:gd name="T21" fmla="*/ 406 h 476"/>
                <a:gd name="T22" fmla="*/ 0 w 530"/>
                <a:gd name="T23" fmla="*/ 40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0" h="476">
                  <a:moveTo>
                    <a:pt x="0" y="406"/>
                  </a:moveTo>
                  <a:lnTo>
                    <a:pt x="0" y="406"/>
                  </a:lnTo>
                  <a:lnTo>
                    <a:pt x="18" y="303"/>
                  </a:lnTo>
                  <a:lnTo>
                    <a:pt x="55" y="51"/>
                  </a:lnTo>
                  <a:lnTo>
                    <a:pt x="63" y="0"/>
                  </a:lnTo>
                  <a:lnTo>
                    <a:pt x="271" y="33"/>
                  </a:lnTo>
                  <a:lnTo>
                    <a:pt x="529" y="62"/>
                  </a:lnTo>
                  <a:lnTo>
                    <a:pt x="512" y="270"/>
                  </a:lnTo>
                  <a:lnTo>
                    <a:pt x="493" y="475"/>
                  </a:lnTo>
                  <a:lnTo>
                    <a:pt x="142" y="430"/>
                  </a:lnTo>
                  <a:lnTo>
                    <a:pt x="0" y="406"/>
                  </a:lnTo>
                  <a:lnTo>
                    <a:pt x="0" y="406"/>
                  </a:lnTo>
                </a:path>
              </a:pathLst>
            </a:custGeom>
            <a:solidFill>
              <a:srgbClr val="0000FF"/>
            </a:solidFill>
            <a:ln w="31622"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50" name="Oval 70"/>
            <p:cNvSpPr>
              <a:spLocks noChangeArrowheads="1"/>
            </p:cNvSpPr>
            <p:nvPr/>
          </p:nvSpPr>
          <p:spPr bwMode="auto">
            <a:xfrm>
              <a:off x="3537" y="3412"/>
              <a:ext cx="70" cy="4"/>
            </a:xfrm>
            <a:prstGeom prst="ellipse">
              <a:avLst/>
            </a:prstGeom>
            <a:solidFill>
              <a:srgbClr val="C0C0C0"/>
            </a:solidFill>
            <a:ln w="18446">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51" name="Text Box 71"/>
            <p:cNvSpPr txBox="1">
              <a:spLocks noChangeArrowheads="1"/>
            </p:cNvSpPr>
            <p:nvPr/>
          </p:nvSpPr>
          <p:spPr bwMode="auto">
            <a:xfrm>
              <a:off x="2024" y="2043"/>
              <a:ext cx="47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NW</a:t>
              </a:r>
              <a:endParaRPr lang="en-US" altLang="en-US" sz="2200">
                <a:latin typeface="Times New Roman" panose="02020603050405020304" pitchFamily="18" charset="0"/>
              </a:endParaRPr>
            </a:p>
          </p:txBody>
        </p:sp>
        <p:sp>
          <p:nvSpPr>
            <p:cNvPr id="148552" name="Text Box 72"/>
            <p:cNvSpPr txBox="1">
              <a:spLocks noChangeArrowheads="1"/>
            </p:cNvSpPr>
            <p:nvPr/>
          </p:nvSpPr>
          <p:spPr bwMode="auto">
            <a:xfrm>
              <a:off x="3159" y="2692"/>
              <a:ext cx="250"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3400" b="1">
                  <a:solidFill>
                    <a:srgbClr val="FFFFFF"/>
                  </a:solidFill>
                </a:rPr>
                <a:t>C</a:t>
              </a:r>
              <a:endParaRPr lang="en-US" altLang="en-US" sz="2200">
                <a:latin typeface="Times New Roman" panose="02020603050405020304" pitchFamily="18" charset="0"/>
              </a:endParaRPr>
            </a:p>
          </p:txBody>
        </p:sp>
        <p:sp>
          <p:nvSpPr>
            <p:cNvPr id="148553" name="Text Box 73"/>
            <p:cNvSpPr txBox="1">
              <a:spLocks noChangeArrowheads="1"/>
            </p:cNvSpPr>
            <p:nvPr/>
          </p:nvSpPr>
          <p:spPr bwMode="auto">
            <a:xfrm>
              <a:off x="1681" y="2738"/>
              <a:ext cx="46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SW</a:t>
              </a:r>
              <a:endParaRPr lang="en-US" altLang="en-US" sz="2200">
                <a:latin typeface="Times New Roman" panose="02020603050405020304" pitchFamily="18" charset="0"/>
              </a:endParaRPr>
            </a:p>
          </p:txBody>
        </p:sp>
        <p:sp>
          <p:nvSpPr>
            <p:cNvPr id="148554" name="Text Box 74"/>
            <p:cNvSpPr txBox="1">
              <a:spLocks noChangeArrowheads="1"/>
            </p:cNvSpPr>
            <p:nvPr/>
          </p:nvSpPr>
          <p:spPr bwMode="auto">
            <a:xfrm>
              <a:off x="3093" y="3529"/>
              <a:ext cx="4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SC</a:t>
              </a:r>
              <a:endParaRPr lang="en-US" altLang="en-US" sz="2200">
                <a:latin typeface="Times New Roman" panose="02020603050405020304" pitchFamily="18" charset="0"/>
              </a:endParaRPr>
            </a:p>
          </p:txBody>
        </p:sp>
        <p:sp>
          <p:nvSpPr>
            <p:cNvPr id="148555" name="Text Box 75"/>
            <p:cNvSpPr txBox="1">
              <a:spLocks noChangeArrowheads="1"/>
            </p:cNvSpPr>
            <p:nvPr/>
          </p:nvSpPr>
          <p:spPr bwMode="auto">
            <a:xfrm>
              <a:off x="4209" y="3492"/>
              <a:ext cx="38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SE</a:t>
              </a:r>
              <a:endParaRPr lang="en-US" altLang="en-US" sz="2200">
                <a:latin typeface="Times New Roman" panose="02020603050405020304" pitchFamily="18" charset="0"/>
              </a:endParaRPr>
            </a:p>
          </p:txBody>
        </p:sp>
        <p:sp>
          <p:nvSpPr>
            <p:cNvPr id="148556" name="Text Box 76"/>
            <p:cNvSpPr txBox="1">
              <a:spLocks noChangeArrowheads="1"/>
            </p:cNvSpPr>
            <p:nvPr/>
          </p:nvSpPr>
          <p:spPr bwMode="auto">
            <a:xfrm>
              <a:off x="3576" y="2219"/>
              <a:ext cx="41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NC</a:t>
              </a:r>
              <a:endParaRPr lang="en-US" altLang="en-US" sz="2200">
                <a:latin typeface="Times New Roman" panose="02020603050405020304" pitchFamily="18" charset="0"/>
              </a:endParaRPr>
            </a:p>
          </p:txBody>
        </p:sp>
        <p:sp>
          <p:nvSpPr>
            <p:cNvPr id="148557" name="Text Box 77"/>
            <p:cNvSpPr txBox="1">
              <a:spLocks noChangeArrowheads="1"/>
            </p:cNvSpPr>
            <p:nvPr/>
          </p:nvSpPr>
          <p:spPr bwMode="auto">
            <a:xfrm>
              <a:off x="4673" y="2507"/>
              <a:ext cx="40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NE</a:t>
              </a:r>
              <a:endParaRPr lang="en-US" altLang="en-US" sz="2200">
                <a:latin typeface="Times New Roman" panose="02020603050405020304" pitchFamily="18" charset="0"/>
              </a:endParaRPr>
            </a:p>
          </p:txBody>
        </p:sp>
        <p:sp>
          <p:nvSpPr>
            <p:cNvPr id="148558" name="Text Box 78"/>
            <p:cNvSpPr txBox="1">
              <a:spLocks noChangeArrowheads="1"/>
            </p:cNvSpPr>
            <p:nvPr/>
          </p:nvSpPr>
          <p:spPr bwMode="auto">
            <a:xfrm>
              <a:off x="4689" y="3144"/>
              <a:ext cx="20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5450">
                <a:defRPr>
                  <a:solidFill>
                    <a:schemeClr val="tx1"/>
                  </a:solidFill>
                  <a:latin typeface="Arial" panose="020B0604020202020204" pitchFamily="34" charset="0"/>
                </a:defRPr>
              </a:lvl1pPr>
              <a:lvl2pPr marL="103188" indent="306388" defTabSz="425450">
                <a:defRPr>
                  <a:solidFill>
                    <a:schemeClr val="tx1"/>
                  </a:solidFill>
                  <a:latin typeface="Arial" panose="020B0604020202020204" pitchFamily="34" charset="0"/>
                </a:defRPr>
              </a:lvl2pPr>
              <a:lvl3pPr marL="512763" indent="307975" defTabSz="425450">
                <a:defRPr>
                  <a:solidFill>
                    <a:schemeClr val="tx1"/>
                  </a:solidFill>
                  <a:latin typeface="Arial" panose="020B0604020202020204" pitchFamily="34" charset="0"/>
                </a:defRPr>
              </a:lvl3pPr>
              <a:lvl4pPr marL="923925" indent="306388" defTabSz="425450">
                <a:defRPr>
                  <a:solidFill>
                    <a:schemeClr val="tx1"/>
                  </a:solidFill>
                  <a:latin typeface="Arial" panose="020B0604020202020204" pitchFamily="34" charset="0"/>
                </a:defRPr>
              </a:lvl4pPr>
              <a:lvl5pPr marL="1641475" defTabSz="425450">
                <a:defRPr>
                  <a:solidFill>
                    <a:schemeClr val="tx1"/>
                  </a:solidFill>
                  <a:latin typeface="Arial" panose="020B0604020202020204" pitchFamily="34" charset="0"/>
                </a:defRPr>
              </a:lvl5pPr>
              <a:lvl6pPr marL="2098675" defTabSz="425450" fontAlgn="base">
                <a:spcBef>
                  <a:spcPct val="0"/>
                </a:spcBef>
                <a:spcAft>
                  <a:spcPct val="0"/>
                </a:spcAft>
                <a:defRPr>
                  <a:solidFill>
                    <a:schemeClr val="tx1"/>
                  </a:solidFill>
                  <a:latin typeface="Arial" panose="020B0604020202020204" pitchFamily="34" charset="0"/>
                </a:defRPr>
              </a:lvl6pPr>
              <a:lvl7pPr marL="2555875" defTabSz="425450" fontAlgn="base">
                <a:spcBef>
                  <a:spcPct val="0"/>
                </a:spcBef>
                <a:spcAft>
                  <a:spcPct val="0"/>
                </a:spcAft>
                <a:defRPr>
                  <a:solidFill>
                    <a:schemeClr val="tx1"/>
                  </a:solidFill>
                  <a:latin typeface="Arial" panose="020B0604020202020204" pitchFamily="34" charset="0"/>
                </a:defRPr>
              </a:lvl7pPr>
              <a:lvl8pPr marL="3013075" defTabSz="425450" fontAlgn="base">
                <a:spcBef>
                  <a:spcPct val="0"/>
                </a:spcBef>
                <a:spcAft>
                  <a:spcPct val="0"/>
                </a:spcAft>
                <a:defRPr>
                  <a:solidFill>
                    <a:schemeClr val="tx1"/>
                  </a:solidFill>
                  <a:latin typeface="Arial" panose="020B0604020202020204" pitchFamily="34" charset="0"/>
                </a:defRPr>
              </a:lvl8pPr>
              <a:lvl9pPr marL="3470275" defTabSz="425450" fontAlgn="base">
                <a:spcBef>
                  <a:spcPct val="0"/>
                </a:spcBef>
                <a:spcAft>
                  <a:spcPct val="0"/>
                </a:spcAft>
                <a:defRPr>
                  <a:solidFill>
                    <a:schemeClr val="tx1"/>
                  </a:solidFill>
                  <a:latin typeface="Arial" panose="020B0604020202020204" pitchFamily="34" charset="0"/>
                </a:defRPr>
              </a:lvl9pPr>
            </a:lstStyle>
            <a:p>
              <a:pPr eaLnBrk="1" hangingPunct="1">
                <a:buClr>
                  <a:srgbClr val="FFE118"/>
                </a:buClr>
                <a:buSzPct val="90000"/>
                <a:buFont typeface="Monotype Sorts" pitchFamily="2" charset="2"/>
                <a:buNone/>
              </a:pPr>
              <a:r>
                <a:rPr lang="en-US" altLang="en-US" sz="2900" b="1">
                  <a:solidFill>
                    <a:srgbClr val="FFFFFF"/>
                  </a:solidFill>
                </a:rPr>
                <a:t>E</a:t>
              </a:r>
              <a:endParaRPr lang="en-US" altLang="en-US" sz="2200">
                <a:latin typeface="Times New Roman" panose="02020603050405020304" pitchFamily="18" charset="0"/>
              </a:endParaRPr>
            </a:p>
          </p:txBody>
        </p:sp>
      </p:gr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a:solidFill>
                  <a:schemeClr val="folHlink"/>
                </a:solidFill>
              </a:rPr>
              <a:t>US Regional Goals</a:t>
            </a:r>
            <a:br>
              <a:rPr lang="en-US" altLang="en-US" sz="3900">
                <a:solidFill>
                  <a:schemeClr val="folHlink"/>
                </a:solidFill>
              </a:rPr>
            </a:br>
            <a:r>
              <a:rPr lang="en-US" altLang="en-US" sz="3900">
                <a:solidFill>
                  <a:schemeClr val="folHlink"/>
                </a:solidFill>
              </a:rPr>
              <a:t>BSE Surveillance  </a:t>
            </a:r>
            <a:r>
              <a:rPr lang="en-US" altLang="en-US" sz="2400">
                <a:solidFill>
                  <a:schemeClr val="folHlink"/>
                </a:solidFill>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0" y="1076325"/>
            <a:ext cx="8797925" cy="1143000"/>
          </a:xfrm>
        </p:spPr>
        <p:txBody>
          <a:bodyPr/>
          <a:lstStyle/>
          <a:p>
            <a:pPr defTabSz="1019175"/>
            <a:r>
              <a:rPr lang="en-US" altLang="en-US" sz="3500" b="0">
                <a:solidFill>
                  <a:srgbClr val="FFE118"/>
                </a:solidFill>
              </a:rPr>
              <a:t>Surveillance: NVSL Bovine Brain Submissions FY 93-04 </a:t>
            </a:r>
            <a:br>
              <a:rPr lang="en-US" altLang="en-US" sz="3500" b="0">
                <a:solidFill>
                  <a:srgbClr val="FFE118"/>
                </a:solidFill>
              </a:rPr>
            </a:br>
            <a:r>
              <a:rPr lang="en-US" altLang="en-US" sz="3500" b="0">
                <a:solidFill>
                  <a:srgbClr val="FFE118"/>
                </a:solidFill>
              </a:rPr>
              <a:t>(through 12/31/03)</a:t>
            </a:r>
          </a:p>
        </p:txBody>
      </p:sp>
      <p:graphicFrame>
        <p:nvGraphicFramePr>
          <p:cNvPr id="151555" name="Object 3"/>
          <p:cNvGraphicFramePr>
            <a:graphicFrameLocks noChangeAspect="1"/>
          </p:cNvGraphicFramePr>
          <p:nvPr>
            <p:ph type="chart" idx="1"/>
          </p:nvPr>
        </p:nvGraphicFramePr>
        <p:xfrm>
          <a:off x="554038" y="2335213"/>
          <a:ext cx="7756525" cy="4119562"/>
        </p:xfrm>
        <a:graphic>
          <a:graphicData uri="http://schemas.openxmlformats.org/presentationml/2006/ole">
            <mc:AlternateContent xmlns:mc="http://schemas.openxmlformats.org/markup-compatibility/2006">
              <mc:Choice xmlns:v="urn:schemas-microsoft-com:vml" Requires="v">
                <p:oleObj spid="_x0000_s151556" name="Chart" r:id="rId3" imgW="8563051" imgH="4686300" progId="MSGraph.Chart.8">
                  <p:embed followColorScheme="full"/>
                </p:oleObj>
              </mc:Choice>
              <mc:Fallback>
                <p:oleObj name="Chart" r:id="rId3" imgW="8563051" imgH="46863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8" y="2335213"/>
                        <a:ext cx="7756525" cy="4119562"/>
                      </a:xfrm>
                      <a:prstGeom prst="rect">
                        <a:avLst/>
                      </a:prstGeom>
                    </p:spPr>
                  </p:pic>
                </p:oleObj>
              </mc:Fallback>
            </mc:AlternateContent>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r>
              <a:rPr lang="en-US" altLang="en-US"/>
              <a:t>Future policy changes</a:t>
            </a:r>
          </a:p>
        </p:txBody>
      </p:sp>
      <p:sp>
        <p:nvSpPr>
          <p:cNvPr id="160771" name="Rectangle 3"/>
          <p:cNvSpPr>
            <a:spLocks noGrp="1" noChangeArrowheads="1"/>
          </p:cNvSpPr>
          <p:nvPr>
            <p:ph type="body" idx="1"/>
          </p:nvPr>
        </p:nvSpPr>
        <p:spPr/>
        <p:txBody>
          <a:bodyPr/>
          <a:lstStyle/>
          <a:p>
            <a:r>
              <a:rPr lang="en-US" altLang="en-US"/>
              <a:t>Evaluating International Review Subcommittee recommendations</a:t>
            </a:r>
          </a:p>
          <a:p>
            <a:r>
              <a:rPr lang="en-US" altLang="en-US"/>
              <a:t>Considering range of options on surveillance</a:t>
            </a:r>
          </a:p>
          <a:p>
            <a:r>
              <a:rPr lang="en-US" altLang="en-US"/>
              <a:t>In the interim, still committed to maintaining FY04 goal as stated, until further decisions are made</a:t>
            </a:r>
          </a:p>
          <a:p>
            <a:r>
              <a:rPr lang="en-US" altLang="en-US"/>
              <a:t>Working with states, industry, and others to maintain access to targeted population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r>
              <a:rPr lang="en-US" altLang="en-US"/>
              <a:t>BSE Index Case - Diagnosis</a:t>
            </a:r>
          </a:p>
        </p:txBody>
      </p:sp>
      <p:sp>
        <p:nvSpPr>
          <p:cNvPr id="100355" name="Rectangle 3"/>
          <p:cNvSpPr>
            <a:spLocks noGrp="1" noChangeArrowheads="1"/>
          </p:cNvSpPr>
          <p:nvPr>
            <p:ph type="body" idx="1"/>
          </p:nvPr>
        </p:nvSpPr>
        <p:spPr>
          <a:xfrm>
            <a:off x="457200" y="1484313"/>
            <a:ext cx="8229600" cy="4525962"/>
          </a:xfrm>
        </p:spPr>
        <p:txBody>
          <a:bodyPr/>
          <a:lstStyle/>
          <a:p>
            <a:pPr>
              <a:lnSpc>
                <a:spcPct val="90000"/>
              </a:lnSpc>
            </a:pPr>
            <a:r>
              <a:rPr lang="en-US" altLang="en-US"/>
              <a:t>Presumptive positive diagnosis at NVSL was based on </a:t>
            </a:r>
          </a:p>
          <a:p>
            <a:pPr lvl="1">
              <a:lnSpc>
                <a:spcPct val="90000"/>
              </a:lnSpc>
              <a:buClr>
                <a:schemeClr val="tx1"/>
              </a:buClr>
              <a:buFont typeface="Wingdings" panose="05000000000000000000" pitchFamily="2" charset="2"/>
              <a:buChar char="ü"/>
            </a:pPr>
            <a:r>
              <a:rPr lang="en-US" altLang="en-US" sz="3200"/>
              <a:t> immunohistochemistry</a:t>
            </a:r>
          </a:p>
          <a:p>
            <a:pPr lvl="1">
              <a:lnSpc>
                <a:spcPct val="90000"/>
              </a:lnSpc>
              <a:buClr>
                <a:schemeClr val="tx1"/>
              </a:buClr>
              <a:buFont typeface="Wingdings" panose="05000000000000000000" pitchFamily="2" charset="2"/>
              <a:buChar char="ü"/>
            </a:pPr>
            <a:r>
              <a:rPr lang="en-US" altLang="en-US" sz="3200"/>
              <a:t>histopathologic examination</a:t>
            </a:r>
          </a:p>
          <a:p>
            <a:pPr>
              <a:lnSpc>
                <a:spcPct val="90000"/>
              </a:lnSpc>
            </a:pPr>
            <a:r>
              <a:rPr lang="en-US" altLang="en-US"/>
              <a:t>The positive diagnosis was confirmed at the BSE reference laboratory in Weybridge, England.  Samples from the index cow were  hand carried to this laboratory where the BSE diagnosis was confirmed on 12/25/03. </a:t>
            </a:r>
          </a:p>
          <a:p>
            <a:pPr lvl="1">
              <a:lnSpc>
                <a:spcPct val="90000"/>
              </a:lnSpc>
              <a:buClr>
                <a:schemeClr val="tx1"/>
              </a:buClr>
              <a:buFontTx/>
              <a:buChar char="•"/>
            </a:pPr>
            <a:endParaRPr lang="en-US" altLang="en-US" sz="3200"/>
          </a:p>
          <a:p>
            <a:pPr>
              <a:lnSpc>
                <a:spcPct val="90000"/>
              </a:lnSpc>
            </a:pPr>
            <a:endParaRPr lang="en-US" alt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ltLang="en-US"/>
              <a:t>BSE Index Case</a:t>
            </a:r>
          </a:p>
        </p:txBody>
      </p:sp>
      <p:sp>
        <p:nvSpPr>
          <p:cNvPr id="101379" name="Rectangle 3"/>
          <p:cNvSpPr>
            <a:spLocks noGrp="1" noChangeArrowheads="1"/>
          </p:cNvSpPr>
          <p:nvPr>
            <p:ph type="body" idx="1"/>
          </p:nvPr>
        </p:nvSpPr>
        <p:spPr/>
        <p:txBody>
          <a:bodyPr/>
          <a:lstStyle/>
          <a:p>
            <a:pPr>
              <a:lnSpc>
                <a:spcPct val="90000"/>
              </a:lnSpc>
            </a:pPr>
            <a:r>
              <a:rPr lang="en-US" altLang="en-US" sz="2800"/>
              <a:t>Holstein dairy cow, 6 ½ years at slaughter</a:t>
            </a:r>
          </a:p>
          <a:p>
            <a:pPr>
              <a:lnSpc>
                <a:spcPct val="90000"/>
              </a:lnSpc>
            </a:pPr>
            <a:r>
              <a:rPr lang="en-US" altLang="en-US" sz="2800"/>
              <a:t>Sent to slaughter due to calving complications</a:t>
            </a:r>
          </a:p>
          <a:p>
            <a:pPr>
              <a:lnSpc>
                <a:spcPct val="90000"/>
              </a:lnSpc>
            </a:pPr>
            <a:r>
              <a:rPr lang="en-US" altLang="en-US" sz="2800"/>
              <a:t>Tested at slaughter because of non-ambulatory status, no CNS signs observed</a:t>
            </a:r>
          </a:p>
          <a:p>
            <a:pPr>
              <a:lnSpc>
                <a:spcPct val="90000"/>
              </a:lnSpc>
            </a:pPr>
            <a:r>
              <a:rPr lang="en-US" altLang="en-US" sz="2800"/>
              <a:t>Trace back investigation determined cow was born into a herd in Alberta, Canada</a:t>
            </a:r>
          </a:p>
          <a:p>
            <a:pPr>
              <a:lnSpc>
                <a:spcPct val="90000"/>
              </a:lnSpc>
            </a:pPr>
            <a:r>
              <a:rPr lang="en-US" altLang="en-US" sz="2800"/>
              <a:t>Moved into U.S. as part of dispersal sale in 2001</a:t>
            </a:r>
          </a:p>
          <a:p>
            <a:pPr>
              <a:lnSpc>
                <a:spcPct val="90000"/>
              </a:lnSpc>
            </a:pPr>
            <a:r>
              <a:rPr lang="en-US" altLang="en-US" sz="2800"/>
              <a:t>Initially went to Mattawa, WA dairy finishing herd (9/01)</a:t>
            </a:r>
          </a:p>
          <a:p>
            <a:pPr>
              <a:lnSpc>
                <a:spcPct val="90000"/>
              </a:lnSpc>
            </a:pPr>
            <a:r>
              <a:rPr lang="en-US" altLang="en-US" sz="2800"/>
              <a:t>Resided in Mabton, WA dairy herd since 10/01</a:t>
            </a:r>
          </a:p>
          <a:p>
            <a:pPr>
              <a:lnSpc>
                <a:spcPct val="90000"/>
              </a:lnSpc>
            </a:pPr>
            <a:endParaRPr lang="en-US" altLang="en-US" sz="280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en-US" altLang="en-US"/>
              <a:t>BSE Index Case (continued)</a:t>
            </a:r>
          </a:p>
        </p:txBody>
      </p:sp>
      <p:sp>
        <p:nvSpPr>
          <p:cNvPr id="102403" name="Rectangle 3"/>
          <p:cNvSpPr>
            <a:spLocks noGrp="1" noChangeArrowheads="1"/>
          </p:cNvSpPr>
          <p:nvPr>
            <p:ph type="body" idx="1"/>
          </p:nvPr>
        </p:nvSpPr>
        <p:spPr/>
        <p:txBody>
          <a:bodyPr/>
          <a:lstStyle/>
          <a:p>
            <a:r>
              <a:rPr lang="en-US" altLang="en-US"/>
              <a:t>The index cow has had four offspring over her lifetime, three calves since entering the U.S.</a:t>
            </a:r>
          </a:p>
          <a:p>
            <a:pPr lvl="1">
              <a:buClr>
                <a:schemeClr val="tx1"/>
              </a:buClr>
              <a:buFont typeface="Wingdings" panose="05000000000000000000" pitchFamily="2" charset="2"/>
              <a:buChar char="ü"/>
            </a:pPr>
            <a:r>
              <a:rPr lang="en-US" altLang="en-US"/>
              <a:t> A heifer calf born in Canada </a:t>
            </a:r>
          </a:p>
          <a:p>
            <a:pPr lvl="1">
              <a:buClr>
                <a:schemeClr val="tx1"/>
              </a:buClr>
              <a:buFont typeface="Wingdings" panose="05000000000000000000" pitchFamily="2" charset="2"/>
              <a:buChar char="ü"/>
            </a:pPr>
            <a:r>
              <a:rPr lang="en-US" altLang="en-US"/>
              <a:t>A stillborn calf born in 2001</a:t>
            </a:r>
          </a:p>
          <a:p>
            <a:pPr lvl="1">
              <a:buClr>
                <a:schemeClr val="tx1"/>
              </a:buClr>
              <a:buFont typeface="Wingdings" panose="05000000000000000000" pitchFamily="2" charset="2"/>
              <a:buChar char="ü"/>
            </a:pPr>
            <a:r>
              <a:rPr lang="en-US" altLang="en-US"/>
              <a:t> A heifer calf in born in 2002 (was in the index herd)</a:t>
            </a:r>
          </a:p>
          <a:p>
            <a:pPr lvl="1">
              <a:buClr>
                <a:schemeClr val="tx1"/>
              </a:buClr>
              <a:buFont typeface="Wingdings" panose="05000000000000000000" pitchFamily="2" charset="2"/>
              <a:buChar char="ü"/>
            </a:pPr>
            <a:r>
              <a:rPr lang="en-US" altLang="en-US"/>
              <a:t> A bull calf born in 2003 – moved to a bull calf raiser in Sunnyside, WA</a:t>
            </a:r>
          </a:p>
          <a:p>
            <a:endParaRPr lang="en-US"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70" name="Picture 6" descr="invest trace 2-4-04"/>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808038" y="274638"/>
            <a:ext cx="7796212" cy="6061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r>
              <a:rPr lang="en-US" altLang="en-US" sz="4000"/>
              <a:t>“At Risk” Animals Located</a:t>
            </a:r>
          </a:p>
        </p:txBody>
      </p:sp>
      <p:sp>
        <p:nvSpPr>
          <p:cNvPr id="137219" name="Rectangle 3"/>
          <p:cNvSpPr>
            <a:spLocks noGrp="1" noChangeArrowheads="1"/>
          </p:cNvSpPr>
          <p:nvPr>
            <p:ph type="body" idx="1"/>
          </p:nvPr>
        </p:nvSpPr>
        <p:spPr/>
        <p:txBody>
          <a:bodyPr/>
          <a:lstStyle/>
          <a:p>
            <a:pPr>
              <a:lnSpc>
                <a:spcPct val="90000"/>
              </a:lnSpc>
            </a:pPr>
            <a:r>
              <a:rPr lang="en-US" altLang="en-US" sz="2800"/>
              <a:t>“At risk” animals = 81 animals from herd in Canada</a:t>
            </a:r>
          </a:p>
          <a:p>
            <a:pPr lvl="1">
              <a:lnSpc>
                <a:spcPct val="90000"/>
              </a:lnSpc>
            </a:pPr>
            <a:r>
              <a:rPr lang="en-US" altLang="en-US" sz="2400"/>
              <a:t>One of the 81 is the positive cow</a:t>
            </a:r>
          </a:p>
          <a:p>
            <a:pPr lvl="1">
              <a:lnSpc>
                <a:spcPct val="90000"/>
              </a:lnSpc>
            </a:pPr>
            <a:r>
              <a:rPr lang="en-US" altLang="en-US" sz="2400"/>
              <a:t>9 – index herd, Mabton, WA (131 euthanized)</a:t>
            </a:r>
          </a:p>
          <a:p>
            <a:pPr lvl="1">
              <a:lnSpc>
                <a:spcPct val="90000"/>
              </a:lnSpc>
            </a:pPr>
            <a:r>
              <a:rPr lang="en-US" altLang="en-US" sz="2400"/>
              <a:t>3 - Tenino, WA (4 euthanized)</a:t>
            </a:r>
          </a:p>
          <a:p>
            <a:pPr lvl="1">
              <a:lnSpc>
                <a:spcPct val="90000"/>
              </a:lnSpc>
            </a:pPr>
            <a:r>
              <a:rPr lang="en-US" altLang="en-US" sz="2400"/>
              <a:t>6 - Connell, WA (15 euthanized) </a:t>
            </a:r>
          </a:p>
          <a:p>
            <a:pPr lvl="1">
              <a:lnSpc>
                <a:spcPct val="90000"/>
              </a:lnSpc>
            </a:pPr>
            <a:r>
              <a:rPr lang="en-US" altLang="en-US" sz="2400"/>
              <a:t>1 - Quincy, WA (18 euthanized)</a:t>
            </a:r>
          </a:p>
          <a:p>
            <a:pPr lvl="1">
              <a:lnSpc>
                <a:spcPct val="90000"/>
              </a:lnSpc>
            </a:pPr>
            <a:r>
              <a:rPr lang="en-US" altLang="en-US" sz="2400"/>
              <a:t>3 - Mattawa, WA (39 euthanized) </a:t>
            </a:r>
          </a:p>
          <a:p>
            <a:pPr lvl="1">
              <a:lnSpc>
                <a:spcPct val="90000"/>
              </a:lnSpc>
            </a:pPr>
            <a:r>
              <a:rPr lang="en-US" altLang="en-US" sz="2400"/>
              <a:t>1 – Moxee, WA (15 euthanized)</a:t>
            </a:r>
          </a:p>
          <a:p>
            <a:pPr lvl="1">
              <a:lnSpc>
                <a:spcPct val="90000"/>
              </a:lnSpc>
            </a:pPr>
            <a:r>
              <a:rPr lang="en-US" altLang="en-US" sz="2400"/>
              <a:t>3 – Burley, ID (7 euthanized)</a:t>
            </a:r>
          </a:p>
          <a:p>
            <a:pPr lvl="1">
              <a:lnSpc>
                <a:spcPct val="90000"/>
              </a:lnSpc>
            </a:pPr>
            <a:r>
              <a:rPr lang="en-US" altLang="en-US" sz="2400"/>
              <a:t>1 – Othello, WA (3 euthanized)</a:t>
            </a:r>
          </a:p>
          <a:p>
            <a:pPr lvl="1">
              <a:lnSpc>
                <a:spcPct val="90000"/>
              </a:lnSpc>
            </a:pPr>
            <a:r>
              <a:rPr lang="en-US" altLang="en-US" sz="2400"/>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February 9, 2004</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title"/>
          </p:nvPr>
        </p:nvSpPr>
        <p:spPr/>
        <p:txBody>
          <a:bodyPr/>
          <a:lstStyle/>
          <a:p>
            <a:r>
              <a:rPr lang="en-US" altLang="en-US"/>
              <a:t>BSE investigation</a:t>
            </a:r>
          </a:p>
        </p:txBody>
      </p:sp>
      <p:sp>
        <p:nvSpPr>
          <p:cNvPr id="147459" name="Rectangle 3"/>
          <p:cNvSpPr>
            <a:spLocks noGrp="1" noChangeArrowheads="1"/>
          </p:cNvSpPr>
          <p:nvPr>
            <p:ph type="body" idx="1"/>
          </p:nvPr>
        </p:nvSpPr>
        <p:spPr/>
        <p:txBody>
          <a:bodyPr/>
          <a:lstStyle/>
          <a:p>
            <a:pPr>
              <a:lnSpc>
                <a:spcPct val="80000"/>
              </a:lnSpc>
            </a:pPr>
            <a:r>
              <a:rPr lang="en-US" altLang="en-US" sz="2800"/>
              <a:t>Of the shipment of 81 animals from the Canadian birth herd:</a:t>
            </a:r>
          </a:p>
          <a:p>
            <a:pPr lvl="1">
              <a:lnSpc>
                <a:spcPct val="80000"/>
              </a:lnSpc>
            </a:pPr>
            <a:r>
              <a:rPr lang="en-US" altLang="en-US" sz="2400"/>
              <a:t>29 accounted for (including index cow)</a:t>
            </a:r>
          </a:p>
          <a:p>
            <a:pPr lvl="1">
              <a:lnSpc>
                <a:spcPct val="80000"/>
              </a:lnSpc>
            </a:pPr>
            <a:r>
              <a:rPr lang="en-US" altLang="en-US" sz="2400"/>
              <a:t>Normal culling practices – estimate between 17 to 36 of the 81 might still be alive</a:t>
            </a:r>
          </a:p>
          <a:p>
            <a:pPr>
              <a:lnSpc>
                <a:spcPct val="80000"/>
              </a:lnSpc>
            </a:pPr>
            <a:r>
              <a:rPr lang="en-US" altLang="en-US" sz="2800"/>
              <a:t>OIE guidelines – animals born within one year (before or after) of a BSE affected animal considered higher risk</a:t>
            </a:r>
          </a:p>
          <a:p>
            <a:pPr lvl="1">
              <a:lnSpc>
                <a:spcPct val="80000"/>
              </a:lnSpc>
            </a:pPr>
            <a:r>
              <a:rPr lang="en-US" altLang="en-US" sz="2400"/>
              <a:t>25 of the shipment of 81 were in this category</a:t>
            </a:r>
          </a:p>
          <a:p>
            <a:pPr lvl="1">
              <a:lnSpc>
                <a:spcPct val="80000"/>
              </a:lnSpc>
            </a:pPr>
            <a:r>
              <a:rPr lang="en-US" altLang="en-US" sz="2400"/>
              <a:t>14 accounted for (including index cow)</a:t>
            </a:r>
          </a:p>
          <a:p>
            <a:pPr lvl="1">
              <a:lnSpc>
                <a:spcPct val="80000"/>
              </a:lnSpc>
            </a:pPr>
            <a:r>
              <a:rPr lang="en-US" altLang="en-US" sz="2400"/>
              <a:t>Normal culling practices – estimate that 11 of the 25 might still be alive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p:txBody>
          <a:bodyPr/>
          <a:lstStyle/>
          <a:p>
            <a:r>
              <a:rPr lang="en-US" altLang="en-US"/>
              <a:t>BSE investigation</a:t>
            </a:r>
          </a:p>
        </p:txBody>
      </p:sp>
      <p:sp>
        <p:nvSpPr>
          <p:cNvPr id="146435" name="Rectangle 3"/>
          <p:cNvSpPr>
            <a:spLocks noGrp="1" noChangeArrowheads="1"/>
          </p:cNvSpPr>
          <p:nvPr>
            <p:ph type="body" idx="1"/>
          </p:nvPr>
        </p:nvSpPr>
        <p:spPr/>
        <p:txBody>
          <a:bodyPr/>
          <a:lstStyle/>
          <a:p>
            <a:r>
              <a:rPr lang="en-US" altLang="en-US"/>
              <a:t>Total of 704 animals depopulated</a:t>
            </a:r>
          </a:p>
          <a:p>
            <a:pPr lvl="1"/>
            <a:r>
              <a:rPr lang="en-US" altLang="en-US"/>
              <a:t>449 – bull calf premises</a:t>
            </a:r>
          </a:p>
          <a:p>
            <a:pPr lvl="1"/>
            <a:r>
              <a:rPr lang="en-US" altLang="en-US"/>
              <a:t>255 – animals of interest</a:t>
            </a:r>
          </a:p>
          <a:p>
            <a:pPr lvl="2"/>
            <a:r>
              <a:rPr lang="en-US" altLang="en-US"/>
              <a:t>28 were part of the original 81</a:t>
            </a:r>
          </a:p>
          <a:p>
            <a:pPr lvl="2"/>
            <a:r>
              <a:rPr lang="en-US" altLang="en-US"/>
              <a:t>220 could have been part of the original 81</a:t>
            </a:r>
          </a:p>
          <a:p>
            <a:pPr lvl="2"/>
            <a:r>
              <a:rPr lang="en-US" altLang="en-US"/>
              <a:t>7 were part of additional group of 17 heifers from Canadian herd of origin</a:t>
            </a:r>
          </a:p>
        </p:txBody>
      </p:sp>
    </p:spTree>
  </p:cSld>
  <p:clrMapOvr>
    <a:masterClrMapping/>
  </p:clrMapOvr>
  <p:transition spd="slow"/>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1773</TotalTime>
  <Words>1189</Words>
  <Application>Microsoft Office PowerPoint</Application>
  <PresentationFormat>On-screen Show (4:3)</PresentationFormat>
  <Paragraphs>237</Paragraphs>
  <Slides>23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Garamond</vt:lpstr>
      <vt:lpstr>Times New Roman</vt:lpstr>
      <vt:lpstr>Wingdings</vt:lpstr>
      <vt:lpstr>Monotype Sorts</vt:lpstr>
      <vt:lpstr>Stream</vt:lpstr>
      <vt:lpstr>Microsoft Graph Chart</vt:lpstr>
      <vt:lpstr>BSE in the US APHIS Investigation and  Response</vt:lpstr>
      <vt:lpstr>BSE Timeline</vt:lpstr>
      <vt:lpstr>BSE Index Case - Diagnosis</vt:lpstr>
      <vt:lpstr>BSE Index Case</vt:lpstr>
      <vt:lpstr>BSE Index Case (continued)</vt:lpstr>
      <vt:lpstr>PowerPoint Presentation</vt:lpstr>
      <vt:lpstr>“At Risk” Animals Located</vt:lpstr>
      <vt:lpstr>BSE investigation</vt:lpstr>
      <vt:lpstr>BSE investigation</vt:lpstr>
      <vt:lpstr>Other parts of investigation</vt:lpstr>
      <vt:lpstr>International Review Subcommittee</vt:lpstr>
      <vt:lpstr>International Review Subcommittee</vt:lpstr>
      <vt:lpstr>International Review Subcommittee</vt:lpstr>
      <vt:lpstr>International Review Subcommittee</vt:lpstr>
      <vt:lpstr>International Review Subcommittee</vt:lpstr>
      <vt:lpstr>BSE – Targeted Surveillance</vt:lpstr>
      <vt:lpstr>Surveillance goals</vt:lpstr>
      <vt:lpstr>Surveillance goals</vt:lpstr>
      <vt:lpstr>BSE Surveillance –  May 1990 – FY2004 (thru 12/31/2003)</vt:lpstr>
      <vt:lpstr>PowerPoint Presentation</vt:lpstr>
      <vt:lpstr>US Regional Goals BSE Surveillance  (through 12/31/03)</vt:lpstr>
      <vt:lpstr>Surveillance: NVSL Bovine Brain Submissions FY 93-04  (through 12/31/03)</vt:lpstr>
      <vt:lpstr>Future policy changes</vt:lpstr>
    </vt:vector>
  </TitlesOfParts>
  <Company>USDA APHIS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BSE in the U.S.</dc:title>
  <dc:creator>Default</dc:creator>
  <cp:lastModifiedBy>Singh, Monika (IntlAssoc)</cp:lastModifiedBy>
  <cp:revision>42</cp:revision>
  <dcterms:created xsi:type="dcterms:W3CDTF">2004-01-06T16:48:34Z</dcterms:created>
  <dcterms:modified xsi:type="dcterms:W3CDTF">2017-09-07T20:13:23Z</dcterms:modified>
</cp:coreProperties>
</file>