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8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80" autoAdjust="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877CF4-D9D8-42DA-B1FF-668CBA8B287F}" type="datetimeFigureOut">
              <a:rPr lang="en-US" smtClean="0"/>
              <a:t>8/11/2017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42F9A1-35F4-4639-9E66-F7823A6E4992}" type="slidenum">
              <a:rPr lang="en-US" smtClean="0"/>
              <a:t>‹#›</a:t>
            </a:fld>
            <a:endParaRPr lang="en-US"/>
          </a:p>
        </p:txBody>
      </p:sp>
    </p:spTree>
    <p:extLst>
      <p:ext uri="{BB962C8B-B14F-4D97-AF65-F5344CB8AC3E}">
        <p14:creationId xmlns:p14="http://schemas.microsoft.com/office/powerpoint/2010/main" val="2599734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3" Type="http://schemas.openxmlformats.org/officeDocument/2006/relationships/hyperlink" Target="http://www.hud.gov/offices/cpd/affordablehousing/training/web/chdo/characteristics/legal/501c3.cfm" TargetMode="External"/><Relationship Id="rId2" Type="http://schemas.openxmlformats.org/officeDocument/2006/relationships/slide" Target="../slides/slide83.xml"/><Relationship Id="rId1" Type="http://schemas.openxmlformats.org/officeDocument/2006/relationships/notesMaster" Target="../notesMasters/notesMaster1.xml"/><Relationship Id="rId5" Type="http://schemas.openxmlformats.org/officeDocument/2006/relationships/hyperlink" Target="http://www.hud.gov/offices/cpd/affordablehousing/training/web/chdo/characteristics/legal/section905.cfm" TargetMode="External"/><Relationship Id="rId4" Type="http://schemas.openxmlformats.org/officeDocument/2006/relationships/hyperlink" Target="http://www.hud.gov/offices/cpd/affordablehousing/training/web/chdo/characteristics/legal/501c4.cfm" TargetMode="Externa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B27713EF-DC1F-4958-A0FF-EA5A27176FFC}"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69314" name="Rectangle 2"/>
          <p:cNvSpPr>
            <a:spLocks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33282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472BEA6F-9BDE-42BD-823B-3823226F8300}"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74434" name="Rectangle 2"/>
          <p:cNvSpPr>
            <a:spLocks noChangeArrowheads="1" noTextEdit="1"/>
          </p:cNvSpPr>
          <p:nvPr>
            <p:ph type="sldImg"/>
          </p:nvPr>
        </p:nvSpPr>
        <p:spPr>
          <a:ln/>
        </p:spPr>
      </p:sp>
      <p:sp>
        <p:nvSpPr>
          <p:cNvPr id="274435" name="Rectangle 3"/>
          <p:cNvSpPr>
            <a:spLocks noGrp="1" noChangeArrowheads="1"/>
          </p:cNvSpPr>
          <p:nvPr>
            <p:ph type="body" idx="1"/>
          </p:nvPr>
        </p:nvSpPr>
        <p:spPr/>
        <p:txBody>
          <a:bodyPr/>
          <a:lstStyle/>
          <a:p>
            <a:r>
              <a:rPr lang="en-US" altLang="en-US"/>
              <a:t>These are just SOME examples.</a:t>
            </a:r>
          </a:p>
        </p:txBody>
      </p:sp>
    </p:spTree>
    <p:extLst>
      <p:ext uri="{BB962C8B-B14F-4D97-AF65-F5344CB8AC3E}">
        <p14:creationId xmlns:p14="http://schemas.microsoft.com/office/powerpoint/2010/main" val="3199987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3EDE5638-017B-4311-8417-CA97DBBD803C}"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59074" name="Rectangle 2"/>
          <p:cNvSpPr>
            <a:spLocks noChangeArrowheads="1" noTextEdit="1"/>
          </p:cNvSpPr>
          <p:nvPr>
            <p:ph type="sldImg"/>
          </p:nvPr>
        </p:nvSpPr>
        <p:spPr>
          <a:ln/>
        </p:spPr>
      </p:sp>
      <p:sp>
        <p:nvSpPr>
          <p:cNvPr id="259075" name="Rectangle 3"/>
          <p:cNvSpPr>
            <a:spLocks noGrp="1" noChangeArrowheads="1"/>
          </p:cNvSpPr>
          <p:nvPr>
            <p:ph type="body" idx="1"/>
          </p:nvPr>
        </p:nvSpPr>
        <p:spPr/>
        <p:txBody>
          <a:bodyPr/>
          <a:lstStyle/>
          <a:p>
            <a:r>
              <a:rPr lang="en-US" altLang="en-US"/>
              <a:t>This slide describes the basic distribution of CDBG funds</a:t>
            </a:r>
          </a:p>
        </p:txBody>
      </p:sp>
    </p:spTree>
    <p:extLst>
      <p:ext uri="{BB962C8B-B14F-4D97-AF65-F5344CB8AC3E}">
        <p14:creationId xmlns:p14="http://schemas.microsoft.com/office/powerpoint/2010/main" val="3839537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CA918316-27CA-466D-A840-8E9529DE1E4A}"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75458" name="Rectangle 2"/>
          <p:cNvSpPr>
            <a:spLocks noChangeArrowheads="1" noTextEdit="1"/>
          </p:cNvSpPr>
          <p:nvPr>
            <p:ph type="sldImg"/>
          </p:nvPr>
        </p:nvSpPr>
        <p:spPr>
          <a:ln/>
        </p:spPr>
      </p:sp>
      <p:sp>
        <p:nvSpPr>
          <p:cNvPr id="275459" name="Rectangle 3"/>
          <p:cNvSpPr>
            <a:spLocks noGrp="1" noChangeArrowheads="1"/>
          </p:cNvSpPr>
          <p:nvPr>
            <p:ph type="body" idx="1"/>
          </p:nvPr>
        </p:nvSpPr>
        <p:spPr/>
        <p:txBody>
          <a:bodyPr/>
          <a:lstStyle/>
          <a:p>
            <a:r>
              <a:rPr lang="en-US" altLang="en-US"/>
              <a:t>Often local governments are creatures of habit, funding the same organizations each year.  This is why it is all the more important to understand the Consolidated Planning process so you know how to get your name out there. </a:t>
            </a:r>
          </a:p>
          <a:p>
            <a:endParaRPr lang="en-US" altLang="en-US"/>
          </a:p>
          <a:p>
            <a:r>
              <a:rPr lang="en-US" altLang="en-US"/>
              <a:t>It is important to reiterate here, that for all of the CPD programs including CDBG, Faithbased orgs do not have any special standing, but they are just as able to apply and receive funding as any qualified organization. </a:t>
            </a:r>
          </a:p>
          <a:p>
            <a:endParaRPr lang="en-US" altLang="en-US"/>
          </a:p>
          <a:p>
            <a:r>
              <a:rPr lang="en-US" altLang="en-US"/>
              <a:t>This slide specifically emphasizes the meaning of the term subrecipient for the CDBG program because it is very different than the meaning it takes under the HOME program rules.  We will discuss the HOME meaning when we discuss the HOME program in a moment, but for now realize that they are quite different so that you do not confuse the meanings.  </a:t>
            </a:r>
          </a:p>
          <a:p>
            <a:endParaRPr lang="en-US" altLang="en-US"/>
          </a:p>
          <a:p>
            <a:r>
              <a:rPr lang="en-US" altLang="en-US"/>
              <a:t>What is important to remember is that you need to find out about and understand the process by which your locality or state distributes their formula funding and how they make decisions about who to fund.  Do not let the terminology throw you off your goals; when in doubt contact your local HUD office.  </a:t>
            </a:r>
          </a:p>
          <a:p>
            <a:endParaRPr lang="en-US" altLang="en-US"/>
          </a:p>
          <a:p>
            <a:r>
              <a:rPr lang="en-US" altLang="en-US" u="sng"/>
              <a:t>Other Background information in case there are questions. </a:t>
            </a:r>
          </a:p>
          <a:p>
            <a:pPr>
              <a:buFontTx/>
              <a:buChar char="-"/>
            </a:pPr>
            <a:r>
              <a:rPr lang="en-US" altLang="en-US"/>
              <a:t>A for-profit agency may be a subrecipient</a:t>
            </a:r>
          </a:p>
          <a:p>
            <a:pPr>
              <a:buFontTx/>
              <a:buChar char="-"/>
            </a:pPr>
            <a:r>
              <a:rPr lang="en-US" altLang="en-US"/>
              <a:t>Institutions of higher learning may be subrecipients</a:t>
            </a:r>
          </a:p>
          <a:p>
            <a:pPr>
              <a:buFontTx/>
              <a:buChar char="-"/>
            </a:pPr>
            <a:r>
              <a:rPr lang="en-US" altLang="en-US"/>
              <a:t>Who are not subrecipients?  Procured contractors, beneficiaries of assistance, owners of rental housing seeking rehab assistance, and CBDO’s are not automatically subrecipients.</a:t>
            </a:r>
          </a:p>
          <a:p>
            <a:pPr>
              <a:buFontTx/>
              <a:buChar char="-"/>
            </a:pPr>
            <a:r>
              <a:rPr lang="en-US" altLang="en-US"/>
              <a:t>A written agreement must be executed before funds are disbursed</a:t>
            </a:r>
          </a:p>
          <a:p>
            <a:pPr>
              <a:buFontTx/>
              <a:buChar char="-"/>
            </a:pPr>
            <a:r>
              <a:rPr lang="en-US" altLang="en-US"/>
              <a:t>Minimal required elements:</a:t>
            </a:r>
          </a:p>
          <a:p>
            <a:pPr lvl="1">
              <a:buFontTx/>
              <a:buChar char="-"/>
            </a:pPr>
            <a:r>
              <a:rPr lang="en-US" altLang="en-US"/>
              <a:t>Statement of work</a:t>
            </a:r>
          </a:p>
          <a:p>
            <a:pPr lvl="1">
              <a:buFontTx/>
              <a:buChar char="-"/>
            </a:pPr>
            <a:r>
              <a:rPr lang="en-US" altLang="en-US"/>
              <a:t>Records and reports</a:t>
            </a:r>
          </a:p>
          <a:p>
            <a:pPr lvl="1">
              <a:buFontTx/>
              <a:buChar char="-"/>
            </a:pPr>
            <a:r>
              <a:rPr lang="en-US" altLang="en-US"/>
              <a:t>Program income</a:t>
            </a:r>
          </a:p>
          <a:p>
            <a:pPr lvl="1">
              <a:buFontTx/>
              <a:buChar char="-"/>
            </a:pPr>
            <a:r>
              <a:rPr lang="en-US" altLang="en-US"/>
              <a:t>Uniform administrative and other federal requirements</a:t>
            </a:r>
          </a:p>
          <a:p>
            <a:pPr lvl="1">
              <a:buFontTx/>
              <a:buChar char="-"/>
            </a:pPr>
            <a:r>
              <a:rPr lang="en-US" altLang="en-US"/>
              <a:t>Suspension/termination and reversion of assets</a:t>
            </a:r>
          </a:p>
          <a:p>
            <a:pPr lvl="1">
              <a:buFontTx/>
              <a:buChar char="-"/>
            </a:pPr>
            <a:r>
              <a:rPr lang="en-US" altLang="en-US"/>
              <a:t>Conditions for religious organizations.  </a:t>
            </a:r>
          </a:p>
          <a:p>
            <a:endParaRPr lang="en-US" altLang="en-US"/>
          </a:p>
          <a:p>
            <a:endParaRPr lang="en-US" altLang="en-US"/>
          </a:p>
        </p:txBody>
      </p:sp>
    </p:spTree>
    <p:extLst>
      <p:ext uri="{BB962C8B-B14F-4D97-AF65-F5344CB8AC3E}">
        <p14:creationId xmlns:p14="http://schemas.microsoft.com/office/powerpoint/2010/main" val="2261272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A74A2AC4-5AF6-43E7-A01C-A5CF13866D90}"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4018" name="Rectangle 2"/>
          <p:cNvSpPr>
            <a:spLocks noChangeArrowheads="1" noTextEdit="1"/>
          </p:cNvSpPr>
          <p:nvPr>
            <p:ph type="sldImg"/>
          </p:nvPr>
        </p:nvSpPr>
        <p:spPr>
          <a:ln/>
        </p:spPr>
      </p:sp>
      <p:sp>
        <p:nvSpPr>
          <p:cNvPr id="214019" name="Rectangle 3"/>
          <p:cNvSpPr>
            <a:spLocks noGrp="1" noChangeArrowheads="1"/>
          </p:cNvSpPr>
          <p:nvPr>
            <p:ph type="body" idx="1"/>
          </p:nvPr>
        </p:nvSpPr>
        <p:spPr/>
        <p:txBody>
          <a:bodyPr/>
          <a:lstStyle/>
          <a:p>
            <a:r>
              <a:rPr lang="en-US" altLang="en-US"/>
              <a:t>Moving on from the CDBG program, HOME is our housing program.  It too is a block grant and is provided to local jurisdictions based on a formula.  These jurisdictions – just like with CDBG - prioritize their use of the funds based on community needs. </a:t>
            </a:r>
          </a:p>
          <a:p>
            <a:endParaRPr lang="en-US" altLang="en-US"/>
          </a:p>
          <a:p>
            <a:r>
              <a:rPr lang="en-US" altLang="en-US"/>
              <a:t>HOME’s program website is listed for future further reference</a:t>
            </a:r>
          </a:p>
        </p:txBody>
      </p:sp>
    </p:spTree>
    <p:extLst>
      <p:ext uri="{BB962C8B-B14F-4D97-AF65-F5344CB8AC3E}">
        <p14:creationId xmlns:p14="http://schemas.microsoft.com/office/powerpoint/2010/main" val="3872985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46249A18-AC2B-4B3F-8E00-329EB3C9424B}"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58082" name="Rectangle 2"/>
          <p:cNvSpPr>
            <a:spLocks noChangeArrowheads="1" noTextEdit="1"/>
          </p:cNvSpPr>
          <p:nvPr>
            <p:ph type="sldImg"/>
          </p:nvPr>
        </p:nvSpPr>
        <p:spPr>
          <a:xfrm>
            <a:off x="1179513" y="695325"/>
            <a:ext cx="4641850" cy="3481388"/>
          </a:xfrm>
          <a:ln/>
        </p:spPr>
      </p:sp>
      <p:sp>
        <p:nvSpPr>
          <p:cNvPr id="558083" name="Rectangle 3"/>
          <p:cNvSpPr>
            <a:spLocks noGrp="1" noChangeArrowheads="1"/>
          </p:cNvSpPr>
          <p:nvPr>
            <p:ph type="body" idx="1"/>
          </p:nvPr>
        </p:nvSpPr>
        <p:spPr>
          <a:xfrm>
            <a:off x="930275" y="4413250"/>
            <a:ext cx="5137150" cy="4175125"/>
          </a:xfrm>
        </p:spPr>
        <p:txBody>
          <a:bodyPr/>
          <a:lstStyle/>
          <a:p>
            <a:r>
              <a:rPr lang="en-US" altLang="en-US"/>
              <a:t>The HOME program uses the term PJs to refer to their grantees – the state or local governments.  </a:t>
            </a:r>
          </a:p>
          <a:p>
            <a:endParaRPr lang="en-US" altLang="en-US"/>
          </a:p>
          <a:p>
            <a:r>
              <a:rPr lang="en-US" altLang="en-US"/>
              <a:t>Participating jurisdictions often administer their own programs, but some states and local governments delegate the administration of specific programs to subrecipients. Here is where the term subrecipient is used differently than in the CDBG program.  In the HOME program the term subrecipient describes an office or organization that effectively administers a portion of the grant for the PJ, and for all practical purposes, they act as if they were the grantee.  If your PJ uses a subrecipient to administer the specific HOME program that you need funding from, you will need to be in contact with the subrecipient to try to gain access to the HOME funds.  They are still a part of the Con Plan process, and the subrecipient is still held accountable by the PJ itself.  </a:t>
            </a:r>
            <a:endParaRPr lang="en-US" altLang="en-US" b="1"/>
          </a:p>
        </p:txBody>
      </p:sp>
    </p:spTree>
    <p:extLst>
      <p:ext uri="{BB962C8B-B14F-4D97-AF65-F5344CB8AC3E}">
        <p14:creationId xmlns:p14="http://schemas.microsoft.com/office/powerpoint/2010/main" val="2163240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187F9616-C688-482A-AEDE-091F2EFB1AF9}"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23266" name="Rectangle 2"/>
          <p:cNvSpPr>
            <a:spLocks noChangeArrowheads="1" noTextEdit="1"/>
          </p:cNvSpPr>
          <p:nvPr>
            <p:ph type="sldImg"/>
          </p:nvPr>
        </p:nvSpPr>
        <p:spPr>
          <a:ln/>
        </p:spPr>
      </p:sp>
      <p:sp>
        <p:nvSpPr>
          <p:cNvPr id="523267" name="Rectangle 3"/>
          <p:cNvSpPr>
            <a:spLocks noGrp="1" noChangeArrowheads="1"/>
          </p:cNvSpPr>
          <p:nvPr>
            <p:ph type="body" idx="1"/>
          </p:nvPr>
        </p:nvSpPr>
        <p:spPr/>
        <p:txBody>
          <a:bodyPr/>
          <a:lstStyle/>
          <a:p>
            <a:pPr>
              <a:lnSpc>
                <a:spcPct val="80000"/>
              </a:lnSpc>
            </a:pPr>
            <a:r>
              <a:rPr lang="en-US" altLang="en-US" sz="800"/>
              <a:t>The HOME Investment Partnerships Program is, by definition, about creating partnerships for affordable housing. Thus, any discussion of the HOME Program, its goals and objectives, and its opportunities and requirements inevitably revolves around numerous actors. The list below identifies many of the key actors involved in the HOME Program. </a:t>
            </a:r>
          </a:p>
          <a:p>
            <a:pPr>
              <a:lnSpc>
                <a:spcPct val="80000"/>
              </a:lnSpc>
            </a:pPr>
            <a:endParaRPr lang="en-US" altLang="en-US" sz="800"/>
          </a:p>
          <a:p>
            <a:pPr>
              <a:lnSpc>
                <a:spcPct val="80000"/>
              </a:lnSpc>
            </a:pPr>
            <a:r>
              <a:rPr lang="en-US" altLang="en-US" sz="800"/>
              <a:t>  </a:t>
            </a:r>
            <a:r>
              <a:rPr lang="en-US" altLang="en-US" sz="800" b="1"/>
              <a:t>Participating jurisdictions (PJs)</a:t>
            </a:r>
            <a:r>
              <a:rPr lang="en-US" altLang="en-US" sz="800"/>
              <a:t>. These are state and local governments or consortia that serve as the primary entities designated by HUD to administer the HOME Program.</a:t>
            </a:r>
            <a:br>
              <a:rPr lang="en-US" altLang="en-US" sz="800"/>
            </a:br>
            <a:br>
              <a:rPr lang="en-US" altLang="en-US" sz="800"/>
            </a:br>
            <a:r>
              <a:rPr lang="en-US" altLang="en-US" sz="800"/>
              <a:t>  </a:t>
            </a:r>
            <a:r>
              <a:rPr lang="en-US" altLang="en-US" sz="800" b="1"/>
              <a:t>State governments</a:t>
            </a:r>
            <a:r>
              <a:rPr lang="en-US" altLang="en-US" sz="800"/>
              <a:t>. Under the HOME Program, individual state governments can be designated as state participating jurisdictions and collectively receive 40 percent of the national HOME allocation each year.</a:t>
            </a:r>
            <a:br>
              <a:rPr lang="en-US" altLang="en-US" sz="800"/>
            </a:br>
            <a:br>
              <a:rPr lang="en-US" altLang="en-US" sz="800"/>
            </a:br>
            <a:r>
              <a:rPr lang="en-US" altLang="en-US" sz="800"/>
              <a:t>  </a:t>
            </a:r>
            <a:r>
              <a:rPr lang="en-US" altLang="en-US" sz="800" b="1"/>
              <a:t>State recipients</a:t>
            </a:r>
            <a:r>
              <a:rPr lang="en-US" altLang="en-US" sz="800"/>
              <a:t>. Under the HOME Program, PJs can award their HOME funds to units of local governments, called State recipients, to run HOME locally.</a:t>
            </a:r>
            <a:br>
              <a:rPr lang="en-US" altLang="en-US" sz="800"/>
            </a:br>
            <a:br>
              <a:rPr lang="en-US" altLang="en-US" sz="800"/>
            </a:br>
            <a:r>
              <a:rPr lang="en-US" altLang="en-US" sz="800"/>
              <a:t>  </a:t>
            </a:r>
            <a:r>
              <a:rPr lang="en-US" altLang="en-US" sz="800" b="1"/>
              <a:t>Local governments</a:t>
            </a:r>
            <a:r>
              <a:rPr lang="en-US" altLang="en-US" sz="800"/>
              <a:t>. Under the HOME Program, units of general local government - including cities, towns, townships, and parishes may be designated as local participating jurisdictions and collectively receive 60 percent of the national HOME allocation each year.</a:t>
            </a:r>
            <a:br>
              <a:rPr lang="en-US" altLang="en-US" sz="800"/>
            </a:br>
            <a:br>
              <a:rPr lang="en-US" altLang="en-US" sz="800"/>
            </a:br>
            <a:r>
              <a:rPr lang="en-US" altLang="en-US" sz="800"/>
              <a:t>  </a:t>
            </a:r>
            <a:r>
              <a:rPr lang="en-US" altLang="en-US" sz="800" b="1"/>
              <a:t>Consortia</a:t>
            </a:r>
            <a:r>
              <a:rPr lang="en-US" altLang="en-US" sz="800"/>
              <a:t>. A group of local governments may choose to form a consortium, particularly when one or more members are not eligible to receive a formula allocation, or their formula allocation would not meet the minimum threshold for funding. A HOME consortium is a legal entity comprised of contiguous units of local government.</a:t>
            </a:r>
            <a:br>
              <a:rPr lang="en-US" altLang="en-US" sz="800"/>
            </a:br>
            <a:br>
              <a:rPr lang="en-US" altLang="en-US" sz="800"/>
            </a:br>
            <a:r>
              <a:rPr lang="en-US" altLang="en-US" sz="800"/>
              <a:t>  </a:t>
            </a:r>
            <a:r>
              <a:rPr lang="en-US" altLang="en-US" sz="800" b="1"/>
              <a:t>Sub recipients</a:t>
            </a:r>
            <a:r>
              <a:rPr lang="en-US" altLang="en-US" sz="800"/>
              <a:t>. Under the HOME Program, a sub recipient is defined as a public agency or nonprofit organization that is selected by a participating jurisdiction to administer all or a portion of the PJ's HOME Program.</a:t>
            </a:r>
            <a:br>
              <a:rPr lang="en-US" altLang="en-US" sz="800"/>
            </a:br>
            <a:br>
              <a:rPr lang="en-US" altLang="en-US" sz="800"/>
            </a:br>
            <a:r>
              <a:rPr lang="en-US" altLang="en-US" sz="800"/>
              <a:t>  </a:t>
            </a:r>
            <a:r>
              <a:rPr lang="en-US" altLang="en-US" sz="800" b="1"/>
              <a:t>Community Housing Development Organizations (CHDOs)</a:t>
            </a:r>
            <a:r>
              <a:rPr lang="en-US" altLang="en-US" sz="800"/>
              <a:t>. A CHDO is a private, nonprofit organization that meets certain legal, organizational, and capacity qualifications prescribed in the HOME regulations. Participating jurisdictions evaluate the qualifications of an organization according to the regulations and certify it as a CHDO for the purposes of the HOME Program.</a:t>
            </a:r>
            <a:br>
              <a:rPr lang="en-US" altLang="en-US" sz="800"/>
            </a:br>
            <a:br>
              <a:rPr lang="en-US" altLang="en-US" sz="800"/>
            </a:br>
            <a:r>
              <a:rPr lang="en-US" altLang="en-US" sz="800"/>
              <a:t>  </a:t>
            </a:r>
            <a:r>
              <a:rPr lang="en-US" altLang="en-US" sz="800" b="1"/>
              <a:t>Developers, owners, and sponsors</a:t>
            </a:r>
            <a:r>
              <a:rPr lang="en-US" altLang="en-US" sz="800"/>
              <a:t>. Individuals, for-profit entities, and nonprofits can participate in the HOME Program as owners, developers, or sponsors of affordable housing. CHDOs must act in one of these capacities in order to use the CHDO set aside.</a:t>
            </a:r>
            <a:br>
              <a:rPr lang="en-US" altLang="en-US" sz="800"/>
            </a:br>
            <a:br>
              <a:rPr lang="en-US" altLang="en-US" sz="800"/>
            </a:br>
            <a:r>
              <a:rPr lang="en-US" altLang="en-US" sz="800"/>
              <a:t>  </a:t>
            </a:r>
            <a:r>
              <a:rPr lang="en-US" altLang="en-US" sz="800" b="1"/>
              <a:t>Private lenders</a:t>
            </a:r>
            <a:r>
              <a:rPr lang="en-US" altLang="en-US" sz="800"/>
              <a:t>. One of the primary goals of the HOME Program is to leverage private sector participation in affordable housing through the development of strong public/private partnerships. PJs are therefore required to make all reasonable efforts to maximize participation by private lenders and other members of the private sector when using HOME funds.</a:t>
            </a:r>
            <a:br>
              <a:rPr lang="en-US" altLang="en-US" sz="800"/>
            </a:br>
            <a:br>
              <a:rPr lang="en-US" altLang="en-US" sz="800"/>
            </a:br>
            <a:r>
              <a:rPr lang="en-US" altLang="en-US" sz="800"/>
              <a:t>  </a:t>
            </a:r>
            <a:r>
              <a:rPr lang="en-US" altLang="en-US" sz="800" b="1"/>
              <a:t>Contractors</a:t>
            </a:r>
            <a:r>
              <a:rPr lang="en-US" altLang="en-US" sz="800"/>
              <a:t>. A PJ or sub recipient may contract with private for-profit contractors to operate all or part of its HOME program. Unlike public agencies or nonprofits, contractors must be procured through a competitive process in accordance with applicable Office of Management and Budget (OMB) procurement requirements.</a:t>
            </a:r>
          </a:p>
          <a:p>
            <a:pPr>
              <a:lnSpc>
                <a:spcPct val="80000"/>
              </a:lnSpc>
            </a:pPr>
            <a:endParaRPr lang="en-US" altLang="en-US" sz="800"/>
          </a:p>
          <a:p>
            <a:pPr>
              <a:lnSpc>
                <a:spcPct val="80000"/>
              </a:lnSpc>
            </a:pPr>
            <a:r>
              <a:rPr lang="en-US" altLang="en-US" sz="800"/>
              <a:t>From: http://www.hud.gov/offices/cpd/affordablehousing/training/web/abc/keyactors/</a:t>
            </a:r>
          </a:p>
        </p:txBody>
      </p:sp>
    </p:spTree>
    <p:extLst>
      <p:ext uri="{BB962C8B-B14F-4D97-AF65-F5344CB8AC3E}">
        <p14:creationId xmlns:p14="http://schemas.microsoft.com/office/powerpoint/2010/main" val="2628036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C85B7695-C157-4547-9DE3-59C9519E0B6A}"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96642" name="Rectangle 2"/>
          <p:cNvSpPr>
            <a:spLocks noChangeArrowheads="1" noTextEdit="1"/>
          </p:cNvSpPr>
          <p:nvPr>
            <p:ph type="sldImg"/>
          </p:nvPr>
        </p:nvSpPr>
        <p:spPr>
          <a:ln/>
        </p:spPr>
      </p:sp>
      <p:sp>
        <p:nvSpPr>
          <p:cNvPr id="496643" name="Rectangle 3"/>
          <p:cNvSpPr>
            <a:spLocks noGrp="1" noChangeArrowheads="1"/>
          </p:cNvSpPr>
          <p:nvPr>
            <p:ph type="body" idx="1"/>
          </p:nvPr>
        </p:nvSpPr>
        <p:spPr>
          <a:xfrm>
            <a:off x="930275" y="4413250"/>
            <a:ext cx="5137150" cy="4175125"/>
          </a:xfrm>
        </p:spPr>
        <p:txBody>
          <a:bodyPr/>
          <a:lstStyle/>
          <a:p>
            <a:r>
              <a:rPr lang="en-US" altLang="en-US"/>
              <a:t>This slide simply lays out the 4 types of HOME programs</a:t>
            </a:r>
          </a:p>
          <a:p>
            <a:endParaRPr lang="en-US" altLang="en-US"/>
          </a:p>
          <a:p>
            <a:pPr>
              <a:buFontTx/>
              <a:buChar char="•"/>
            </a:pPr>
            <a:r>
              <a:rPr lang="en-US" altLang="en-US"/>
              <a:t>Homeowner (Owner-Occupied) Rehabilitation</a:t>
            </a:r>
          </a:p>
          <a:p>
            <a:pPr>
              <a:buFontTx/>
              <a:buChar char="•"/>
            </a:pPr>
            <a:r>
              <a:rPr lang="en-US" altLang="en-US"/>
              <a:t>Homebuyer Assistance</a:t>
            </a:r>
          </a:p>
          <a:p>
            <a:pPr lvl="1">
              <a:buFontTx/>
              <a:buChar char="•"/>
            </a:pPr>
            <a:r>
              <a:rPr lang="en-US" altLang="en-US"/>
              <a:t>Downpayment assistance programs or development for homeownership</a:t>
            </a:r>
          </a:p>
          <a:p>
            <a:pPr>
              <a:buFontTx/>
              <a:buChar char="•"/>
            </a:pPr>
            <a:r>
              <a:rPr lang="en-US" altLang="en-US"/>
              <a:t>Rental Development </a:t>
            </a:r>
          </a:p>
          <a:p>
            <a:pPr lvl="1">
              <a:buFontTx/>
              <a:buChar char="•"/>
            </a:pPr>
            <a:r>
              <a:rPr lang="en-US" altLang="en-US"/>
              <a:t>New construction or rehabilitation</a:t>
            </a:r>
          </a:p>
          <a:p>
            <a:pPr>
              <a:buFontTx/>
              <a:buChar char="•"/>
            </a:pPr>
            <a:r>
              <a:rPr lang="en-US" altLang="en-US"/>
              <a:t>Tenant-Based Rental Assistance</a:t>
            </a:r>
          </a:p>
          <a:p>
            <a:pPr lvl="1">
              <a:buFontTx/>
              <a:buChar char="•"/>
            </a:pPr>
            <a:r>
              <a:rPr lang="en-US" altLang="en-US"/>
              <a:t>TBRA:  This is Assistance that fills the gap between the amount a family can afford to pay for housing costs (rent and utilities) and the actual costs of housing selected by the family. </a:t>
            </a:r>
          </a:p>
          <a:p>
            <a:pPr lvl="1"/>
            <a:endParaRPr lang="en-US" altLang="en-US"/>
          </a:p>
          <a:p>
            <a:endParaRPr lang="en-US" altLang="en-US"/>
          </a:p>
        </p:txBody>
      </p:sp>
    </p:spTree>
    <p:extLst>
      <p:ext uri="{BB962C8B-B14F-4D97-AF65-F5344CB8AC3E}">
        <p14:creationId xmlns:p14="http://schemas.microsoft.com/office/powerpoint/2010/main" val="12719142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33A8760F-1784-4CDD-9BBD-8DC937AA85D3}"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98690" name="Rectangle 2"/>
          <p:cNvSpPr>
            <a:spLocks noChangeArrowheads="1" noTextEdit="1"/>
          </p:cNvSpPr>
          <p:nvPr>
            <p:ph type="sldImg"/>
          </p:nvPr>
        </p:nvSpPr>
        <p:spPr>
          <a:ln/>
        </p:spPr>
      </p:sp>
      <p:sp>
        <p:nvSpPr>
          <p:cNvPr id="498691" name="Rectangle 3"/>
          <p:cNvSpPr>
            <a:spLocks noGrp="1" noChangeArrowheads="1"/>
          </p:cNvSpPr>
          <p:nvPr>
            <p:ph type="body" idx="1"/>
          </p:nvPr>
        </p:nvSpPr>
        <p:spPr>
          <a:xfrm>
            <a:off x="930275" y="4413250"/>
            <a:ext cx="5137150" cy="4175125"/>
          </a:xfrm>
        </p:spPr>
        <p:txBody>
          <a:bodyPr/>
          <a:lstStyle/>
          <a:p>
            <a:r>
              <a:rPr lang="en-US" altLang="en-US"/>
              <a:t>These are the only eligible activities under the HOME program.  All projects must involve acquisition of standard property, rehab or new construction.  TBRA is eligible only as a separate program or when provided to in-place tenants of a property about to be rehabbed with HOME $.</a:t>
            </a:r>
          </a:p>
        </p:txBody>
      </p:sp>
    </p:spTree>
    <p:extLst>
      <p:ext uri="{BB962C8B-B14F-4D97-AF65-F5344CB8AC3E}">
        <p14:creationId xmlns:p14="http://schemas.microsoft.com/office/powerpoint/2010/main" val="1539982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E0822AAE-9A15-4F41-8B2D-9CDC2AA62706}"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18</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00738" name="Rectangle 2"/>
          <p:cNvSpPr>
            <a:spLocks noChangeArrowheads="1" noTextEdit="1"/>
          </p:cNvSpPr>
          <p:nvPr>
            <p:ph type="sldImg"/>
          </p:nvPr>
        </p:nvSpPr>
        <p:spPr>
          <a:ln/>
        </p:spPr>
      </p:sp>
      <p:sp>
        <p:nvSpPr>
          <p:cNvPr id="500739" name="Rectangle 3"/>
          <p:cNvSpPr>
            <a:spLocks noGrp="1" noChangeArrowheads="1"/>
          </p:cNvSpPr>
          <p:nvPr>
            <p:ph type="body" idx="1"/>
          </p:nvPr>
        </p:nvSpPr>
        <p:spPr>
          <a:xfrm>
            <a:off x="930275" y="4413250"/>
            <a:ext cx="5137150" cy="4175125"/>
          </a:xfrm>
        </p:spPr>
        <p:txBody>
          <a:bodyPr/>
          <a:lstStyle/>
          <a:p>
            <a:r>
              <a:rPr lang="en-US" altLang="en-US"/>
              <a:t>These expenditures are eligible HOME costs when associated with one of the four HOME eligible activities.   </a:t>
            </a:r>
          </a:p>
        </p:txBody>
      </p:sp>
    </p:spTree>
    <p:extLst>
      <p:ext uri="{BB962C8B-B14F-4D97-AF65-F5344CB8AC3E}">
        <p14:creationId xmlns:p14="http://schemas.microsoft.com/office/powerpoint/2010/main" val="9175227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0A0B60E6-1509-4267-BA1D-2DA89EAA6721}"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39650" name="Rectangle 2"/>
          <p:cNvSpPr>
            <a:spLocks noChangeArrowheads="1" noTextEdit="1"/>
          </p:cNvSpPr>
          <p:nvPr>
            <p:ph type="sldImg"/>
          </p:nvPr>
        </p:nvSpPr>
        <p:spPr>
          <a:ln/>
        </p:spPr>
      </p:sp>
      <p:sp>
        <p:nvSpPr>
          <p:cNvPr id="539651" name="Rectangle 3"/>
          <p:cNvSpPr>
            <a:spLocks noGrp="1" noChangeArrowheads="1"/>
          </p:cNvSpPr>
          <p:nvPr>
            <p:ph type="body" idx="1"/>
          </p:nvPr>
        </p:nvSpPr>
        <p:spPr/>
        <p:txBody>
          <a:bodyPr/>
          <a:lstStyle/>
          <a:p>
            <a:r>
              <a:rPr lang="en-US" altLang="en-US"/>
              <a:t>To give you some idea of what cannot be done with HOME funds, these are </a:t>
            </a:r>
            <a:r>
              <a:rPr lang="en-US" altLang="en-US" b="1" u="sng"/>
              <a:t>some </a:t>
            </a:r>
            <a:r>
              <a:rPr lang="en-US" altLang="en-US"/>
              <a:t>of the activities that are prohibited in the HOME program.</a:t>
            </a:r>
          </a:p>
        </p:txBody>
      </p:sp>
    </p:spTree>
    <p:extLst>
      <p:ext uri="{BB962C8B-B14F-4D97-AF65-F5344CB8AC3E}">
        <p14:creationId xmlns:p14="http://schemas.microsoft.com/office/powerpoint/2010/main" val="1012002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6F7B66D9-592D-416E-9C2D-D24C8A6B2FD4}"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62146" name="Rectangle 2"/>
          <p:cNvSpPr>
            <a:spLocks noChangeArrowheads="1" noTextEdit="1"/>
          </p:cNvSpPr>
          <p:nvPr>
            <p:ph type="sldImg"/>
          </p:nvPr>
        </p:nvSpPr>
        <p:spPr>
          <a:ln/>
        </p:spPr>
      </p:sp>
      <p:sp>
        <p:nvSpPr>
          <p:cNvPr id="262147" name="Rectangle 3"/>
          <p:cNvSpPr>
            <a:spLocks noGrp="1" noChangeArrowheads="1"/>
          </p:cNvSpPr>
          <p:nvPr>
            <p:ph type="body" idx="1"/>
          </p:nvPr>
        </p:nvSpPr>
        <p:spPr/>
        <p:txBody>
          <a:bodyPr/>
          <a:lstStyle/>
          <a:p>
            <a:r>
              <a:rPr lang="en-US" altLang="en-US"/>
              <a:t>This slide represents the agenda for the overall training module.</a:t>
            </a:r>
          </a:p>
          <a:p>
            <a:endParaRPr lang="en-US" altLang="en-US"/>
          </a:p>
          <a:p>
            <a:pPr>
              <a:buFontTx/>
              <a:buChar char="-"/>
            </a:pPr>
            <a:r>
              <a:rPr lang="en-US" altLang="en-US"/>
              <a:t>The four areas that will be covered in this training module</a:t>
            </a:r>
          </a:p>
          <a:p>
            <a:pPr>
              <a:buFontTx/>
              <a:buChar char="-"/>
            </a:pPr>
            <a:r>
              <a:rPr lang="en-US" altLang="en-US"/>
              <a:t>Much of the purpose of this training is not to make you an expert on CPD programs, but to familiarize you with the terminology and the processes for obtaining funding – Think of it as a vocabulary lesson or the decoder for HUD’s acronym soup!  </a:t>
            </a:r>
          </a:p>
          <a:p>
            <a:pPr>
              <a:buFontTx/>
              <a:buChar char="-"/>
            </a:pPr>
            <a:r>
              <a:rPr lang="en-US" altLang="en-US"/>
              <a:t>This training should provide you with the starter tools to know where to begin asking educated questions of your community leaders and help you know where you can get involved to move your organization’s agenda forward and better help the people you serve.  </a:t>
            </a:r>
          </a:p>
          <a:p>
            <a:endParaRPr lang="en-US" altLang="en-US"/>
          </a:p>
        </p:txBody>
      </p:sp>
    </p:spTree>
    <p:extLst>
      <p:ext uri="{BB962C8B-B14F-4D97-AF65-F5344CB8AC3E}">
        <p14:creationId xmlns:p14="http://schemas.microsoft.com/office/powerpoint/2010/main" val="1029894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19B41573-004E-4508-9D5A-DBA653A155E7}"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20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03810" name="Rectangle 2"/>
          <p:cNvSpPr>
            <a:spLocks noChangeArrowheads="1" noTextEdit="1"/>
          </p:cNvSpPr>
          <p:nvPr>
            <p:ph type="sldImg"/>
          </p:nvPr>
        </p:nvSpPr>
        <p:spPr>
          <a:ln/>
        </p:spPr>
      </p:sp>
      <p:sp>
        <p:nvSpPr>
          <p:cNvPr id="503811" name="Rectangle 3"/>
          <p:cNvSpPr>
            <a:spLocks noGrp="1" noChangeArrowheads="1"/>
          </p:cNvSpPr>
          <p:nvPr>
            <p:ph type="body" idx="1"/>
          </p:nvPr>
        </p:nvSpPr>
        <p:spPr>
          <a:xfrm>
            <a:off x="930275" y="4413250"/>
            <a:ext cx="5137150" cy="4175125"/>
          </a:xfrm>
        </p:spPr>
        <p:txBody>
          <a:bodyPr/>
          <a:lstStyle/>
          <a:p>
            <a:r>
              <a:rPr lang="en-US" altLang="en-US"/>
              <a:t>Point 1</a:t>
            </a:r>
          </a:p>
          <a:p>
            <a:pPr>
              <a:buFontTx/>
              <a:buChar char="-"/>
            </a:pPr>
            <a:r>
              <a:rPr lang="en-US" altLang="en-US"/>
              <a:t>All HOME beneficiaries must be low-income or very low-income.</a:t>
            </a:r>
          </a:p>
          <a:p>
            <a:pPr>
              <a:buFontTx/>
              <a:buChar char="-"/>
            </a:pPr>
            <a:r>
              <a:rPr lang="en-US" altLang="en-US"/>
              <a:t>Deeper income targeting  income requirements for rental housing.</a:t>
            </a:r>
          </a:p>
          <a:p>
            <a:pPr>
              <a:buFontTx/>
              <a:buChar char="-"/>
            </a:pPr>
            <a:r>
              <a:rPr lang="en-US" altLang="en-US"/>
              <a:t>Yearly limits by locality are listed on the HOME website. </a:t>
            </a:r>
          </a:p>
          <a:p>
            <a:pPr>
              <a:buFontTx/>
              <a:buChar char="-"/>
            </a:pPr>
            <a:endParaRPr lang="en-US" altLang="en-US"/>
          </a:p>
          <a:p>
            <a:r>
              <a:rPr lang="en-US" altLang="en-US"/>
              <a:t>Point 2</a:t>
            </a:r>
          </a:p>
          <a:p>
            <a:pPr>
              <a:buFontTx/>
              <a:buChar char="-"/>
            </a:pPr>
            <a:r>
              <a:rPr lang="en-US" altLang="en-US"/>
              <a:t>Affordability: Minimum time period is established by the amount of HOME money; 5, 10, 15 or 20 years.</a:t>
            </a:r>
          </a:p>
          <a:p>
            <a:pPr>
              <a:buFontTx/>
              <a:buChar char="-"/>
            </a:pPr>
            <a:r>
              <a:rPr lang="en-US" altLang="en-US"/>
              <a:t>States and Localities can set longer periods of affordability.  </a:t>
            </a:r>
          </a:p>
          <a:p>
            <a:endParaRPr lang="en-US" altLang="en-US"/>
          </a:p>
          <a:p>
            <a:r>
              <a:rPr lang="en-US" altLang="en-US"/>
              <a:t>Point 3</a:t>
            </a:r>
          </a:p>
          <a:p>
            <a:pPr>
              <a:buFontTx/>
              <a:buChar char="•"/>
            </a:pPr>
            <a:r>
              <a:rPr lang="en-US" altLang="en-US"/>
              <a:t>This covers codes, ordinances and zoning</a:t>
            </a:r>
          </a:p>
          <a:p>
            <a:pPr>
              <a:buFontTx/>
              <a:buChar char="•"/>
            </a:pPr>
            <a:r>
              <a:rPr lang="en-US" altLang="en-US"/>
              <a:t>Must meet applicable federal requirements for persons with disabilities.  </a:t>
            </a:r>
          </a:p>
        </p:txBody>
      </p:sp>
    </p:spTree>
    <p:extLst>
      <p:ext uri="{BB962C8B-B14F-4D97-AF65-F5344CB8AC3E}">
        <p14:creationId xmlns:p14="http://schemas.microsoft.com/office/powerpoint/2010/main" val="3228146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CD7BF52F-3524-4866-8B67-1479E22D11BC}"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21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05858" name="Rectangle 2"/>
          <p:cNvSpPr>
            <a:spLocks noChangeArrowheads="1" noTextEdit="1"/>
          </p:cNvSpPr>
          <p:nvPr>
            <p:ph type="sldImg"/>
          </p:nvPr>
        </p:nvSpPr>
        <p:spPr>
          <a:ln/>
        </p:spPr>
      </p:sp>
      <p:sp>
        <p:nvSpPr>
          <p:cNvPr id="505859" name="Rectangle 3"/>
          <p:cNvSpPr>
            <a:spLocks noGrp="1" noChangeArrowheads="1"/>
          </p:cNvSpPr>
          <p:nvPr>
            <p:ph type="body" idx="1"/>
          </p:nvPr>
        </p:nvSpPr>
        <p:spPr>
          <a:xfrm>
            <a:off x="930275" y="4413250"/>
            <a:ext cx="5137150" cy="4175125"/>
          </a:xfrm>
        </p:spPr>
        <p:txBody>
          <a:bodyPr/>
          <a:lstStyle/>
          <a:p>
            <a:r>
              <a:rPr lang="en-US" altLang="en-US"/>
              <a:t>This slide describes the basic key features that characterize the HOME program.  </a:t>
            </a:r>
          </a:p>
          <a:p>
            <a:endParaRPr lang="en-US" altLang="en-US"/>
          </a:p>
          <a:p>
            <a:r>
              <a:rPr lang="en-US" altLang="en-US"/>
              <a:t>Again, it is important to remember that different programs also have restrictions on what can be counted toward the match. For HOME, matching funds from PJs can include donated land, donated labor or services, or waived taxes and fees.  Contributions from the developers of the HOME housing cannot count towards match.</a:t>
            </a:r>
          </a:p>
        </p:txBody>
      </p:sp>
    </p:spTree>
    <p:extLst>
      <p:ext uri="{BB962C8B-B14F-4D97-AF65-F5344CB8AC3E}">
        <p14:creationId xmlns:p14="http://schemas.microsoft.com/office/powerpoint/2010/main" val="3804294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B5FD8505-6DE5-4E02-ABAF-7513A99F8474}"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22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07906" name="Rectangle 2"/>
          <p:cNvSpPr>
            <a:spLocks noChangeArrowheads="1" noTextEdit="1"/>
          </p:cNvSpPr>
          <p:nvPr>
            <p:ph type="sldImg"/>
          </p:nvPr>
        </p:nvSpPr>
        <p:spPr>
          <a:ln/>
        </p:spPr>
      </p:sp>
      <p:sp>
        <p:nvSpPr>
          <p:cNvPr id="507907" name="Rectangle 3"/>
          <p:cNvSpPr>
            <a:spLocks noGrp="1" noChangeArrowheads="1"/>
          </p:cNvSpPr>
          <p:nvPr>
            <p:ph type="body" idx="1"/>
          </p:nvPr>
        </p:nvSpPr>
        <p:spPr>
          <a:xfrm>
            <a:off x="930275" y="4413250"/>
            <a:ext cx="5137150" cy="4175125"/>
          </a:xfrm>
        </p:spPr>
        <p:txBody>
          <a:bodyPr/>
          <a:lstStyle/>
          <a:p>
            <a:r>
              <a:rPr lang="en-US" altLang="en-US"/>
              <a:t>HOME assistance can take the form of grants, direct loans or deferred loans.   </a:t>
            </a:r>
          </a:p>
          <a:p>
            <a:endParaRPr lang="en-US" altLang="en-US"/>
          </a:p>
          <a:p>
            <a:r>
              <a:rPr lang="en-US" altLang="en-US"/>
              <a:t>Realize that while possible to use, loan guarantees are used infrequently in the HOME program.</a:t>
            </a:r>
          </a:p>
          <a:p>
            <a:r>
              <a:rPr lang="en-US" altLang="en-US"/>
              <a:t>Direct assistance is the most common form of HOME assistance.</a:t>
            </a:r>
          </a:p>
          <a:p>
            <a:endParaRPr lang="en-US" altLang="en-US"/>
          </a:p>
        </p:txBody>
      </p:sp>
    </p:spTree>
    <p:extLst>
      <p:ext uri="{BB962C8B-B14F-4D97-AF65-F5344CB8AC3E}">
        <p14:creationId xmlns:p14="http://schemas.microsoft.com/office/powerpoint/2010/main" val="4115116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0D850AAB-3693-4BF7-82CA-2E39D57A69BA}"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23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40674" name="Rectangle 2"/>
          <p:cNvSpPr>
            <a:spLocks noChangeArrowheads="1" noTextEdit="1"/>
          </p:cNvSpPr>
          <p:nvPr>
            <p:ph type="sldImg"/>
          </p:nvPr>
        </p:nvSpPr>
        <p:spPr>
          <a:ln/>
        </p:spPr>
      </p:sp>
      <p:sp>
        <p:nvSpPr>
          <p:cNvPr id="540675" name="Rectangle 3"/>
          <p:cNvSpPr>
            <a:spLocks noGrp="1" noChangeArrowheads="1"/>
          </p:cNvSpPr>
          <p:nvPr>
            <p:ph type="body" idx="1"/>
          </p:nvPr>
        </p:nvSpPr>
        <p:spPr/>
        <p:txBody>
          <a:bodyPr/>
          <a:lstStyle/>
          <a:p>
            <a:r>
              <a:rPr lang="en-US" altLang="en-US"/>
              <a:t>This slide speaks for itself, however it tends to be a confusing topic.  For the purposes of this presentation, it is provided as a for your information for the community and faith based organizations, and should not need extensive explanation. </a:t>
            </a:r>
          </a:p>
        </p:txBody>
      </p:sp>
    </p:spTree>
    <p:extLst>
      <p:ext uri="{BB962C8B-B14F-4D97-AF65-F5344CB8AC3E}">
        <p14:creationId xmlns:p14="http://schemas.microsoft.com/office/powerpoint/2010/main" val="9582977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429A6335-6F4D-483C-9320-EA52BFCC179B}"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24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66594" name="Rectangle 2"/>
          <p:cNvSpPr>
            <a:spLocks noChangeArrowheads="1" noTextEdit="1"/>
          </p:cNvSpPr>
          <p:nvPr>
            <p:ph type="sldImg"/>
          </p:nvPr>
        </p:nvSpPr>
        <p:spPr>
          <a:ln/>
        </p:spPr>
      </p:sp>
      <p:sp>
        <p:nvSpPr>
          <p:cNvPr id="366595" name="Rectangle 3"/>
          <p:cNvSpPr>
            <a:spLocks noGrp="1" noChangeArrowheads="1"/>
          </p:cNvSpPr>
          <p:nvPr>
            <p:ph type="body" idx="1"/>
          </p:nvPr>
        </p:nvSpPr>
        <p:spPr/>
        <p:txBody>
          <a:bodyPr/>
          <a:lstStyle/>
          <a:p>
            <a:r>
              <a:rPr lang="en-US" altLang="en-US"/>
              <a:t>Very straightforward: HOPWA provides funding for establishing housing for persons with AIDS.  It is part of CPD’s Office of Special Needs Assistance Programs, along with the homeless programs.  </a:t>
            </a:r>
          </a:p>
          <a:p>
            <a:endParaRPr lang="en-US" altLang="en-US"/>
          </a:p>
          <a:p>
            <a:r>
              <a:rPr lang="en-US" altLang="en-US"/>
              <a:t>HOPWA website</a:t>
            </a:r>
          </a:p>
          <a:p>
            <a:endParaRPr lang="en-US" altLang="en-US"/>
          </a:p>
        </p:txBody>
      </p:sp>
    </p:spTree>
    <p:extLst>
      <p:ext uri="{BB962C8B-B14F-4D97-AF65-F5344CB8AC3E}">
        <p14:creationId xmlns:p14="http://schemas.microsoft.com/office/powerpoint/2010/main" val="26969518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E49EB329-58D6-49F8-AB38-8A4B8C93B215}"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25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41698" name="Rectangle 2"/>
          <p:cNvSpPr>
            <a:spLocks noChangeArrowheads="1" noTextEdit="1"/>
          </p:cNvSpPr>
          <p:nvPr>
            <p:ph type="sldImg"/>
          </p:nvPr>
        </p:nvSpPr>
        <p:spPr>
          <a:ln/>
        </p:spPr>
      </p:sp>
      <p:sp>
        <p:nvSpPr>
          <p:cNvPr id="541699" name="Rectangle 3"/>
          <p:cNvSpPr>
            <a:spLocks noGrp="1" noChangeArrowheads="1"/>
          </p:cNvSpPr>
          <p:nvPr>
            <p:ph type="body" idx="1"/>
          </p:nvPr>
        </p:nvSpPr>
        <p:spPr/>
        <p:txBody>
          <a:bodyPr/>
          <a:lstStyle/>
          <a:p>
            <a:r>
              <a:rPr lang="en-US" altLang="en-US"/>
              <a:t>The HOPWA program is very specific for what the funds can be used for.  For our purposes it is important for you to know about the program so you can determine how the funds may be being used in your jurisdiction. </a:t>
            </a:r>
          </a:p>
        </p:txBody>
      </p:sp>
    </p:spTree>
    <p:extLst>
      <p:ext uri="{BB962C8B-B14F-4D97-AF65-F5344CB8AC3E}">
        <p14:creationId xmlns:p14="http://schemas.microsoft.com/office/powerpoint/2010/main" val="36434126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B9C1DC5A-A14A-4B88-A47C-DBA66AC27EC4}"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26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22914" name="Rectangle 2"/>
          <p:cNvSpPr>
            <a:spLocks noChangeArrowheads="1" noTextEdit="1"/>
          </p:cNvSpPr>
          <p:nvPr>
            <p:ph type="sldImg"/>
          </p:nvPr>
        </p:nvSpPr>
        <p:spPr>
          <a:ln/>
        </p:spPr>
      </p:sp>
      <p:sp>
        <p:nvSpPr>
          <p:cNvPr id="422915" name="Rectangle 3"/>
          <p:cNvSpPr>
            <a:spLocks noGrp="1" noChangeArrowheads="1"/>
          </p:cNvSpPr>
          <p:nvPr>
            <p:ph type="body" idx="1"/>
          </p:nvPr>
        </p:nvSpPr>
        <p:spPr/>
        <p:txBody>
          <a:bodyPr/>
          <a:lstStyle/>
          <a:p>
            <a:pPr>
              <a:buFontTx/>
              <a:buChar char="•"/>
            </a:pPr>
            <a:r>
              <a:rPr lang="en-US" altLang="en-US"/>
              <a:t>The ESG program is designed to be the first step in a continuum of assistance to prevent homelessness and to enable homeless individuals and families to move toward independent living.</a:t>
            </a:r>
          </a:p>
          <a:p>
            <a:pPr>
              <a:buFontTx/>
              <a:buChar char="-"/>
            </a:pPr>
            <a:r>
              <a:rPr lang="en-US" altLang="en-US"/>
              <a:t>Website connects you to an overview of HUD’s ESG programs.</a:t>
            </a:r>
          </a:p>
        </p:txBody>
      </p:sp>
    </p:spTree>
    <p:extLst>
      <p:ext uri="{BB962C8B-B14F-4D97-AF65-F5344CB8AC3E}">
        <p14:creationId xmlns:p14="http://schemas.microsoft.com/office/powerpoint/2010/main" val="23484668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7601A800-D179-4BA2-8CCB-74C8DBFBA47A}"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27</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68642" name="Rectangle 2"/>
          <p:cNvSpPr>
            <a:spLocks noChangeArrowheads="1" noTextEdit="1"/>
          </p:cNvSpPr>
          <p:nvPr>
            <p:ph type="sldImg"/>
          </p:nvPr>
        </p:nvSpPr>
        <p:spPr>
          <a:ln/>
        </p:spPr>
      </p:sp>
      <p:sp>
        <p:nvSpPr>
          <p:cNvPr id="368643" name="Rectangle 3"/>
          <p:cNvSpPr>
            <a:spLocks noGrp="1" noChangeArrowheads="1"/>
          </p:cNvSpPr>
          <p:nvPr>
            <p:ph type="body" idx="1"/>
          </p:nvPr>
        </p:nvSpPr>
        <p:spPr/>
        <p:txBody>
          <a:bodyPr/>
          <a:lstStyle/>
          <a:p>
            <a:r>
              <a:rPr lang="en-US" altLang="en-US"/>
              <a:t>If you work with homeless individuals, it is vital that you become familiar with the McKinney-Vento Homeless Assistance Act if you are not already.  It is the basic legislation for HUD’s homeless programs.  </a:t>
            </a:r>
          </a:p>
        </p:txBody>
      </p:sp>
    </p:spTree>
    <p:extLst>
      <p:ext uri="{BB962C8B-B14F-4D97-AF65-F5344CB8AC3E}">
        <p14:creationId xmlns:p14="http://schemas.microsoft.com/office/powerpoint/2010/main" val="8675915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3945A1A5-CAA0-47CB-AA1E-E0B8ECE6667B}"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28</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54658" name="Rectangle 2"/>
          <p:cNvSpPr>
            <a:spLocks noChangeArrowheads="1" noTextEdit="1"/>
          </p:cNvSpPr>
          <p:nvPr>
            <p:ph type="sldImg"/>
          </p:nvPr>
        </p:nvSpPr>
        <p:spPr>
          <a:ln/>
        </p:spPr>
      </p:sp>
      <p:sp>
        <p:nvSpPr>
          <p:cNvPr id="454659" name="Rectangle 3"/>
          <p:cNvSpPr>
            <a:spLocks noGrp="1" noChangeArrowheads="1"/>
          </p:cNvSpPr>
          <p:nvPr>
            <p:ph type="body" idx="1"/>
          </p:nvPr>
        </p:nvSpPr>
        <p:spPr/>
        <p:txBody>
          <a:bodyPr/>
          <a:lstStyle/>
          <a:p>
            <a:r>
              <a:rPr lang="en-US" altLang="en-US"/>
              <a:t>These local amounts for the matching can come from:</a:t>
            </a:r>
          </a:p>
          <a:p>
            <a:pPr lvl="2"/>
            <a:r>
              <a:rPr lang="en-US" altLang="en-US"/>
              <a:t> The grantee or recipient agency or organization;</a:t>
            </a:r>
          </a:p>
          <a:p>
            <a:pPr lvl="2"/>
            <a:r>
              <a:rPr lang="en-US" altLang="en-US"/>
              <a:t> Other federal, state and local grants; </a:t>
            </a:r>
          </a:p>
          <a:p>
            <a:pPr lvl="2"/>
            <a:r>
              <a:rPr lang="en-US" altLang="en-US"/>
              <a:t>“In-kind" contributions such as the value of a donated building, supplies and equipment, new staff services, and volunteer time. </a:t>
            </a:r>
          </a:p>
          <a:p>
            <a:endParaRPr lang="en-US" altLang="en-US"/>
          </a:p>
          <a:p>
            <a:endParaRPr lang="en-US" altLang="en-US"/>
          </a:p>
        </p:txBody>
      </p:sp>
    </p:spTree>
    <p:extLst>
      <p:ext uri="{BB962C8B-B14F-4D97-AF65-F5344CB8AC3E}">
        <p14:creationId xmlns:p14="http://schemas.microsoft.com/office/powerpoint/2010/main" val="32564177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4BD7EEC4-7D9D-404C-A3A6-0ACE29DA914E}"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29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56706" name="Rectangle 2"/>
          <p:cNvSpPr>
            <a:spLocks noChangeArrowheads="1" noTextEdit="1"/>
          </p:cNvSpPr>
          <p:nvPr>
            <p:ph type="sldImg"/>
          </p:nvPr>
        </p:nvSpPr>
        <p:spPr>
          <a:ln/>
        </p:spPr>
      </p:sp>
      <p:sp>
        <p:nvSpPr>
          <p:cNvPr id="456707" name="Rectangle 3"/>
          <p:cNvSpPr>
            <a:spLocks noGrp="1" noChangeArrowheads="1"/>
          </p:cNvSpPr>
          <p:nvPr>
            <p:ph type="body" idx="1"/>
          </p:nvPr>
        </p:nvSpPr>
        <p:spPr/>
        <p:txBody>
          <a:bodyPr/>
          <a:lstStyle/>
          <a:p>
            <a:pPr>
              <a:buFontTx/>
              <a:buChar char="-"/>
            </a:pPr>
            <a:r>
              <a:rPr lang="en-US" altLang="en-US"/>
              <a:t>Some examples of </a:t>
            </a:r>
            <a:r>
              <a:rPr lang="en-US" altLang="en-US" b="1" u="sng"/>
              <a:t>essential services</a:t>
            </a:r>
            <a:r>
              <a:rPr lang="en-US" altLang="en-US"/>
              <a:t>: </a:t>
            </a:r>
          </a:p>
          <a:p>
            <a:pPr lvl="1">
              <a:buFontTx/>
              <a:buChar char="-"/>
            </a:pPr>
            <a:r>
              <a:rPr lang="en-US" altLang="en-US"/>
              <a:t>case management, physical and mental health treatment, substance abuse counseling, childcare, etc.</a:t>
            </a:r>
          </a:p>
          <a:p>
            <a:pPr>
              <a:buFontTx/>
              <a:buChar char="-"/>
            </a:pPr>
            <a:r>
              <a:rPr lang="en-US" altLang="en-US" b="1" u="sng"/>
              <a:t>Short-term homeless prevention activities</a:t>
            </a:r>
            <a:r>
              <a:rPr lang="en-US" altLang="en-US"/>
              <a:t> to persons at imminent risk of losing their own housing due to eviction, foreclosure, or utility shutoffs. </a:t>
            </a:r>
          </a:p>
          <a:p>
            <a:pPr>
              <a:buFontTx/>
              <a:buChar char="-"/>
            </a:pPr>
            <a:endParaRPr lang="en-US" altLang="en-US"/>
          </a:p>
          <a:p>
            <a:endParaRPr lang="en-US" altLang="en-US"/>
          </a:p>
        </p:txBody>
      </p:sp>
    </p:spTree>
    <p:extLst>
      <p:ext uri="{BB962C8B-B14F-4D97-AF65-F5344CB8AC3E}">
        <p14:creationId xmlns:p14="http://schemas.microsoft.com/office/powerpoint/2010/main" val="1566521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28C9E6A3-32D0-413E-AA2B-45F44A5E082E}"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61122" name="Rectangle 2"/>
          <p:cNvSpPr>
            <a:spLocks noChangeArrowheads="1" noTextEdit="1"/>
          </p:cNvSpPr>
          <p:nvPr>
            <p:ph type="sldImg"/>
          </p:nvPr>
        </p:nvSpPr>
        <p:spPr>
          <a:ln/>
        </p:spPr>
      </p:sp>
      <p:sp>
        <p:nvSpPr>
          <p:cNvPr id="261123" name="Rectangle 3"/>
          <p:cNvSpPr>
            <a:spLocks noGrp="1" noChangeArrowheads="1"/>
          </p:cNvSpPr>
          <p:nvPr>
            <p:ph type="body" idx="1"/>
          </p:nvPr>
        </p:nvSpPr>
        <p:spPr/>
        <p:txBody>
          <a:bodyPr/>
          <a:lstStyle/>
          <a:p>
            <a:r>
              <a:rPr lang="en-US" altLang="en-US"/>
              <a:t>The simple basics of Federal formula funding –</a:t>
            </a:r>
          </a:p>
          <a:p>
            <a:endParaRPr lang="en-US" altLang="en-US"/>
          </a:p>
          <a:p>
            <a:r>
              <a:rPr lang="en-US" altLang="en-US"/>
              <a:t>1. Your State or Locality, depending on if you are in a city, urban county, large MSA or in a rural area, will be the GRANTEE, or recipient of federal formula funding.  </a:t>
            </a:r>
          </a:p>
          <a:p>
            <a:endParaRPr lang="en-US" altLang="en-US"/>
          </a:p>
          <a:p>
            <a:r>
              <a:rPr lang="en-US" altLang="en-US"/>
              <a:t>2 &amp; 3. There are four formula programs at HUD, CDBG, HOME, HOPWA and ESG.  They receive money each year from the federal government.  That money is distributed to States, cities, urban counties, consortia, etc. based on a formula derived for each program.  The formulas take into consideration things like population and measures of poverty.</a:t>
            </a:r>
          </a:p>
          <a:p>
            <a:endParaRPr lang="en-US" altLang="en-US"/>
          </a:p>
          <a:p>
            <a:r>
              <a:rPr lang="en-US" altLang="en-US"/>
              <a:t>4. Match: A match means a certain proportion of money or resources that a grantee must provide to receive each federal dollar.  Among the formula programs, only HOME, HOPWA and ESG require a match and the amounts and rules for each program are different.  CDBG does not require a match. </a:t>
            </a:r>
          </a:p>
          <a:p>
            <a:endParaRPr lang="en-US" altLang="en-US"/>
          </a:p>
          <a:p>
            <a:r>
              <a:rPr lang="en-US" altLang="en-US"/>
              <a:t>It is helpful to know about all of these program’s matching requirements because that will give you a better idea of how much money or resources the grantees really have to use toward the formula programs.  In other words, by accepting the federal formula funds, the grantees actually have to provide MORE resources to their community than just the federal allocation.   </a:t>
            </a:r>
          </a:p>
          <a:p>
            <a:endParaRPr lang="en-US" altLang="en-US"/>
          </a:p>
          <a:p>
            <a:r>
              <a:rPr lang="en-US" altLang="en-US"/>
              <a:t>In most cases the match can be any number of things: It could be cash, donated  land, donated labor or services, waived taxes and fees. </a:t>
            </a:r>
          </a:p>
          <a:p>
            <a:endParaRPr lang="en-US" altLang="en-US"/>
          </a:p>
          <a:p>
            <a:r>
              <a:rPr lang="en-US" altLang="en-US"/>
              <a:t>5. Note that you as a community based and/or faith-based organization will NOT receive formula funding directly from the federal government through the Consolidated Planning process.  You must figure out how your state or locality uses and distributes the funds, and go from there to try to apply or request funding for your organization.  This is why the consolidated planning process is so important for you to know about.  It is THE process by which you can access federal formula funding through your jurisdiction.   </a:t>
            </a:r>
          </a:p>
          <a:p>
            <a:endParaRPr lang="en-US" altLang="en-US"/>
          </a:p>
          <a:p>
            <a:r>
              <a:rPr lang="en-US" altLang="en-US"/>
              <a:t>However, you can apply directly to the federal government for certain competitive programs, which we will ONLY cover briefly in this module since it is the main focus for this overall grant writing training over these two days.  </a:t>
            </a:r>
          </a:p>
          <a:p>
            <a:endParaRPr lang="en-US" altLang="en-US"/>
          </a:p>
          <a:p>
            <a:r>
              <a:rPr lang="en-US" altLang="en-US"/>
              <a:t>First, let’s cover HUD’s formula programs that are directly covered in the Con Plan.  </a:t>
            </a:r>
          </a:p>
          <a:p>
            <a:endParaRPr lang="en-US" altLang="en-US"/>
          </a:p>
        </p:txBody>
      </p:sp>
    </p:spTree>
    <p:extLst>
      <p:ext uri="{BB962C8B-B14F-4D97-AF65-F5344CB8AC3E}">
        <p14:creationId xmlns:p14="http://schemas.microsoft.com/office/powerpoint/2010/main" val="11300274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998EB18C-65CF-4691-845D-8B7A22A3AA3C}"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30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42722" name="Rectangle 2"/>
          <p:cNvSpPr>
            <a:spLocks noChangeArrowheads="1" noTextEdit="1"/>
          </p:cNvSpPr>
          <p:nvPr>
            <p:ph type="sldImg"/>
          </p:nvPr>
        </p:nvSpPr>
        <p:spPr>
          <a:ln/>
        </p:spPr>
      </p:sp>
      <p:sp>
        <p:nvSpPr>
          <p:cNvPr id="542723" name="Rectangle 3"/>
          <p:cNvSpPr>
            <a:spLocks noGrp="1" noChangeArrowheads="1"/>
          </p:cNvSpPr>
          <p:nvPr>
            <p:ph type="body" idx="1"/>
          </p:nvPr>
        </p:nvSpPr>
        <p:spPr/>
        <p:txBody>
          <a:bodyPr/>
          <a:lstStyle/>
          <a:p>
            <a:r>
              <a:rPr lang="en-US" altLang="en-US"/>
              <a:t>For any organization working with homeless individuals and who is seeking HUD funds to support their programs, it is important to know how HUD defines homelessness. </a:t>
            </a:r>
          </a:p>
        </p:txBody>
      </p:sp>
    </p:spTree>
    <p:extLst>
      <p:ext uri="{BB962C8B-B14F-4D97-AF65-F5344CB8AC3E}">
        <p14:creationId xmlns:p14="http://schemas.microsoft.com/office/powerpoint/2010/main" val="22376382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56B3E939-AF16-4086-AB2C-BD0DB4227447}"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31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43746" name="Rectangle 2"/>
          <p:cNvSpPr>
            <a:spLocks noChangeArrowheads="1" noTextEdit="1"/>
          </p:cNvSpPr>
          <p:nvPr>
            <p:ph type="sldImg"/>
          </p:nvPr>
        </p:nvSpPr>
        <p:spPr>
          <a:ln/>
        </p:spPr>
      </p:sp>
      <p:sp>
        <p:nvSpPr>
          <p:cNvPr id="543747" name="Rectangle 3"/>
          <p:cNvSpPr>
            <a:spLocks noGrp="1" noChangeArrowheads="1"/>
          </p:cNvSpPr>
          <p:nvPr>
            <p:ph type="body" idx="1"/>
          </p:nvPr>
        </p:nvSpPr>
        <p:spPr/>
        <p:txBody>
          <a:bodyPr/>
          <a:lstStyle/>
          <a:p>
            <a:r>
              <a:rPr lang="en-US" altLang="en-US"/>
              <a:t>Where is a definition of what is, we must follow with what isn’t included in the definition. </a:t>
            </a:r>
          </a:p>
        </p:txBody>
      </p:sp>
    </p:spTree>
    <p:extLst>
      <p:ext uri="{BB962C8B-B14F-4D97-AF65-F5344CB8AC3E}">
        <p14:creationId xmlns:p14="http://schemas.microsoft.com/office/powerpoint/2010/main" val="35677618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10F904B2-4DF1-4329-8400-DE65E5C370B4}"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32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44770" name="Rectangle 2"/>
          <p:cNvSpPr>
            <a:spLocks noChangeArrowheads="1" noTextEdit="1"/>
          </p:cNvSpPr>
          <p:nvPr>
            <p:ph type="sldImg"/>
          </p:nvPr>
        </p:nvSpPr>
        <p:spPr>
          <a:ln/>
        </p:spPr>
      </p:sp>
      <p:sp>
        <p:nvSpPr>
          <p:cNvPr id="544771" name="Rectangle 3"/>
          <p:cNvSpPr>
            <a:spLocks noGrp="1" noChangeArrowheads="1"/>
          </p:cNvSpPr>
          <p:nvPr>
            <p:ph type="body" idx="1"/>
          </p:nvPr>
        </p:nvSpPr>
        <p:spPr/>
        <p:txBody>
          <a:bodyPr/>
          <a:lstStyle/>
          <a:p>
            <a:r>
              <a:rPr lang="en-US" altLang="en-US"/>
              <a:t>HUD is continuing to focus on ending chronic homelessness.  For this reason, if you provide any type of services for homeless persons you should be familiar with the definition of chronic homelessness. </a:t>
            </a:r>
          </a:p>
        </p:txBody>
      </p:sp>
    </p:spTree>
    <p:extLst>
      <p:ext uri="{BB962C8B-B14F-4D97-AF65-F5344CB8AC3E}">
        <p14:creationId xmlns:p14="http://schemas.microsoft.com/office/powerpoint/2010/main" val="2818107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AB66000B-A7AE-4E3F-AB54-A41D342297C5}"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33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61826" name="Rectangle 2"/>
          <p:cNvSpPr>
            <a:spLocks noChangeArrowheads="1" noTextEdit="1"/>
          </p:cNvSpPr>
          <p:nvPr>
            <p:ph type="sldImg"/>
          </p:nvPr>
        </p:nvSpPr>
        <p:spPr>
          <a:ln/>
        </p:spPr>
      </p:sp>
      <p:sp>
        <p:nvSpPr>
          <p:cNvPr id="461827" name="Rectangle 3"/>
          <p:cNvSpPr>
            <a:spLocks noGrp="1" noChangeArrowheads="1"/>
          </p:cNvSpPr>
          <p:nvPr>
            <p:ph type="body" idx="1"/>
          </p:nvPr>
        </p:nvSpPr>
        <p:spPr/>
        <p:txBody>
          <a:bodyPr/>
          <a:lstStyle/>
          <a:p>
            <a:r>
              <a:rPr lang="en-US" altLang="en-US"/>
              <a:t>Moving from formula grant programs into the competitive programs.  For the most part, competitive programs are not a direct part of the Consolidated Planning Process.</a:t>
            </a:r>
          </a:p>
          <a:p>
            <a:endParaRPr lang="en-US" altLang="en-US"/>
          </a:p>
          <a:p>
            <a:r>
              <a:rPr lang="en-US" altLang="en-US" b="1"/>
              <a:t>HOWEVER!</a:t>
            </a:r>
          </a:p>
          <a:p>
            <a:pPr>
              <a:buFontTx/>
              <a:buChar char="-"/>
            </a:pPr>
            <a:r>
              <a:rPr lang="en-US" altLang="en-US"/>
              <a:t>While the competitive programs operate in their own right and are awarded competitively at the federal level, they must provide a </a:t>
            </a:r>
            <a:r>
              <a:rPr lang="en-US" altLang="en-US" b="1"/>
              <a:t>Certificate of Consistency with the Consolidated Plan signed by a certifying official </a:t>
            </a:r>
            <a:r>
              <a:rPr lang="en-US" altLang="en-US"/>
              <a:t>(local government or the State).  </a:t>
            </a:r>
          </a:p>
          <a:p>
            <a:pPr lvl="1">
              <a:buFontTx/>
              <a:buChar char="-"/>
            </a:pPr>
            <a:r>
              <a:rPr lang="en-US" altLang="en-US" b="1" u="sng"/>
              <a:t>Realize also that most of HUD’s competitive programs in the SuperNOFA, even outside of the CPD office, require a signed Certificate of Consistency with the Consolidated Plan!!!!</a:t>
            </a:r>
          </a:p>
          <a:p>
            <a:pPr lvl="1">
              <a:buFontTx/>
              <a:buChar char="-"/>
            </a:pPr>
            <a:endParaRPr lang="en-US" altLang="en-US" b="1" u="sng"/>
          </a:p>
          <a:p>
            <a:pPr>
              <a:buFontTx/>
              <a:buChar char="-"/>
            </a:pPr>
            <a:r>
              <a:rPr lang="en-US" altLang="en-US"/>
              <a:t>Further, the success of a proposed competitive project may likely be influenced by the priorities set forth by a state or locality in their consolidated plan.  </a:t>
            </a:r>
          </a:p>
          <a:p>
            <a:pPr>
              <a:buFontTx/>
              <a:buChar char="-"/>
            </a:pPr>
            <a:r>
              <a:rPr lang="en-US" altLang="en-US"/>
              <a:t>We will only cover the CPD competitive programs briefly for your exposure, focusing slightly more on the homeless programs since they are the largest portion of CPD’s competitive program and we realize that many of you specialize in providing care and housing to the homeless population.  </a:t>
            </a:r>
          </a:p>
          <a:p>
            <a:pPr>
              <a:buFontTx/>
              <a:buChar char="-"/>
            </a:pPr>
            <a:endParaRPr lang="en-US" altLang="en-US"/>
          </a:p>
          <a:p>
            <a:pPr>
              <a:buFontTx/>
              <a:buChar char="-"/>
            </a:pPr>
            <a:r>
              <a:rPr lang="en-US" altLang="en-US"/>
              <a:t>Again, while the competitive programs are not a direct part of the consolidated planning process like the four formula programs are, they are still affected by the process.  </a:t>
            </a:r>
          </a:p>
          <a:p>
            <a:endParaRPr lang="en-US" altLang="en-US"/>
          </a:p>
        </p:txBody>
      </p:sp>
    </p:spTree>
    <p:extLst>
      <p:ext uri="{BB962C8B-B14F-4D97-AF65-F5344CB8AC3E}">
        <p14:creationId xmlns:p14="http://schemas.microsoft.com/office/powerpoint/2010/main" val="6918834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136D1627-59C4-4DC7-BD56-1ACDFE7AA598}"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34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63874" name="Rectangle 2"/>
          <p:cNvSpPr>
            <a:spLocks noChangeArrowheads="1" noTextEdit="1"/>
          </p:cNvSpPr>
          <p:nvPr>
            <p:ph type="sldImg"/>
          </p:nvPr>
        </p:nvSpPr>
        <p:spPr>
          <a:ln/>
        </p:spPr>
      </p:sp>
      <p:sp>
        <p:nvSpPr>
          <p:cNvPr id="463875" name="Rectangle 3"/>
          <p:cNvSpPr>
            <a:spLocks noGrp="1" noChangeArrowheads="1"/>
          </p:cNvSpPr>
          <p:nvPr>
            <p:ph type="body" idx="1"/>
          </p:nvPr>
        </p:nvSpPr>
        <p:spPr/>
        <p:txBody>
          <a:bodyPr/>
          <a:lstStyle/>
          <a:p>
            <a:endParaRPr lang="en-US" altLang="en-US"/>
          </a:p>
          <a:p>
            <a:r>
              <a:rPr lang="en-US" altLang="en-US"/>
              <a:t>We realize that many of you are already involved in the continuum of care process.  It is important to realize that the Continuum of Care process is its own process, separate from the consolidated planning process. Nonetheless, it is still affected by the consolidated planning process.  </a:t>
            </a:r>
          </a:p>
          <a:p>
            <a:endParaRPr lang="en-US" altLang="en-US"/>
          </a:p>
          <a:p>
            <a:r>
              <a:rPr lang="en-US" altLang="en-US"/>
              <a:t>Since many of you likely specialize in programs for homeless persons  we have included a bit more detail about the CPD’s competitive homeless programs for your general information.  Please refer to the website to learn more about these programs if you are interested.    </a:t>
            </a:r>
            <a:endParaRPr lang="en-US" altLang="en-US" sz="1400"/>
          </a:p>
          <a:p>
            <a:pPr lvl="1"/>
            <a:endParaRPr lang="en-US" altLang="en-US" sz="1400"/>
          </a:p>
          <a:p>
            <a:pPr lvl="1"/>
            <a:r>
              <a:rPr lang="en-US" altLang="en-US" sz="1400"/>
              <a:t>Website for information on CoCs – </a:t>
            </a:r>
            <a:r>
              <a:rPr lang="en-US" altLang="en-US" sz="1400" b="1"/>
              <a:t>see also the websites listed for the ESG program and the new Homeless Resource Exchange (which will show in a later slide)</a:t>
            </a:r>
            <a:r>
              <a:rPr lang="en-US" altLang="en-US" sz="1400"/>
              <a:t>.</a:t>
            </a:r>
          </a:p>
          <a:p>
            <a:pPr lvl="1"/>
            <a:r>
              <a:rPr lang="en-US" altLang="en-US" sz="1400"/>
              <a:t>The Continuum of Care model is based on the understanding that homelessness is not caused by simply a lack of shelter, but involves a variety of underlying needs.</a:t>
            </a:r>
            <a:r>
              <a:rPr lang="en-US" altLang="en-US" sz="1400" b="1"/>
              <a:t> </a:t>
            </a:r>
          </a:p>
          <a:p>
            <a:endParaRPr lang="en-US" altLang="en-US">
              <a:solidFill>
                <a:srgbClr val="000066"/>
              </a:solidFill>
              <a:latin typeface="Tahoma" panose="020B0604030504040204" pitchFamily="34" charset="0"/>
            </a:endParaRPr>
          </a:p>
          <a:p>
            <a:r>
              <a:rPr lang="en-US" altLang="en-US">
                <a:solidFill>
                  <a:srgbClr val="000066"/>
                </a:solidFill>
                <a:latin typeface="Tahoma" panose="020B0604030504040204" pitchFamily="34" charset="0"/>
              </a:rPr>
              <a:t>Another definition of CoC:  A system of organizations and processes designed to bring the community together to plan and develop a strategy to end homelessness.  </a:t>
            </a:r>
            <a:endParaRPr lang="en-US" altLang="en-US" b="1">
              <a:solidFill>
                <a:srgbClr val="000066"/>
              </a:solidFill>
              <a:latin typeface="Tahoma" panose="020B0604030504040204" pitchFamily="34" charset="0"/>
            </a:endParaRPr>
          </a:p>
          <a:p>
            <a:endParaRPr lang="en-US" altLang="en-US"/>
          </a:p>
        </p:txBody>
      </p:sp>
    </p:spTree>
    <p:extLst>
      <p:ext uri="{BB962C8B-B14F-4D97-AF65-F5344CB8AC3E}">
        <p14:creationId xmlns:p14="http://schemas.microsoft.com/office/powerpoint/2010/main" val="38711558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6085CE2F-4B5E-4F44-AF33-3B8F57E6DEE5}"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35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65922" name="Rectangle 2"/>
          <p:cNvSpPr>
            <a:spLocks noChangeArrowheads="1" noTextEdit="1"/>
          </p:cNvSpPr>
          <p:nvPr>
            <p:ph type="sldImg"/>
          </p:nvPr>
        </p:nvSpPr>
        <p:spPr>
          <a:ln/>
        </p:spPr>
      </p:sp>
      <p:sp>
        <p:nvSpPr>
          <p:cNvPr id="465923" name="Rectangle 3"/>
          <p:cNvSpPr>
            <a:spLocks noGrp="1" noChangeArrowheads="1"/>
          </p:cNvSpPr>
          <p:nvPr>
            <p:ph type="body" idx="1"/>
          </p:nvPr>
        </p:nvSpPr>
        <p:spPr/>
        <p:txBody>
          <a:bodyPr/>
          <a:lstStyle/>
          <a:p>
            <a:pPr>
              <a:buClr>
                <a:srgbClr val="FF0000"/>
              </a:buClr>
            </a:pPr>
            <a:r>
              <a:rPr lang="en-US" altLang="en-US">
                <a:solidFill>
                  <a:srgbClr val="000066"/>
                </a:solidFill>
                <a:latin typeface="Tahoma" panose="020B0604030504040204" pitchFamily="34" charset="0"/>
              </a:rPr>
              <a:t>The idea is that the CoC is a community-driven process </a:t>
            </a:r>
          </a:p>
          <a:p>
            <a:pPr>
              <a:buClr>
                <a:srgbClr val="FF0000"/>
              </a:buClr>
            </a:pPr>
            <a:endParaRPr lang="en-US" altLang="en-US">
              <a:solidFill>
                <a:srgbClr val="000066"/>
              </a:solidFill>
              <a:latin typeface="Tahoma" panose="020B0604030504040204" pitchFamily="34" charset="0"/>
            </a:endParaRPr>
          </a:p>
          <a:p>
            <a:pPr>
              <a:buClr>
                <a:srgbClr val="FF0000"/>
              </a:buClr>
              <a:buFontTx/>
              <a:buChar char="-"/>
            </a:pPr>
            <a:r>
              <a:rPr lang="en-US" altLang="en-US">
                <a:solidFill>
                  <a:srgbClr val="000066"/>
                </a:solidFill>
                <a:latin typeface="Tahoma" panose="020B0604030504040204" pitchFamily="34" charset="0"/>
              </a:rPr>
              <a:t>Locally organized:</a:t>
            </a:r>
          </a:p>
          <a:p>
            <a:pPr lvl="1">
              <a:buClr>
                <a:srgbClr val="FF0000"/>
              </a:buClr>
              <a:buFontTx/>
              <a:buChar char="-"/>
            </a:pPr>
            <a:r>
              <a:rPr lang="en-US" altLang="en-US">
                <a:solidFill>
                  <a:srgbClr val="000066"/>
                </a:solidFill>
                <a:latin typeface="Tahoma" panose="020B0604030504040204" pitchFamily="34" charset="0"/>
              </a:rPr>
              <a:t>The community determines local needs; they prioritize the projects that HUD should fund.  You need to appeal to your local CoC for federal funding. </a:t>
            </a:r>
          </a:p>
          <a:p>
            <a:pPr>
              <a:buClr>
                <a:srgbClr val="FF0000"/>
              </a:buClr>
              <a:buFontTx/>
              <a:buChar char="-"/>
            </a:pPr>
            <a:r>
              <a:rPr lang="en-US" altLang="en-US">
                <a:solidFill>
                  <a:srgbClr val="000066"/>
                </a:solidFill>
                <a:latin typeface="Tahoma" panose="020B0604030504040204" pitchFamily="34" charset="0"/>
              </a:rPr>
              <a:t>Lead Agency and Contact person</a:t>
            </a:r>
          </a:p>
          <a:p>
            <a:pPr>
              <a:buClr>
                <a:srgbClr val="FF0000"/>
              </a:buClr>
              <a:buFontTx/>
              <a:buChar char="-"/>
            </a:pPr>
            <a:r>
              <a:rPr lang="en-US" altLang="en-US">
                <a:solidFill>
                  <a:srgbClr val="000066"/>
                </a:solidFill>
                <a:latin typeface="Tahoma" panose="020B0604030504040204" pitchFamily="34" charset="0"/>
              </a:rPr>
              <a:t>Geographically Based:</a:t>
            </a:r>
          </a:p>
          <a:p>
            <a:pPr lvl="1">
              <a:buClr>
                <a:srgbClr val="FF0000"/>
              </a:buClr>
              <a:buFontTx/>
              <a:buChar char="-"/>
            </a:pPr>
            <a:r>
              <a:rPr lang="en-US" altLang="en-US">
                <a:solidFill>
                  <a:srgbClr val="000066"/>
                </a:solidFill>
                <a:latin typeface="Tahoma" panose="020B0604030504040204" pitchFamily="34" charset="0"/>
              </a:rPr>
              <a:t>The CoC organizes all the projects going on in the area, decides their approach and the CoC applies to the federal government directly for the competitive funding.</a:t>
            </a:r>
          </a:p>
          <a:p>
            <a:pPr lvl="1">
              <a:buClr>
                <a:srgbClr val="FF0000"/>
              </a:buClr>
              <a:buFontTx/>
              <a:buChar char="-"/>
            </a:pPr>
            <a:endParaRPr lang="en-US" altLang="en-US">
              <a:solidFill>
                <a:srgbClr val="000066"/>
              </a:solidFill>
              <a:latin typeface="Tahoma" panose="020B0604030504040204" pitchFamily="34" charset="0"/>
            </a:endParaRPr>
          </a:p>
          <a:p>
            <a:pPr>
              <a:buClr>
                <a:srgbClr val="FF0000"/>
              </a:buClr>
              <a:buFontTx/>
              <a:buChar char="-"/>
            </a:pPr>
            <a:r>
              <a:rPr lang="en-US" altLang="en-US">
                <a:solidFill>
                  <a:srgbClr val="000066"/>
                </a:solidFill>
                <a:latin typeface="Tahoma" panose="020B0604030504040204" pitchFamily="34" charset="0"/>
              </a:rPr>
              <a:t>To get involved, you need to find out about your local or state CoC! </a:t>
            </a:r>
          </a:p>
          <a:p>
            <a:pPr>
              <a:buClr>
                <a:srgbClr val="FF0000"/>
              </a:buClr>
              <a:buFontTx/>
              <a:buChar char="-"/>
            </a:pPr>
            <a:endParaRPr lang="en-US" altLang="en-US">
              <a:solidFill>
                <a:srgbClr val="000066"/>
              </a:solidFill>
              <a:latin typeface="Tahoma" panose="020B0604030504040204" pitchFamily="34" charset="0"/>
            </a:endParaRPr>
          </a:p>
          <a:p>
            <a:endParaRPr lang="en-US" altLang="en-US"/>
          </a:p>
        </p:txBody>
      </p:sp>
    </p:spTree>
    <p:extLst>
      <p:ext uri="{BB962C8B-B14F-4D97-AF65-F5344CB8AC3E}">
        <p14:creationId xmlns:p14="http://schemas.microsoft.com/office/powerpoint/2010/main" val="39639347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F6CD09DE-A29E-4913-BFBD-62D8BA516F82}"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36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67970" name="Rectangle 2"/>
          <p:cNvSpPr>
            <a:spLocks noChangeArrowheads="1" noTextEdit="1"/>
          </p:cNvSpPr>
          <p:nvPr>
            <p:ph type="sldImg"/>
          </p:nvPr>
        </p:nvSpPr>
        <p:spPr>
          <a:ln/>
        </p:spPr>
      </p:sp>
      <p:sp>
        <p:nvSpPr>
          <p:cNvPr id="467971" name="Rectangle 3"/>
          <p:cNvSpPr>
            <a:spLocks noGrp="1" noChangeArrowheads="1"/>
          </p:cNvSpPr>
          <p:nvPr>
            <p:ph type="body" idx="1"/>
          </p:nvPr>
        </p:nvSpPr>
        <p:spPr/>
        <p:txBody>
          <a:bodyPr/>
          <a:lstStyle/>
          <a:p>
            <a:r>
              <a:rPr lang="en-US" altLang="en-US"/>
              <a:t>Basically, get everyone in the community involved to bring more ideas and resources to address local homeless issues in a holistic way.  </a:t>
            </a:r>
          </a:p>
        </p:txBody>
      </p:sp>
    </p:spTree>
    <p:extLst>
      <p:ext uri="{BB962C8B-B14F-4D97-AF65-F5344CB8AC3E}">
        <p14:creationId xmlns:p14="http://schemas.microsoft.com/office/powerpoint/2010/main" val="12598730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B119A804-A623-4CC2-822B-04678A8CAA98}"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37</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70018" name="Rectangle 2"/>
          <p:cNvSpPr>
            <a:spLocks noChangeArrowheads="1" noTextEdit="1"/>
          </p:cNvSpPr>
          <p:nvPr>
            <p:ph type="sldImg"/>
          </p:nvPr>
        </p:nvSpPr>
        <p:spPr>
          <a:ln/>
        </p:spPr>
      </p:sp>
      <p:sp>
        <p:nvSpPr>
          <p:cNvPr id="470019" name="Rectangle 3"/>
          <p:cNvSpPr>
            <a:spLocks noGrp="1" noChangeArrowheads="1"/>
          </p:cNvSpPr>
          <p:nvPr>
            <p:ph type="body" idx="1"/>
          </p:nvPr>
        </p:nvSpPr>
        <p:spPr/>
        <p:txBody>
          <a:bodyPr/>
          <a:lstStyle/>
          <a:p>
            <a:r>
              <a:rPr lang="en-US" altLang="en-US"/>
              <a:t>Visual depiction of the previous slide</a:t>
            </a:r>
          </a:p>
        </p:txBody>
      </p:sp>
    </p:spTree>
    <p:extLst>
      <p:ext uri="{BB962C8B-B14F-4D97-AF65-F5344CB8AC3E}">
        <p14:creationId xmlns:p14="http://schemas.microsoft.com/office/powerpoint/2010/main" val="22007180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48789362-0F90-4E84-A845-12D9F25EB6F8}"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38</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72066" name="Rectangle 2"/>
          <p:cNvSpPr>
            <a:spLocks noChangeArrowheads="1" noTextEdit="1"/>
          </p:cNvSpPr>
          <p:nvPr>
            <p:ph type="sldImg"/>
          </p:nvPr>
        </p:nvSpPr>
        <p:spPr>
          <a:ln/>
        </p:spPr>
      </p:sp>
      <p:sp>
        <p:nvSpPr>
          <p:cNvPr id="472067" name="Rectangle 3"/>
          <p:cNvSpPr>
            <a:spLocks noGrp="1" noChangeArrowheads="1"/>
          </p:cNvSpPr>
          <p:nvPr>
            <p:ph type="body" idx="1"/>
          </p:nvPr>
        </p:nvSpPr>
        <p:spPr/>
        <p:txBody>
          <a:bodyPr/>
          <a:lstStyle/>
          <a:p>
            <a:pPr marL="228600" indent="-228600">
              <a:buFont typeface="Wingdings" panose="05000000000000000000" pitchFamily="2" charset="2"/>
              <a:buNone/>
            </a:pPr>
            <a:r>
              <a:rPr lang="en-US" altLang="en-US"/>
              <a:t>This slide simply describes the five basic components of the CoC.  It should be sufficient to simply run through the slide, only providing extra emphasis to the extra information listed under the notes below</a:t>
            </a:r>
          </a:p>
          <a:p>
            <a:pPr marL="228600" indent="-228600">
              <a:buFont typeface="Wingdings" panose="05000000000000000000" pitchFamily="2" charset="2"/>
              <a:buNone/>
            </a:pPr>
            <a:endParaRPr lang="en-US" altLang="en-US"/>
          </a:p>
          <a:p>
            <a:pPr marL="228600" indent="-228600">
              <a:buFont typeface="Wingdings" panose="05000000000000000000" pitchFamily="2" charset="2"/>
              <a:buChar char="n"/>
            </a:pPr>
            <a:r>
              <a:rPr lang="en-US" altLang="en-US"/>
              <a:t>Outreach and assessment to identify the needs and conditions of a person or family who is homeless, or chronically homeless</a:t>
            </a:r>
          </a:p>
          <a:p>
            <a:pPr marL="228600" indent="-228600">
              <a:buFont typeface="Wingdings" panose="05000000000000000000" pitchFamily="2" charset="2"/>
              <a:buAutoNum type="arabicPeriod"/>
            </a:pPr>
            <a:r>
              <a:rPr lang="en-US" altLang="en-US"/>
              <a:t>Immediate (emergency) shelter with appropriate supportive services</a:t>
            </a:r>
          </a:p>
          <a:p>
            <a:pPr marL="228600" indent="-228600">
              <a:buFont typeface="Wingdings" panose="05000000000000000000" pitchFamily="2" charset="2"/>
              <a:buAutoNum type="arabicPeriod"/>
            </a:pPr>
            <a:r>
              <a:rPr lang="en-US" altLang="en-US"/>
              <a:t>Transitional housing with appropriate supportive services </a:t>
            </a:r>
          </a:p>
          <a:p>
            <a:pPr marL="685800" lvl="1" indent="-228600">
              <a:buFont typeface="Wingdings" panose="05000000000000000000" pitchFamily="2" charset="2"/>
              <a:buChar char="n"/>
            </a:pPr>
            <a:r>
              <a:rPr lang="en-US" altLang="en-US"/>
              <a:t>To help homeless individuals and families prepare to make the transition to permanent housing and  independent living</a:t>
            </a:r>
          </a:p>
          <a:p>
            <a:pPr marL="228600" indent="-228600">
              <a:buFont typeface="Wingdings" panose="05000000000000000000" pitchFamily="2" charset="2"/>
              <a:buAutoNum type="arabicPeriod"/>
            </a:pPr>
            <a:r>
              <a:rPr lang="en-US" altLang="en-US"/>
              <a:t>Permanent housing or permanent supportive housing, </a:t>
            </a:r>
          </a:p>
          <a:p>
            <a:pPr marL="685800" lvl="1" indent="-228600">
              <a:buFont typeface="Wingdings" panose="05000000000000000000" pitchFamily="2" charset="2"/>
              <a:buChar char="n"/>
            </a:pPr>
            <a:r>
              <a:rPr lang="en-US" altLang="en-US"/>
              <a:t>To help meet the long-term needs of homeless individuals and families</a:t>
            </a:r>
          </a:p>
          <a:p>
            <a:pPr marL="228600" indent="-228600">
              <a:buFont typeface="Wingdings" panose="05000000000000000000" pitchFamily="2" charset="2"/>
              <a:buAutoNum type="arabicPeriod"/>
            </a:pPr>
            <a:r>
              <a:rPr lang="en-US" altLang="en-US"/>
              <a:t>Prevention strategies </a:t>
            </a:r>
          </a:p>
          <a:p>
            <a:pPr marL="685800" lvl="1" indent="-228600">
              <a:buFont typeface="Wingdings" panose="05000000000000000000" pitchFamily="2" charset="2"/>
              <a:buChar char="n"/>
            </a:pPr>
            <a:r>
              <a:rPr lang="en-US" altLang="en-US"/>
              <a:t>Play an integral role in a community’s plan to eliminate homelessness by effectively intervening for persons in public systems (corrections, foster care, mental health) so that they do not enter the homeless system. (ESG is the only HUD homeless program for which Prevention is an eligible expense – SHP, S+C, and SRO funds cannot be used for prevention)</a:t>
            </a:r>
          </a:p>
          <a:p>
            <a:pPr marL="228600" indent="-228600"/>
            <a:endParaRPr lang="en-US" altLang="en-US"/>
          </a:p>
        </p:txBody>
      </p:sp>
    </p:spTree>
    <p:extLst>
      <p:ext uri="{BB962C8B-B14F-4D97-AF65-F5344CB8AC3E}">
        <p14:creationId xmlns:p14="http://schemas.microsoft.com/office/powerpoint/2010/main" val="10863915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09608240-AD2C-47AE-819D-41BBB6F3B23B}"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39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74114" name="Rectangle 2"/>
          <p:cNvSpPr>
            <a:spLocks noChangeArrowheads="1" noTextEdit="1"/>
          </p:cNvSpPr>
          <p:nvPr>
            <p:ph type="sldImg"/>
          </p:nvPr>
        </p:nvSpPr>
        <p:spPr>
          <a:ln/>
        </p:spPr>
      </p:sp>
      <p:sp>
        <p:nvSpPr>
          <p:cNvPr id="474115" name="Rectangle 3"/>
          <p:cNvSpPr>
            <a:spLocks noGrp="1" noChangeArrowheads="1"/>
          </p:cNvSpPr>
          <p:nvPr>
            <p:ph type="body" idx="1"/>
          </p:nvPr>
        </p:nvSpPr>
        <p:spPr/>
        <p:txBody>
          <a:bodyPr/>
          <a:lstStyle/>
          <a:p>
            <a:pPr>
              <a:buFontTx/>
              <a:buChar char="•"/>
            </a:pPr>
            <a:r>
              <a:rPr lang="en-US" altLang="en-US"/>
              <a:t>These are the three competitive programs that are included in the CoC</a:t>
            </a:r>
          </a:p>
          <a:p>
            <a:pPr>
              <a:buFontTx/>
              <a:buChar char="•"/>
            </a:pPr>
            <a:r>
              <a:rPr lang="en-US" altLang="en-US"/>
              <a:t>Matching funds are required from local, state, federal or private resources for all three of the programs. </a:t>
            </a:r>
          </a:p>
          <a:p>
            <a:endParaRPr lang="en-US" altLang="en-US"/>
          </a:p>
        </p:txBody>
      </p:sp>
    </p:spTree>
    <p:extLst>
      <p:ext uri="{BB962C8B-B14F-4D97-AF65-F5344CB8AC3E}">
        <p14:creationId xmlns:p14="http://schemas.microsoft.com/office/powerpoint/2010/main" val="3639494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644D2840-F396-47ED-8A3F-237937EF624D}"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60098" name="Rectangle 2"/>
          <p:cNvSpPr>
            <a:spLocks noChangeArrowheads="1" noTextEdit="1"/>
          </p:cNvSpPr>
          <p:nvPr>
            <p:ph type="sldImg"/>
          </p:nvPr>
        </p:nvSpPr>
        <p:spPr>
          <a:ln/>
        </p:spPr>
      </p:sp>
      <p:sp>
        <p:nvSpPr>
          <p:cNvPr id="260099" name="Rectangle 3"/>
          <p:cNvSpPr>
            <a:spLocks noGrp="1" noChangeArrowheads="1"/>
          </p:cNvSpPr>
          <p:nvPr>
            <p:ph type="body" idx="1"/>
          </p:nvPr>
        </p:nvSpPr>
        <p:spPr/>
        <p:txBody>
          <a:bodyPr/>
          <a:lstStyle/>
          <a:p>
            <a:r>
              <a:rPr lang="en-US" altLang="en-US"/>
              <a:t>The FY 2008 appropriation was:</a:t>
            </a:r>
          </a:p>
          <a:p>
            <a:r>
              <a:rPr lang="en-US" altLang="en-US"/>
              <a:t> </a:t>
            </a:r>
          </a:p>
          <a:p>
            <a:r>
              <a:rPr lang="en-US" altLang="en-US"/>
              <a:t>CDBG   $3,865,800,000, including $272.4 million for set-asides</a:t>
            </a:r>
          </a:p>
          <a:p>
            <a:r>
              <a:rPr lang="en-US" altLang="en-US"/>
              <a:t>HOME  $1,704,000,000, including $69.3 million for set-asides</a:t>
            </a:r>
          </a:p>
          <a:p>
            <a:r>
              <a:rPr lang="en-US" altLang="en-US"/>
              <a:t>HOPWA $300,100,000</a:t>
            </a:r>
          </a:p>
          <a:p>
            <a:r>
              <a:rPr lang="en-US" altLang="en-US"/>
              <a:t>ESG $160 million out of $1,585,990,000.  The $1.6 billion is for all homeless programs.  </a:t>
            </a:r>
          </a:p>
          <a:p>
            <a:endParaRPr lang="en-US" altLang="en-US"/>
          </a:p>
          <a:p>
            <a:pPr>
              <a:buFontTx/>
              <a:buChar char="•"/>
            </a:pPr>
            <a:r>
              <a:rPr lang="en-US" altLang="en-US"/>
              <a:t>This module will cover some of the basics of each of these programs in turn.  </a:t>
            </a:r>
          </a:p>
          <a:p>
            <a:endParaRPr lang="en-US" altLang="en-US"/>
          </a:p>
          <a:p>
            <a:pPr>
              <a:buFontTx/>
              <a:buChar char="•"/>
            </a:pPr>
            <a:r>
              <a:rPr lang="en-US" altLang="en-US"/>
              <a:t>Website listed is for the general CPD webpage.  Many links to the various programs, and various CPD information.  </a:t>
            </a:r>
          </a:p>
          <a:p>
            <a:endParaRPr lang="en-US" altLang="en-US"/>
          </a:p>
          <a:p>
            <a:endParaRPr lang="en-US" altLang="en-US"/>
          </a:p>
          <a:p>
            <a:r>
              <a:rPr lang="en-US" altLang="en-US"/>
              <a:t>FYI, in case anyone asks: </a:t>
            </a:r>
          </a:p>
          <a:p>
            <a:r>
              <a:rPr lang="en-US" altLang="en-US"/>
              <a:t>CDBG Set-Asides = may include technical assistance, earmarks, BEDI, other elements</a:t>
            </a:r>
          </a:p>
          <a:p>
            <a:r>
              <a:rPr lang="en-US" altLang="en-US"/>
              <a:t>HOME Set-Asides = may include Insular areas, HOME/CHDO TA, possibly housing counseling. </a:t>
            </a:r>
          </a:p>
        </p:txBody>
      </p:sp>
    </p:spTree>
    <p:extLst>
      <p:ext uri="{BB962C8B-B14F-4D97-AF65-F5344CB8AC3E}">
        <p14:creationId xmlns:p14="http://schemas.microsoft.com/office/powerpoint/2010/main" val="15633349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B53FC73A-2D9D-4425-9B4E-98BF645002EA}"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40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76162" name="Rectangle 2"/>
          <p:cNvSpPr>
            <a:spLocks noChangeArrowheads="1" noTextEdit="1"/>
          </p:cNvSpPr>
          <p:nvPr>
            <p:ph type="sldImg"/>
          </p:nvPr>
        </p:nvSpPr>
        <p:spPr>
          <a:ln/>
        </p:spPr>
      </p:sp>
      <p:sp>
        <p:nvSpPr>
          <p:cNvPr id="476163" name="Rectangle 3"/>
          <p:cNvSpPr>
            <a:spLocks noGrp="1" noChangeArrowheads="1"/>
          </p:cNvSpPr>
          <p:nvPr>
            <p:ph type="body" idx="1"/>
          </p:nvPr>
        </p:nvSpPr>
        <p:spPr/>
        <p:txBody>
          <a:bodyPr/>
          <a:lstStyle/>
          <a:p>
            <a:r>
              <a:rPr lang="en-US" altLang="en-US"/>
              <a:t>This slide and the next two can be quickly reviewed, very much on a “for your information” basis.  For the purposes of this overall module, very little time should be spent describing or discussing these three programs.  </a:t>
            </a:r>
          </a:p>
          <a:p>
            <a:endParaRPr lang="en-US" altLang="en-US"/>
          </a:p>
          <a:p>
            <a:r>
              <a:rPr lang="en-US" altLang="en-US"/>
              <a:t>Elaboration of the goals of the SHP program:</a:t>
            </a:r>
          </a:p>
          <a:p>
            <a:pPr lvl="1"/>
            <a:r>
              <a:rPr lang="en-US" altLang="en-US"/>
              <a:t>Achieve residential stability </a:t>
            </a:r>
            <a:r>
              <a:rPr lang="en-US" altLang="en-US" i="1"/>
              <a:t>(permanent or transitional housing),</a:t>
            </a:r>
            <a:r>
              <a:rPr lang="en-US" altLang="en-US"/>
              <a:t> </a:t>
            </a:r>
          </a:p>
          <a:p>
            <a:pPr lvl="1"/>
            <a:r>
              <a:rPr lang="en-US" altLang="en-US"/>
              <a:t>Increase their skill levels and/or incomes, and </a:t>
            </a:r>
          </a:p>
          <a:p>
            <a:pPr lvl="1"/>
            <a:r>
              <a:rPr lang="en-US" altLang="en-US"/>
              <a:t>Obtain greater self-determination </a:t>
            </a:r>
            <a:r>
              <a:rPr lang="en-US" altLang="en-US" i="1"/>
              <a:t>(i.e., more influence over decisions that affect their lives</a:t>
            </a:r>
            <a:r>
              <a:rPr lang="en-US" altLang="en-US"/>
              <a:t>).</a:t>
            </a:r>
          </a:p>
          <a:p>
            <a:endParaRPr lang="en-US" altLang="en-US"/>
          </a:p>
        </p:txBody>
      </p:sp>
    </p:spTree>
    <p:extLst>
      <p:ext uri="{BB962C8B-B14F-4D97-AF65-F5344CB8AC3E}">
        <p14:creationId xmlns:p14="http://schemas.microsoft.com/office/powerpoint/2010/main" val="9608011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2879B267-966C-483F-89C5-55FBBDAA7AA8}"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41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45794" name="Rectangle 2"/>
          <p:cNvSpPr>
            <a:spLocks noChangeArrowheads="1" noTextEdit="1"/>
          </p:cNvSpPr>
          <p:nvPr>
            <p:ph type="sldImg"/>
          </p:nvPr>
        </p:nvSpPr>
        <p:spPr>
          <a:ln/>
        </p:spPr>
      </p:sp>
      <p:sp>
        <p:nvSpPr>
          <p:cNvPr id="545795" name="Rectangle 3"/>
          <p:cNvSpPr>
            <a:spLocks noGrp="1" noChangeArrowheads="1"/>
          </p:cNvSpPr>
          <p:nvPr>
            <p:ph type="body" idx="1"/>
          </p:nvPr>
        </p:nvSpPr>
        <p:spPr/>
        <p:txBody>
          <a:bodyPr/>
          <a:lstStyle/>
          <a:p>
            <a:r>
              <a:rPr lang="en-US" altLang="en-US"/>
              <a:t>Again, all the information to be discussed is included in the slide. </a:t>
            </a:r>
          </a:p>
        </p:txBody>
      </p:sp>
    </p:spTree>
    <p:extLst>
      <p:ext uri="{BB962C8B-B14F-4D97-AF65-F5344CB8AC3E}">
        <p14:creationId xmlns:p14="http://schemas.microsoft.com/office/powerpoint/2010/main" val="20463960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B0B8D933-06E5-4F9D-AAA0-5930D2367AD1}"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42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46818" name="Rectangle 2"/>
          <p:cNvSpPr>
            <a:spLocks noChangeArrowheads="1" noTextEdit="1"/>
          </p:cNvSpPr>
          <p:nvPr>
            <p:ph type="sldImg"/>
          </p:nvPr>
        </p:nvSpPr>
        <p:spPr>
          <a:ln/>
        </p:spPr>
      </p:sp>
      <p:sp>
        <p:nvSpPr>
          <p:cNvPr id="546819" name="Rectangle 3"/>
          <p:cNvSpPr>
            <a:spLocks noGrp="1" noChangeArrowheads="1"/>
          </p:cNvSpPr>
          <p:nvPr>
            <p:ph type="body" idx="1"/>
          </p:nvPr>
        </p:nvSpPr>
        <p:spPr/>
        <p:txBody>
          <a:bodyPr/>
          <a:lstStyle/>
          <a:p>
            <a:r>
              <a:rPr lang="en-US" altLang="en-US"/>
              <a:t>Again, all the information to be discussed is included in the slide. </a:t>
            </a:r>
          </a:p>
          <a:p>
            <a:endParaRPr lang="en-US" altLang="en-US"/>
          </a:p>
        </p:txBody>
      </p:sp>
    </p:spTree>
    <p:extLst>
      <p:ext uri="{BB962C8B-B14F-4D97-AF65-F5344CB8AC3E}">
        <p14:creationId xmlns:p14="http://schemas.microsoft.com/office/powerpoint/2010/main" val="66029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50E26BDB-A563-4BA7-8301-97BD29AE6363}"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43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80258" name="Rectangle 2"/>
          <p:cNvSpPr>
            <a:spLocks noChangeArrowheads="1" noTextEdit="1"/>
          </p:cNvSpPr>
          <p:nvPr>
            <p:ph type="sldImg"/>
          </p:nvPr>
        </p:nvSpPr>
        <p:spPr>
          <a:ln/>
        </p:spPr>
      </p:sp>
      <p:sp>
        <p:nvSpPr>
          <p:cNvPr id="480259" name="Rectangle 3"/>
          <p:cNvSpPr>
            <a:spLocks noGrp="1" noChangeArrowheads="1"/>
          </p:cNvSpPr>
          <p:nvPr>
            <p:ph type="body" idx="1"/>
          </p:nvPr>
        </p:nvSpPr>
        <p:spPr/>
        <p:txBody>
          <a:bodyPr/>
          <a:lstStyle/>
          <a:p>
            <a:r>
              <a:rPr lang="en-US" altLang="en-US" b="1"/>
              <a:t>The Homeless Resource Exchange (HRE) is HUD’s new “one-stop shop” for finding out about homelessness and providing housing and services to homeless persons.  It is easy to find what information you are looking for.  </a:t>
            </a:r>
          </a:p>
          <a:p>
            <a:endParaRPr lang="en-US" altLang="en-US" b="1"/>
          </a:p>
          <a:p>
            <a:r>
              <a:rPr lang="en-US" altLang="en-US"/>
              <a:t>There are also a few of the links to HUD’s web site, including an index of CPD’s competitive and formula homeless programs, and information on the CoC.  Most of the information on HUD’s web site is also on the HRE.  </a:t>
            </a:r>
            <a:r>
              <a:rPr lang="en-US" altLang="en-US" b="1"/>
              <a:t>When using HUD’s web site, please be sure to pay attention to the sidebars on both the left and right sides of the screen.</a:t>
            </a:r>
          </a:p>
          <a:p>
            <a:endParaRPr lang="en-US" altLang="en-US" b="1"/>
          </a:p>
        </p:txBody>
      </p:sp>
    </p:spTree>
    <p:extLst>
      <p:ext uri="{BB962C8B-B14F-4D97-AF65-F5344CB8AC3E}">
        <p14:creationId xmlns:p14="http://schemas.microsoft.com/office/powerpoint/2010/main" val="40963842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B5037D64-1408-418F-98C4-2342D73B2CE4}"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44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80930" name="Rectangle 2"/>
          <p:cNvSpPr>
            <a:spLocks noChangeArrowheads="1" noTextEdit="1"/>
          </p:cNvSpPr>
          <p:nvPr>
            <p:ph type="sldImg"/>
          </p:nvPr>
        </p:nvSpPr>
        <p:spPr>
          <a:ln/>
        </p:spPr>
      </p:sp>
      <p:sp>
        <p:nvSpPr>
          <p:cNvPr id="380931" name="Rectangle 3"/>
          <p:cNvSpPr>
            <a:spLocks noGrp="1" noChangeArrowheads="1"/>
          </p:cNvSpPr>
          <p:nvPr>
            <p:ph type="body" idx="1"/>
          </p:nvPr>
        </p:nvSpPr>
        <p:spPr/>
        <p:txBody>
          <a:bodyPr/>
          <a:lstStyle/>
          <a:p>
            <a:r>
              <a:rPr lang="en-US" altLang="en-US"/>
              <a:t>This is the list of the rest of CPD’s competitive programs.  The application process varies for all of them, so check with your local jurisdiction and the published SuperNOFA to determine if you qualify and what you would need to do to apply. </a:t>
            </a:r>
          </a:p>
          <a:p>
            <a:endParaRPr lang="en-US" altLang="en-US"/>
          </a:p>
          <a:p>
            <a:r>
              <a:rPr lang="en-US" altLang="en-US"/>
              <a:t>One of the main points of this overall grant training workshop is to learn the ins and out of the grant writing process and the SuperNOFA requirements in general.  The SuperNOFA process will be covered in much greater detail in the next module of today’s training. Nonetheless, we have prepared a handout of some basic information about the SuperNOFA process that may help you better understand what needs to be done to get involved.  </a:t>
            </a:r>
          </a:p>
          <a:p>
            <a:endParaRPr lang="en-US" altLang="en-US"/>
          </a:p>
        </p:txBody>
      </p:sp>
    </p:spTree>
    <p:extLst>
      <p:ext uri="{BB962C8B-B14F-4D97-AF65-F5344CB8AC3E}">
        <p14:creationId xmlns:p14="http://schemas.microsoft.com/office/powerpoint/2010/main" val="26379248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3892623C-98F5-4F80-891D-F3EDA95459FA}"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45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28386" name="Rectangle 2"/>
          <p:cNvSpPr>
            <a:spLocks noChangeArrowheads="1" noTextEdit="1"/>
          </p:cNvSpPr>
          <p:nvPr>
            <p:ph type="sldImg"/>
          </p:nvPr>
        </p:nvSpPr>
        <p:spPr>
          <a:ln/>
        </p:spPr>
      </p:sp>
      <p:sp>
        <p:nvSpPr>
          <p:cNvPr id="528387" name="Rectangle 3"/>
          <p:cNvSpPr>
            <a:spLocks noGrp="1" noChangeArrowheads="1"/>
          </p:cNvSpPr>
          <p:nvPr>
            <p:ph type="body" idx="1"/>
          </p:nvPr>
        </p:nvSpPr>
        <p:spPr/>
        <p:txBody>
          <a:bodyPr/>
          <a:lstStyle/>
          <a:p>
            <a:r>
              <a:rPr lang="en-US" altLang="en-US"/>
              <a:t>Whether you are interested in working with your jurisdiction to obtain access to formula funding through the Consolidated Plan, or if you want to get involved in your local Continuum of Care or if you want to apply for other HUD competitive programs, these are important questions to ask yourself to determine if you are ready to take on federal funding and the subsequent requirements that go with it!!!!  Please consider these questions seriously!  </a:t>
            </a:r>
          </a:p>
        </p:txBody>
      </p:sp>
    </p:spTree>
    <p:extLst>
      <p:ext uri="{BB962C8B-B14F-4D97-AF65-F5344CB8AC3E}">
        <p14:creationId xmlns:p14="http://schemas.microsoft.com/office/powerpoint/2010/main" val="8763676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9B4124EA-F331-4A3F-8F20-D9B5E078FC0F}"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46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88098" name="Rectangle 2"/>
          <p:cNvSpPr>
            <a:spLocks noChangeArrowheads="1" noTextEdit="1"/>
          </p:cNvSpPr>
          <p:nvPr>
            <p:ph type="sldImg"/>
          </p:nvPr>
        </p:nvSpPr>
        <p:spPr>
          <a:ln/>
        </p:spPr>
      </p:sp>
      <p:sp>
        <p:nvSpPr>
          <p:cNvPr id="388099" name="Rectangle 3"/>
          <p:cNvSpPr>
            <a:spLocks noGrp="1" noChangeArrowheads="1"/>
          </p:cNvSpPr>
          <p:nvPr>
            <p:ph type="body" idx="1"/>
          </p:nvPr>
        </p:nvSpPr>
        <p:spPr/>
        <p:txBody>
          <a:bodyPr/>
          <a:lstStyle/>
          <a:p>
            <a:r>
              <a:rPr lang="en-US" altLang="en-US"/>
              <a:t>So, now you have the overview of all of Community Planning and Development’s grant programs, including the competitive programs.  As we’ve said the process for applying for the competitive programs will be covered in great detail in the next training module later today. Now it is time to focus on how to get involved in your community’s planning process and how to gain access to the formula funding that provided to your community.    </a:t>
            </a:r>
          </a:p>
          <a:p>
            <a:endParaRPr lang="en-US" altLang="en-US"/>
          </a:p>
          <a:p>
            <a:r>
              <a:rPr lang="en-US" altLang="en-US"/>
              <a:t>We’ve covered the basics of the formula programs that are covered in the Consolidated Plan – we talked about CDBG, HOME, HOPWA and ESG – and you have some guidance on where you can find some more information on the programs from the federal level at HUD’s websites.  Now we move to the ever important Consolidated Planning process, so you can know how to get on your community’s radar and access information and federal funding from the local level.  </a:t>
            </a:r>
          </a:p>
          <a:p>
            <a:r>
              <a:rPr lang="en-US" altLang="en-US"/>
              <a:t> </a:t>
            </a:r>
          </a:p>
          <a:p>
            <a:endParaRPr lang="en-US" altLang="en-US"/>
          </a:p>
        </p:txBody>
      </p:sp>
    </p:spTree>
    <p:extLst>
      <p:ext uri="{BB962C8B-B14F-4D97-AF65-F5344CB8AC3E}">
        <p14:creationId xmlns:p14="http://schemas.microsoft.com/office/powerpoint/2010/main" val="17626119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76007341-8034-4619-B500-E66B65A59E49}"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47</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65218" name="Rectangle 2"/>
          <p:cNvSpPr>
            <a:spLocks noChangeArrowheads="1" noTextEdit="1"/>
          </p:cNvSpPr>
          <p:nvPr>
            <p:ph type="sldImg"/>
          </p:nvPr>
        </p:nvSpPr>
        <p:spPr>
          <a:ln/>
        </p:spPr>
      </p:sp>
      <p:sp>
        <p:nvSpPr>
          <p:cNvPr id="265219" name="Rectangle 3"/>
          <p:cNvSpPr>
            <a:spLocks noGrp="1" noChangeArrowheads="1"/>
          </p:cNvSpPr>
          <p:nvPr>
            <p:ph type="body" idx="1"/>
          </p:nvPr>
        </p:nvSpPr>
        <p:spPr/>
        <p:txBody>
          <a:bodyPr/>
          <a:lstStyle/>
          <a:p>
            <a:r>
              <a:rPr lang="en-US" altLang="en-US"/>
              <a:t>The slide say it all, and the point cannot be emphasized enough.</a:t>
            </a:r>
          </a:p>
        </p:txBody>
      </p:sp>
    </p:spTree>
    <p:extLst>
      <p:ext uri="{BB962C8B-B14F-4D97-AF65-F5344CB8AC3E}">
        <p14:creationId xmlns:p14="http://schemas.microsoft.com/office/powerpoint/2010/main" val="36130198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F8C5DA47-0172-43A7-A5D3-DC3CB43F592F}"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48</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90146" name="Rectangle 2"/>
          <p:cNvSpPr>
            <a:spLocks noChangeArrowheads="1" noTextEdit="1"/>
          </p:cNvSpPr>
          <p:nvPr>
            <p:ph type="sldImg"/>
          </p:nvPr>
        </p:nvSpPr>
        <p:spPr>
          <a:ln/>
        </p:spPr>
      </p:sp>
      <p:sp>
        <p:nvSpPr>
          <p:cNvPr id="390147" name="Rectangle 3"/>
          <p:cNvSpPr>
            <a:spLocks noGrp="1" noChangeArrowheads="1"/>
          </p:cNvSpPr>
          <p:nvPr>
            <p:ph type="body" idx="1"/>
          </p:nvPr>
        </p:nvSpPr>
        <p:spPr/>
        <p:txBody>
          <a:bodyPr/>
          <a:lstStyle/>
          <a:p>
            <a:pPr lvl="1"/>
            <a:r>
              <a:rPr lang="en-US" altLang="en-US" u="sng"/>
              <a:t>Community Involvement</a:t>
            </a:r>
            <a:r>
              <a:rPr lang="en-US" altLang="en-US"/>
              <a:t>: Help your local jurisdiction gain more awareness of the full range of needs of the community. </a:t>
            </a:r>
          </a:p>
          <a:p>
            <a:pPr lvl="1"/>
            <a:endParaRPr lang="en-US" altLang="en-US" u="sng"/>
          </a:p>
          <a:p>
            <a:pPr lvl="1"/>
            <a:r>
              <a:rPr lang="en-US" altLang="en-US" u="sng"/>
              <a:t>Influence</a:t>
            </a:r>
            <a:r>
              <a:rPr lang="en-US" altLang="en-US"/>
              <a:t>: Help influence your locality’s  housing and community agenda . </a:t>
            </a:r>
            <a:r>
              <a:rPr lang="en-US" altLang="en-US" b="1"/>
              <a:t>Get your name out there!</a:t>
            </a:r>
          </a:p>
          <a:p>
            <a:pPr lvl="1"/>
            <a:endParaRPr lang="en-US" altLang="en-US" u="sng"/>
          </a:p>
          <a:p>
            <a:pPr lvl="1"/>
            <a:r>
              <a:rPr lang="en-US" altLang="en-US" u="sng"/>
              <a:t>Funding</a:t>
            </a:r>
            <a:r>
              <a:rPr lang="en-US" altLang="en-US"/>
              <a:t>: Know how to apply for funding from your locality for your housing and community programs.</a:t>
            </a:r>
          </a:p>
          <a:p>
            <a:pPr lvl="1"/>
            <a:endParaRPr lang="en-US" altLang="en-US" u="sng"/>
          </a:p>
          <a:p>
            <a:pPr lvl="1"/>
            <a:r>
              <a:rPr lang="en-US" altLang="en-US" u="sng"/>
              <a:t>Accountability</a:t>
            </a:r>
            <a:r>
              <a:rPr lang="en-US" altLang="en-US"/>
              <a:t>: Hold your locality accountable for addressing your community's needs.</a:t>
            </a:r>
          </a:p>
          <a:p>
            <a:pPr lvl="1"/>
            <a:endParaRPr lang="en-US" altLang="en-US"/>
          </a:p>
          <a:p>
            <a:pPr lvl="1"/>
            <a:r>
              <a:rPr lang="en-US" altLang="en-US" sz="1400" u="sng"/>
              <a:t>Potential Access to CPD’s Formula Programs: </a:t>
            </a:r>
          </a:p>
          <a:p>
            <a:pPr lvl="1"/>
            <a:r>
              <a:rPr lang="en-US" altLang="en-US" sz="1400"/>
              <a:t>CDBG: Community Development Activities</a:t>
            </a:r>
          </a:p>
          <a:p>
            <a:pPr lvl="1"/>
            <a:r>
              <a:rPr lang="en-US" altLang="en-US" sz="1400"/>
              <a:t>HOME: Affordable Housing</a:t>
            </a:r>
          </a:p>
          <a:p>
            <a:pPr lvl="1"/>
            <a:r>
              <a:rPr lang="en-US" altLang="en-US" sz="1400"/>
              <a:t>ESG: Homelessness</a:t>
            </a:r>
          </a:p>
          <a:p>
            <a:pPr lvl="1"/>
            <a:r>
              <a:rPr lang="en-US" altLang="en-US" sz="1400"/>
              <a:t>HOPWA: Other Special Needs (non-homeless)</a:t>
            </a:r>
          </a:p>
          <a:p>
            <a:pPr lvl="1"/>
            <a:endParaRPr lang="en-US" altLang="en-US" u="sng"/>
          </a:p>
          <a:p>
            <a:endParaRPr lang="en-US" altLang="en-US"/>
          </a:p>
        </p:txBody>
      </p:sp>
    </p:spTree>
    <p:extLst>
      <p:ext uri="{BB962C8B-B14F-4D97-AF65-F5344CB8AC3E}">
        <p14:creationId xmlns:p14="http://schemas.microsoft.com/office/powerpoint/2010/main" val="3061661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61D567FA-8CE8-4F79-ABA9-0FBD25B114FC}"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49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94242" name="Rectangle 2"/>
          <p:cNvSpPr>
            <a:spLocks noChangeArrowheads="1" noTextEdit="1"/>
          </p:cNvSpPr>
          <p:nvPr>
            <p:ph type="sldImg"/>
          </p:nvPr>
        </p:nvSpPr>
        <p:spPr>
          <a:ln/>
        </p:spPr>
      </p:sp>
      <p:sp>
        <p:nvSpPr>
          <p:cNvPr id="394243" name="Rectangle 3"/>
          <p:cNvSpPr>
            <a:spLocks noGrp="1" noChangeArrowheads="1"/>
          </p:cNvSpPr>
          <p:nvPr>
            <p:ph type="body" idx="1"/>
          </p:nvPr>
        </p:nvSpPr>
        <p:spPr/>
        <p:txBody>
          <a:bodyPr/>
          <a:lstStyle/>
          <a:p>
            <a:r>
              <a:rPr lang="en-US" altLang="en-US"/>
              <a:t>This slide simply sets forth the roots of the Con Plan process in the CHAS. This slide is primarily important for term recognition, as well as for a bit of history.  </a:t>
            </a:r>
          </a:p>
          <a:p>
            <a:endParaRPr lang="en-US" altLang="en-US"/>
          </a:p>
          <a:p>
            <a:r>
              <a:rPr lang="en-US" altLang="en-US"/>
              <a:t>The legacy of the CHAS is that the Con Plan still aims to develop annual housing goals, which describe the housing needs of people, the condition of housing, and available materials.</a:t>
            </a:r>
          </a:p>
        </p:txBody>
      </p:sp>
    </p:spTree>
    <p:extLst>
      <p:ext uri="{BB962C8B-B14F-4D97-AF65-F5344CB8AC3E}">
        <p14:creationId xmlns:p14="http://schemas.microsoft.com/office/powerpoint/2010/main" val="1309889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A6192D3C-3561-47F8-ACD7-A1826D55EED6}"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88066" name="Rectangle 2"/>
          <p:cNvSpPr>
            <a:spLocks noChangeArrowheads="1" noTextEdit="1"/>
          </p:cNvSpPr>
          <p:nvPr>
            <p:ph type="sldImg"/>
          </p:nvPr>
        </p:nvSpPr>
        <p:spPr>
          <a:ln/>
        </p:spPr>
      </p:sp>
      <p:sp>
        <p:nvSpPr>
          <p:cNvPr id="88067" name="Rectangle 3"/>
          <p:cNvSpPr>
            <a:spLocks noGrp="1" noChangeArrowheads="1"/>
          </p:cNvSpPr>
          <p:nvPr>
            <p:ph type="body" idx="1"/>
          </p:nvPr>
        </p:nvSpPr>
        <p:spPr/>
        <p:txBody>
          <a:bodyPr/>
          <a:lstStyle/>
          <a:p>
            <a:r>
              <a:rPr lang="en-US" altLang="en-US"/>
              <a:t>Starting with CDBG – the largest of CPD’s formula programs.</a:t>
            </a:r>
          </a:p>
          <a:p>
            <a:endParaRPr lang="en-US" altLang="en-US"/>
          </a:p>
          <a:p>
            <a:r>
              <a:rPr lang="en-US" altLang="en-US"/>
              <a:t>It can be helpful to be familiar with the title of the legislation that dictate the various programs.  You may want to point out the significance of the Housing and Community Development Act of 1974. </a:t>
            </a:r>
          </a:p>
          <a:p>
            <a:endParaRPr lang="en-US" altLang="en-US"/>
          </a:p>
          <a:p>
            <a:r>
              <a:rPr lang="en-US" altLang="en-US"/>
              <a:t>CDBG’s program website</a:t>
            </a:r>
          </a:p>
          <a:p>
            <a:endParaRPr lang="en-US" altLang="en-US"/>
          </a:p>
          <a:p>
            <a:endParaRPr lang="en-US" altLang="en-US"/>
          </a:p>
        </p:txBody>
      </p:sp>
    </p:spTree>
    <p:extLst>
      <p:ext uri="{BB962C8B-B14F-4D97-AF65-F5344CB8AC3E}">
        <p14:creationId xmlns:p14="http://schemas.microsoft.com/office/powerpoint/2010/main" val="35923843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D7BE196D-6553-4174-B69F-7EAECC501FA3}"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50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81282" name="Rectangle 2"/>
          <p:cNvSpPr>
            <a:spLocks noChangeArrowheads="1" noTextEdit="1"/>
          </p:cNvSpPr>
          <p:nvPr>
            <p:ph type="sldImg"/>
          </p:nvPr>
        </p:nvSpPr>
        <p:spPr>
          <a:ln/>
        </p:spPr>
      </p:sp>
      <p:sp>
        <p:nvSpPr>
          <p:cNvPr id="481283" name="Rectangle 3"/>
          <p:cNvSpPr>
            <a:spLocks noGrp="1" noChangeArrowheads="1"/>
          </p:cNvSpPr>
          <p:nvPr>
            <p:ph type="body" idx="1"/>
          </p:nvPr>
        </p:nvSpPr>
        <p:spPr/>
        <p:txBody>
          <a:bodyPr/>
          <a:lstStyle/>
          <a:p>
            <a:r>
              <a:rPr lang="en-US" altLang="en-US"/>
              <a:t>The Con Plan serves many purposes for a jurisdiction.  </a:t>
            </a:r>
          </a:p>
          <a:p>
            <a:endParaRPr lang="en-US" altLang="en-US"/>
          </a:p>
          <a:p>
            <a:r>
              <a:rPr lang="en-US" altLang="en-US"/>
              <a:t>What is the ConPlan?</a:t>
            </a:r>
          </a:p>
          <a:p>
            <a:pPr>
              <a:buFontTx/>
              <a:buChar char="•"/>
            </a:pPr>
            <a:r>
              <a:rPr lang="en-US" altLang="en-US" u="sng"/>
              <a:t>Application</a:t>
            </a:r>
            <a:r>
              <a:rPr lang="en-US" altLang="en-US"/>
              <a:t>:  It serves as a submission for funding: the jurisdictions “apply” to the federal government for the funds they are set to receive</a:t>
            </a:r>
          </a:p>
          <a:p>
            <a:pPr>
              <a:buFontTx/>
              <a:buChar char="•"/>
            </a:pPr>
            <a:r>
              <a:rPr lang="en-US" altLang="en-US" u="sng"/>
              <a:t>Planning</a:t>
            </a:r>
            <a:r>
              <a:rPr lang="en-US" altLang="en-US"/>
              <a:t>: It is a comprehensive housing affordability strategy and community development plan for implementing the vision</a:t>
            </a:r>
          </a:p>
          <a:p>
            <a:pPr>
              <a:buFontTx/>
              <a:buChar char="•"/>
            </a:pPr>
            <a:r>
              <a:rPr lang="en-US" altLang="en-US" u="sng"/>
              <a:t>Performance</a:t>
            </a:r>
            <a:r>
              <a:rPr lang="en-US" altLang="en-US"/>
              <a:t>: It is a management tool for tracking results</a:t>
            </a:r>
          </a:p>
        </p:txBody>
      </p:sp>
    </p:spTree>
    <p:extLst>
      <p:ext uri="{BB962C8B-B14F-4D97-AF65-F5344CB8AC3E}">
        <p14:creationId xmlns:p14="http://schemas.microsoft.com/office/powerpoint/2010/main" val="35431218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ADBCDAB0-6BCB-4DE1-A143-97F81ED3D960}"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51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82306" name="Rectangle 2"/>
          <p:cNvSpPr>
            <a:spLocks noChangeArrowheads="1" noTextEdit="1"/>
          </p:cNvSpPr>
          <p:nvPr>
            <p:ph type="sldImg"/>
          </p:nvPr>
        </p:nvSpPr>
        <p:spPr>
          <a:ln/>
        </p:spPr>
      </p:sp>
      <p:sp>
        <p:nvSpPr>
          <p:cNvPr id="482307" name="Rectangle 3"/>
          <p:cNvSpPr>
            <a:spLocks noGrp="1" noChangeArrowheads="1"/>
          </p:cNvSpPr>
          <p:nvPr>
            <p:ph type="body" idx="1"/>
          </p:nvPr>
        </p:nvSpPr>
        <p:spPr/>
        <p:txBody>
          <a:bodyPr/>
          <a:lstStyle/>
          <a:p>
            <a:r>
              <a:rPr lang="en-US" altLang="en-US" sz="1000">
                <a:cs typeface="Times New Roman" panose="02020603050405020304" pitchFamily="18" charset="0"/>
              </a:rPr>
              <a:t>The Consolidated Planning process should be considered a community process, and indeed citizen participation is an important key element to the process.  Other primary stakeholders include those listed here but are not limited to them.  </a:t>
            </a:r>
          </a:p>
          <a:p>
            <a:endParaRPr lang="en-US" altLang="en-US" sz="1000">
              <a:cs typeface="Times New Roman" panose="02020603050405020304" pitchFamily="18" charset="0"/>
            </a:endParaRPr>
          </a:p>
          <a:p>
            <a:r>
              <a:rPr lang="en-US" altLang="en-US" sz="1000"/>
              <a:t>The Con Plan process is meant to “Encourage participation of local and regional institutions (including businesses, developers, and community and faith-based organizations) in the process of developing and implementing the plan.” (91.105(a)(2)(ii)</a:t>
            </a:r>
          </a:p>
          <a:p>
            <a:endParaRPr lang="en-US" altLang="en-US" sz="1000"/>
          </a:p>
          <a:p>
            <a:endParaRPr lang="en-US" altLang="en-US" sz="1000">
              <a:cs typeface="Times New Roman" panose="02020603050405020304" pitchFamily="18" charset="0"/>
            </a:endParaRPr>
          </a:p>
          <a:p>
            <a:endParaRPr lang="en-US" altLang="en-US" sz="1000">
              <a:cs typeface="Times New Roman" panose="02020603050405020304" pitchFamily="18" charset="0"/>
            </a:endParaRPr>
          </a:p>
        </p:txBody>
      </p:sp>
    </p:spTree>
    <p:extLst>
      <p:ext uri="{BB962C8B-B14F-4D97-AF65-F5344CB8AC3E}">
        <p14:creationId xmlns:p14="http://schemas.microsoft.com/office/powerpoint/2010/main" val="33415037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044896F0-2D32-4AFD-B0D8-990D15E46E41}"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52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84354" name="Rectangle 2"/>
          <p:cNvSpPr>
            <a:spLocks noChangeArrowheads="1" noTextEdit="1"/>
          </p:cNvSpPr>
          <p:nvPr>
            <p:ph type="sldImg"/>
          </p:nvPr>
        </p:nvSpPr>
        <p:spPr>
          <a:ln/>
        </p:spPr>
      </p:sp>
      <p:sp>
        <p:nvSpPr>
          <p:cNvPr id="484355" name="Rectangle 3"/>
          <p:cNvSpPr>
            <a:spLocks noGrp="1" noChangeArrowheads="1"/>
          </p:cNvSpPr>
          <p:nvPr>
            <p:ph type="body" idx="1"/>
          </p:nvPr>
        </p:nvSpPr>
        <p:spPr/>
        <p:txBody>
          <a:bodyPr/>
          <a:lstStyle/>
          <a:p>
            <a:r>
              <a:rPr lang="en-US" altLang="en-US" b="1">
                <a:cs typeface="Times New Roman" panose="02020603050405020304" pitchFamily="18" charset="0"/>
              </a:rPr>
              <a:t>Refer to “getting involved” handout</a:t>
            </a:r>
          </a:p>
          <a:p>
            <a:endParaRPr lang="en-US" altLang="en-US" b="1">
              <a:cs typeface="Times New Roman" panose="02020603050405020304" pitchFamily="18" charset="0"/>
            </a:endParaRPr>
          </a:p>
          <a:p>
            <a:r>
              <a:rPr lang="en-US" altLang="en-US">
                <a:cs typeface="Times New Roman" panose="02020603050405020304" pitchFamily="18" charset="0"/>
              </a:rPr>
              <a:t>These are the 3 basic pieces that make up the Consolidated Plan.  It focuses on long-term strategy updated every 3 to 5 years; yearly updates to the plan for that year’s funding; and the performance report for each completed year.  </a:t>
            </a:r>
          </a:p>
          <a:p>
            <a:endParaRPr lang="en-US" altLang="en-US" b="1">
              <a:cs typeface="Times New Roman" panose="02020603050405020304" pitchFamily="18" charset="0"/>
            </a:endParaRPr>
          </a:p>
        </p:txBody>
      </p:sp>
    </p:spTree>
    <p:extLst>
      <p:ext uri="{BB962C8B-B14F-4D97-AF65-F5344CB8AC3E}">
        <p14:creationId xmlns:p14="http://schemas.microsoft.com/office/powerpoint/2010/main" val="222786616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B258C295-6D9B-48EC-AE1C-BD723FED60AF}"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53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88450" name="Rectangle 2"/>
          <p:cNvSpPr>
            <a:spLocks noChangeArrowheads="1" noTextEdit="1"/>
          </p:cNvSpPr>
          <p:nvPr>
            <p:ph type="sldImg"/>
          </p:nvPr>
        </p:nvSpPr>
        <p:spPr>
          <a:ln/>
        </p:spPr>
      </p:sp>
      <p:sp>
        <p:nvSpPr>
          <p:cNvPr id="488451" name="Rectangle 3"/>
          <p:cNvSpPr>
            <a:spLocks noGrp="1" noChangeArrowheads="1"/>
          </p:cNvSpPr>
          <p:nvPr>
            <p:ph type="body" idx="1"/>
          </p:nvPr>
        </p:nvSpPr>
        <p:spPr/>
        <p:txBody>
          <a:bodyPr/>
          <a:lstStyle/>
          <a:p>
            <a:r>
              <a:rPr lang="en-US" altLang="en-US" sz="1400">
                <a:cs typeface="Times New Roman" panose="02020603050405020304" pitchFamily="18" charset="0"/>
              </a:rPr>
              <a:t>The 3 to 5 year strategic plan is the backbone of the Consolidated Plan.  It sets the stage for the plans for the upcoming years.  It covers a broad range of community assessments. </a:t>
            </a:r>
            <a:r>
              <a:rPr lang="en-US" altLang="en-US" sz="1400" b="1">
                <a:cs typeface="Times New Roman" panose="02020603050405020304" pitchFamily="18" charset="0"/>
              </a:rPr>
              <a:t>	</a:t>
            </a:r>
            <a:endParaRPr lang="en-US" altLang="en-US"/>
          </a:p>
        </p:txBody>
      </p:sp>
    </p:spTree>
    <p:extLst>
      <p:ext uri="{BB962C8B-B14F-4D97-AF65-F5344CB8AC3E}">
        <p14:creationId xmlns:p14="http://schemas.microsoft.com/office/powerpoint/2010/main" val="20526220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8E0BE72B-61CF-4A92-AEBD-5660C5C96F9A}"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54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89474" name="Rectangle 2"/>
          <p:cNvSpPr>
            <a:spLocks noChangeArrowheads="1" noTextEdit="1"/>
          </p:cNvSpPr>
          <p:nvPr>
            <p:ph type="sldImg"/>
          </p:nvPr>
        </p:nvSpPr>
        <p:spPr>
          <a:ln/>
        </p:spPr>
      </p:sp>
      <p:sp>
        <p:nvSpPr>
          <p:cNvPr id="489475" name="Rectangle 3"/>
          <p:cNvSpPr>
            <a:spLocks noGrp="1" noChangeArrowheads="1"/>
          </p:cNvSpPr>
          <p:nvPr>
            <p:ph type="body" idx="1"/>
          </p:nvPr>
        </p:nvSpPr>
        <p:spPr/>
        <p:txBody>
          <a:bodyPr/>
          <a:lstStyle/>
          <a:p>
            <a:r>
              <a:rPr lang="en-US" altLang="en-US"/>
              <a:t>Made clear by the name, the annual action plan is the yearly plan for what the jurisdiction will do in the upcoming year.  It is completed every year, and activities are planned according to the federal allocation set for that year.  The annual action plan must cover what the jurisdiction’s resources will be, what their annual objectives are, and what they are going to do with the funds.  Certifications must be completed each year which cover certifying that the actions are consistent with requirements like those regarding lead in housing.   </a:t>
            </a:r>
          </a:p>
        </p:txBody>
      </p:sp>
    </p:spTree>
    <p:extLst>
      <p:ext uri="{BB962C8B-B14F-4D97-AF65-F5344CB8AC3E}">
        <p14:creationId xmlns:p14="http://schemas.microsoft.com/office/powerpoint/2010/main" val="32909352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887A3E1E-3E4C-43CD-966E-50ECA7D50D7C}"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55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48866" name="Rectangle 2"/>
          <p:cNvSpPr>
            <a:spLocks noChangeArrowheads="1" noTextEdit="1"/>
          </p:cNvSpPr>
          <p:nvPr>
            <p:ph type="sldImg"/>
          </p:nvPr>
        </p:nvSpPr>
        <p:spPr>
          <a:ln/>
        </p:spPr>
      </p:sp>
      <p:sp>
        <p:nvSpPr>
          <p:cNvPr id="548867" name="Rectangle 3"/>
          <p:cNvSpPr>
            <a:spLocks noGrp="1" noChangeArrowheads="1"/>
          </p:cNvSpPr>
          <p:nvPr>
            <p:ph type="body" idx="1"/>
          </p:nvPr>
        </p:nvSpPr>
        <p:spPr/>
        <p:txBody>
          <a:bodyPr/>
          <a:lstStyle/>
          <a:p>
            <a:r>
              <a:rPr lang="en-US" altLang="en-US"/>
              <a:t>These are the five basic pieces of the Consolidated Planning process.  We will cover each in turn.  </a:t>
            </a:r>
          </a:p>
          <a:p>
            <a:endParaRPr lang="en-US" altLang="en-US"/>
          </a:p>
          <a:p>
            <a:r>
              <a:rPr lang="en-US" altLang="en-US" b="1"/>
              <a:t>Refer to the “conplan five steps” handout – either at this slide, or at the end of the discussion of substantial amendments.  </a:t>
            </a:r>
          </a:p>
          <a:p>
            <a:r>
              <a:rPr lang="en-US" altLang="en-US"/>
              <a:t>   </a:t>
            </a:r>
          </a:p>
          <a:p>
            <a:endParaRPr lang="en-US" altLang="en-US"/>
          </a:p>
        </p:txBody>
      </p:sp>
    </p:spTree>
    <p:extLst>
      <p:ext uri="{BB962C8B-B14F-4D97-AF65-F5344CB8AC3E}">
        <p14:creationId xmlns:p14="http://schemas.microsoft.com/office/powerpoint/2010/main" val="392404865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FC30DB0B-D631-41B5-8BE0-887853A4C98F}"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56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60418" name="Rectangle 2"/>
          <p:cNvSpPr>
            <a:spLocks noChangeArrowheads="1" noTextEdit="1"/>
          </p:cNvSpPr>
          <p:nvPr>
            <p:ph type="sldImg"/>
          </p:nvPr>
        </p:nvSpPr>
        <p:spPr>
          <a:ln/>
        </p:spPr>
      </p:sp>
      <p:sp>
        <p:nvSpPr>
          <p:cNvPr id="60419" name="Rectangle 3"/>
          <p:cNvSpPr>
            <a:spLocks noGrp="1" noChangeArrowheads="1"/>
          </p:cNvSpPr>
          <p:nvPr>
            <p:ph type="body" idx="1"/>
          </p:nvPr>
        </p:nvSpPr>
        <p:spPr/>
        <p:txBody>
          <a:bodyPr/>
          <a:lstStyle/>
          <a:p>
            <a:r>
              <a:rPr lang="en-US" altLang="en-US"/>
              <a:t>Key Parts of the Consolidated Plan: </a:t>
            </a:r>
          </a:p>
          <a:p>
            <a:endParaRPr lang="en-US" altLang="en-US"/>
          </a:p>
          <a:p>
            <a:r>
              <a:rPr lang="en-US" altLang="en-US"/>
              <a:t>1) The Community Profile</a:t>
            </a:r>
          </a:p>
          <a:p>
            <a:endParaRPr lang="en-US" altLang="en-US"/>
          </a:p>
          <a:p>
            <a:r>
              <a:rPr lang="en-US" altLang="en-US" b="1"/>
              <a:t>As an a community-based or faith-based organization, you will not be directly involved or responsible for creating the community profile, but knowing what it is and that it needs to be done by the grantee is helpful information.</a:t>
            </a:r>
            <a:r>
              <a:rPr lang="en-US" altLang="en-US"/>
              <a:t>  Your organization may be able to provide information that could affect your jurisdiction’s development of the various pieces, and best represent the overall needs of your community.  </a:t>
            </a:r>
          </a:p>
          <a:p>
            <a:endParaRPr lang="en-US" altLang="en-US"/>
          </a:p>
          <a:p>
            <a:r>
              <a:rPr lang="en-US" altLang="en-US"/>
              <a:t>The 5 points listed are the 5 pieces of the community profile, to assess and state the community’s needs as thoroughly as possible. </a:t>
            </a:r>
          </a:p>
          <a:p>
            <a:endParaRPr lang="en-US" altLang="en-US"/>
          </a:p>
          <a:p>
            <a:endParaRPr lang="en-US" altLang="en-US"/>
          </a:p>
        </p:txBody>
      </p:sp>
    </p:spTree>
    <p:extLst>
      <p:ext uri="{BB962C8B-B14F-4D97-AF65-F5344CB8AC3E}">
        <p14:creationId xmlns:p14="http://schemas.microsoft.com/office/powerpoint/2010/main" val="81642039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7DCED28A-57E8-41AF-8266-F7F7D456A753}"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57</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92546" name="Rectangle 2"/>
          <p:cNvSpPr>
            <a:spLocks noChangeArrowheads="1" noTextEdit="1"/>
          </p:cNvSpPr>
          <p:nvPr>
            <p:ph type="sldImg"/>
          </p:nvPr>
        </p:nvSpPr>
        <p:spPr>
          <a:ln/>
        </p:spPr>
      </p:sp>
      <p:sp>
        <p:nvSpPr>
          <p:cNvPr id="492547" name="Rectangle 3"/>
          <p:cNvSpPr>
            <a:spLocks noGrp="1" noChangeArrowheads="1"/>
          </p:cNvSpPr>
          <p:nvPr>
            <p:ph type="body" idx="1"/>
          </p:nvPr>
        </p:nvSpPr>
        <p:spPr/>
        <p:txBody>
          <a:bodyPr/>
          <a:lstStyle/>
          <a:p>
            <a:r>
              <a:rPr lang="en-US" altLang="en-US"/>
              <a:t>The process of proposing the Consolidate Plan involves first setting the priorities of the jurisdiction.  </a:t>
            </a:r>
          </a:p>
          <a:p>
            <a:endParaRPr lang="en-US" altLang="en-US"/>
          </a:p>
        </p:txBody>
      </p:sp>
    </p:spTree>
    <p:extLst>
      <p:ext uri="{BB962C8B-B14F-4D97-AF65-F5344CB8AC3E}">
        <p14:creationId xmlns:p14="http://schemas.microsoft.com/office/powerpoint/2010/main" val="316484418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33A7DD6D-B25B-4426-8263-F61549E8F7A8}"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58</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49890" name="Rectangle 2"/>
          <p:cNvSpPr>
            <a:spLocks noChangeArrowheads="1" noTextEdit="1"/>
          </p:cNvSpPr>
          <p:nvPr>
            <p:ph type="sldImg"/>
          </p:nvPr>
        </p:nvSpPr>
        <p:spPr>
          <a:ln/>
        </p:spPr>
      </p:sp>
      <p:sp>
        <p:nvSpPr>
          <p:cNvPr id="549891" name="Rectangle 3"/>
          <p:cNvSpPr>
            <a:spLocks noGrp="1" noChangeArrowheads="1"/>
          </p:cNvSpPr>
          <p:nvPr>
            <p:ph type="body" idx="1"/>
          </p:nvPr>
        </p:nvSpPr>
        <p:spPr/>
        <p:txBody>
          <a:bodyPr/>
          <a:lstStyle/>
          <a:p>
            <a:r>
              <a:rPr lang="en-US" altLang="en-US"/>
              <a:t>The jurisdiction must identify all the resources that they will have available to them. </a:t>
            </a:r>
          </a:p>
        </p:txBody>
      </p:sp>
    </p:spTree>
    <p:extLst>
      <p:ext uri="{BB962C8B-B14F-4D97-AF65-F5344CB8AC3E}">
        <p14:creationId xmlns:p14="http://schemas.microsoft.com/office/powerpoint/2010/main" val="23016743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24AD12EE-D5C2-49FA-9D94-9C794F2E725E}"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59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95266" name="Rectangle 2"/>
          <p:cNvSpPr>
            <a:spLocks noChangeArrowheads="1" noTextEdit="1"/>
          </p:cNvSpPr>
          <p:nvPr>
            <p:ph type="sldImg"/>
          </p:nvPr>
        </p:nvSpPr>
        <p:spPr>
          <a:ln/>
        </p:spPr>
      </p:sp>
      <p:sp>
        <p:nvSpPr>
          <p:cNvPr id="395267" name="Rectangle 3"/>
          <p:cNvSpPr>
            <a:spLocks noGrp="1" noChangeArrowheads="1"/>
          </p:cNvSpPr>
          <p:nvPr>
            <p:ph type="body" idx="1"/>
          </p:nvPr>
        </p:nvSpPr>
        <p:spPr/>
        <p:txBody>
          <a:bodyPr/>
          <a:lstStyle/>
          <a:p>
            <a:pPr>
              <a:lnSpc>
                <a:spcPct val="90000"/>
              </a:lnSpc>
            </a:pPr>
            <a:r>
              <a:rPr lang="en-US" altLang="en-US" sz="1000"/>
              <a:t>Knowing about your jurisdiction’s Citizen Participation Plan is the best way for you to get involved in the consolidated planning process. It is very important that you learn about your jurisdiction's plan!  The best way to do this is to request to see, read and review a copy of your jurisdiction’s Citizen Participation Plan – they must provide it to you!</a:t>
            </a:r>
          </a:p>
          <a:p>
            <a:pPr>
              <a:lnSpc>
                <a:spcPct val="90000"/>
              </a:lnSpc>
            </a:pPr>
            <a:endParaRPr lang="en-US" altLang="en-US" sz="1000"/>
          </a:p>
          <a:p>
            <a:pPr>
              <a:lnSpc>
                <a:spcPct val="90000"/>
              </a:lnSpc>
            </a:pPr>
            <a:r>
              <a:rPr lang="en-US" altLang="en-US" sz="1000"/>
              <a:t>The Citizen Participation Plan: </a:t>
            </a:r>
          </a:p>
          <a:p>
            <a:pPr>
              <a:lnSpc>
                <a:spcPct val="90000"/>
              </a:lnSpc>
              <a:buFontTx/>
              <a:buChar char="-"/>
            </a:pPr>
            <a:r>
              <a:rPr lang="en-US" altLang="en-US" sz="1000"/>
              <a:t>HUD requires that each state or locality spell out the process for citizens to participate in the preparation of the ConPlan through the Citizen Participation Plan. </a:t>
            </a:r>
          </a:p>
          <a:p>
            <a:pPr>
              <a:lnSpc>
                <a:spcPct val="90000"/>
              </a:lnSpc>
              <a:buFontTx/>
              <a:buChar char="-"/>
            </a:pPr>
            <a:r>
              <a:rPr lang="en-US" altLang="en-US" sz="1000"/>
              <a:t>24 CFR Part 91.105</a:t>
            </a:r>
          </a:p>
          <a:p>
            <a:pPr>
              <a:lnSpc>
                <a:spcPct val="90000"/>
              </a:lnSpc>
              <a:buFontTx/>
              <a:buChar char="-"/>
            </a:pPr>
            <a:r>
              <a:rPr lang="en-US" altLang="en-US" sz="1000"/>
              <a:t>In order to ensure there is real community participation in the ConPlan process, the federal government sets out </a:t>
            </a:r>
            <a:r>
              <a:rPr lang="en-US" altLang="en-US" sz="1000" b="1"/>
              <a:t>minimum</a:t>
            </a:r>
            <a:r>
              <a:rPr lang="en-US" altLang="en-US" sz="1000"/>
              <a:t> requirements regarding citizen participation and consultation with public and private sectors. </a:t>
            </a:r>
          </a:p>
          <a:p>
            <a:pPr lvl="1">
              <a:lnSpc>
                <a:spcPct val="90000"/>
              </a:lnSpc>
              <a:buFontTx/>
              <a:buChar char="-"/>
            </a:pPr>
            <a:r>
              <a:rPr lang="en-US" altLang="en-US" sz="1000"/>
              <a:t>The rules do not set out just how the consultation is to be done. </a:t>
            </a:r>
          </a:p>
          <a:p>
            <a:pPr>
              <a:lnSpc>
                <a:spcPct val="90000"/>
              </a:lnSpc>
              <a:buFontTx/>
              <a:buChar char="-"/>
            </a:pPr>
            <a:r>
              <a:rPr lang="en-US" altLang="en-US" sz="1000"/>
              <a:t>Encourage citizen participation by providing access to information about amount of money the government expects to receive, the proposed activities, and the estimated amount of funds that will benefit low and moderate income persons. (91.105(b)(1)</a:t>
            </a:r>
          </a:p>
          <a:p>
            <a:pPr>
              <a:lnSpc>
                <a:spcPct val="90000"/>
              </a:lnSpc>
              <a:buFontTx/>
              <a:buChar char="-"/>
            </a:pPr>
            <a:r>
              <a:rPr lang="en-US" altLang="en-US" sz="1000"/>
              <a:t>A grantee is required to have a Citizen Participation Plan, however, there are no requirements to update it.  Your jurisdiction may have a CP Plan that is more than 10 years old – this means it may no longer reflect the demographics or needs of your community.  You can only find this out by obtaining a copy of the CP Plan, reviewing it and commenting on it to your jurisdiction or to HUD.   </a:t>
            </a:r>
          </a:p>
          <a:p>
            <a:pPr>
              <a:lnSpc>
                <a:spcPct val="90000"/>
              </a:lnSpc>
              <a:buFontTx/>
              <a:buChar char="-"/>
            </a:pPr>
            <a:r>
              <a:rPr lang="en-US" altLang="en-US" sz="1000"/>
              <a:t>The Consolidated Plan must include</a:t>
            </a:r>
            <a:r>
              <a:rPr lang="en-US" altLang="en-US" sz="1000">
                <a:cs typeface="Times New Roman" panose="02020603050405020304" pitchFamily="18" charset="0"/>
              </a:rPr>
              <a:t> a summary of the citizen participation process, citizen comments or views on the plan, and efforts made to broaden public participation, including outreach to minorities, non-English speaking persons, and persons with disabilities.</a:t>
            </a:r>
          </a:p>
          <a:p>
            <a:pPr>
              <a:lnSpc>
                <a:spcPct val="90000"/>
              </a:lnSpc>
              <a:buFontTx/>
              <a:buChar char="•"/>
            </a:pPr>
            <a:r>
              <a:rPr lang="en-US" altLang="en-US" sz="1000">
                <a:cs typeface="Times New Roman" panose="02020603050405020304" pitchFamily="18" charset="0"/>
              </a:rPr>
              <a:t>Complaints: Written description of how complaints will be handled regarding consolidated Plan, substantial amendments and performance reports.  </a:t>
            </a:r>
          </a:p>
          <a:p>
            <a:pPr>
              <a:lnSpc>
                <a:spcPct val="90000"/>
              </a:lnSpc>
              <a:buFontTx/>
              <a:buChar char="-"/>
            </a:pPr>
            <a:endParaRPr lang="en-US" altLang="en-US" sz="1000"/>
          </a:p>
          <a:p>
            <a:pPr>
              <a:lnSpc>
                <a:spcPct val="90000"/>
              </a:lnSpc>
              <a:buFontTx/>
              <a:buChar char="-"/>
            </a:pPr>
            <a:endParaRPr lang="en-US" altLang="en-US" sz="1000"/>
          </a:p>
        </p:txBody>
      </p:sp>
    </p:spTree>
    <p:extLst>
      <p:ext uri="{BB962C8B-B14F-4D97-AF65-F5344CB8AC3E}">
        <p14:creationId xmlns:p14="http://schemas.microsoft.com/office/powerpoint/2010/main" val="1900363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D1FD35B4-FD98-4FEE-A8BA-102996304038}"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9986" name="Rectangle 2"/>
          <p:cNvSpPr>
            <a:spLocks noChangeArrowheads="1" noTextEdit="1"/>
          </p:cNvSpPr>
          <p:nvPr>
            <p:ph type="sldImg"/>
          </p:nvPr>
        </p:nvSpPr>
        <p:spPr>
          <a:ln/>
        </p:spPr>
      </p:sp>
      <p:sp>
        <p:nvSpPr>
          <p:cNvPr id="169987" name="Rectangle 3"/>
          <p:cNvSpPr>
            <a:spLocks noGrp="1" noChangeArrowheads="1"/>
          </p:cNvSpPr>
          <p:nvPr>
            <p:ph type="body" idx="1"/>
          </p:nvPr>
        </p:nvSpPr>
        <p:spPr/>
        <p:txBody>
          <a:bodyPr/>
          <a:lstStyle/>
          <a:p>
            <a:r>
              <a:rPr lang="en-US" altLang="en-US"/>
              <a:t>HUD programs like CDBG are designed to provide decent housing and a suitable living environment.  CDBG is also a flexible program that allows for community and economic development activities.  </a:t>
            </a:r>
          </a:p>
          <a:p>
            <a:endParaRPr lang="en-US" altLang="en-US"/>
          </a:p>
        </p:txBody>
      </p:sp>
    </p:spTree>
    <p:extLst>
      <p:ext uri="{BB962C8B-B14F-4D97-AF65-F5344CB8AC3E}">
        <p14:creationId xmlns:p14="http://schemas.microsoft.com/office/powerpoint/2010/main" val="21436441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C0333C31-CC6B-46F8-9A8E-58522C0D59B4}"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60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37602" name="Rectangle 2"/>
          <p:cNvSpPr>
            <a:spLocks noChangeArrowheads="1" noTextEdit="1"/>
          </p:cNvSpPr>
          <p:nvPr>
            <p:ph type="sldImg"/>
          </p:nvPr>
        </p:nvSpPr>
        <p:spPr>
          <a:ln/>
        </p:spPr>
      </p:sp>
      <p:sp>
        <p:nvSpPr>
          <p:cNvPr id="537603" name="Rectangle 3"/>
          <p:cNvSpPr>
            <a:spLocks noGrp="1" noChangeArrowheads="1"/>
          </p:cNvSpPr>
          <p:nvPr>
            <p:ph type="body" idx="1"/>
          </p:nvPr>
        </p:nvSpPr>
        <p:spPr/>
        <p:txBody>
          <a:bodyPr/>
          <a:lstStyle/>
          <a:p>
            <a:pPr>
              <a:lnSpc>
                <a:spcPct val="80000"/>
              </a:lnSpc>
            </a:pPr>
            <a:r>
              <a:rPr lang="en-US" altLang="en-US" sz="800"/>
              <a:t>Community Stakeholders:</a:t>
            </a:r>
          </a:p>
          <a:p>
            <a:pPr>
              <a:lnSpc>
                <a:spcPct val="80000"/>
              </a:lnSpc>
              <a:buFontTx/>
              <a:buChar char="-"/>
            </a:pPr>
            <a:r>
              <a:rPr lang="en-US" altLang="en-US" sz="800"/>
              <a:t>The Citizen Participation Plan </a:t>
            </a:r>
            <a:r>
              <a:rPr lang="en-US" altLang="en-US" sz="800" b="1"/>
              <a:t>should include specific steps that will be taken to encourage the participation of ALL citizens</a:t>
            </a:r>
            <a:r>
              <a:rPr lang="en-US" altLang="en-US" sz="800"/>
              <a:t>, especially the neediest populations – i.e. those most likely to be affected by the decisions and priorities set forth in the ConPlan</a:t>
            </a:r>
          </a:p>
          <a:p>
            <a:pPr lvl="1">
              <a:lnSpc>
                <a:spcPct val="80000"/>
              </a:lnSpc>
              <a:buFontTx/>
              <a:buChar char="-"/>
            </a:pPr>
            <a:r>
              <a:rPr lang="en-US" altLang="en-US" sz="800"/>
              <a:t>Low/mod populations</a:t>
            </a:r>
          </a:p>
          <a:p>
            <a:pPr lvl="1">
              <a:lnSpc>
                <a:spcPct val="80000"/>
              </a:lnSpc>
              <a:buFontTx/>
              <a:buChar char="-"/>
            </a:pPr>
            <a:r>
              <a:rPr lang="en-US" altLang="en-US" sz="800"/>
              <a:t>Homeless individuals</a:t>
            </a:r>
          </a:p>
          <a:p>
            <a:pPr lvl="1">
              <a:lnSpc>
                <a:spcPct val="80000"/>
              </a:lnSpc>
              <a:buFontTx/>
              <a:buChar char="-"/>
            </a:pPr>
            <a:r>
              <a:rPr lang="en-US" altLang="en-US" sz="800"/>
              <a:t>Persons with disabilities, etc. </a:t>
            </a:r>
          </a:p>
          <a:p>
            <a:pPr lvl="1">
              <a:lnSpc>
                <a:spcPct val="80000"/>
              </a:lnSpc>
              <a:buFontTx/>
              <a:buChar char="-"/>
            </a:pPr>
            <a:endParaRPr lang="en-US" altLang="en-US" sz="800"/>
          </a:p>
          <a:p>
            <a:pPr>
              <a:lnSpc>
                <a:spcPct val="80000"/>
              </a:lnSpc>
            </a:pPr>
            <a:r>
              <a:rPr lang="en-US" altLang="en-US" sz="800"/>
              <a:t>Access to Information: </a:t>
            </a:r>
          </a:p>
          <a:p>
            <a:pPr lvl="1">
              <a:lnSpc>
                <a:spcPct val="80000"/>
              </a:lnSpc>
              <a:buFontTx/>
              <a:buChar char="-"/>
            </a:pPr>
            <a:r>
              <a:rPr lang="en-US" altLang="en-US" sz="800"/>
              <a:t>The “proposed” con plan must be publicly accessible and a reasonable number of FREE copies must be provided upon request &gt; check libraries, local housing offices, etc.  Most jurisdictions also have their Consolidated Plans available on the web.</a:t>
            </a:r>
          </a:p>
          <a:p>
            <a:pPr lvl="1">
              <a:lnSpc>
                <a:spcPct val="80000"/>
              </a:lnSpc>
              <a:buFontTx/>
              <a:buChar char="-"/>
            </a:pPr>
            <a:endParaRPr lang="en-US" altLang="en-US" sz="800"/>
          </a:p>
          <a:p>
            <a:pPr>
              <a:lnSpc>
                <a:spcPct val="80000"/>
              </a:lnSpc>
            </a:pPr>
            <a:r>
              <a:rPr lang="en-US" altLang="en-US" sz="800"/>
              <a:t>Public Hearings </a:t>
            </a:r>
          </a:p>
          <a:p>
            <a:pPr lvl="1">
              <a:lnSpc>
                <a:spcPct val="80000"/>
              </a:lnSpc>
              <a:buFontTx/>
              <a:buChar char="-"/>
            </a:pPr>
            <a:r>
              <a:rPr lang="en-US" altLang="en-US" sz="800"/>
              <a:t>A minimum of 30 days for the public to review and comment on the proposed conplan</a:t>
            </a:r>
          </a:p>
          <a:p>
            <a:pPr lvl="1">
              <a:lnSpc>
                <a:spcPct val="80000"/>
              </a:lnSpc>
              <a:buFontTx/>
              <a:buChar char="-"/>
            </a:pPr>
            <a:r>
              <a:rPr lang="en-US" altLang="en-US" sz="800"/>
              <a:t>The jurisdiction must “consider” all comments – oral and written comments – although there is little guidance as to what “consider” means. </a:t>
            </a:r>
          </a:p>
          <a:p>
            <a:pPr lvl="1">
              <a:lnSpc>
                <a:spcPct val="80000"/>
              </a:lnSpc>
              <a:buFontTx/>
              <a:buChar char="-"/>
            </a:pPr>
            <a:r>
              <a:rPr lang="en-US" altLang="en-US" sz="800"/>
              <a:t>Citizen participation plan must state how and when at least two public hearings will be held at different stages of the process to address housing and community development needs, development of proposed activities, and a review of program performance. (91.105(e))</a:t>
            </a:r>
          </a:p>
          <a:p>
            <a:pPr lvl="1">
              <a:lnSpc>
                <a:spcPct val="80000"/>
              </a:lnSpc>
              <a:buFontTx/>
              <a:buChar char="-"/>
            </a:pPr>
            <a:r>
              <a:rPr lang="en-US" altLang="en-US" sz="800"/>
              <a:t>Citizen participation plan must </a:t>
            </a:r>
            <a:r>
              <a:rPr lang="en-US" altLang="en-US" sz="800">
                <a:cs typeface="Times New Roman" panose="02020603050405020304" pitchFamily="18" charset="0"/>
              </a:rPr>
              <a:t>state how and when adequate advance notice will be given to citizens of each hearing (including residents of assisted and public housing) and sufficient information must be published about the subject of the hearing.</a:t>
            </a:r>
          </a:p>
          <a:p>
            <a:pPr lvl="1">
              <a:lnSpc>
                <a:spcPct val="80000"/>
              </a:lnSpc>
              <a:buFontTx/>
              <a:buChar char="•"/>
            </a:pPr>
            <a:r>
              <a:rPr lang="en-US" altLang="en-US" sz="800"/>
              <a:t>Provide public hearings at convenient times and locations</a:t>
            </a:r>
          </a:p>
          <a:p>
            <a:pPr lvl="2">
              <a:lnSpc>
                <a:spcPct val="80000"/>
              </a:lnSpc>
              <a:buFontTx/>
              <a:buChar char="•"/>
            </a:pPr>
            <a:r>
              <a:rPr lang="en-US" altLang="en-US" sz="800"/>
              <a:t>Describe how accommodations for persons with disabilities will be made.</a:t>
            </a:r>
          </a:p>
          <a:p>
            <a:pPr lvl="2">
              <a:lnSpc>
                <a:spcPct val="80000"/>
              </a:lnSpc>
              <a:buFontTx/>
              <a:buChar char="•"/>
            </a:pPr>
            <a:r>
              <a:rPr lang="en-US" altLang="en-US" sz="800"/>
              <a:t>Describe how the needs of non-English speaking persons will be met. </a:t>
            </a:r>
          </a:p>
          <a:p>
            <a:pPr lvl="1">
              <a:lnSpc>
                <a:spcPct val="80000"/>
              </a:lnSpc>
              <a:buFontTx/>
              <a:buChar char="-"/>
            </a:pPr>
            <a:endParaRPr lang="en-US" altLang="en-US" sz="800">
              <a:cs typeface="Times New Roman" panose="02020603050405020304" pitchFamily="18" charset="0"/>
            </a:endParaRPr>
          </a:p>
          <a:p>
            <a:pPr>
              <a:lnSpc>
                <a:spcPct val="80000"/>
              </a:lnSpc>
            </a:pPr>
            <a:r>
              <a:rPr lang="en-US" altLang="en-US" sz="800">
                <a:cs typeface="Times New Roman" panose="02020603050405020304" pitchFamily="18" charset="0"/>
              </a:rPr>
              <a:t>Review and Comment</a:t>
            </a:r>
          </a:p>
          <a:p>
            <a:pPr>
              <a:lnSpc>
                <a:spcPct val="80000"/>
              </a:lnSpc>
              <a:buFontTx/>
              <a:buChar char="•"/>
            </a:pPr>
            <a:r>
              <a:rPr lang="en-US" altLang="en-US" sz="800">
                <a:cs typeface="Times New Roman" panose="02020603050405020304" pitchFamily="18" charset="0"/>
              </a:rPr>
              <a:t>The government must publish its proposed consolidated plan submission so that affected citizens have sufficient opportunity to review it and provide comments.  The citizen participation plan must set forth how it will publish the plan and provide an opportunity to comment.(91.105(b)(2)</a:t>
            </a:r>
          </a:p>
          <a:p>
            <a:pPr>
              <a:lnSpc>
                <a:spcPct val="80000"/>
              </a:lnSpc>
              <a:buFontTx/>
              <a:buChar char="•"/>
            </a:pPr>
            <a:r>
              <a:rPr lang="en-US" altLang="en-US" sz="800"/>
              <a:t>Citizen participation plan must </a:t>
            </a:r>
            <a:r>
              <a:rPr lang="en-US" altLang="en-US" sz="800">
                <a:cs typeface="Times New Roman" panose="02020603050405020304" pitchFamily="18" charset="0"/>
              </a:rPr>
              <a:t>provide a period of not less than 30 days to receive comments from citizens prior to the submission of the consolidated plan.  The jurisdiction must consider the views of citizens, public agencies and other interested parties in preparing its final consolidated plan submission.(91.105(b)(4)</a:t>
            </a:r>
          </a:p>
          <a:p>
            <a:pPr>
              <a:lnSpc>
                <a:spcPct val="80000"/>
              </a:lnSpc>
              <a:buFontTx/>
              <a:buChar char="-"/>
            </a:pPr>
            <a:endParaRPr lang="en-US" altLang="en-US" sz="800"/>
          </a:p>
          <a:p>
            <a:pPr>
              <a:lnSpc>
                <a:spcPct val="80000"/>
              </a:lnSpc>
              <a:buFontTx/>
              <a:buChar char="-"/>
            </a:pPr>
            <a:endParaRPr lang="en-US" altLang="en-US" sz="800"/>
          </a:p>
          <a:p>
            <a:pPr>
              <a:lnSpc>
                <a:spcPct val="80000"/>
              </a:lnSpc>
              <a:buFontTx/>
              <a:buChar char="-"/>
            </a:pPr>
            <a:endParaRPr lang="en-US" altLang="en-US" sz="800"/>
          </a:p>
          <a:p>
            <a:pPr>
              <a:lnSpc>
                <a:spcPct val="80000"/>
              </a:lnSpc>
            </a:pPr>
            <a:endParaRPr lang="en-US" altLang="en-US" sz="800"/>
          </a:p>
        </p:txBody>
      </p:sp>
    </p:spTree>
    <p:extLst>
      <p:ext uri="{BB962C8B-B14F-4D97-AF65-F5344CB8AC3E}">
        <p14:creationId xmlns:p14="http://schemas.microsoft.com/office/powerpoint/2010/main" val="217223006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C31D77A2-F4FB-44DB-A431-D03A6C7C39B8}"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61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35554" name="Rectangle 2"/>
          <p:cNvSpPr>
            <a:spLocks noChangeArrowheads="1" noTextEdit="1"/>
          </p:cNvSpPr>
          <p:nvPr>
            <p:ph type="sldImg"/>
          </p:nvPr>
        </p:nvSpPr>
        <p:spPr>
          <a:ln/>
        </p:spPr>
      </p:sp>
      <p:sp>
        <p:nvSpPr>
          <p:cNvPr id="535555" name="Rectangle 3"/>
          <p:cNvSpPr>
            <a:spLocks noGrp="1" noChangeArrowheads="1"/>
          </p:cNvSpPr>
          <p:nvPr>
            <p:ph type="body" idx="1"/>
          </p:nvPr>
        </p:nvSpPr>
        <p:spPr/>
        <p:txBody>
          <a:bodyPr/>
          <a:lstStyle/>
          <a:p>
            <a:r>
              <a:rPr lang="en-US" altLang="en-US"/>
              <a:t>Citizen participation plan must</a:t>
            </a:r>
            <a:r>
              <a:rPr lang="en-US" altLang="en-US">
                <a:cs typeface="Times New Roman" panose="02020603050405020304" pitchFamily="18" charset="0"/>
              </a:rPr>
              <a:t> provide for technical assistance to groups representative of persons of low‑ and moderate‑income that request such assistance in developing proposals for funding assistance under the consolidated plan.(91.105(i)</a:t>
            </a:r>
            <a:endParaRPr lang="en-US" altLang="en-US"/>
          </a:p>
          <a:p>
            <a:pPr>
              <a:buFontTx/>
              <a:buChar char="-"/>
            </a:pPr>
            <a:endParaRPr lang="en-US" altLang="en-US"/>
          </a:p>
          <a:p>
            <a:pPr>
              <a:buFontTx/>
              <a:buChar char="-"/>
            </a:pPr>
            <a:r>
              <a:rPr lang="en-US" altLang="en-US"/>
              <a:t>Even if a government does not accept proposals, i.e. it does not distribute federal funds on a competitive basis, they still must say in the Citizen Participation Plan that an organization may request TA to learn how to develop a proposal.</a:t>
            </a:r>
          </a:p>
          <a:p>
            <a:pPr>
              <a:buFontTx/>
              <a:buChar char="-"/>
            </a:pPr>
            <a:r>
              <a:rPr lang="en-US" altLang="en-US"/>
              <a:t>Grantees have to be willing to train organizations for how to apply to receive the funding. </a:t>
            </a:r>
          </a:p>
          <a:p>
            <a:pPr>
              <a:buFontTx/>
              <a:buChar char="-"/>
            </a:pPr>
            <a:endParaRPr lang="en-US" altLang="en-US"/>
          </a:p>
          <a:p>
            <a:pPr>
              <a:buFontTx/>
              <a:buChar char="-"/>
            </a:pPr>
            <a:r>
              <a:rPr lang="en-US" altLang="en-US"/>
              <a:t>This is why it is SO important to request to see, read and review your jurisdiction's Citizen Participation Plan!   </a:t>
            </a:r>
          </a:p>
        </p:txBody>
      </p:sp>
    </p:spTree>
    <p:extLst>
      <p:ext uri="{BB962C8B-B14F-4D97-AF65-F5344CB8AC3E}">
        <p14:creationId xmlns:p14="http://schemas.microsoft.com/office/powerpoint/2010/main" val="267235315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426ABE33-E7F3-472C-80DA-5EC3953DD32F}"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62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83330" name="Rectangle 2"/>
          <p:cNvSpPr>
            <a:spLocks noChangeArrowheads="1" noTextEdit="1"/>
          </p:cNvSpPr>
          <p:nvPr>
            <p:ph type="sldImg"/>
          </p:nvPr>
        </p:nvSpPr>
        <p:spPr>
          <a:ln/>
        </p:spPr>
      </p:sp>
      <p:sp>
        <p:nvSpPr>
          <p:cNvPr id="483331" name="Rectangle 3"/>
          <p:cNvSpPr>
            <a:spLocks noGrp="1" noChangeArrowheads="1"/>
          </p:cNvSpPr>
          <p:nvPr>
            <p:ph type="body" idx="1"/>
          </p:nvPr>
        </p:nvSpPr>
        <p:spPr/>
        <p:txBody>
          <a:bodyPr/>
          <a:lstStyle/>
          <a:p>
            <a:r>
              <a:rPr lang="en-US" altLang="en-US">
                <a:cs typeface="Times New Roman" panose="02020603050405020304" pitchFamily="18" charset="0"/>
              </a:rPr>
              <a:t>In general, this slide describes the general goals of what is intended by Citizen Participation. </a:t>
            </a:r>
          </a:p>
          <a:p>
            <a:endParaRPr lang="en-US" altLang="en-US">
              <a:cs typeface="Times New Roman" panose="02020603050405020304" pitchFamily="18" charset="0"/>
            </a:endParaRPr>
          </a:p>
          <a:p>
            <a:endParaRPr lang="en-US" altLang="en-US"/>
          </a:p>
          <a:p>
            <a:endParaRPr lang="en-US" altLang="en-US">
              <a:cs typeface="Times New Roman" panose="02020603050405020304" pitchFamily="18" charset="0"/>
            </a:endParaRPr>
          </a:p>
        </p:txBody>
      </p:sp>
    </p:spTree>
    <p:extLst>
      <p:ext uri="{BB962C8B-B14F-4D97-AF65-F5344CB8AC3E}">
        <p14:creationId xmlns:p14="http://schemas.microsoft.com/office/powerpoint/2010/main" val="6643017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A0F17F08-DD61-46AF-BE61-6F3DD5971D9A}"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63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50914" name="Rectangle 2"/>
          <p:cNvSpPr>
            <a:spLocks noChangeArrowheads="1" noTextEdit="1"/>
          </p:cNvSpPr>
          <p:nvPr>
            <p:ph type="sldImg"/>
          </p:nvPr>
        </p:nvSpPr>
        <p:spPr>
          <a:ln/>
        </p:spPr>
      </p:sp>
      <p:sp>
        <p:nvSpPr>
          <p:cNvPr id="550915" name="Rectangle 3"/>
          <p:cNvSpPr>
            <a:spLocks noGrp="1" noChangeArrowheads="1"/>
          </p:cNvSpPr>
          <p:nvPr>
            <p:ph type="body" idx="1"/>
          </p:nvPr>
        </p:nvSpPr>
        <p:spPr/>
        <p:txBody>
          <a:bodyPr/>
          <a:lstStyle/>
          <a:p>
            <a:r>
              <a:rPr lang="en-US" altLang="en-US"/>
              <a:t>The next step from the “proposed” plan is developing the “final” Consolidated Plan from it.  </a:t>
            </a:r>
          </a:p>
          <a:p>
            <a:endParaRPr lang="en-US" altLang="en-US"/>
          </a:p>
          <a:p>
            <a:r>
              <a:rPr lang="en-US" altLang="en-US"/>
              <a:t>One of the tricks in the Consolidated Planning process is figuring out what your jurisdiction’s “</a:t>
            </a:r>
            <a:r>
              <a:rPr lang="en-US" altLang="en-US" b="1"/>
              <a:t>program year” start and end dates are</a:t>
            </a:r>
            <a:r>
              <a:rPr lang="en-US" altLang="en-US"/>
              <a:t>.  They are different for every jurisdiction.  The most popular start date is July 1, but many jurisdictions do not start their program year until October1, April 1 or January 1.  Contacting your jurisdiction’s housing office or your local HUD office can help answer this question for you and give you a better idea of what the Con Plan schedule will be for your jurisdiction.  </a:t>
            </a:r>
          </a:p>
        </p:txBody>
      </p:sp>
    </p:spTree>
    <p:extLst>
      <p:ext uri="{BB962C8B-B14F-4D97-AF65-F5344CB8AC3E}">
        <p14:creationId xmlns:p14="http://schemas.microsoft.com/office/powerpoint/2010/main" val="34271224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6B45B2A8-22D5-4244-BC55-806F302493DA}"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64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51938" name="Rectangle 2"/>
          <p:cNvSpPr>
            <a:spLocks noChangeArrowheads="1" noTextEdit="1"/>
          </p:cNvSpPr>
          <p:nvPr>
            <p:ph type="sldImg"/>
          </p:nvPr>
        </p:nvSpPr>
        <p:spPr>
          <a:ln/>
        </p:spPr>
      </p:sp>
      <p:sp>
        <p:nvSpPr>
          <p:cNvPr id="551939" name="Rectangle 3"/>
          <p:cNvSpPr>
            <a:spLocks noGrp="1" noChangeArrowheads="1"/>
          </p:cNvSpPr>
          <p:nvPr>
            <p:ph type="body" idx="1"/>
          </p:nvPr>
        </p:nvSpPr>
        <p:spPr/>
        <p:txBody>
          <a:bodyPr/>
          <a:lstStyle/>
          <a:p>
            <a:r>
              <a:rPr lang="en-US" altLang="en-US"/>
              <a:t>It is very uncommon for HUD to disapprove a Consolidated Plan, but here are some of the more common reasons why they would.  Notice, that holding a jurisdiction accountable for the requirements of citizen participation is vital for the approval of the Consolidated Plan.  </a:t>
            </a:r>
          </a:p>
        </p:txBody>
      </p:sp>
    </p:spTree>
    <p:extLst>
      <p:ext uri="{BB962C8B-B14F-4D97-AF65-F5344CB8AC3E}">
        <p14:creationId xmlns:p14="http://schemas.microsoft.com/office/powerpoint/2010/main" val="92158646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C0590B25-05C1-47E7-9B8B-148618B62934}"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65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08578" name="Rectangle 2"/>
          <p:cNvSpPr>
            <a:spLocks noChangeArrowheads="1" noTextEdit="1"/>
          </p:cNvSpPr>
          <p:nvPr>
            <p:ph type="sldImg"/>
          </p:nvPr>
        </p:nvSpPr>
        <p:spPr>
          <a:ln/>
        </p:spPr>
      </p:sp>
      <p:sp>
        <p:nvSpPr>
          <p:cNvPr id="408579" name="Rectangle 3"/>
          <p:cNvSpPr>
            <a:spLocks noGrp="1" noChangeArrowheads="1"/>
          </p:cNvSpPr>
          <p:nvPr>
            <p:ph type="body" idx="1"/>
          </p:nvPr>
        </p:nvSpPr>
        <p:spPr/>
        <p:txBody>
          <a:bodyPr/>
          <a:lstStyle/>
          <a:p>
            <a:r>
              <a:rPr lang="en-US" altLang="en-US"/>
              <a:t>Once the Consolidated Plan is completed, Annual Action Plans will be drafted each year to “update” it for each year that it covers.  Following that, there needs to be an Annual Performance Plan. The Performance plan covers all of the items listed in the slide, and is the primary means for HUD and the public to hold a jursidication accountable for doing what they said they were going to do, and for proper use of government funds.  </a:t>
            </a:r>
          </a:p>
          <a:p>
            <a:pPr>
              <a:buFontTx/>
              <a:buChar char="-"/>
            </a:pPr>
            <a:endParaRPr lang="en-US" altLang="en-US"/>
          </a:p>
          <a:p>
            <a:r>
              <a:rPr lang="en-US" altLang="en-US"/>
              <a:t>Essentially, the </a:t>
            </a:r>
            <a:r>
              <a:rPr lang="en-US" altLang="en-US" b="1"/>
              <a:t>Consolidated Annual Performance Report (CAPER)</a:t>
            </a:r>
            <a:r>
              <a:rPr lang="en-US" altLang="en-US"/>
              <a:t> is a self-evaluation of the plan that tracks results in meeting affordable housing goals and benefits to low and moderate income persons.</a:t>
            </a:r>
          </a:p>
          <a:p>
            <a:endParaRPr lang="en-US" altLang="en-US"/>
          </a:p>
          <a:p>
            <a:r>
              <a:rPr lang="en-US" altLang="en-US"/>
              <a:t>Why Performance Measurement is Important: </a:t>
            </a:r>
          </a:p>
          <a:p>
            <a:pPr lvl="1">
              <a:buFontTx/>
              <a:buChar char="-"/>
            </a:pPr>
            <a:r>
              <a:rPr lang="en-US" altLang="en-US"/>
              <a:t>Aggregate data and report on outcomes at a national level &gt; so we really know how well the programs are performing nationally. </a:t>
            </a:r>
          </a:p>
          <a:p>
            <a:pPr lvl="1">
              <a:buFontTx/>
              <a:buChar char="-"/>
            </a:pPr>
            <a:r>
              <a:rPr lang="en-US" altLang="en-US"/>
              <a:t>Report outcomes to the public, Congress, &amp; OMB &gt; this in turn provides “proof” to the legislators for why a particular program is needed.  </a:t>
            </a:r>
          </a:p>
          <a:p>
            <a:endParaRPr lang="en-US" altLang="en-US"/>
          </a:p>
          <a:p>
            <a:pPr>
              <a:buFontTx/>
              <a:buChar char="-"/>
            </a:pPr>
            <a:endParaRPr lang="en-US" altLang="en-US"/>
          </a:p>
        </p:txBody>
      </p:sp>
    </p:spTree>
    <p:extLst>
      <p:ext uri="{BB962C8B-B14F-4D97-AF65-F5344CB8AC3E}">
        <p14:creationId xmlns:p14="http://schemas.microsoft.com/office/powerpoint/2010/main" val="191364891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E0103F5C-3894-4920-844C-EF632120C6BA}"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66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52962" name="Rectangle 2"/>
          <p:cNvSpPr>
            <a:spLocks noChangeArrowheads="1" noTextEdit="1"/>
          </p:cNvSpPr>
          <p:nvPr>
            <p:ph type="sldImg"/>
          </p:nvPr>
        </p:nvSpPr>
        <p:spPr>
          <a:ln/>
        </p:spPr>
      </p:sp>
      <p:sp>
        <p:nvSpPr>
          <p:cNvPr id="552963" name="Rectangle 3"/>
          <p:cNvSpPr>
            <a:spLocks noGrp="1" noChangeArrowheads="1"/>
          </p:cNvSpPr>
          <p:nvPr>
            <p:ph type="body" idx="1"/>
          </p:nvPr>
        </p:nvSpPr>
        <p:spPr/>
        <p:txBody>
          <a:bodyPr/>
          <a:lstStyle/>
          <a:p>
            <a:r>
              <a:rPr lang="en-US" altLang="en-US"/>
              <a:t>The Final step of the 5 steps for developing the Consolidated Plan are substantial amendments that may be added to the already existing Consolidated Plan (remember it is a 3 to 5 year plan).  The jurisdiction itself decides what it means to be “substantial”, but it is important to know that when a substantial amendment is proposed, the jurisdiction is still held to the requirements of citizen participation.  </a:t>
            </a:r>
          </a:p>
        </p:txBody>
      </p:sp>
    </p:spTree>
    <p:extLst>
      <p:ext uri="{BB962C8B-B14F-4D97-AF65-F5344CB8AC3E}">
        <p14:creationId xmlns:p14="http://schemas.microsoft.com/office/powerpoint/2010/main" val="28569414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508DEDAC-535D-45FA-B223-1C6344F9CA29}"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67</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02434" name="Rectangle 2"/>
          <p:cNvSpPr>
            <a:spLocks noChangeArrowheads="1" noTextEdit="1"/>
          </p:cNvSpPr>
          <p:nvPr>
            <p:ph type="sldImg"/>
          </p:nvPr>
        </p:nvSpPr>
        <p:spPr>
          <a:ln/>
        </p:spPr>
      </p:sp>
      <p:sp>
        <p:nvSpPr>
          <p:cNvPr id="402435" name="Rectangle 3"/>
          <p:cNvSpPr>
            <a:spLocks noGrp="1" noChangeArrowheads="1"/>
          </p:cNvSpPr>
          <p:nvPr>
            <p:ph type="body" idx="1"/>
          </p:nvPr>
        </p:nvSpPr>
        <p:spPr/>
        <p:txBody>
          <a:bodyPr/>
          <a:lstStyle/>
          <a:p>
            <a:pPr marL="228600" indent="-228600"/>
            <a:r>
              <a:rPr lang="en-US" altLang="en-US"/>
              <a:t>This is part of what we briefly discussed when we explained the competitive programs.  You need to be aware that you may be required to obtain a “certificate of consistency with the consolidated plan’ to be considered for funding.  </a:t>
            </a:r>
          </a:p>
          <a:p>
            <a:pPr marL="228600" indent="-228600"/>
            <a:endParaRPr lang="en-US" altLang="en-US"/>
          </a:p>
          <a:p>
            <a:pPr marL="228600" indent="-228600"/>
            <a:r>
              <a:rPr lang="en-US" altLang="en-US"/>
              <a:t>Consistent:</a:t>
            </a:r>
          </a:p>
          <a:p>
            <a:pPr marL="228600" indent="-228600">
              <a:buFontTx/>
              <a:buAutoNum type="arabicPeriod"/>
            </a:pPr>
            <a:r>
              <a:rPr lang="en-US" altLang="en-US"/>
              <a:t>Your program meets the needs that are stated in the Con Plan</a:t>
            </a:r>
          </a:p>
          <a:p>
            <a:pPr marL="228600" indent="-228600">
              <a:buFontTx/>
              <a:buAutoNum type="arabicPeriod"/>
            </a:pPr>
            <a:r>
              <a:rPr lang="en-US" altLang="en-US"/>
              <a:t>Your program meets a piece of the long-range strategy as stated in the Con Plan</a:t>
            </a:r>
          </a:p>
          <a:p>
            <a:pPr marL="228600" indent="-228600">
              <a:buFontTx/>
              <a:buAutoNum type="arabicPeriod"/>
            </a:pPr>
            <a:r>
              <a:rPr lang="en-US" altLang="en-US"/>
              <a:t>Your program takes place in a location stated as a geographic area of focus in the Con Plan. </a:t>
            </a:r>
          </a:p>
          <a:p>
            <a:pPr marL="228600" indent="-228600"/>
            <a:endParaRPr lang="en-US" altLang="en-US"/>
          </a:p>
          <a:p>
            <a:pPr marL="228600" indent="-228600"/>
            <a:endParaRPr lang="en-US" altLang="en-US"/>
          </a:p>
        </p:txBody>
      </p:sp>
    </p:spTree>
    <p:extLst>
      <p:ext uri="{BB962C8B-B14F-4D97-AF65-F5344CB8AC3E}">
        <p14:creationId xmlns:p14="http://schemas.microsoft.com/office/powerpoint/2010/main" val="142980042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E7E5A79E-6A84-49BC-88B9-7C3A83FFB8E0}"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68</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53986" name="Rectangle 2"/>
          <p:cNvSpPr>
            <a:spLocks noChangeArrowheads="1" noTextEdit="1"/>
          </p:cNvSpPr>
          <p:nvPr>
            <p:ph type="sldImg"/>
          </p:nvPr>
        </p:nvSpPr>
        <p:spPr>
          <a:ln/>
        </p:spPr>
      </p:sp>
      <p:sp>
        <p:nvSpPr>
          <p:cNvPr id="553987" name="Rectangle 3"/>
          <p:cNvSpPr>
            <a:spLocks noGrp="1" noChangeArrowheads="1"/>
          </p:cNvSpPr>
          <p:nvPr>
            <p:ph type="body" idx="1"/>
          </p:nvPr>
        </p:nvSpPr>
        <p:spPr/>
        <p:txBody>
          <a:bodyPr/>
          <a:lstStyle/>
          <a:p>
            <a:r>
              <a:rPr lang="en-US" altLang="en-US"/>
              <a:t>General points for non-profits, community and faith based organizations to remember when thinking about their role in the Consolidated Planning process. </a:t>
            </a:r>
          </a:p>
          <a:p>
            <a:endParaRPr lang="en-US" altLang="en-US"/>
          </a:p>
        </p:txBody>
      </p:sp>
    </p:spTree>
    <p:extLst>
      <p:ext uri="{BB962C8B-B14F-4D97-AF65-F5344CB8AC3E}">
        <p14:creationId xmlns:p14="http://schemas.microsoft.com/office/powerpoint/2010/main" val="190662830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C5E63918-EE89-4FC3-BF4F-DB53B1B986ED}"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69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92194" name="Rectangle 2"/>
          <p:cNvSpPr>
            <a:spLocks noChangeArrowheads="1" noTextEdit="1"/>
          </p:cNvSpPr>
          <p:nvPr>
            <p:ph type="sldImg"/>
          </p:nvPr>
        </p:nvSpPr>
        <p:spPr>
          <a:ln/>
        </p:spPr>
      </p:sp>
      <p:sp>
        <p:nvSpPr>
          <p:cNvPr id="392195" name="Rectangle 3"/>
          <p:cNvSpPr>
            <a:spLocks noGrp="1" noChangeArrowheads="1"/>
          </p:cNvSpPr>
          <p:nvPr>
            <p:ph type="body" idx="1"/>
          </p:nvPr>
        </p:nvSpPr>
        <p:spPr/>
        <p:txBody>
          <a:bodyPr/>
          <a:lstStyle/>
          <a:p>
            <a:pPr>
              <a:buFontTx/>
              <a:buChar char="-"/>
            </a:pPr>
            <a:r>
              <a:rPr lang="en-US" altLang="en-US"/>
              <a:t>If your locality or state receives formula funding they will have to complete the consolidated plan. </a:t>
            </a:r>
          </a:p>
          <a:p>
            <a:pPr>
              <a:buFontTx/>
              <a:buChar char="-"/>
            </a:pPr>
            <a:endParaRPr lang="en-US" altLang="en-US"/>
          </a:p>
          <a:p>
            <a:pPr>
              <a:buFontTx/>
              <a:buChar char="-"/>
            </a:pPr>
            <a:r>
              <a:rPr lang="en-US" altLang="en-US"/>
              <a:t>It is important to find out who has the lead role in preparing the Consolidated Plan and developing the schedule for the process. This can be done by calling the Chief Executive of the community or the planning/community development department of the local government. If the community does not have a Consolidated Plan then contact the state’s housing and/or community development department in order to get involved.</a:t>
            </a:r>
          </a:p>
          <a:p>
            <a:pPr>
              <a:buFontTx/>
              <a:buChar char="-"/>
            </a:pPr>
            <a:endParaRPr lang="en-US" altLang="en-US"/>
          </a:p>
          <a:p>
            <a:r>
              <a:rPr lang="en-US" altLang="en-US"/>
              <a:t>Faith-based and community-based organizations should also make sure to get a copy of the most recent Consolidated Plan from these state or local officials. They should become familiar with both the content and the format of the Consolidated Plan. The critical pieces of information to find out are:</a:t>
            </a:r>
          </a:p>
          <a:p>
            <a:pPr>
              <a:buFontTx/>
              <a:buChar char="•"/>
            </a:pPr>
            <a:r>
              <a:rPr lang="en-US" altLang="en-US"/>
              <a:t>the Consolidated Plan program year;</a:t>
            </a:r>
          </a:p>
          <a:p>
            <a:pPr>
              <a:buFontTx/>
              <a:buChar char="•"/>
            </a:pPr>
            <a:r>
              <a:rPr lang="en-US" altLang="en-US"/>
              <a:t>when the next plan will be prepared;</a:t>
            </a:r>
          </a:p>
          <a:p>
            <a:pPr>
              <a:buFontTx/>
              <a:buChar char="•"/>
            </a:pPr>
            <a:r>
              <a:rPr lang="en-US" altLang="en-US"/>
              <a:t>the schedule for public hearings; and</a:t>
            </a:r>
          </a:p>
          <a:p>
            <a:pPr>
              <a:buFontTx/>
              <a:buChar char="•"/>
            </a:pPr>
            <a:r>
              <a:rPr lang="en-US" altLang="en-US"/>
              <a:t>the consultation requirements.</a:t>
            </a:r>
          </a:p>
          <a:p>
            <a:pPr>
              <a:buFontTx/>
              <a:buChar char="-"/>
            </a:pPr>
            <a:endParaRPr lang="en-US" altLang="en-US"/>
          </a:p>
          <a:p>
            <a:pPr>
              <a:buFontTx/>
              <a:buChar char="-"/>
            </a:pPr>
            <a:endParaRPr lang="en-US" altLang="en-US"/>
          </a:p>
          <a:p>
            <a:pPr>
              <a:buFontTx/>
              <a:buChar char="-"/>
            </a:pPr>
            <a:endParaRPr lang="en-US" altLang="en-US"/>
          </a:p>
        </p:txBody>
      </p:sp>
    </p:spTree>
    <p:extLst>
      <p:ext uri="{BB962C8B-B14F-4D97-AF65-F5344CB8AC3E}">
        <p14:creationId xmlns:p14="http://schemas.microsoft.com/office/powerpoint/2010/main" val="722652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40BBC8C5-70EC-42FC-A390-B581157AD447}"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61474" name="Rectangle 2"/>
          <p:cNvSpPr>
            <a:spLocks noChangeArrowheads="1" noTextEdit="1"/>
          </p:cNvSpPr>
          <p:nvPr>
            <p:ph type="sldImg"/>
          </p:nvPr>
        </p:nvSpPr>
        <p:spPr>
          <a:ln/>
        </p:spPr>
      </p:sp>
      <p:sp>
        <p:nvSpPr>
          <p:cNvPr id="361475" name="Rectangle 3"/>
          <p:cNvSpPr>
            <a:spLocks noGrp="1" noChangeArrowheads="1"/>
          </p:cNvSpPr>
          <p:nvPr>
            <p:ph type="body" idx="1"/>
          </p:nvPr>
        </p:nvSpPr>
        <p:spPr/>
        <p:txBody>
          <a:bodyPr/>
          <a:lstStyle/>
          <a:p>
            <a:r>
              <a:rPr lang="en-US" altLang="en-US"/>
              <a:t>1.Low/Mod</a:t>
            </a:r>
          </a:p>
          <a:p>
            <a:pPr>
              <a:buFontTx/>
              <a:buChar char="•"/>
            </a:pPr>
            <a:r>
              <a:rPr lang="en-US" altLang="en-US" u="sng"/>
              <a:t>Low and Moderate Income: </a:t>
            </a:r>
            <a:r>
              <a:rPr lang="en-US" altLang="en-US"/>
              <a:t>Low and moderate income means family or household annual income less than the Section 8 Low Income Limit, generally 80 percent of the area median income, as established by HUD.  Calculated according to your area's specific Median Family Income.</a:t>
            </a:r>
          </a:p>
          <a:p>
            <a:pPr>
              <a:buFontTx/>
              <a:buChar char="•"/>
            </a:pPr>
            <a:endParaRPr lang="en-US" altLang="en-US"/>
          </a:p>
          <a:p>
            <a:pPr>
              <a:buFontTx/>
              <a:buChar char="•"/>
            </a:pPr>
            <a:r>
              <a:rPr lang="en-US" altLang="en-US" u="sng"/>
              <a:t>Low-Income Household/Family</a:t>
            </a:r>
            <a:r>
              <a:rPr lang="en-US" altLang="en-US"/>
              <a:t>: A household/family having an income equal to or less than the Section 8 Very Low Income limit (50% of the area median income) as established by HUD.</a:t>
            </a:r>
          </a:p>
          <a:p>
            <a:endParaRPr lang="en-US" altLang="en-US"/>
          </a:p>
          <a:p>
            <a:r>
              <a:rPr lang="en-US" altLang="en-US"/>
              <a:t>2. Slum/Blight</a:t>
            </a:r>
          </a:p>
          <a:p>
            <a:pPr>
              <a:buFontTx/>
              <a:buChar char="•"/>
            </a:pPr>
            <a:r>
              <a:rPr lang="en-US" altLang="en-US"/>
              <a:t>Activities under this national objective are carried out to address one or more of the conditions which have contributed to the deterioration of an area designated as a slum or blighted area. </a:t>
            </a:r>
          </a:p>
          <a:p>
            <a:pPr>
              <a:buFontTx/>
              <a:buChar char="•"/>
            </a:pPr>
            <a:r>
              <a:rPr lang="en-US" altLang="en-US"/>
              <a:t>The focus of activities under this national objectives is a change in the physical environment of a deteriorating area. This contrasts with the LMI benefit national objective where the goal is to ensure that funded activities benefit LMI persons. </a:t>
            </a:r>
          </a:p>
          <a:p>
            <a:pPr>
              <a:buFontTx/>
              <a:buChar char="•"/>
            </a:pPr>
            <a:r>
              <a:rPr lang="en-US" altLang="en-US"/>
              <a:t>The definition of slum/blight areas is determined by the local government.  </a:t>
            </a:r>
          </a:p>
          <a:p>
            <a:endParaRPr lang="en-US" altLang="en-US"/>
          </a:p>
          <a:p>
            <a:r>
              <a:rPr lang="en-US" altLang="en-US"/>
              <a:t>3.Urgent need </a:t>
            </a:r>
          </a:p>
          <a:p>
            <a:pPr>
              <a:buFontTx/>
              <a:buChar char="•"/>
            </a:pPr>
            <a:r>
              <a:rPr lang="en-US" altLang="en-US"/>
              <a:t>Address community development needs having a particular urgency because existing conditions pose a serious and immediate threat to the health or welfare of the community for which other funding is not available. </a:t>
            </a:r>
          </a:p>
          <a:p>
            <a:endParaRPr lang="en-US" altLang="en-US"/>
          </a:p>
          <a:p>
            <a:r>
              <a:rPr lang="en-US" altLang="en-US"/>
              <a:t>Source: "Basically CDBG" training http://www.hud.gov/offices/cpd/communitydevelopment/training/basicallycdbg.cfm </a:t>
            </a:r>
          </a:p>
          <a:p>
            <a:r>
              <a:rPr lang="en-US" altLang="en-US"/>
              <a:t>	This website is also a good reference to provide to the organizations if they are interested in learning more about the ins and outs of the 	CDBG program.  It could be added to the slide in the future, but it can also be provided to them as another resource to reference. </a:t>
            </a:r>
          </a:p>
        </p:txBody>
      </p:sp>
    </p:spTree>
    <p:extLst>
      <p:ext uri="{BB962C8B-B14F-4D97-AF65-F5344CB8AC3E}">
        <p14:creationId xmlns:p14="http://schemas.microsoft.com/office/powerpoint/2010/main" val="17467147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B3499B67-5045-4254-A343-2E3E3E525790}"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70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03458" name="Rectangle 2"/>
          <p:cNvSpPr>
            <a:spLocks noChangeArrowheads="1" noTextEdit="1"/>
          </p:cNvSpPr>
          <p:nvPr>
            <p:ph type="sldImg"/>
          </p:nvPr>
        </p:nvSpPr>
        <p:spPr>
          <a:ln/>
        </p:spPr>
      </p:sp>
      <p:sp>
        <p:nvSpPr>
          <p:cNvPr id="403459" name="Rectangle 3"/>
          <p:cNvSpPr>
            <a:spLocks noGrp="1" noChangeArrowheads="1"/>
          </p:cNvSpPr>
          <p:nvPr>
            <p:ph type="body" idx="1"/>
          </p:nvPr>
        </p:nvSpPr>
        <p:spPr/>
        <p:txBody>
          <a:bodyPr/>
          <a:lstStyle/>
          <a:p>
            <a:r>
              <a:rPr lang="en-US" altLang="en-US" b="1" i="1" u="sng"/>
              <a:t>All of these planning documents are public materials and a reasonable amount of copies must be available free of charge.   </a:t>
            </a:r>
          </a:p>
        </p:txBody>
      </p:sp>
    </p:spTree>
    <p:extLst>
      <p:ext uri="{BB962C8B-B14F-4D97-AF65-F5344CB8AC3E}">
        <p14:creationId xmlns:p14="http://schemas.microsoft.com/office/powerpoint/2010/main" val="217998496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B8BEF716-CFAA-46A9-B86D-C202369FC4EA}"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71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55010" name="Rectangle 2"/>
          <p:cNvSpPr>
            <a:spLocks noChangeArrowheads="1" noTextEdit="1"/>
          </p:cNvSpPr>
          <p:nvPr>
            <p:ph type="sldImg"/>
          </p:nvPr>
        </p:nvSpPr>
        <p:spPr>
          <a:ln/>
        </p:spPr>
      </p:sp>
      <p:sp>
        <p:nvSpPr>
          <p:cNvPr id="555011" name="Rectangle 3"/>
          <p:cNvSpPr>
            <a:spLocks noGrp="1" noChangeArrowheads="1"/>
          </p:cNvSpPr>
          <p:nvPr>
            <p:ph type="body" idx="1"/>
          </p:nvPr>
        </p:nvSpPr>
        <p:spPr/>
        <p:txBody>
          <a:bodyPr/>
          <a:lstStyle/>
          <a:p>
            <a:r>
              <a:rPr lang="en-US" altLang="en-US"/>
              <a:t>It is all right there on the slide! </a:t>
            </a:r>
          </a:p>
        </p:txBody>
      </p:sp>
    </p:spTree>
    <p:extLst>
      <p:ext uri="{BB962C8B-B14F-4D97-AF65-F5344CB8AC3E}">
        <p14:creationId xmlns:p14="http://schemas.microsoft.com/office/powerpoint/2010/main" val="62396452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686D0CD0-7FDC-42D0-A89A-219F8844BBB2}"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72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56034" name="Rectangle 2"/>
          <p:cNvSpPr>
            <a:spLocks noChangeArrowheads="1" noTextEdit="1"/>
          </p:cNvSpPr>
          <p:nvPr>
            <p:ph type="sldImg"/>
          </p:nvPr>
        </p:nvSpPr>
        <p:spPr>
          <a:ln/>
        </p:spPr>
      </p:sp>
      <p:sp>
        <p:nvSpPr>
          <p:cNvPr id="556035" name="Rectangle 3"/>
          <p:cNvSpPr>
            <a:spLocks noGrp="1" noChangeArrowheads="1"/>
          </p:cNvSpPr>
          <p:nvPr>
            <p:ph type="body" idx="1"/>
          </p:nvPr>
        </p:nvSpPr>
        <p:spPr/>
        <p:txBody>
          <a:bodyPr/>
          <a:lstStyle/>
          <a:p>
            <a:r>
              <a:rPr lang="en-US" altLang="en-US"/>
              <a:t>All on the slide. </a:t>
            </a:r>
          </a:p>
        </p:txBody>
      </p:sp>
    </p:spTree>
    <p:extLst>
      <p:ext uri="{BB962C8B-B14F-4D97-AF65-F5344CB8AC3E}">
        <p14:creationId xmlns:p14="http://schemas.microsoft.com/office/powerpoint/2010/main" val="235459012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1D2C94A0-AC89-44B4-BC87-4D03280CC26E}"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73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12674" name="Rectangle 2"/>
          <p:cNvSpPr>
            <a:spLocks noChangeArrowheads="1" noTextEdit="1"/>
          </p:cNvSpPr>
          <p:nvPr>
            <p:ph type="sldImg"/>
          </p:nvPr>
        </p:nvSpPr>
        <p:spPr>
          <a:ln/>
        </p:spPr>
      </p:sp>
      <p:sp>
        <p:nvSpPr>
          <p:cNvPr id="412675" name="Rectangle 3"/>
          <p:cNvSpPr>
            <a:spLocks noGrp="1" noChangeArrowheads="1"/>
          </p:cNvSpPr>
          <p:nvPr>
            <p:ph type="body" idx="1"/>
          </p:nvPr>
        </p:nvSpPr>
        <p:spPr/>
        <p:txBody>
          <a:bodyPr/>
          <a:lstStyle/>
          <a:p>
            <a:endParaRPr lang="en-US" altLang="en-US"/>
          </a:p>
          <a:p>
            <a:r>
              <a:rPr lang="en-US" altLang="en-US"/>
              <a:t>We’ll take a short time to discuss two types of special designations in CPD programs that can provide non-profit Housing development organizations with some extra advantages. (Provided that sufficient time is available)</a:t>
            </a:r>
          </a:p>
          <a:p>
            <a:endParaRPr lang="en-US" altLang="en-US"/>
          </a:p>
          <a:p>
            <a:r>
              <a:rPr lang="en-US" altLang="en-US"/>
              <a:t>For both of these designations, it is important to realize that there are tight requirements that must be met to be considered a CBDO or CHDO, and your organization MUST be very sure that you have the organizational, financial and development capacity to be able to conduct major housing development activities.  </a:t>
            </a:r>
          </a:p>
          <a:p>
            <a:endParaRPr lang="en-US" altLang="en-US"/>
          </a:p>
          <a:p>
            <a:r>
              <a:rPr lang="en-US" altLang="en-US"/>
              <a:t>There are significant benefits to having status as a CBDO, CHDO or both, but with that comes significant responsibility to perform!   Becoming a CHDO or a CBDO is a worthy goal, but not one to be entered into lightly.  Local jurisdictions determine whether an organization qualifies as a CHDO or CBDO. </a:t>
            </a:r>
          </a:p>
          <a:p>
            <a:endParaRPr lang="en-US" altLang="en-US"/>
          </a:p>
          <a:p>
            <a:r>
              <a:rPr lang="en-US" altLang="en-US"/>
              <a:t>** FOR THE TRAINERS: Most of the following slides are FYI slides, so the slide itself should cover the information that needs to be conveyed.  Most of the notes will be extra information to provide you, the trainer, with a little extra info in case anyone asks a question that puts you on the spot.  Please remember, these slides are meant as a very broad OVERVIEW of CBDO and CHDOs.  Any solid training on either program would need to be much more involved and detailed.  </a:t>
            </a:r>
          </a:p>
          <a:p>
            <a:endParaRPr lang="en-US" altLang="en-US"/>
          </a:p>
          <a:p>
            <a:endParaRPr lang="en-US" altLang="en-US"/>
          </a:p>
        </p:txBody>
      </p:sp>
    </p:spTree>
    <p:extLst>
      <p:ext uri="{BB962C8B-B14F-4D97-AF65-F5344CB8AC3E}">
        <p14:creationId xmlns:p14="http://schemas.microsoft.com/office/powerpoint/2010/main" val="186172524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7E364603-1432-40F1-902E-33E0BD2E862F}"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74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90498" name="Rectangle 2"/>
          <p:cNvSpPr>
            <a:spLocks noChangeArrowheads="1" noTextEdit="1"/>
          </p:cNvSpPr>
          <p:nvPr>
            <p:ph type="sldImg"/>
          </p:nvPr>
        </p:nvSpPr>
        <p:spPr>
          <a:ln/>
        </p:spPr>
      </p:sp>
      <p:sp>
        <p:nvSpPr>
          <p:cNvPr id="490499" name="Rectangle 3"/>
          <p:cNvSpPr>
            <a:spLocks noGrp="1" noChangeArrowheads="1"/>
          </p:cNvSpPr>
          <p:nvPr>
            <p:ph type="body" idx="1"/>
          </p:nvPr>
        </p:nvSpPr>
        <p:spPr/>
        <p:txBody>
          <a:bodyPr/>
          <a:lstStyle/>
          <a:p>
            <a:r>
              <a:rPr lang="en-US" altLang="en-US"/>
              <a:t>Set forth by 24 CFR Part 570.204</a:t>
            </a:r>
          </a:p>
        </p:txBody>
      </p:sp>
    </p:spTree>
    <p:extLst>
      <p:ext uri="{BB962C8B-B14F-4D97-AF65-F5344CB8AC3E}">
        <p14:creationId xmlns:p14="http://schemas.microsoft.com/office/powerpoint/2010/main" val="3271054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8B1BF943-6948-4455-A0ED-120D8ED72944}"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75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07554" name="Rectangle 2"/>
          <p:cNvSpPr>
            <a:spLocks noChangeArrowheads="1" noTextEdit="1"/>
          </p:cNvSpPr>
          <p:nvPr>
            <p:ph type="sldImg"/>
          </p:nvPr>
        </p:nvSpPr>
        <p:spPr>
          <a:ln/>
        </p:spPr>
      </p:sp>
      <p:sp>
        <p:nvSpPr>
          <p:cNvPr id="407555" name="Rectangle 3"/>
          <p:cNvSpPr>
            <a:spLocks noGrp="1" noChangeArrowheads="1"/>
          </p:cNvSpPr>
          <p:nvPr>
            <p:ph type="body" idx="1"/>
          </p:nvPr>
        </p:nvSpPr>
        <p:spPr/>
        <p:txBody>
          <a:bodyPr/>
          <a:lstStyle/>
          <a:p>
            <a:r>
              <a:rPr lang="en-US" altLang="en-US"/>
              <a:t>572-04</a:t>
            </a:r>
          </a:p>
        </p:txBody>
      </p:sp>
    </p:spTree>
    <p:extLst>
      <p:ext uri="{BB962C8B-B14F-4D97-AF65-F5344CB8AC3E}">
        <p14:creationId xmlns:p14="http://schemas.microsoft.com/office/powerpoint/2010/main" val="81648689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CEF05FE3-A844-4971-9531-D5C5CB7B65BE}"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79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10978" name="Rectangle 2"/>
          <p:cNvSpPr>
            <a:spLocks noChangeArrowheads="1" noTextEdit="1"/>
          </p:cNvSpPr>
          <p:nvPr>
            <p:ph type="sldImg"/>
          </p:nvPr>
        </p:nvSpPr>
        <p:spPr>
          <a:ln/>
        </p:spPr>
      </p:sp>
      <p:sp>
        <p:nvSpPr>
          <p:cNvPr id="510979" name="Rectangle 3"/>
          <p:cNvSpPr>
            <a:spLocks noGrp="1" noChangeArrowheads="1"/>
          </p:cNvSpPr>
          <p:nvPr>
            <p:ph type="body" idx="1"/>
          </p:nvPr>
        </p:nvSpPr>
        <p:spPr>
          <a:xfrm>
            <a:off x="930275" y="4413250"/>
            <a:ext cx="5137150" cy="4175125"/>
          </a:xfrm>
        </p:spPr>
        <p:txBody>
          <a:bodyPr/>
          <a:lstStyle/>
          <a:p>
            <a:pPr>
              <a:buFontTx/>
              <a:buChar char="-"/>
            </a:pPr>
            <a:r>
              <a:rPr lang="en-US" altLang="en-US"/>
              <a:t>Development activity must include new construction, rehab</a:t>
            </a:r>
          </a:p>
          <a:p>
            <a:pPr>
              <a:buFontTx/>
              <a:buChar char="-"/>
            </a:pPr>
            <a:endParaRPr lang="en-US" altLang="en-US"/>
          </a:p>
          <a:p>
            <a:pPr>
              <a:buFontTx/>
              <a:buChar char="-"/>
            </a:pPr>
            <a:r>
              <a:rPr lang="en-US" altLang="en-US"/>
              <a:t>The CHDO must own, develop or sponsor the project, as defined in CPD Notice 97-11, and have Effective project control &gt; and in tax credit projects the CHDO must be a managing general partner of the LP. </a:t>
            </a:r>
          </a:p>
          <a:p>
            <a:pPr>
              <a:buFontTx/>
              <a:buChar char="-"/>
            </a:pPr>
            <a:endParaRPr lang="en-US" altLang="en-US"/>
          </a:p>
          <a:p>
            <a:pPr>
              <a:buFontTx/>
              <a:buChar char="-"/>
            </a:pPr>
            <a:r>
              <a:rPr lang="en-US" altLang="en-US"/>
              <a:t>The “bottom line” points are Vital to emphasize!!</a:t>
            </a:r>
          </a:p>
        </p:txBody>
      </p:sp>
    </p:spTree>
    <p:extLst>
      <p:ext uri="{BB962C8B-B14F-4D97-AF65-F5344CB8AC3E}">
        <p14:creationId xmlns:p14="http://schemas.microsoft.com/office/powerpoint/2010/main" val="361820961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8514316E-3DAE-483D-8932-B5A095A1B2E8}"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81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14050" name="Rectangle 2"/>
          <p:cNvSpPr>
            <a:spLocks noChangeArrowheads="1" noTextEdit="1"/>
          </p:cNvSpPr>
          <p:nvPr>
            <p:ph type="sldImg"/>
          </p:nvPr>
        </p:nvSpPr>
        <p:spPr>
          <a:ln/>
        </p:spPr>
      </p:sp>
      <p:sp>
        <p:nvSpPr>
          <p:cNvPr id="514051" name="Rectangle 3"/>
          <p:cNvSpPr>
            <a:spLocks noGrp="1" noChangeArrowheads="1"/>
          </p:cNvSpPr>
          <p:nvPr>
            <p:ph type="body" idx="1"/>
          </p:nvPr>
        </p:nvSpPr>
        <p:spPr>
          <a:xfrm>
            <a:off x="930275" y="4413250"/>
            <a:ext cx="5137150" cy="4175125"/>
          </a:xfrm>
        </p:spPr>
        <p:txBody>
          <a:bodyPr/>
          <a:lstStyle/>
          <a:p>
            <a:pPr>
              <a:buFontTx/>
              <a:buChar char="-"/>
            </a:pPr>
            <a:endParaRPr lang="en-US" altLang="en-US" b="1"/>
          </a:p>
          <a:p>
            <a:pPr>
              <a:buFontTx/>
              <a:buChar char="-"/>
            </a:pPr>
            <a:r>
              <a:rPr lang="en-US" altLang="en-US"/>
              <a:t>Providing for CHDO operating expenses is an optional benefit that a PJ may chose to provide. </a:t>
            </a:r>
          </a:p>
          <a:p>
            <a:pPr>
              <a:buFontTx/>
              <a:buChar char="-"/>
            </a:pPr>
            <a:endParaRPr lang="en-US" altLang="en-US"/>
          </a:p>
          <a:p>
            <a:pPr>
              <a:buFontTx/>
              <a:buChar char="-"/>
            </a:pPr>
            <a:r>
              <a:rPr lang="en-US" altLang="en-US"/>
              <a:t>Technical Assistance is available to you as a non-profit organization</a:t>
            </a:r>
            <a:endParaRPr lang="en-US" altLang="en-US" b="1"/>
          </a:p>
        </p:txBody>
      </p:sp>
    </p:spTree>
    <p:extLst>
      <p:ext uri="{BB962C8B-B14F-4D97-AF65-F5344CB8AC3E}">
        <p14:creationId xmlns:p14="http://schemas.microsoft.com/office/powerpoint/2010/main" val="306412015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A68114D5-1276-4E4B-B86D-E1FEA0C76C2E}"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83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17122" name="Rectangle 2"/>
          <p:cNvSpPr>
            <a:spLocks noChangeArrowheads="1" noTextEdit="1"/>
          </p:cNvSpPr>
          <p:nvPr>
            <p:ph type="sldImg"/>
          </p:nvPr>
        </p:nvSpPr>
        <p:spPr>
          <a:ln/>
        </p:spPr>
      </p:sp>
      <p:sp>
        <p:nvSpPr>
          <p:cNvPr id="517123" name="Rectangle 3"/>
          <p:cNvSpPr>
            <a:spLocks noGrp="1" noChangeArrowheads="1"/>
          </p:cNvSpPr>
          <p:nvPr>
            <p:ph type="body" idx="1"/>
          </p:nvPr>
        </p:nvSpPr>
        <p:spPr>
          <a:xfrm>
            <a:off x="930275" y="4413250"/>
            <a:ext cx="5137150" cy="4175125"/>
          </a:xfrm>
        </p:spPr>
        <p:txBody>
          <a:bodyPr/>
          <a:lstStyle/>
          <a:p>
            <a:pPr>
              <a:lnSpc>
                <a:spcPct val="80000"/>
              </a:lnSpc>
              <a:buFontTx/>
              <a:buChar char="-"/>
            </a:pPr>
            <a:r>
              <a:rPr lang="en-US" altLang="en-US" sz="800"/>
              <a:t>501 ©(3) or 501 ©(4) or Section 905 (a subbordinate organization of a 501 ©)</a:t>
            </a:r>
          </a:p>
          <a:p>
            <a:pPr>
              <a:lnSpc>
                <a:spcPct val="80000"/>
              </a:lnSpc>
              <a:buFontTx/>
              <a:buChar char="-"/>
            </a:pPr>
            <a:endParaRPr lang="en-US" altLang="en-US" sz="800"/>
          </a:p>
          <a:p>
            <a:pPr>
              <a:lnSpc>
                <a:spcPct val="80000"/>
              </a:lnSpc>
            </a:pPr>
            <a:r>
              <a:rPr lang="en-US" altLang="en-US" sz="800"/>
              <a:t>The legal status of an organization is the first characteristic examined to determine if it is eligible to become a  CHDO. There are five legal status requirements that an organization must meet to be qualified as a CHDO by a PJ. These are:</a:t>
            </a:r>
          </a:p>
          <a:p>
            <a:pPr>
              <a:lnSpc>
                <a:spcPct val="80000"/>
              </a:lnSpc>
            </a:pPr>
            <a:r>
              <a:rPr lang="en-US" altLang="en-US" sz="800" b="1"/>
              <a:t>Organized Under State/Local Law. </a:t>
            </a:r>
            <a:r>
              <a:rPr lang="en-US" altLang="en-US" sz="800"/>
              <a:t>Organizations must show evidence to the PJ, either in their charter or articles of incorporation, that they are organized under state or local law.</a:t>
            </a:r>
            <a:br>
              <a:rPr lang="en-US" altLang="en-US" sz="800"/>
            </a:br>
            <a:br>
              <a:rPr lang="en-US" altLang="en-US" sz="800"/>
            </a:br>
            <a:endParaRPr lang="en-US" altLang="en-US" sz="800"/>
          </a:p>
          <a:p>
            <a:pPr>
              <a:lnSpc>
                <a:spcPct val="80000"/>
              </a:lnSpc>
            </a:pPr>
            <a:r>
              <a:rPr lang="en-US" altLang="en-US" sz="800" b="1"/>
              <a:t>Purpose of Organization. </a:t>
            </a:r>
            <a:r>
              <a:rPr lang="en-US" altLang="en-US" sz="800"/>
              <a:t>Among its purposes, the organization must have the provision of decent housing that is affordable to low and moderate income people. This must be evidenced by a statement in the organization’s charter, articles of incorporation, by-laws, or resolutions.</a:t>
            </a:r>
            <a:br>
              <a:rPr lang="en-US" altLang="en-US" sz="800"/>
            </a:br>
            <a:br>
              <a:rPr lang="en-US" altLang="en-US" sz="800"/>
            </a:br>
            <a:endParaRPr lang="en-US" altLang="en-US" sz="800"/>
          </a:p>
          <a:p>
            <a:pPr>
              <a:lnSpc>
                <a:spcPct val="80000"/>
              </a:lnSpc>
            </a:pPr>
            <a:r>
              <a:rPr lang="en-US" altLang="en-US" sz="800" b="1"/>
              <a:t>No Individual Benefit. </a:t>
            </a:r>
            <a:r>
              <a:rPr lang="en-US" altLang="en-US" sz="800"/>
              <a:t>No part of a CHDO’s net earnings (profits) may benefit any members, founders, contributors, or individuals. This requirement must also be evidenced in the organization’s charter or articles of incorporation</a:t>
            </a:r>
            <a:r>
              <a:rPr lang="en-US" altLang="en-US" sz="800" b="1"/>
              <a:t>.</a:t>
            </a:r>
            <a:br>
              <a:rPr lang="en-US" altLang="en-US" sz="800" b="1"/>
            </a:br>
            <a:br>
              <a:rPr lang="en-US" altLang="en-US" sz="800" b="1"/>
            </a:br>
            <a:endParaRPr lang="en-US" altLang="en-US" sz="800"/>
          </a:p>
          <a:p>
            <a:pPr>
              <a:lnSpc>
                <a:spcPct val="80000"/>
              </a:lnSpc>
            </a:pPr>
            <a:r>
              <a:rPr lang="en-US" altLang="en-US" sz="800" b="1"/>
              <a:t>Clearly Defined Service Area. </a:t>
            </a:r>
            <a:r>
              <a:rPr lang="en-US" altLang="en-US" sz="800"/>
              <a:t>The organization must have a clearly defined geographic service area which can be described and documented for the PJ. </a:t>
            </a:r>
            <a:br>
              <a:rPr lang="en-US" altLang="en-US" sz="800"/>
            </a:br>
            <a:br>
              <a:rPr lang="en-US" altLang="en-US" sz="800"/>
            </a:br>
            <a:r>
              <a:rPr lang="en-US" altLang="en-US" sz="800"/>
              <a:t>CHDOs may serve individual neighborhoods or large areas. However, while the organization may include an entire community in their service area (such as a city, town, village, county, or multi county area), they </a:t>
            </a:r>
            <a:r>
              <a:rPr lang="en-US" altLang="en-US" sz="800" b="1"/>
              <a:t>may not</a:t>
            </a:r>
            <a:r>
              <a:rPr lang="en-US" altLang="en-US" sz="800"/>
              <a:t> include the entire state.</a:t>
            </a:r>
            <a:br>
              <a:rPr lang="en-US" altLang="en-US" sz="800"/>
            </a:br>
            <a:br>
              <a:rPr lang="en-US" altLang="en-US" sz="800"/>
            </a:br>
            <a:endParaRPr lang="en-US" altLang="en-US" sz="800"/>
          </a:p>
          <a:p>
            <a:pPr>
              <a:lnSpc>
                <a:spcPct val="80000"/>
              </a:lnSpc>
            </a:pPr>
            <a:r>
              <a:rPr lang="en-US" altLang="en-US" sz="800" b="1"/>
              <a:t>Nonprofit Status. </a:t>
            </a:r>
            <a:r>
              <a:rPr lang="en-US" altLang="en-US" sz="800"/>
              <a:t>The organization must have a tax exemption ruling from the Internal Revenue Service (IRS) under Section 501(c) of the Internal Revenue Code of 1986. The ruling must be evidenced by a 501(c) certificate from the IRS. </a:t>
            </a:r>
          </a:p>
          <a:p>
            <a:pPr>
              <a:lnSpc>
                <a:spcPct val="80000"/>
              </a:lnSpc>
            </a:pPr>
            <a:endParaRPr lang="en-US" altLang="en-US" sz="800"/>
          </a:p>
          <a:p>
            <a:pPr>
              <a:lnSpc>
                <a:spcPct val="80000"/>
              </a:lnSpc>
            </a:pPr>
            <a:r>
              <a:rPr lang="en-US" altLang="en-US" sz="800" b="1"/>
              <a:t>Non Profit Status</a:t>
            </a:r>
            <a:endParaRPr lang="en-US" altLang="en-US" sz="800"/>
          </a:p>
          <a:p>
            <a:pPr>
              <a:lnSpc>
                <a:spcPct val="80000"/>
              </a:lnSpc>
            </a:pPr>
            <a:r>
              <a:rPr lang="en-US" altLang="en-US" sz="800"/>
              <a:t>To be certified by a PJ, a CHDO must have a tax-exempt ruling from the IRS under Section 501(c) of the Internal Revenue Code of 1986. There are many incorporation options under Section 501(c), depending on the type and purpose of the organization seeking the tax-exempt designation.</a:t>
            </a:r>
          </a:p>
          <a:p>
            <a:pPr>
              <a:lnSpc>
                <a:spcPct val="80000"/>
              </a:lnSpc>
            </a:pPr>
            <a:r>
              <a:rPr lang="en-US" altLang="en-US" sz="800"/>
              <a:t>The 501(c) designations permissible for CHDOs under the HOME regulations are:</a:t>
            </a:r>
          </a:p>
          <a:p>
            <a:pPr>
              <a:lnSpc>
                <a:spcPct val="80000"/>
              </a:lnSpc>
            </a:pPr>
            <a:r>
              <a:rPr lang="en-US" altLang="en-US" sz="800"/>
              <a:t>  </a:t>
            </a:r>
            <a:r>
              <a:rPr lang="en-US" altLang="en-US" sz="800" b="1">
                <a:hlinkClick r:id="rId3"/>
              </a:rPr>
              <a:t>501(c)(3)</a:t>
            </a:r>
            <a:r>
              <a:rPr lang="en-US" altLang="en-US" sz="800"/>
              <a:t> status - a charitable, nonprofit corporation  </a:t>
            </a:r>
          </a:p>
          <a:p>
            <a:pPr>
              <a:lnSpc>
                <a:spcPct val="80000"/>
              </a:lnSpc>
            </a:pPr>
            <a:r>
              <a:rPr lang="en-US" altLang="en-US" sz="800" b="1">
                <a:hlinkClick r:id="rId4"/>
              </a:rPr>
              <a:t>501(c)(4)</a:t>
            </a:r>
            <a:r>
              <a:rPr lang="en-US" altLang="en-US" sz="800"/>
              <a:t> status - a community or civic organization </a:t>
            </a:r>
          </a:p>
          <a:p>
            <a:pPr>
              <a:lnSpc>
                <a:spcPct val="80000"/>
              </a:lnSpc>
            </a:pPr>
            <a:r>
              <a:rPr lang="en-US" altLang="en-US" sz="800"/>
              <a:t> </a:t>
            </a:r>
            <a:r>
              <a:rPr lang="en-US" altLang="en-US" sz="800" b="1">
                <a:hlinkClick r:id="rId5"/>
              </a:rPr>
              <a:t>Section 905</a:t>
            </a:r>
            <a:r>
              <a:rPr lang="en-US" altLang="en-US" sz="800"/>
              <a:t> status - subordinate organization of a 501(c) organization</a:t>
            </a:r>
          </a:p>
        </p:txBody>
      </p:sp>
    </p:spTree>
    <p:extLst>
      <p:ext uri="{BB962C8B-B14F-4D97-AF65-F5344CB8AC3E}">
        <p14:creationId xmlns:p14="http://schemas.microsoft.com/office/powerpoint/2010/main" val="115581978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96CF3F85-AEBB-476C-921C-B84D4BDF00C8}"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84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19170" name="Rectangle 2"/>
          <p:cNvSpPr>
            <a:spLocks noChangeArrowheads="1" noTextEdit="1"/>
          </p:cNvSpPr>
          <p:nvPr>
            <p:ph type="sldImg"/>
          </p:nvPr>
        </p:nvSpPr>
        <p:spPr>
          <a:ln/>
        </p:spPr>
      </p:sp>
      <p:sp>
        <p:nvSpPr>
          <p:cNvPr id="519171" name="Rectangle 3"/>
          <p:cNvSpPr>
            <a:spLocks noGrp="1" noChangeArrowheads="1"/>
          </p:cNvSpPr>
          <p:nvPr>
            <p:ph type="body" idx="1"/>
          </p:nvPr>
        </p:nvSpPr>
        <p:spPr>
          <a:xfrm>
            <a:off x="930275" y="4413250"/>
            <a:ext cx="5137150" cy="4175125"/>
          </a:xfrm>
        </p:spPr>
        <p:txBody>
          <a:bodyPr/>
          <a:lstStyle/>
          <a:p>
            <a:pPr marL="228600" indent="-228600">
              <a:lnSpc>
                <a:spcPct val="90000"/>
              </a:lnSpc>
            </a:pPr>
            <a:r>
              <a:rPr lang="en-US" altLang="en-US" sz="1000"/>
              <a:t>The HOME Program establishes requirements for the organizational structure of a CHDO to ensure that the governing body of the organization is controlled by the community it serves. These requirements are designed to ensure that the CHDO is capable of decisions and actions that address the community’s needs without undue influence from the PJ or for-profit sponsors.</a:t>
            </a:r>
          </a:p>
          <a:p>
            <a:pPr marL="228600" indent="-228600">
              <a:lnSpc>
                <a:spcPct val="90000"/>
              </a:lnSpc>
            </a:pPr>
            <a:r>
              <a:rPr lang="en-US" altLang="en-US" sz="1000"/>
              <a:t>There are four specific requirements related to the organization’s board which must be evidenced in the organization’s by-laws, charter, or articles of incorporation. </a:t>
            </a:r>
          </a:p>
          <a:p>
            <a:pPr marL="228600" indent="-228600">
              <a:lnSpc>
                <a:spcPct val="90000"/>
              </a:lnSpc>
            </a:pPr>
            <a:endParaRPr lang="en-US" altLang="en-US" sz="1000"/>
          </a:p>
          <a:p>
            <a:pPr marL="228600" indent="-228600">
              <a:lnSpc>
                <a:spcPct val="90000"/>
              </a:lnSpc>
            </a:pPr>
            <a:r>
              <a:rPr lang="en-US" altLang="en-US" sz="1000"/>
              <a:t>These are: </a:t>
            </a:r>
          </a:p>
          <a:p>
            <a:pPr marL="228600" indent="-228600">
              <a:lnSpc>
                <a:spcPct val="90000"/>
              </a:lnSpc>
            </a:pPr>
            <a:endParaRPr lang="en-US" altLang="en-US" sz="1000"/>
          </a:p>
          <a:p>
            <a:pPr marL="228600" indent="-228600">
              <a:lnSpc>
                <a:spcPct val="90000"/>
              </a:lnSpc>
            </a:pPr>
            <a:r>
              <a:rPr lang="en-US" altLang="en-US" sz="1000" b="1"/>
              <a:t>At least</a:t>
            </a:r>
            <a:r>
              <a:rPr lang="en-US" altLang="en-US" sz="1000"/>
              <a:t> 1/3 of the organization’s board must be representatives of the low-income community served by the CHDO. </a:t>
            </a:r>
            <a:br>
              <a:rPr lang="en-US" altLang="en-US" sz="1000"/>
            </a:br>
            <a:br>
              <a:rPr lang="en-US" altLang="en-US" sz="1000"/>
            </a:br>
            <a:endParaRPr lang="en-US" altLang="en-US" sz="1000"/>
          </a:p>
          <a:p>
            <a:pPr marL="228600" indent="-228600">
              <a:lnSpc>
                <a:spcPct val="90000"/>
              </a:lnSpc>
            </a:pPr>
            <a:r>
              <a:rPr lang="en-US" altLang="en-US" sz="1000" b="1"/>
              <a:t>No more than</a:t>
            </a:r>
            <a:r>
              <a:rPr lang="en-US" altLang="en-US" sz="1000"/>
              <a:t> 1/3 of the organization’s board may be representatives of the public sector, including any employees of the PJ. </a:t>
            </a:r>
            <a:br>
              <a:rPr lang="en-US" altLang="en-US" sz="1000"/>
            </a:br>
            <a:br>
              <a:rPr lang="en-US" altLang="en-US" sz="1000"/>
            </a:br>
            <a:endParaRPr lang="en-US" altLang="en-US" sz="1000"/>
          </a:p>
          <a:p>
            <a:pPr marL="228600" indent="-228600">
              <a:lnSpc>
                <a:spcPct val="90000"/>
              </a:lnSpc>
            </a:pPr>
            <a:r>
              <a:rPr lang="en-US" altLang="en-US" sz="1000"/>
              <a:t>If a CHDO is sponsored by a for-profit entity, the for-profit may not appoint ore than 1/3 of the board. The board members appointed by the for-profit may not appoint the remaining 2/3 of the board members. </a:t>
            </a:r>
            <a:br>
              <a:rPr lang="en-US" altLang="en-US" sz="1000"/>
            </a:br>
            <a:br>
              <a:rPr lang="en-US" altLang="en-US" sz="1000"/>
            </a:br>
            <a:endParaRPr lang="en-US" altLang="en-US" sz="1000"/>
          </a:p>
          <a:p>
            <a:pPr marL="228600" indent="-228600">
              <a:lnSpc>
                <a:spcPct val="90000"/>
              </a:lnSpc>
            </a:pPr>
            <a:r>
              <a:rPr lang="en-US" altLang="en-US" sz="1000"/>
              <a:t>States or local governments who charter CHDOs may not appoint more than 1/3 of the board, and the board members appointed by the state or local government may not appoint the remaining 2/3 of the board members.</a:t>
            </a:r>
          </a:p>
          <a:p>
            <a:pPr marL="228600" indent="-228600">
              <a:lnSpc>
                <a:spcPct val="90000"/>
              </a:lnSpc>
            </a:pPr>
            <a:endParaRPr lang="en-US" altLang="en-US" sz="1000"/>
          </a:p>
        </p:txBody>
      </p:sp>
    </p:spTree>
    <p:extLst>
      <p:ext uri="{BB962C8B-B14F-4D97-AF65-F5344CB8AC3E}">
        <p14:creationId xmlns:p14="http://schemas.microsoft.com/office/powerpoint/2010/main" val="1978597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6CD6F104-2C33-493C-BEF5-404183451867}"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04802" name="Rectangle 2"/>
          <p:cNvSpPr>
            <a:spLocks noChangeArrowheads="1" noTextEdit="1"/>
          </p:cNvSpPr>
          <p:nvPr>
            <p:ph type="sldImg"/>
          </p:nvPr>
        </p:nvSpPr>
        <p:spPr>
          <a:ln/>
        </p:spPr>
      </p:sp>
      <p:sp>
        <p:nvSpPr>
          <p:cNvPr id="204803" name="Rectangle 3"/>
          <p:cNvSpPr>
            <a:spLocks noGrp="1" noChangeArrowheads="1"/>
          </p:cNvSpPr>
          <p:nvPr>
            <p:ph type="body" idx="1"/>
          </p:nvPr>
        </p:nvSpPr>
        <p:spPr/>
        <p:txBody>
          <a:bodyPr/>
          <a:lstStyle/>
          <a:p>
            <a:pPr>
              <a:buFontTx/>
              <a:buChar char="•"/>
            </a:pPr>
            <a:r>
              <a:rPr lang="en-US" altLang="en-US"/>
              <a:t>This slide restates the Low/Mod definition from the notes in the last slide for the participants own notes.  </a:t>
            </a:r>
          </a:p>
          <a:p>
            <a:pPr>
              <a:buFontTx/>
              <a:buChar char="•"/>
            </a:pPr>
            <a:r>
              <a:rPr lang="en-US" altLang="en-US"/>
              <a:t>This information on low/mod is important for the organizations to really understand because beyond national objectives even, it affects so much of the CDBG program – noted in the second point.  </a:t>
            </a:r>
          </a:p>
          <a:p>
            <a:endParaRPr lang="en-US" altLang="en-US"/>
          </a:p>
          <a:p>
            <a:pPr>
              <a:buFontTx/>
              <a:buChar char="•"/>
            </a:pPr>
            <a:r>
              <a:rPr lang="en-US" altLang="en-US"/>
              <a:t>The CDBG program is designed to primarily serve low and moderate income persons.  Persons below 80% of the area median income.  The income data for various jurisdictions is published annually by HUD.  </a:t>
            </a:r>
          </a:p>
          <a:p>
            <a:pPr>
              <a:buFontTx/>
              <a:buChar char="•"/>
            </a:pPr>
            <a:endParaRPr lang="en-US" altLang="en-US"/>
          </a:p>
          <a:p>
            <a:pPr>
              <a:buFontTx/>
              <a:buChar char="•"/>
            </a:pPr>
            <a:r>
              <a:rPr lang="en-US" altLang="en-US"/>
              <a:t>Sample table of low/mod is provided as a handout</a:t>
            </a:r>
          </a:p>
          <a:p>
            <a:pPr lvl="1">
              <a:buFontTx/>
              <a:buChar char="•"/>
            </a:pPr>
            <a:r>
              <a:rPr lang="en-US" altLang="en-US"/>
              <a:t>National information on AMI is available at http://www.huduser.org/datasets/il.html </a:t>
            </a:r>
          </a:p>
          <a:p>
            <a:endParaRPr lang="en-US" altLang="en-US"/>
          </a:p>
          <a:p>
            <a:r>
              <a:rPr lang="en-US" altLang="en-US"/>
              <a:t>	</a:t>
            </a:r>
          </a:p>
          <a:p>
            <a:endParaRPr lang="en-US" altLang="en-US"/>
          </a:p>
        </p:txBody>
      </p:sp>
    </p:spTree>
    <p:extLst>
      <p:ext uri="{BB962C8B-B14F-4D97-AF65-F5344CB8AC3E}">
        <p14:creationId xmlns:p14="http://schemas.microsoft.com/office/powerpoint/2010/main" val="184074569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C168CAEB-3BF0-4183-9DDE-4DB502420DE0}"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85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21218" name="Rectangle 2"/>
          <p:cNvSpPr>
            <a:spLocks noChangeArrowheads="1" noTextEdit="1"/>
          </p:cNvSpPr>
          <p:nvPr>
            <p:ph type="sldImg"/>
          </p:nvPr>
        </p:nvSpPr>
        <p:spPr>
          <a:ln/>
        </p:spPr>
      </p:sp>
      <p:sp>
        <p:nvSpPr>
          <p:cNvPr id="521219" name="Rectangle 3"/>
          <p:cNvSpPr>
            <a:spLocks noGrp="1" noChangeArrowheads="1"/>
          </p:cNvSpPr>
          <p:nvPr>
            <p:ph type="body" idx="1"/>
          </p:nvPr>
        </p:nvSpPr>
        <p:spPr>
          <a:xfrm>
            <a:off x="930275" y="4413250"/>
            <a:ext cx="5137150" cy="4175125"/>
          </a:xfrm>
        </p:spPr>
        <p:txBody>
          <a:bodyPr/>
          <a:lstStyle/>
          <a:p>
            <a:pPr>
              <a:lnSpc>
                <a:spcPct val="80000"/>
              </a:lnSpc>
            </a:pPr>
            <a:r>
              <a:rPr lang="en-US" altLang="en-US" sz="800" b="1"/>
              <a:t>Experience</a:t>
            </a:r>
          </a:p>
          <a:p>
            <a:pPr>
              <a:lnSpc>
                <a:spcPct val="80000"/>
              </a:lnSpc>
            </a:pPr>
            <a:r>
              <a:rPr lang="en-US" altLang="en-US" sz="800"/>
              <a:t>CHDOs must demonstrate a history of serving the community where the housing to be assisted with HOME funds will be located.</a:t>
            </a:r>
            <a:endParaRPr lang="en-US" altLang="en-US" sz="800" b="1"/>
          </a:p>
          <a:p>
            <a:pPr>
              <a:lnSpc>
                <a:spcPct val="80000"/>
              </a:lnSpc>
            </a:pPr>
            <a:endParaRPr lang="en-US" altLang="en-US" sz="800" b="1"/>
          </a:p>
          <a:p>
            <a:pPr>
              <a:lnSpc>
                <a:spcPct val="80000"/>
              </a:lnSpc>
            </a:pPr>
            <a:r>
              <a:rPr lang="en-US" altLang="en-US" sz="800" b="1"/>
              <a:t>Types of experience required</a:t>
            </a:r>
            <a:br>
              <a:rPr lang="en-US" altLang="en-US" sz="800"/>
            </a:br>
            <a:br>
              <a:rPr lang="en-US" altLang="en-US" sz="800"/>
            </a:br>
            <a:r>
              <a:rPr lang="en-US" altLang="en-US" sz="800"/>
              <a:t>HUD requires that organizations show a history of serving the community by providing:</a:t>
            </a:r>
          </a:p>
          <a:p>
            <a:pPr>
              <a:lnSpc>
                <a:spcPct val="80000"/>
              </a:lnSpc>
            </a:pPr>
            <a:r>
              <a:rPr lang="en-US" altLang="en-US" sz="800"/>
              <a:t>  A statement that documents at least one year of experience serving the community.</a:t>
            </a:r>
            <a:br>
              <a:rPr lang="en-US" altLang="en-US" sz="800"/>
            </a:br>
            <a:br>
              <a:rPr lang="en-US" altLang="en-US" sz="800"/>
            </a:br>
            <a:r>
              <a:rPr lang="en-US" altLang="en-US" sz="800"/>
              <a:t>  For newly created organizations formed by churches, service or community organizations, providing a statement that the parent organization has at least one year experience serving the community.</a:t>
            </a:r>
          </a:p>
          <a:p>
            <a:pPr>
              <a:lnSpc>
                <a:spcPct val="80000"/>
              </a:lnSpc>
            </a:pPr>
            <a:endParaRPr lang="en-US" altLang="en-US" sz="800" b="1"/>
          </a:p>
          <a:p>
            <a:pPr>
              <a:lnSpc>
                <a:spcPct val="80000"/>
              </a:lnSpc>
            </a:pPr>
            <a:r>
              <a:rPr lang="en-US" altLang="en-US" sz="800" b="1"/>
              <a:t>Example of CHDO experience</a:t>
            </a:r>
            <a:r>
              <a:rPr lang="en-US" altLang="en-US" sz="800"/>
              <a:t> </a:t>
            </a:r>
            <a:br>
              <a:rPr lang="en-US" altLang="en-US" sz="800" b="1"/>
            </a:br>
            <a:br>
              <a:rPr lang="en-US" altLang="en-US" sz="800" b="1"/>
            </a:br>
            <a:r>
              <a:rPr lang="en-US" altLang="en-US" sz="800"/>
              <a:t>The United Way of Hometown creates a new nonprofit corporation to develop single-family homes for homebuyers. Although the nonprofit is new, the United Way of Hometown was chartered 50 years ago and has considerable low-income community experience. By sponsoring the creation of the new nonprofit, the United Way has fulfilled this requirement.</a:t>
            </a:r>
            <a:endParaRPr lang="en-US" altLang="en-US" sz="800" b="1"/>
          </a:p>
          <a:p>
            <a:pPr>
              <a:lnSpc>
                <a:spcPct val="80000"/>
              </a:lnSpc>
            </a:pPr>
            <a:endParaRPr lang="en-US" altLang="en-US" sz="800" b="1"/>
          </a:p>
          <a:p>
            <a:pPr>
              <a:lnSpc>
                <a:spcPct val="80000"/>
              </a:lnSpc>
            </a:pPr>
            <a:r>
              <a:rPr lang="en-US" altLang="en-US" sz="800" b="1"/>
              <a:t>Capacity </a:t>
            </a:r>
          </a:p>
          <a:p>
            <a:pPr>
              <a:lnSpc>
                <a:spcPct val="80000"/>
              </a:lnSpc>
            </a:pPr>
            <a:r>
              <a:rPr lang="en-US" altLang="en-US" sz="800"/>
              <a:t>CHDOs must demonstrate the capacity of key staff to carry out the HOME-assisted activities they are planning. </a:t>
            </a:r>
            <a:br>
              <a:rPr lang="en-US" altLang="en-US" sz="800"/>
            </a:br>
            <a:br>
              <a:rPr lang="en-US" altLang="en-US" sz="800"/>
            </a:br>
            <a:r>
              <a:rPr lang="en-US" altLang="en-US" sz="800" b="1"/>
              <a:t>Types of capacity required</a:t>
            </a:r>
            <a:br>
              <a:rPr lang="en-US" altLang="en-US" sz="800"/>
            </a:br>
            <a:br>
              <a:rPr lang="en-US" altLang="en-US" sz="800"/>
            </a:br>
            <a:r>
              <a:rPr lang="en-US" altLang="en-US" sz="800"/>
              <a:t>CHDOs must demonstrate that their staff has the relevant experience necessary to perform the HOME-assisted activities they are planning. CHDOs must have either: </a:t>
            </a:r>
          </a:p>
          <a:p>
            <a:pPr>
              <a:lnSpc>
                <a:spcPct val="80000"/>
              </a:lnSpc>
            </a:pPr>
            <a:r>
              <a:rPr lang="en-US" altLang="en-US" sz="800"/>
              <a:t>  Resumes and/or statements of key staff members that describe their experience of successfully completed projects similar to those proposed. </a:t>
            </a:r>
            <a:br>
              <a:rPr lang="en-US" altLang="en-US" sz="800"/>
            </a:br>
            <a:endParaRPr lang="en-US" altLang="en-US" sz="800"/>
          </a:p>
          <a:p>
            <a:pPr>
              <a:lnSpc>
                <a:spcPct val="80000"/>
              </a:lnSpc>
            </a:pPr>
            <a:br>
              <a:rPr lang="en-US" altLang="en-US" sz="800" b="1"/>
            </a:br>
            <a:r>
              <a:rPr lang="en-US" altLang="en-US" sz="800" b="1"/>
              <a:t>OR</a:t>
            </a:r>
            <a:br>
              <a:rPr lang="en-US" altLang="en-US" sz="800" b="1"/>
            </a:br>
            <a:br>
              <a:rPr lang="en-US" altLang="en-US" sz="800" b="1"/>
            </a:br>
            <a:endParaRPr lang="en-US" altLang="en-US" sz="800"/>
          </a:p>
          <a:p>
            <a:pPr>
              <a:lnSpc>
                <a:spcPct val="80000"/>
              </a:lnSpc>
            </a:pPr>
            <a:r>
              <a:rPr lang="en-US" altLang="en-US" sz="800"/>
              <a:t>  A plan in place for experienced consultants to help plan and develop proposed projects as well as train key staff. </a:t>
            </a:r>
            <a:br>
              <a:rPr lang="en-US" altLang="en-US" sz="800"/>
            </a:br>
            <a:br>
              <a:rPr lang="en-US" altLang="en-US" sz="800"/>
            </a:br>
            <a:endParaRPr lang="en-US" altLang="en-US" sz="800"/>
          </a:p>
          <a:p>
            <a:pPr>
              <a:lnSpc>
                <a:spcPct val="80000"/>
              </a:lnSpc>
            </a:pPr>
            <a:r>
              <a:rPr lang="en-US" altLang="en-US" sz="800" b="1"/>
              <a:t>Example of CHDO capacity</a:t>
            </a:r>
            <a:r>
              <a:rPr lang="en-US" altLang="en-US" sz="800"/>
              <a:t> </a:t>
            </a:r>
            <a:br>
              <a:rPr lang="en-US" altLang="en-US" sz="800" b="1"/>
            </a:br>
            <a:br>
              <a:rPr lang="en-US" altLang="en-US" sz="800" b="1"/>
            </a:br>
            <a:r>
              <a:rPr lang="en-US" altLang="en-US" sz="800"/>
              <a:t>The Cranberry Orchard Neighborhood Development Organization (CONDO) has successfully developed more than 100 units of housing for homebuyers by acquiring, rehabilitating and selling existing single-family homes. CONDO plans to use a similar stock of single-family homes for a scattered-site, 30-unit rental housing development project that it will own and manage. This is CONDO's first experience in rental housing development. To demonstrate key staff capacity to carry out the HOME-assisted activity that they are proposing, CONDO will retain a consultant who will develop a training plan and assist CONDO's key staff during the development of their first rental housing project on development issues specifically related to rental housing.</a:t>
            </a:r>
            <a:endParaRPr lang="en-US" altLang="en-US" sz="800" b="1"/>
          </a:p>
          <a:p>
            <a:pPr>
              <a:lnSpc>
                <a:spcPct val="80000"/>
              </a:lnSpc>
            </a:pPr>
            <a:endParaRPr lang="en-US" altLang="en-US" sz="800" b="1"/>
          </a:p>
          <a:p>
            <a:pPr>
              <a:lnSpc>
                <a:spcPct val="80000"/>
              </a:lnSpc>
            </a:pPr>
            <a:r>
              <a:rPr lang="en-US" altLang="en-US" sz="800" b="1"/>
              <a:t>Financial Accountability </a:t>
            </a:r>
          </a:p>
          <a:p>
            <a:pPr>
              <a:lnSpc>
                <a:spcPct val="80000"/>
              </a:lnSpc>
            </a:pPr>
            <a:r>
              <a:rPr lang="en-US" altLang="en-US" sz="800"/>
              <a:t>CHDOs must have financial accountability standards that conform to the requirements detailed in 24 CFR 84.21, "Standards for Financial Management Systems."</a:t>
            </a:r>
            <a:br>
              <a:rPr lang="en-US" altLang="en-US" sz="800"/>
            </a:br>
            <a:br>
              <a:rPr lang="en-US" altLang="en-US" sz="800"/>
            </a:br>
            <a:r>
              <a:rPr lang="en-US" altLang="en-US" sz="800" b="1"/>
              <a:t>Financial Accountability Requirements</a:t>
            </a:r>
            <a:r>
              <a:rPr lang="en-US" altLang="en-US" sz="800"/>
              <a:t> </a:t>
            </a:r>
          </a:p>
          <a:p>
            <a:pPr>
              <a:lnSpc>
                <a:spcPct val="80000"/>
              </a:lnSpc>
            </a:pPr>
            <a:r>
              <a:rPr lang="en-US" altLang="en-US" sz="800"/>
              <a:t>  Providing a notarized statement by the president or chief financial officer of the organization.</a:t>
            </a:r>
            <a:br>
              <a:rPr lang="en-US" altLang="en-US" sz="800"/>
            </a:br>
            <a:br>
              <a:rPr lang="en-US" altLang="en-US" sz="800"/>
            </a:br>
            <a:r>
              <a:rPr lang="en-US" altLang="en-US" sz="800"/>
              <a:t>  Furnishing a certification from a certified public accountant.</a:t>
            </a:r>
            <a:br>
              <a:rPr lang="en-US" altLang="en-US" sz="800"/>
            </a:br>
            <a:endParaRPr lang="en-US" altLang="en-US" sz="800"/>
          </a:p>
          <a:p>
            <a:pPr>
              <a:lnSpc>
                <a:spcPct val="80000"/>
              </a:lnSpc>
            </a:pPr>
            <a:br>
              <a:rPr lang="en-US" altLang="en-US" sz="800" b="1"/>
            </a:br>
            <a:r>
              <a:rPr lang="en-US" altLang="en-US" sz="800" b="1"/>
              <a:t>OR</a:t>
            </a:r>
            <a:br>
              <a:rPr lang="en-US" altLang="en-US" sz="800" b="1"/>
            </a:br>
            <a:br>
              <a:rPr lang="en-US" altLang="en-US" sz="800" b="1"/>
            </a:br>
            <a:endParaRPr lang="en-US" altLang="en-US" sz="800"/>
          </a:p>
          <a:p>
            <a:pPr>
              <a:lnSpc>
                <a:spcPct val="80000"/>
              </a:lnSpc>
            </a:pPr>
            <a:r>
              <a:rPr lang="en-US" altLang="en-US" sz="800"/>
              <a:t>  Supplying HUD with an approved audit summary.</a:t>
            </a:r>
          </a:p>
          <a:p>
            <a:pPr>
              <a:lnSpc>
                <a:spcPct val="80000"/>
              </a:lnSpc>
            </a:pPr>
            <a:endParaRPr lang="en-US" altLang="en-US" sz="800" b="1"/>
          </a:p>
          <a:p>
            <a:pPr>
              <a:lnSpc>
                <a:spcPct val="80000"/>
              </a:lnSpc>
            </a:pPr>
            <a:r>
              <a:rPr lang="en-US" altLang="en-US" sz="800" b="1"/>
              <a:t>Example of CHDO Financial Accountability</a:t>
            </a:r>
            <a:endParaRPr lang="en-US" altLang="en-US" sz="800"/>
          </a:p>
          <a:p>
            <a:pPr>
              <a:lnSpc>
                <a:spcPct val="80000"/>
              </a:lnSpc>
            </a:pPr>
            <a:r>
              <a:rPr lang="en-US" altLang="en-US" sz="800"/>
              <a:t>The Growville Housing Corporation (GHC),a nonprofit organization, has been in existence for years. They sell rehabilitated homes to first-time homebuyers who are low-income. GHC is applying to be a CHDO. In the past, the majority of their funds have come from private donations. However, with housing material costs rising, GHC is looking for additional sources of funds. By becoming a CHDO, they will be able to receive HOME funds to do eligible projects. To meet the financial accountability requirement of becoming a CHDO, GHC will have its accountant submit a certification to the PJ which states its accounting systems meet the financial standards of 24 CFR 84.21. Alternately, the president or chief financial officer of the CHDO can submit a notarized statement to the PJ.</a:t>
            </a:r>
          </a:p>
        </p:txBody>
      </p:sp>
    </p:spTree>
    <p:extLst>
      <p:ext uri="{BB962C8B-B14F-4D97-AF65-F5344CB8AC3E}">
        <p14:creationId xmlns:p14="http://schemas.microsoft.com/office/powerpoint/2010/main" val="3685804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A9058321-4DB9-4B94-B9F1-1A50CDB31FA5}"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08898" name="Rectangle 2"/>
          <p:cNvSpPr>
            <a:spLocks noChangeArrowheads="1" noTextEdit="1"/>
          </p:cNvSpPr>
          <p:nvPr>
            <p:ph type="sldImg"/>
          </p:nvPr>
        </p:nvSpPr>
        <p:spPr>
          <a:ln/>
        </p:spPr>
      </p:sp>
      <p:sp>
        <p:nvSpPr>
          <p:cNvPr id="208899" name="Rectangle 3"/>
          <p:cNvSpPr>
            <a:spLocks noGrp="1" noChangeArrowheads="1"/>
          </p:cNvSpPr>
          <p:nvPr>
            <p:ph type="body" idx="1"/>
          </p:nvPr>
        </p:nvSpPr>
        <p:spPr/>
        <p:txBody>
          <a:bodyPr/>
          <a:lstStyle/>
          <a:p>
            <a:r>
              <a:rPr lang="en-US" altLang="en-US"/>
              <a:t>Examples of some of the activities that can be undertaken with CDBG funding include a large variety of things.  </a:t>
            </a:r>
          </a:p>
        </p:txBody>
      </p:sp>
    </p:spTree>
    <p:extLst>
      <p:ext uri="{BB962C8B-B14F-4D97-AF65-F5344CB8AC3E}">
        <p14:creationId xmlns:p14="http://schemas.microsoft.com/office/powerpoint/2010/main" val="1260690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04F19FB5-65A1-4F82-B20B-69B867705884}" type="datetimeFigureOut">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2D183-9D20-46C8-B72A-64E3594485E1}" type="slidenum">
              <a:rPr lang="en-US" smtClean="0"/>
              <a:t>‹#›</a:t>
            </a:fld>
            <a:endParaRPr lang="en-US"/>
          </a:p>
        </p:txBody>
      </p:sp>
    </p:spTree>
    <p:extLst>
      <p:ext uri="{BB962C8B-B14F-4D97-AF65-F5344CB8AC3E}">
        <p14:creationId xmlns:p14="http://schemas.microsoft.com/office/powerpoint/2010/main" val="3027255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04F19FB5-65A1-4F82-B20B-69B867705884}" type="datetimeFigureOut">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2D183-9D20-46C8-B72A-64E3594485E1}" type="slidenum">
              <a:rPr lang="en-US" smtClean="0"/>
              <a:t>‹#›</a:t>
            </a:fld>
            <a:endParaRPr lang="en-US"/>
          </a:p>
        </p:txBody>
      </p:sp>
    </p:spTree>
    <p:extLst>
      <p:ext uri="{BB962C8B-B14F-4D97-AF65-F5344CB8AC3E}">
        <p14:creationId xmlns:p14="http://schemas.microsoft.com/office/powerpoint/2010/main" val="2459236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04F19FB5-65A1-4F82-B20B-69B867705884}" type="datetimeFigureOut">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2D183-9D20-46C8-B72A-64E3594485E1}" type="slidenum">
              <a:rPr lang="en-US" smtClean="0"/>
              <a:t>‹#›</a:t>
            </a:fld>
            <a:endParaRPr lang="en-US"/>
          </a:p>
        </p:txBody>
      </p:sp>
    </p:spTree>
    <p:extLst>
      <p:ext uri="{BB962C8B-B14F-4D97-AF65-F5344CB8AC3E}">
        <p14:creationId xmlns:p14="http://schemas.microsoft.com/office/powerpoint/2010/main" val="4510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57378" name="Group 2"/>
          <p:cNvGrpSpPr>
            <a:grpSpLocks/>
          </p:cNvGrpSpPr>
          <p:nvPr/>
        </p:nvGrpSpPr>
        <p:grpSpPr bwMode="auto">
          <a:xfrm>
            <a:off x="0" y="0"/>
            <a:ext cx="11305117" cy="6173788"/>
            <a:chOff x="0" y="0"/>
            <a:chExt cx="5341" cy="3889"/>
          </a:xfrm>
        </p:grpSpPr>
        <p:sp>
          <p:nvSpPr>
            <p:cNvPr id="357379" name="Freeform 3"/>
            <p:cNvSpPr>
              <a:spLocks/>
            </p:cNvSpPr>
            <p:nvPr/>
          </p:nvSpPr>
          <p:spPr bwMode="auto">
            <a:xfrm>
              <a:off x="0" y="0"/>
              <a:ext cx="3863" cy="3889"/>
            </a:xfrm>
            <a:custGeom>
              <a:avLst/>
              <a:gdLst>
                <a:gd name="T0" fmla="*/ 3862 w 3863"/>
                <a:gd name="T1" fmla="*/ 3418 h 3889"/>
                <a:gd name="T2" fmla="*/ 457 w 3863"/>
                <a:gd name="T3" fmla="*/ 0 h 3889"/>
                <a:gd name="T4" fmla="*/ 0 w 3863"/>
                <a:gd name="T5" fmla="*/ 0 h 3889"/>
                <a:gd name="T6" fmla="*/ 0 w 3863"/>
                <a:gd name="T7" fmla="*/ 481 h 3889"/>
                <a:gd name="T8" fmla="*/ 3394 w 3863"/>
                <a:gd name="T9" fmla="*/ 3888 h 3889"/>
                <a:gd name="T10" fmla="*/ 3862 w 3863"/>
                <a:gd name="T11" fmla="*/ 3418 h 3889"/>
              </a:gdLst>
              <a:ahLst/>
              <a:cxnLst>
                <a:cxn ang="0">
                  <a:pos x="T0" y="T1"/>
                </a:cxn>
                <a:cxn ang="0">
                  <a:pos x="T2" y="T3"/>
                </a:cxn>
                <a:cxn ang="0">
                  <a:pos x="T4" y="T5"/>
                </a:cxn>
                <a:cxn ang="0">
                  <a:pos x="T6" y="T7"/>
                </a:cxn>
                <a:cxn ang="0">
                  <a:pos x="T8" y="T9"/>
                </a:cxn>
                <a:cxn ang="0">
                  <a:pos x="T10" y="T11"/>
                </a:cxn>
              </a:cxnLst>
              <a:rect l="0" t="0" r="r" b="b"/>
              <a:pathLst>
                <a:path w="3863" h="3889">
                  <a:moveTo>
                    <a:pt x="3862" y="3418"/>
                  </a:moveTo>
                  <a:lnTo>
                    <a:pt x="457" y="0"/>
                  </a:lnTo>
                  <a:lnTo>
                    <a:pt x="0" y="0"/>
                  </a:lnTo>
                  <a:lnTo>
                    <a:pt x="0" y="481"/>
                  </a:lnTo>
                  <a:lnTo>
                    <a:pt x="3394" y="3888"/>
                  </a:lnTo>
                  <a:lnTo>
                    <a:pt x="3862" y="3418"/>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357380" name="Freeform 4"/>
            <p:cNvSpPr>
              <a:spLocks/>
            </p:cNvSpPr>
            <p:nvPr/>
          </p:nvSpPr>
          <p:spPr bwMode="auto">
            <a:xfrm>
              <a:off x="860" y="0"/>
              <a:ext cx="3394" cy="3223"/>
            </a:xfrm>
            <a:custGeom>
              <a:avLst/>
              <a:gdLst>
                <a:gd name="T0" fmla="*/ 370 w 3394"/>
                <a:gd name="T1" fmla="*/ 0 h 3223"/>
                <a:gd name="T2" fmla="*/ 3393 w 3394"/>
                <a:gd name="T3" fmla="*/ 3036 h 3223"/>
                <a:gd name="T4" fmla="*/ 3208 w 3394"/>
                <a:gd name="T5" fmla="*/ 3222 h 3223"/>
                <a:gd name="T6" fmla="*/ 0 w 3394"/>
                <a:gd name="T7" fmla="*/ 0 h 3223"/>
                <a:gd name="T8" fmla="*/ 370 w 3394"/>
                <a:gd name="T9" fmla="*/ 0 h 3223"/>
              </a:gdLst>
              <a:ahLst/>
              <a:cxnLst>
                <a:cxn ang="0">
                  <a:pos x="T0" y="T1"/>
                </a:cxn>
                <a:cxn ang="0">
                  <a:pos x="T2" y="T3"/>
                </a:cxn>
                <a:cxn ang="0">
                  <a:pos x="T4" y="T5"/>
                </a:cxn>
                <a:cxn ang="0">
                  <a:pos x="T6" y="T7"/>
                </a:cxn>
                <a:cxn ang="0">
                  <a:pos x="T8" y="T9"/>
                </a:cxn>
              </a:cxnLst>
              <a:rect l="0" t="0" r="r" b="b"/>
              <a:pathLst>
                <a:path w="3394" h="3223">
                  <a:moveTo>
                    <a:pt x="370" y="0"/>
                  </a:moveTo>
                  <a:lnTo>
                    <a:pt x="3393" y="3036"/>
                  </a:lnTo>
                  <a:lnTo>
                    <a:pt x="3208" y="3222"/>
                  </a:lnTo>
                  <a:lnTo>
                    <a:pt x="0" y="0"/>
                  </a:lnTo>
                  <a:lnTo>
                    <a:pt x="370" y="0"/>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357381" name="Freeform 5"/>
            <p:cNvSpPr>
              <a:spLocks/>
            </p:cNvSpPr>
            <p:nvPr/>
          </p:nvSpPr>
          <p:spPr bwMode="auto">
            <a:xfrm>
              <a:off x="2187" y="0"/>
              <a:ext cx="2859" cy="2556"/>
            </a:xfrm>
            <a:custGeom>
              <a:avLst/>
              <a:gdLst>
                <a:gd name="T0" fmla="*/ 630 w 2859"/>
                <a:gd name="T1" fmla="*/ 0 h 2556"/>
                <a:gd name="T2" fmla="*/ 2858 w 2859"/>
                <a:gd name="T3" fmla="*/ 2238 h 2556"/>
                <a:gd name="T4" fmla="*/ 2543 w 2859"/>
                <a:gd name="T5" fmla="*/ 2555 h 2556"/>
                <a:gd name="T6" fmla="*/ 0 w 2859"/>
                <a:gd name="T7" fmla="*/ 0 h 2556"/>
                <a:gd name="T8" fmla="*/ 630 w 2859"/>
                <a:gd name="T9" fmla="*/ 0 h 2556"/>
              </a:gdLst>
              <a:ahLst/>
              <a:cxnLst>
                <a:cxn ang="0">
                  <a:pos x="T0" y="T1"/>
                </a:cxn>
                <a:cxn ang="0">
                  <a:pos x="T2" y="T3"/>
                </a:cxn>
                <a:cxn ang="0">
                  <a:pos x="T4" y="T5"/>
                </a:cxn>
                <a:cxn ang="0">
                  <a:pos x="T6" y="T7"/>
                </a:cxn>
                <a:cxn ang="0">
                  <a:pos x="T8" y="T9"/>
                </a:cxn>
              </a:cxnLst>
              <a:rect l="0" t="0" r="r" b="b"/>
              <a:pathLst>
                <a:path w="2859" h="2556">
                  <a:moveTo>
                    <a:pt x="630" y="0"/>
                  </a:moveTo>
                  <a:lnTo>
                    <a:pt x="2858" y="2238"/>
                  </a:lnTo>
                  <a:lnTo>
                    <a:pt x="2543" y="2555"/>
                  </a:lnTo>
                  <a:lnTo>
                    <a:pt x="0" y="0"/>
                  </a:lnTo>
                  <a:lnTo>
                    <a:pt x="630" y="0"/>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357382" name="Freeform 6"/>
            <p:cNvSpPr>
              <a:spLocks/>
            </p:cNvSpPr>
            <p:nvPr/>
          </p:nvSpPr>
          <p:spPr bwMode="auto">
            <a:xfrm>
              <a:off x="3055" y="0"/>
              <a:ext cx="2286" cy="2121"/>
            </a:xfrm>
            <a:custGeom>
              <a:avLst/>
              <a:gdLst>
                <a:gd name="T0" fmla="*/ 0 w 2286"/>
                <a:gd name="T1" fmla="*/ 0 h 2121"/>
                <a:gd name="T2" fmla="*/ 2111 w 2286"/>
                <a:gd name="T3" fmla="*/ 2120 h 2121"/>
                <a:gd name="T4" fmla="*/ 2285 w 2286"/>
                <a:gd name="T5" fmla="*/ 1945 h 2121"/>
                <a:gd name="T6" fmla="*/ 348 w 2286"/>
                <a:gd name="T7" fmla="*/ 0 h 2121"/>
                <a:gd name="T8" fmla="*/ 0 w 2286"/>
                <a:gd name="T9" fmla="*/ 0 h 2121"/>
              </a:gdLst>
              <a:ahLst/>
              <a:cxnLst>
                <a:cxn ang="0">
                  <a:pos x="T0" y="T1"/>
                </a:cxn>
                <a:cxn ang="0">
                  <a:pos x="T2" y="T3"/>
                </a:cxn>
                <a:cxn ang="0">
                  <a:pos x="T4" y="T5"/>
                </a:cxn>
                <a:cxn ang="0">
                  <a:pos x="T6" y="T7"/>
                </a:cxn>
                <a:cxn ang="0">
                  <a:pos x="T8" y="T9"/>
                </a:cxn>
              </a:cxnLst>
              <a:rect l="0" t="0" r="r" b="b"/>
              <a:pathLst>
                <a:path w="2286" h="2121">
                  <a:moveTo>
                    <a:pt x="0" y="0"/>
                  </a:moveTo>
                  <a:lnTo>
                    <a:pt x="2111" y="2120"/>
                  </a:lnTo>
                  <a:lnTo>
                    <a:pt x="2285" y="1945"/>
                  </a:lnTo>
                  <a:lnTo>
                    <a:pt x="348" y="0"/>
                  </a:lnTo>
                  <a:lnTo>
                    <a:pt x="0" y="0"/>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grpSp>
      <p:sp>
        <p:nvSpPr>
          <p:cNvPr id="357383" name="Rectangle 7"/>
          <p:cNvSpPr>
            <a:spLocks noGrp="1" noChangeArrowheads="1"/>
          </p:cNvSpPr>
          <p:nvPr>
            <p:ph type="ctrTitle" sz="quarter"/>
          </p:nvPr>
        </p:nvSpPr>
        <p:spPr>
          <a:xfrm>
            <a:off x="914400" y="1143000"/>
            <a:ext cx="10363200" cy="1143000"/>
          </a:xfrm>
        </p:spPr>
        <p:txBody>
          <a:bodyPr/>
          <a:lstStyle>
            <a:lvl1pPr>
              <a:defRPr/>
            </a:lvl1pPr>
          </a:lstStyle>
          <a:p>
            <a:pPr lvl="0"/>
            <a:r>
              <a:rPr lang="en-US" altLang="en-US" noProof="0"/>
              <a:t>Click to edit Master title style</a:t>
            </a:r>
          </a:p>
        </p:txBody>
      </p:sp>
      <p:sp>
        <p:nvSpPr>
          <p:cNvPr id="357384" name="Rectangle 8"/>
          <p:cNvSpPr>
            <a:spLocks noGrp="1" noChangeArrowheads="1"/>
          </p:cNvSpPr>
          <p:nvPr>
            <p:ph type="subTitle" sz="quarter" idx="1"/>
          </p:nvPr>
        </p:nvSpPr>
        <p:spPr>
          <a:xfrm>
            <a:off x="1828800" y="2819400"/>
            <a:ext cx="8534400" cy="1752600"/>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357385" name="Rectangle 9"/>
          <p:cNvSpPr>
            <a:spLocks noGrp="1" noChangeArrowheads="1"/>
          </p:cNvSpPr>
          <p:nvPr>
            <p:ph type="dt" sz="quarter" idx="2"/>
          </p:nvPr>
        </p:nvSpPr>
        <p:spPr/>
        <p:txBody>
          <a:bodyPr/>
          <a:lstStyle>
            <a:lvl1pPr>
              <a:defRPr>
                <a:solidFill>
                  <a:srgbClr val="FFFFFF"/>
                </a:solidFill>
              </a:defRPr>
            </a:lvl1pPr>
          </a:lstStyle>
          <a:p>
            <a:endParaRPr lang="en-US" altLang="en-US"/>
          </a:p>
        </p:txBody>
      </p:sp>
      <p:sp>
        <p:nvSpPr>
          <p:cNvPr id="357386" name="Rectangle 10"/>
          <p:cNvSpPr>
            <a:spLocks noGrp="1" noChangeArrowheads="1"/>
          </p:cNvSpPr>
          <p:nvPr>
            <p:ph type="ftr" sz="quarter" idx="3"/>
          </p:nvPr>
        </p:nvSpPr>
        <p:spPr/>
        <p:txBody>
          <a:bodyPr/>
          <a:lstStyle>
            <a:lvl1pPr>
              <a:defRPr>
                <a:solidFill>
                  <a:srgbClr val="FFFFFF"/>
                </a:solidFill>
              </a:defRPr>
            </a:lvl1pPr>
          </a:lstStyle>
          <a:p>
            <a:endParaRPr lang="en-US" altLang="en-US"/>
          </a:p>
        </p:txBody>
      </p:sp>
      <p:sp>
        <p:nvSpPr>
          <p:cNvPr id="357387" name="Rectangle 11"/>
          <p:cNvSpPr>
            <a:spLocks noGrp="1" noChangeArrowheads="1"/>
          </p:cNvSpPr>
          <p:nvPr>
            <p:ph type="sldNum" sz="quarter" idx="4"/>
          </p:nvPr>
        </p:nvSpPr>
        <p:spPr/>
        <p:txBody>
          <a:bodyPr/>
          <a:lstStyle>
            <a:lvl1pPr>
              <a:defRPr>
                <a:solidFill>
                  <a:srgbClr val="FFFFFF"/>
                </a:solidFill>
              </a:defRPr>
            </a:lvl1pPr>
          </a:lstStyle>
          <a:p>
            <a:fld id="{785F1A25-E141-486D-94B1-76D04F73FF0F}" type="slidenum">
              <a:rPr lang="en-US" altLang="en-US"/>
              <a:pPr/>
              <a:t>‹#›</a:t>
            </a:fld>
            <a:endParaRPr lang="en-US" altLang="en-US"/>
          </a:p>
        </p:txBody>
      </p:sp>
    </p:spTree>
    <p:extLst>
      <p:ext uri="{BB962C8B-B14F-4D97-AF65-F5344CB8AC3E}">
        <p14:creationId xmlns:p14="http://schemas.microsoft.com/office/powerpoint/2010/main" val="454578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F06B5D6-AB31-46C7-A88C-1F20C8BD3922}" type="slidenum">
              <a:rPr lang="en-US" altLang="en-US"/>
              <a:pPr/>
              <a:t>‹#›</a:t>
            </a:fld>
            <a:endParaRPr lang="en-US" altLang="en-US"/>
          </a:p>
        </p:txBody>
      </p:sp>
    </p:spTree>
    <p:extLst>
      <p:ext uri="{BB962C8B-B14F-4D97-AF65-F5344CB8AC3E}">
        <p14:creationId xmlns:p14="http://schemas.microsoft.com/office/powerpoint/2010/main" val="881476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1905B693-5FD4-4466-A252-22E151D30534}" type="slidenum">
              <a:rPr lang="en-US" altLang="en-US"/>
              <a:pPr/>
              <a:t>‹#›</a:t>
            </a:fld>
            <a:endParaRPr lang="en-US" altLang="en-US"/>
          </a:p>
        </p:txBody>
      </p:sp>
    </p:spTree>
    <p:extLst>
      <p:ext uri="{BB962C8B-B14F-4D97-AF65-F5344CB8AC3E}">
        <p14:creationId xmlns:p14="http://schemas.microsoft.com/office/powerpoint/2010/main" val="3405184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914400" y="1641475"/>
            <a:ext cx="5080000" cy="4454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97600" y="1641475"/>
            <a:ext cx="5080000" cy="4454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AC406C26-1228-47AA-8726-45993F4BA9C4}" type="slidenum">
              <a:rPr lang="en-US" altLang="en-US"/>
              <a:pPr/>
              <a:t>‹#›</a:t>
            </a:fld>
            <a:endParaRPr lang="en-US" altLang="en-US"/>
          </a:p>
        </p:txBody>
      </p:sp>
    </p:spTree>
    <p:extLst>
      <p:ext uri="{BB962C8B-B14F-4D97-AF65-F5344CB8AC3E}">
        <p14:creationId xmlns:p14="http://schemas.microsoft.com/office/powerpoint/2010/main" val="1370626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6305CC88-0A9B-4039-946D-697F3D7C8642}" type="slidenum">
              <a:rPr lang="en-US" altLang="en-US"/>
              <a:pPr/>
              <a:t>‹#›</a:t>
            </a:fld>
            <a:endParaRPr lang="en-US" altLang="en-US"/>
          </a:p>
        </p:txBody>
      </p:sp>
    </p:spTree>
    <p:extLst>
      <p:ext uri="{BB962C8B-B14F-4D97-AF65-F5344CB8AC3E}">
        <p14:creationId xmlns:p14="http://schemas.microsoft.com/office/powerpoint/2010/main" val="572843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69D0BEB5-428F-4DEC-8C34-3A616C676F7F}" type="slidenum">
              <a:rPr lang="en-US" altLang="en-US"/>
              <a:pPr/>
              <a:t>‹#›</a:t>
            </a:fld>
            <a:endParaRPr lang="en-US" altLang="en-US"/>
          </a:p>
        </p:txBody>
      </p:sp>
    </p:spTree>
    <p:extLst>
      <p:ext uri="{BB962C8B-B14F-4D97-AF65-F5344CB8AC3E}">
        <p14:creationId xmlns:p14="http://schemas.microsoft.com/office/powerpoint/2010/main" val="8392252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EB6DD446-F37B-41F6-83D3-8B222CC936D3}" type="slidenum">
              <a:rPr lang="en-US" altLang="en-US"/>
              <a:pPr/>
              <a:t>‹#›</a:t>
            </a:fld>
            <a:endParaRPr lang="en-US" altLang="en-US"/>
          </a:p>
        </p:txBody>
      </p:sp>
    </p:spTree>
    <p:extLst>
      <p:ext uri="{BB962C8B-B14F-4D97-AF65-F5344CB8AC3E}">
        <p14:creationId xmlns:p14="http://schemas.microsoft.com/office/powerpoint/2010/main" val="14311295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1D076D6D-B220-4C98-99A9-38F3592DA3B5}" type="slidenum">
              <a:rPr lang="en-US" altLang="en-US"/>
              <a:pPr/>
              <a:t>‹#›</a:t>
            </a:fld>
            <a:endParaRPr lang="en-US" altLang="en-US"/>
          </a:p>
        </p:txBody>
      </p:sp>
    </p:spTree>
    <p:extLst>
      <p:ext uri="{BB962C8B-B14F-4D97-AF65-F5344CB8AC3E}">
        <p14:creationId xmlns:p14="http://schemas.microsoft.com/office/powerpoint/2010/main" val="707437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04F19FB5-65A1-4F82-B20B-69B867705884}" type="datetimeFigureOut">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2D183-9D20-46C8-B72A-64E3594485E1}" type="slidenum">
              <a:rPr lang="en-US" smtClean="0"/>
              <a:t>‹#›</a:t>
            </a:fld>
            <a:endParaRPr lang="en-US"/>
          </a:p>
        </p:txBody>
      </p:sp>
    </p:spTree>
    <p:extLst>
      <p:ext uri="{BB962C8B-B14F-4D97-AF65-F5344CB8AC3E}">
        <p14:creationId xmlns:p14="http://schemas.microsoft.com/office/powerpoint/2010/main" val="5747929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CB7E0F41-3EB8-456F-BD8D-40581ECBCDB5}" type="slidenum">
              <a:rPr lang="en-US" altLang="en-US"/>
              <a:pPr/>
              <a:t>‹#›</a:t>
            </a:fld>
            <a:endParaRPr lang="en-US" altLang="en-US"/>
          </a:p>
        </p:txBody>
      </p:sp>
    </p:spTree>
    <p:extLst>
      <p:ext uri="{BB962C8B-B14F-4D97-AF65-F5344CB8AC3E}">
        <p14:creationId xmlns:p14="http://schemas.microsoft.com/office/powerpoint/2010/main" val="30487127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D9343397-7ADC-4874-8B96-AF070364E4C8}" type="slidenum">
              <a:rPr lang="en-US" altLang="en-US"/>
              <a:pPr/>
              <a:t>‹#›</a:t>
            </a:fld>
            <a:endParaRPr lang="en-US" altLang="en-US"/>
          </a:p>
        </p:txBody>
      </p:sp>
    </p:spTree>
    <p:extLst>
      <p:ext uri="{BB962C8B-B14F-4D97-AF65-F5344CB8AC3E}">
        <p14:creationId xmlns:p14="http://schemas.microsoft.com/office/powerpoint/2010/main" val="9965896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228600"/>
            <a:ext cx="2590800" cy="58674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914400" y="228600"/>
            <a:ext cx="7569200" cy="5867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02F4003-50E1-4EB0-AFF6-A5B36BDA27EC}" type="slidenum">
              <a:rPr lang="en-US" altLang="en-US"/>
              <a:pPr/>
              <a:t>‹#›</a:t>
            </a:fld>
            <a:endParaRPr lang="en-US" altLang="en-US"/>
          </a:p>
        </p:txBody>
      </p:sp>
    </p:spTree>
    <p:extLst>
      <p:ext uri="{BB962C8B-B14F-4D97-AF65-F5344CB8AC3E}">
        <p14:creationId xmlns:p14="http://schemas.microsoft.com/office/powerpoint/2010/main" val="1598010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F19FB5-65A1-4F82-B20B-69B867705884}" type="datetimeFigureOut">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2D183-9D20-46C8-B72A-64E3594485E1}" type="slidenum">
              <a:rPr lang="en-US" smtClean="0"/>
              <a:t>‹#›</a:t>
            </a:fld>
            <a:endParaRPr lang="en-US"/>
          </a:p>
        </p:txBody>
      </p:sp>
    </p:spTree>
    <p:extLst>
      <p:ext uri="{BB962C8B-B14F-4D97-AF65-F5344CB8AC3E}">
        <p14:creationId xmlns:p14="http://schemas.microsoft.com/office/powerpoint/2010/main" val="3263678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04F19FB5-65A1-4F82-B20B-69B867705884}" type="datetimeFigureOut">
              <a:rPr lang="en-US" smtClean="0"/>
              <a:t>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B2D183-9D20-46C8-B72A-64E3594485E1}" type="slidenum">
              <a:rPr lang="en-US" smtClean="0"/>
              <a:t>‹#›</a:t>
            </a:fld>
            <a:endParaRPr lang="en-US"/>
          </a:p>
        </p:txBody>
      </p:sp>
    </p:spTree>
    <p:extLst>
      <p:ext uri="{BB962C8B-B14F-4D97-AF65-F5344CB8AC3E}">
        <p14:creationId xmlns:p14="http://schemas.microsoft.com/office/powerpoint/2010/main" val="115974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04F19FB5-65A1-4F82-B20B-69B867705884}" type="datetimeFigureOut">
              <a:rPr lang="en-US" smtClean="0"/>
              <a:t>8/11/2017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B2D183-9D20-46C8-B72A-64E3594485E1}" type="slidenum">
              <a:rPr lang="en-US" smtClean="0"/>
              <a:t>‹#›</a:t>
            </a:fld>
            <a:endParaRPr lang="en-US"/>
          </a:p>
        </p:txBody>
      </p:sp>
    </p:spTree>
    <p:extLst>
      <p:ext uri="{BB962C8B-B14F-4D97-AF65-F5344CB8AC3E}">
        <p14:creationId xmlns:p14="http://schemas.microsoft.com/office/powerpoint/2010/main" val="3534128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04F19FB5-65A1-4F82-B20B-69B867705884}" type="datetimeFigureOut">
              <a:rPr lang="en-US" smtClean="0"/>
              <a:t>8/11/2017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B2D183-9D20-46C8-B72A-64E3594485E1}" type="slidenum">
              <a:rPr lang="en-US" smtClean="0"/>
              <a:t>‹#›</a:t>
            </a:fld>
            <a:endParaRPr lang="en-US"/>
          </a:p>
        </p:txBody>
      </p:sp>
    </p:spTree>
    <p:extLst>
      <p:ext uri="{BB962C8B-B14F-4D97-AF65-F5344CB8AC3E}">
        <p14:creationId xmlns:p14="http://schemas.microsoft.com/office/powerpoint/2010/main" val="3992488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19FB5-65A1-4F82-B20B-69B867705884}" type="datetimeFigureOut">
              <a:rPr lang="en-US" smtClean="0"/>
              <a:t>8/11/2017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B2D183-9D20-46C8-B72A-64E3594485E1}" type="slidenum">
              <a:rPr lang="en-US" smtClean="0"/>
              <a:t>‹#›</a:t>
            </a:fld>
            <a:endParaRPr lang="en-US"/>
          </a:p>
        </p:txBody>
      </p:sp>
    </p:spTree>
    <p:extLst>
      <p:ext uri="{BB962C8B-B14F-4D97-AF65-F5344CB8AC3E}">
        <p14:creationId xmlns:p14="http://schemas.microsoft.com/office/powerpoint/2010/main" val="4209142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F19FB5-65A1-4F82-B20B-69B867705884}" type="datetimeFigureOut">
              <a:rPr lang="en-US" smtClean="0"/>
              <a:t>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B2D183-9D20-46C8-B72A-64E3594485E1}" type="slidenum">
              <a:rPr lang="en-US" smtClean="0"/>
              <a:t>‹#›</a:t>
            </a:fld>
            <a:endParaRPr lang="en-US"/>
          </a:p>
        </p:txBody>
      </p:sp>
    </p:spTree>
    <p:extLst>
      <p:ext uri="{BB962C8B-B14F-4D97-AF65-F5344CB8AC3E}">
        <p14:creationId xmlns:p14="http://schemas.microsoft.com/office/powerpoint/2010/main" val="48808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F19FB5-65A1-4F82-B20B-69B867705884}" type="datetimeFigureOut">
              <a:rPr lang="en-US" smtClean="0"/>
              <a:t>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B2D183-9D20-46C8-B72A-64E3594485E1}" type="slidenum">
              <a:rPr lang="en-US" smtClean="0"/>
              <a:t>‹#›</a:t>
            </a:fld>
            <a:endParaRPr lang="en-US"/>
          </a:p>
        </p:txBody>
      </p:sp>
    </p:spTree>
    <p:extLst>
      <p:ext uri="{BB962C8B-B14F-4D97-AF65-F5344CB8AC3E}">
        <p14:creationId xmlns:p14="http://schemas.microsoft.com/office/powerpoint/2010/main" val="64978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19FB5-65A1-4F82-B20B-69B867705884}" type="datetimeFigureOut">
              <a:rPr lang="en-US" smtClean="0"/>
              <a:t>8/11/2017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B2D183-9D20-46C8-B72A-64E3594485E1}" type="slidenum">
              <a:rPr lang="en-US" smtClean="0"/>
              <a:t>‹#›</a:t>
            </a:fld>
            <a:endParaRPr lang="en-US"/>
          </a:p>
        </p:txBody>
      </p:sp>
    </p:spTree>
    <p:extLst>
      <p:ext uri="{BB962C8B-B14F-4D97-AF65-F5344CB8AC3E}">
        <p14:creationId xmlns:p14="http://schemas.microsoft.com/office/powerpoint/2010/main" val="1059263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grpSp>
        <p:nvGrpSpPr>
          <p:cNvPr id="356354" name="Group 2"/>
          <p:cNvGrpSpPr>
            <a:grpSpLocks/>
          </p:cNvGrpSpPr>
          <p:nvPr/>
        </p:nvGrpSpPr>
        <p:grpSpPr bwMode="auto">
          <a:xfrm>
            <a:off x="0" y="0"/>
            <a:ext cx="11305117" cy="6173788"/>
            <a:chOff x="0" y="0"/>
            <a:chExt cx="5341" cy="3889"/>
          </a:xfrm>
        </p:grpSpPr>
        <p:sp>
          <p:nvSpPr>
            <p:cNvPr id="356355" name="Freeform 3"/>
            <p:cNvSpPr>
              <a:spLocks/>
            </p:cNvSpPr>
            <p:nvPr/>
          </p:nvSpPr>
          <p:spPr bwMode="auto">
            <a:xfrm>
              <a:off x="0" y="0"/>
              <a:ext cx="3863" cy="3889"/>
            </a:xfrm>
            <a:custGeom>
              <a:avLst/>
              <a:gdLst>
                <a:gd name="T0" fmla="*/ 3862 w 3863"/>
                <a:gd name="T1" fmla="*/ 3418 h 3889"/>
                <a:gd name="T2" fmla="*/ 457 w 3863"/>
                <a:gd name="T3" fmla="*/ 0 h 3889"/>
                <a:gd name="T4" fmla="*/ 0 w 3863"/>
                <a:gd name="T5" fmla="*/ 0 h 3889"/>
                <a:gd name="T6" fmla="*/ 0 w 3863"/>
                <a:gd name="T7" fmla="*/ 481 h 3889"/>
                <a:gd name="T8" fmla="*/ 3394 w 3863"/>
                <a:gd name="T9" fmla="*/ 3888 h 3889"/>
                <a:gd name="T10" fmla="*/ 3862 w 3863"/>
                <a:gd name="T11" fmla="*/ 3418 h 3889"/>
              </a:gdLst>
              <a:ahLst/>
              <a:cxnLst>
                <a:cxn ang="0">
                  <a:pos x="T0" y="T1"/>
                </a:cxn>
                <a:cxn ang="0">
                  <a:pos x="T2" y="T3"/>
                </a:cxn>
                <a:cxn ang="0">
                  <a:pos x="T4" y="T5"/>
                </a:cxn>
                <a:cxn ang="0">
                  <a:pos x="T6" y="T7"/>
                </a:cxn>
                <a:cxn ang="0">
                  <a:pos x="T8" y="T9"/>
                </a:cxn>
                <a:cxn ang="0">
                  <a:pos x="T10" y="T11"/>
                </a:cxn>
              </a:cxnLst>
              <a:rect l="0" t="0" r="r" b="b"/>
              <a:pathLst>
                <a:path w="3863" h="3889">
                  <a:moveTo>
                    <a:pt x="3862" y="3418"/>
                  </a:moveTo>
                  <a:lnTo>
                    <a:pt x="457" y="0"/>
                  </a:lnTo>
                  <a:lnTo>
                    <a:pt x="0" y="0"/>
                  </a:lnTo>
                  <a:lnTo>
                    <a:pt x="0" y="481"/>
                  </a:lnTo>
                  <a:lnTo>
                    <a:pt x="3394" y="3888"/>
                  </a:lnTo>
                  <a:lnTo>
                    <a:pt x="3862" y="3418"/>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356356" name="Freeform 4"/>
            <p:cNvSpPr>
              <a:spLocks/>
            </p:cNvSpPr>
            <p:nvPr/>
          </p:nvSpPr>
          <p:spPr bwMode="auto">
            <a:xfrm>
              <a:off x="860" y="0"/>
              <a:ext cx="3394" cy="3223"/>
            </a:xfrm>
            <a:custGeom>
              <a:avLst/>
              <a:gdLst>
                <a:gd name="T0" fmla="*/ 370 w 3394"/>
                <a:gd name="T1" fmla="*/ 0 h 3223"/>
                <a:gd name="T2" fmla="*/ 3393 w 3394"/>
                <a:gd name="T3" fmla="*/ 3036 h 3223"/>
                <a:gd name="T4" fmla="*/ 3208 w 3394"/>
                <a:gd name="T5" fmla="*/ 3222 h 3223"/>
                <a:gd name="T6" fmla="*/ 0 w 3394"/>
                <a:gd name="T7" fmla="*/ 0 h 3223"/>
                <a:gd name="T8" fmla="*/ 370 w 3394"/>
                <a:gd name="T9" fmla="*/ 0 h 3223"/>
              </a:gdLst>
              <a:ahLst/>
              <a:cxnLst>
                <a:cxn ang="0">
                  <a:pos x="T0" y="T1"/>
                </a:cxn>
                <a:cxn ang="0">
                  <a:pos x="T2" y="T3"/>
                </a:cxn>
                <a:cxn ang="0">
                  <a:pos x="T4" y="T5"/>
                </a:cxn>
                <a:cxn ang="0">
                  <a:pos x="T6" y="T7"/>
                </a:cxn>
                <a:cxn ang="0">
                  <a:pos x="T8" y="T9"/>
                </a:cxn>
              </a:cxnLst>
              <a:rect l="0" t="0" r="r" b="b"/>
              <a:pathLst>
                <a:path w="3394" h="3223">
                  <a:moveTo>
                    <a:pt x="370" y="0"/>
                  </a:moveTo>
                  <a:lnTo>
                    <a:pt x="3393" y="3036"/>
                  </a:lnTo>
                  <a:lnTo>
                    <a:pt x="3208" y="3222"/>
                  </a:lnTo>
                  <a:lnTo>
                    <a:pt x="0" y="0"/>
                  </a:lnTo>
                  <a:lnTo>
                    <a:pt x="370" y="0"/>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356357" name="Freeform 5"/>
            <p:cNvSpPr>
              <a:spLocks/>
            </p:cNvSpPr>
            <p:nvPr/>
          </p:nvSpPr>
          <p:spPr bwMode="auto">
            <a:xfrm>
              <a:off x="2187" y="0"/>
              <a:ext cx="2859" cy="2556"/>
            </a:xfrm>
            <a:custGeom>
              <a:avLst/>
              <a:gdLst>
                <a:gd name="T0" fmla="*/ 630 w 2859"/>
                <a:gd name="T1" fmla="*/ 0 h 2556"/>
                <a:gd name="T2" fmla="*/ 2858 w 2859"/>
                <a:gd name="T3" fmla="*/ 2238 h 2556"/>
                <a:gd name="T4" fmla="*/ 2543 w 2859"/>
                <a:gd name="T5" fmla="*/ 2555 h 2556"/>
                <a:gd name="T6" fmla="*/ 0 w 2859"/>
                <a:gd name="T7" fmla="*/ 0 h 2556"/>
                <a:gd name="T8" fmla="*/ 630 w 2859"/>
                <a:gd name="T9" fmla="*/ 0 h 2556"/>
              </a:gdLst>
              <a:ahLst/>
              <a:cxnLst>
                <a:cxn ang="0">
                  <a:pos x="T0" y="T1"/>
                </a:cxn>
                <a:cxn ang="0">
                  <a:pos x="T2" y="T3"/>
                </a:cxn>
                <a:cxn ang="0">
                  <a:pos x="T4" y="T5"/>
                </a:cxn>
                <a:cxn ang="0">
                  <a:pos x="T6" y="T7"/>
                </a:cxn>
                <a:cxn ang="0">
                  <a:pos x="T8" y="T9"/>
                </a:cxn>
              </a:cxnLst>
              <a:rect l="0" t="0" r="r" b="b"/>
              <a:pathLst>
                <a:path w="2859" h="2556">
                  <a:moveTo>
                    <a:pt x="630" y="0"/>
                  </a:moveTo>
                  <a:lnTo>
                    <a:pt x="2858" y="2238"/>
                  </a:lnTo>
                  <a:lnTo>
                    <a:pt x="2543" y="2555"/>
                  </a:lnTo>
                  <a:lnTo>
                    <a:pt x="0" y="0"/>
                  </a:lnTo>
                  <a:lnTo>
                    <a:pt x="630" y="0"/>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sp>
          <p:nvSpPr>
            <p:cNvPr id="356358" name="Freeform 6"/>
            <p:cNvSpPr>
              <a:spLocks/>
            </p:cNvSpPr>
            <p:nvPr/>
          </p:nvSpPr>
          <p:spPr bwMode="auto">
            <a:xfrm>
              <a:off x="3055" y="0"/>
              <a:ext cx="2286" cy="2121"/>
            </a:xfrm>
            <a:custGeom>
              <a:avLst/>
              <a:gdLst>
                <a:gd name="T0" fmla="*/ 0 w 2286"/>
                <a:gd name="T1" fmla="*/ 0 h 2121"/>
                <a:gd name="T2" fmla="*/ 2111 w 2286"/>
                <a:gd name="T3" fmla="*/ 2120 h 2121"/>
                <a:gd name="T4" fmla="*/ 2285 w 2286"/>
                <a:gd name="T5" fmla="*/ 1945 h 2121"/>
                <a:gd name="T6" fmla="*/ 348 w 2286"/>
                <a:gd name="T7" fmla="*/ 0 h 2121"/>
                <a:gd name="T8" fmla="*/ 0 w 2286"/>
                <a:gd name="T9" fmla="*/ 0 h 2121"/>
              </a:gdLst>
              <a:ahLst/>
              <a:cxnLst>
                <a:cxn ang="0">
                  <a:pos x="T0" y="T1"/>
                </a:cxn>
                <a:cxn ang="0">
                  <a:pos x="T2" y="T3"/>
                </a:cxn>
                <a:cxn ang="0">
                  <a:pos x="T4" y="T5"/>
                </a:cxn>
                <a:cxn ang="0">
                  <a:pos x="T6" y="T7"/>
                </a:cxn>
                <a:cxn ang="0">
                  <a:pos x="T8" y="T9"/>
                </a:cxn>
              </a:cxnLst>
              <a:rect l="0" t="0" r="r" b="b"/>
              <a:pathLst>
                <a:path w="2286" h="2121">
                  <a:moveTo>
                    <a:pt x="0" y="0"/>
                  </a:moveTo>
                  <a:lnTo>
                    <a:pt x="2111" y="2120"/>
                  </a:lnTo>
                  <a:lnTo>
                    <a:pt x="2285" y="1945"/>
                  </a:lnTo>
                  <a:lnTo>
                    <a:pt x="348" y="0"/>
                  </a:lnTo>
                  <a:lnTo>
                    <a:pt x="0" y="0"/>
                  </a:lnTo>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800"/>
            </a:p>
          </p:txBody>
        </p:sp>
      </p:grpSp>
      <p:sp>
        <p:nvSpPr>
          <p:cNvPr id="356359" name="Rectangle 7"/>
          <p:cNvSpPr>
            <a:spLocks noGrp="1" noChangeArrowheads="1"/>
          </p:cNvSpPr>
          <p:nvPr>
            <p:ph type="title"/>
          </p:nvPr>
        </p:nvSpPr>
        <p:spPr bwMode="auto">
          <a:xfrm>
            <a:off x="914400" y="228600"/>
            <a:ext cx="103632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356360" name="Rectangle 8"/>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50000"/>
              </a:spcBef>
              <a:defRPr sz="1400">
                <a:latin typeface="+mn-lt"/>
              </a:defRPr>
            </a:lvl1pPr>
          </a:lstStyle>
          <a:p>
            <a:endParaRPr lang="en-US" altLang="en-US"/>
          </a:p>
        </p:txBody>
      </p:sp>
      <p:sp>
        <p:nvSpPr>
          <p:cNvPr id="356361" name="Rectangle 9"/>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spcBef>
                <a:spcPct val="50000"/>
              </a:spcBef>
              <a:defRPr sz="1400">
                <a:latin typeface="+mn-lt"/>
              </a:defRPr>
            </a:lvl1pPr>
          </a:lstStyle>
          <a:p>
            <a:endParaRPr lang="en-US" altLang="en-US"/>
          </a:p>
        </p:txBody>
      </p:sp>
      <p:sp>
        <p:nvSpPr>
          <p:cNvPr id="356362" name="Rectangle 10"/>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50000"/>
              </a:spcBef>
              <a:defRPr sz="1400">
                <a:latin typeface="+mn-lt"/>
              </a:defRPr>
            </a:lvl1pPr>
          </a:lstStyle>
          <a:p>
            <a:fld id="{D5BA9C9C-27B4-4C15-8CE0-56B507F5BA87}" type="slidenum">
              <a:rPr lang="en-US" altLang="en-US"/>
              <a:pPr/>
              <a:t>‹#›</a:t>
            </a:fld>
            <a:endParaRPr lang="en-US" altLang="en-US"/>
          </a:p>
        </p:txBody>
      </p:sp>
      <p:sp>
        <p:nvSpPr>
          <p:cNvPr id="356363" name="Rectangle 11"/>
          <p:cNvSpPr>
            <a:spLocks noGrp="1" noChangeArrowheads="1"/>
          </p:cNvSpPr>
          <p:nvPr>
            <p:ph type="body" idx="1"/>
          </p:nvPr>
        </p:nvSpPr>
        <p:spPr bwMode="auto">
          <a:xfrm>
            <a:off x="914400" y="1641475"/>
            <a:ext cx="10363200" cy="445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568981801"/>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Times New Roman" panose="02020603050405020304" pitchFamily="18"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Times New Roman" panose="02020603050405020304" pitchFamily="18"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Times New Roman" panose="02020603050405020304" pitchFamily="18"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Times New Roman" panose="02020603050405020304" pitchFamily="18"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imes New Roman" panose="02020603050405020304" pitchFamily="18"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imes New Roman" panose="02020603050405020304" pitchFamily="18"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imes New Roman" panose="02020603050405020304" pitchFamily="18"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imes New Roman" panose="02020603050405020304" pitchFamily="18" charset="0"/>
        </a:defRPr>
      </a:lvl9pPr>
    </p:titleStyle>
    <p:bodyStyle>
      <a:lvl1pPr marL="342900" indent="-342900" algn="l" rtl="0" fontAlgn="base">
        <a:spcBef>
          <a:spcPct val="20000"/>
        </a:spcBef>
        <a:spcAft>
          <a:spcPct val="0"/>
        </a:spcAft>
        <a:buClr>
          <a:schemeClr val="tx2"/>
        </a:buClr>
        <a:buSzPct val="75000"/>
        <a:buFont typeface="Wingdings" panose="05000000000000000000" pitchFamily="2" charset="2"/>
        <a:buChar char="n"/>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1"/>
        </a:buClr>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tx1"/>
        </a:buClr>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tx2"/>
        </a:buClr>
        <a:buSzPct val="75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tx1"/>
        </a:buClr>
        <a:buChar char="–"/>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p:txBody>
          <a:bodyPr/>
          <a:lstStyle/>
          <a:p>
            <a:r>
              <a:rPr lang="en-US" altLang="en-US" sz="5400" b="1"/>
              <a:t>Community Planning and Development Programs</a:t>
            </a:r>
          </a:p>
        </p:txBody>
      </p:sp>
      <p:sp>
        <p:nvSpPr>
          <p:cNvPr id="26627" name="Rectangle 3"/>
          <p:cNvSpPr>
            <a:spLocks noGrp="1" noChangeArrowheads="1"/>
          </p:cNvSpPr>
          <p:nvPr>
            <p:ph type="subTitle" idx="1"/>
          </p:nvPr>
        </p:nvSpPr>
        <p:spPr>
          <a:xfrm>
            <a:off x="2895600" y="3048000"/>
            <a:ext cx="6400800" cy="1752600"/>
          </a:xfrm>
        </p:spPr>
        <p:txBody>
          <a:bodyPr/>
          <a:lstStyle/>
          <a:p>
            <a:r>
              <a:rPr lang="en-US" altLang="en-US" sz="4000"/>
              <a:t>Getting Involved Through the Consolidated Planning Process</a:t>
            </a:r>
          </a:p>
        </p:txBody>
      </p:sp>
    </p:spTree>
    <p:extLst>
      <p:ext uri="{BB962C8B-B14F-4D97-AF65-F5344CB8AC3E}">
        <p14:creationId xmlns:p14="http://schemas.microsoft.com/office/powerpoint/2010/main" val="3132266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r>
              <a:rPr lang="en-US" altLang="en-US"/>
              <a:t>Some Ineligible Activities</a:t>
            </a:r>
          </a:p>
        </p:txBody>
      </p:sp>
      <p:sp>
        <p:nvSpPr>
          <p:cNvPr id="273411" name="Rectangle 3"/>
          <p:cNvSpPr>
            <a:spLocks noGrp="1" noChangeArrowheads="1"/>
          </p:cNvSpPr>
          <p:nvPr>
            <p:ph type="body" idx="1"/>
          </p:nvPr>
        </p:nvSpPr>
        <p:spPr/>
        <p:txBody>
          <a:bodyPr/>
          <a:lstStyle/>
          <a:p>
            <a:r>
              <a:rPr lang="en-US" altLang="en-US" sz="2800"/>
              <a:t>Buildings for the general conduct of government and general government expenses</a:t>
            </a:r>
          </a:p>
          <a:p>
            <a:r>
              <a:rPr lang="en-US" altLang="en-US" sz="2800"/>
              <a:t>Political activities</a:t>
            </a:r>
          </a:p>
          <a:p>
            <a:r>
              <a:rPr lang="en-US" altLang="en-US" sz="2800"/>
              <a:t>New housing construction by local units of governments</a:t>
            </a:r>
          </a:p>
          <a:p>
            <a:r>
              <a:rPr lang="en-US" altLang="en-US" sz="2800"/>
              <a:t>Income payments</a:t>
            </a:r>
          </a:p>
          <a:p>
            <a:r>
              <a:rPr lang="en-US" altLang="en-US" sz="2800"/>
              <a:t>Purchase of equipment</a:t>
            </a:r>
          </a:p>
          <a:p>
            <a:r>
              <a:rPr lang="en-US" altLang="en-US" sz="2800"/>
              <a:t>Operating and maintenance expenses</a:t>
            </a:r>
          </a:p>
          <a:p>
            <a:endParaRPr lang="en-US" altLang="en-US" sz="2800"/>
          </a:p>
        </p:txBody>
      </p:sp>
    </p:spTree>
    <p:extLst>
      <p:ext uri="{BB962C8B-B14F-4D97-AF65-F5344CB8AC3E}">
        <p14:creationId xmlns:p14="http://schemas.microsoft.com/office/powerpoint/2010/main" val="1185465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altLang="en-US"/>
              <a:t>Distribution of CDBG Funds	</a:t>
            </a:r>
          </a:p>
        </p:txBody>
      </p:sp>
      <p:sp>
        <p:nvSpPr>
          <p:cNvPr id="257027" name="Rectangle 3"/>
          <p:cNvSpPr>
            <a:spLocks noGrp="1" noChangeArrowheads="1"/>
          </p:cNvSpPr>
          <p:nvPr>
            <p:ph type="body" idx="1"/>
          </p:nvPr>
        </p:nvSpPr>
        <p:spPr/>
        <p:txBody>
          <a:bodyPr/>
          <a:lstStyle/>
          <a:p>
            <a:r>
              <a:rPr lang="en-US" altLang="en-US" sz="2800"/>
              <a:t>Entitlement Program</a:t>
            </a:r>
          </a:p>
          <a:p>
            <a:pPr lvl="1"/>
            <a:r>
              <a:rPr lang="en-US" altLang="en-US" sz="2400"/>
              <a:t>Principal cities of Metropolitan Statistical Areas (MSA’s)</a:t>
            </a:r>
          </a:p>
          <a:p>
            <a:pPr lvl="1"/>
            <a:r>
              <a:rPr lang="en-US" altLang="en-US" sz="2400"/>
              <a:t>Cities with populations of 50,000 or more</a:t>
            </a:r>
          </a:p>
          <a:p>
            <a:pPr lvl="1"/>
            <a:r>
              <a:rPr lang="en-US" altLang="en-US" sz="2400"/>
              <a:t>Qualified urban counties with populations of 200,000 or more </a:t>
            </a:r>
            <a:r>
              <a:rPr lang="en-US" altLang="en-US" sz="2000"/>
              <a:t>(not including a qualifying city).</a:t>
            </a:r>
          </a:p>
          <a:p>
            <a:pPr lvl="1">
              <a:buFontTx/>
              <a:buNone/>
            </a:pPr>
            <a:endParaRPr lang="en-US" altLang="en-US" sz="2000"/>
          </a:p>
          <a:p>
            <a:r>
              <a:rPr lang="en-US" altLang="en-US" sz="2800"/>
              <a:t>State and Small Cities Program</a:t>
            </a:r>
          </a:p>
          <a:p>
            <a:pPr lvl="1"/>
            <a:r>
              <a:rPr lang="en-US" altLang="en-US" sz="2400"/>
              <a:t>States that administer the program to non-entitled cities/counties; and Hawaii</a:t>
            </a:r>
          </a:p>
        </p:txBody>
      </p:sp>
    </p:spTree>
    <p:extLst>
      <p:ext uri="{BB962C8B-B14F-4D97-AF65-F5344CB8AC3E}">
        <p14:creationId xmlns:p14="http://schemas.microsoft.com/office/powerpoint/2010/main" val="314930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1828800" y="228600"/>
            <a:ext cx="8382000" cy="1219200"/>
          </a:xfrm>
        </p:spPr>
        <p:txBody>
          <a:bodyPr/>
          <a:lstStyle/>
          <a:p>
            <a:r>
              <a:rPr lang="en-US" altLang="en-US" sz="4000"/>
              <a:t>How Can CDBG Funding Get to You?</a:t>
            </a:r>
          </a:p>
        </p:txBody>
      </p:sp>
      <p:sp>
        <p:nvSpPr>
          <p:cNvPr id="270339" name="Rectangle 3"/>
          <p:cNvSpPr>
            <a:spLocks noGrp="1" noChangeArrowheads="1"/>
          </p:cNvSpPr>
          <p:nvPr>
            <p:ph type="body" idx="1"/>
          </p:nvPr>
        </p:nvSpPr>
        <p:spPr>
          <a:xfrm>
            <a:off x="2209800" y="1641476"/>
            <a:ext cx="7772400" cy="4911725"/>
          </a:xfrm>
        </p:spPr>
        <p:txBody>
          <a:bodyPr/>
          <a:lstStyle/>
          <a:p>
            <a:r>
              <a:rPr lang="en-US" altLang="en-US"/>
              <a:t>You would probably be the </a:t>
            </a:r>
            <a:r>
              <a:rPr lang="en-US" altLang="en-US" b="1" u="sng"/>
              <a:t>Subrecipient, </a:t>
            </a:r>
            <a:r>
              <a:rPr lang="en-US" altLang="en-US"/>
              <a:t>unless you are a CBDO.</a:t>
            </a:r>
            <a:endParaRPr lang="en-US" altLang="en-US" b="1" u="sng"/>
          </a:p>
          <a:p>
            <a:pPr lvl="1">
              <a:buFontTx/>
              <a:buNone/>
            </a:pPr>
            <a:endParaRPr lang="en-US" altLang="en-US" sz="1600"/>
          </a:p>
          <a:p>
            <a:pPr lvl="1"/>
            <a:r>
              <a:rPr lang="en-US" altLang="en-US" sz="2400"/>
              <a:t>A public or private nonprofit agency, authority, or organization, or a for-profit entity authorized under </a:t>
            </a:r>
            <a:r>
              <a:rPr lang="en-US" altLang="en-US" sz="2400">
                <a:cs typeface="Times New Roman" panose="02020603050405020304" pitchFamily="18" charset="0"/>
              </a:rPr>
              <a:t>§570.201(o), receiving CDBG funds from the recipient or another subrecipient to undertake activities eligible under subpart C.</a:t>
            </a:r>
          </a:p>
          <a:p>
            <a:pPr lvl="1"/>
            <a:endParaRPr lang="en-US" altLang="en-US" sz="2400">
              <a:cs typeface="Times New Roman" panose="02020603050405020304" pitchFamily="18" charset="0"/>
            </a:endParaRPr>
          </a:p>
          <a:p>
            <a:pPr algn="ctr">
              <a:buFont typeface="Wingdings" panose="05000000000000000000" pitchFamily="2" charset="2"/>
              <a:buNone/>
            </a:pPr>
            <a:r>
              <a:rPr lang="en-US" altLang="en-US" b="1">
                <a:cs typeface="Times New Roman" panose="02020603050405020304" pitchFamily="18" charset="0"/>
              </a:rPr>
              <a:t>Your local government makes the decision about which organizations to fund.</a:t>
            </a:r>
          </a:p>
        </p:txBody>
      </p:sp>
    </p:spTree>
    <p:extLst>
      <p:ext uri="{BB962C8B-B14F-4D97-AF65-F5344CB8AC3E}">
        <p14:creationId xmlns:p14="http://schemas.microsoft.com/office/powerpoint/2010/main" val="2179143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altLang="en-US"/>
              <a:t>HOME Investment </a:t>
            </a:r>
            <a:br>
              <a:rPr lang="en-US" altLang="en-US"/>
            </a:br>
            <a:r>
              <a:rPr lang="en-US" altLang="en-US"/>
              <a:t>Partnership Program (HOME) 	</a:t>
            </a:r>
          </a:p>
        </p:txBody>
      </p:sp>
      <p:sp>
        <p:nvSpPr>
          <p:cNvPr id="212995" name="Rectangle 3"/>
          <p:cNvSpPr>
            <a:spLocks noGrp="1" noChangeArrowheads="1"/>
          </p:cNvSpPr>
          <p:nvPr>
            <p:ph type="body" idx="1"/>
          </p:nvPr>
        </p:nvSpPr>
        <p:spPr>
          <a:xfrm>
            <a:off x="2133600" y="1641476"/>
            <a:ext cx="8077200" cy="4454525"/>
          </a:xfrm>
        </p:spPr>
        <p:txBody>
          <a:bodyPr/>
          <a:lstStyle/>
          <a:p>
            <a:pPr>
              <a:buFont typeface="Wingdings" panose="05000000000000000000" pitchFamily="2" charset="2"/>
              <a:buNone/>
            </a:pPr>
            <a:endParaRPr lang="en-US" altLang="en-US"/>
          </a:p>
          <a:p>
            <a:pPr>
              <a:buFont typeface="Wingdings" panose="05000000000000000000" pitchFamily="2" charset="2"/>
              <a:buNone/>
            </a:pPr>
            <a:r>
              <a:rPr lang="en-US" altLang="en-US"/>
              <a:t>Designed exclusively </a:t>
            </a:r>
            <a:r>
              <a:rPr lang="en-US" altLang="en-US" b="1"/>
              <a:t>to create affordable housing</a:t>
            </a:r>
            <a:r>
              <a:rPr lang="en-US" altLang="en-US"/>
              <a:t> for low-income households.</a:t>
            </a:r>
          </a:p>
          <a:p>
            <a:pPr>
              <a:buFont typeface="Wingdings" panose="05000000000000000000" pitchFamily="2" charset="2"/>
              <a:buNone/>
            </a:pPr>
            <a:endParaRPr lang="en-US" altLang="en-US"/>
          </a:p>
          <a:p>
            <a:pPr>
              <a:buFont typeface="Wingdings" panose="05000000000000000000" pitchFamily="2" charset="2"/>
              <a:buNone/>
            </a:pPr>
            <a:r>
              <a:rPr lang="en-US" altLang="en-US"/>
              <a:t>Became law in 1990. </a:t>
            </a:r>
          </a:p>
          <a:p>
            <a:pPr>
              <a:buFont typeface="Wingdings" panose="05000000000000000000" pitchFamily="2" charset="2"/>
              <a:buNone/>
            </a:pPr>
            <a:endParaRPr lang="en-US" altLang="en-US"/>
          </a:p>
          <a:p>
            <a:pPr algn="ctr">
              <a:buFont typeface="Wingdings" panose="05000000000000000000" pitchFamily="2" charset="2"/>
              <a:buNone/>
            </a:pPr>
            <a:r>
              <a:rPr lang="en-US" altLang="en-US" sz="2800" u="sng">
                <a:solidFill>
                  <a:schemeClr val="tx2"/>
                </a:solidFill>
              </a:rPr>
              <a:t>http://www.hud.gov/homeprogram/</a:t>
            </a:r>
          </a:p>
        </p:txBody>
      </p:sp>
    </p:spTree>
    <p:extLst>
      <p:ext uri="{BB962C8B-B14F-4D97-AF65-F5344CB8AC3E}">
        <p14:creationId xmlns:p14="http://schemas.microsoft.com/office/powerpoint/2010/main" val="3279311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en-US" altLang="en-US" sz="4000"/>
              <a:t>Participating Jurisdictions</a:t>
            </a:r>
            <a:br>
              <a:rPr lang="en-US" altLang="en-US" sz="4000"/>
            </a:br>
            <a:r>
              <a:rPr lang="en-US" altLang="en-US" sz="4000"/>
              <a:t>(PJs) </a:t>
            </a:r>
          </a:p>
        </p:txBody>
      </p:sp>
      <p:sp>
        <p:nvSpPr>
          <p:cNvPr id="557059" name="Rectangle 3"/>
          <p:cNvSpPr>
            <a:spLocks noGrp="1" noChangeArrowheads="1"/>
          </p:cNvSpPr>
          <p:nvPr>
            <p:ph type="body" idx="1"/>
          </p:nvPr>
        </p:nvSpPr>
        <p:spPr>
          <a:xfrm>
            <a:off x="1905000" y="1641476"/>
            <a:ext cx="8763000" cy="4987925"/>
          </a:xfrm>
        </p:spPr>
        <p:txBody>
          <a:bodyPr/>
          <a:lstStyle/>
          <a:p>
            <a:r>
              <a:rPr lang="en-US" altLang="en-US"/>
              <a:t>State and Local Governments, or Consortia.</a:t>
            </a:r>
          </a:p>
          <a:p>
            <a:r>
              <a:rPr lang="en-US" altLang="en-US"/>
              <a:t>Receive annual formula allocations HOME funds.</a:t>
            </a:r>
          </a:p>
          <a:p>
            <a:r>
              <a:rPr lang="en-US" altLang="en-US"/>
              <a:t>Responsible for the eligible use of funds. </a:t>
            </a:r>
          </a:p>
          <a:p>
            <a:r>
              <a:rPr lang="en-US" altLang="en-US"/>
              <a:t>A PJ may designate a “</a:t>
            </a:r>
            <a:r>
              <a:rPr lang="en-US" altLang="en-US" b="1"/>
              <a:t>Subrecipient” (</a:t>
            </a:r>
            <a:r>
              <a:rPr lang="en-US" altLang="en-US"/>
              <a:t>public agency or nonprofit) to administer all or a portion of its program on its behalf.</a:t>
            </a:r>
          </a:p>
          <a:p>
            <a:endParaRPr lang="en-US" altLang="en-US"/>
          </a:p>
          <a:p>
            <a:pPr algn="ctr">
              <a:buFont typeface="Wingdings" panose="05000000000000000000" pitchFamily="2" charset="2"/>
              <a:buNone/>
            </a:pPr>
            <a:r>
              <a:rPr lang="en-US" altLang="en-US" b="1" i="1"/>
              <a:t>You would receive funding from the PJ or the Subrecipient</a:t>
            </a:r>
            <a:r>
              <a:rPr lang="en-US" altLang="en-US"/>
              <a:t>.</a:t>
            </a:r>
            <a:endParaRPr lang="en-US" altLang="en-US">
              <a:latin typeface="Verdana" panose="020B0604030504040204" pitchFamily="34" charset="0"/>
            </a:endParaRPr>
          </a:p>
        </p:txBody>
      </p:sp>
    </p:spTree>
    <p:extLst>
      <p:ext uri="{BB962C8B-B14F-4D97-AF65-F5344CB8AC3E}">
        <p14:creationId xmlns:p14="http://schemas.microsoft.com/office/powerpoint/2010/main" val="3995358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en-US" altLang="en-US" sz="4000"/>
              <a:t>Overall Key Actors in the HOME Program</a:t>
            </a:r>
          </a:p>
        </p:txBody>
      </p:sp>
      <p:sp>
        <p:nvSpPr>
          <p:cNvPr id="522243" name="Rectangle 3"/>
          <p:cNvSpPr>
            <a:spLocks noGrp="1" noChangeArrowheads="1"/>
          </p:cNvSpPr>
          <p:nvPr>
            <p:ph type="body" idx="1"/>
          </p:nvPr>
        </p:nvSpPr>
        <p:spPr/>
        <p:txBody>
          <a:bodyPr/>
          <a:lstStyle/>
          <a:p>
            <a:pPr>
              <a:lnSpc>
                <a:spcPct val="80000"/>
              </a:lnSpc>
            </a:pPr>
            <a:r>
              <a:rPr lang="en-US" altLang="en-US" sz="2800"/>
              <a:t>State Governments</a:t>
            </a:r>
          </a:p>
          <a:p>
            <a:pPr>
              <a:lnSpc>
                <a:spcPct val="80000"/>
              </a:lnSpc>
            </a:pPr>
            <a:r>
              <a:rPr lang="en-US" altLang="en-US" sz="2800"/>
              <a:t>State Recipients</a:t>
            </a:r>
          </a:p>
          <a:p>
            <a:pPr>
              <a:lnSpc>
                <a:spcPct val="80000"/>
              </a:lnSpc>
            </a:pPr>
            <a:r>
              <a:rPr lang="en-US" altLang="en-US" sz="2800"/>
              <a:t>Local Governments</a:t>
            </a:r>
          </a:p>
          <a:p>
            <a:pPr>
              <a:lnSpc>
                <a:spcPct val="80000"/>
              </a:lnSpc>
            </a:pPr>
            <a:r>
              <a:rPr lang="en-US" altLang="en-US" sz="2800"/>
              <a:t>Consortia</a:t>
            </a:r>
          </a:p>
          <a:p>
            <a:pPr>
              <a:lnSpc>
                <a:spcPct val="80000"/>
              </a:lnSpc>
            </a:pPr>
            <a:r>
              <a:rPr lang="en-US" altLang="en-US" sz="2800"/>
              <a:t>Subrecipients</a:t>
            </a:r>
          </a:p>
          <a:p>
            <a:pPr>
              <a:lnSpc>
                <a:spcPct val="80000"/>
              </a:lnSpc>
            </a:pPr>
            <a:r>
              <a:rPr lang="en-US" altLang="en-US" sz="2800"/>
              <a:t>Community Housing Development Organizations (CHDO’s)</a:t>
            </a:r>
          </a:p>
          <a:p>
            <a:pPr>
              <a:lnSpc>
                <a:spcPct val="80000"/>
              </a:lnSpc>
            </a:pPr>
            <a:r>
              <a:rPr lang="en-US" altLang="en-US" sz="2800"/>
              <a:t>Developers, owners, and sponsors</a:t>
            </a:r>
          </a:p>
          <a:p>
            <a:pPr>
              <a:lnSpc>
                <a:spcPct val="80000"/>
              </a:lnSpc>
            </a:pPr>
            <a:r>
              <a:rPr lang="en-US" altLang="en-US" sz="2800"/>
              <a:t>Private lenders</a:t>
            </a:r>
          </a:p>
          <a:p>
            <a:pPr>
              <a:lnSpc>
                <a:spcPct val="80000"/>
              </a:lnSpc>
            </a:pPr>
            <a:r>
              <a:rPr lang="en-US" altLang="en-US" sz="2800"/>
              <a:t>Contractors</a:t>
            </a:r>
          </a:p>
          <a:p>
            <a:pPr>
              <a:lnSpc>
                <a:spcPct val="80000"/>
              </a:lnSpc>
            </a:pPr>
            <a:endParaRPr lang="en-US" altLang="en-US" sz="2800"/>
          </a:p>
          <a:p>
            <a:pPr>
              <a:lnSpc>
                <a:spcPct val="80000"/>
              </a:lnSpc>
            </a:pPr>
            <a:endParaRPr lang="en-US" altLang="en-US" sz="2800"/>
          </a:p>
          <a:p>
            <a:pPr>
              <a:lnSpc>
                <a:spcPct val="80000"/>
              </a:lnSpc>
            </a:pPr>
            <a:endParaRPr lang="en-US" altLang="en-US" sz="2800"/>
          </a:p>
        </p:txBody>
      </p:sp>
    </p:spTree>
    <p:extLst>
      <p:ext uri="{BB962C8B-B14F-4D97-AF65-F5344CB8AC3E}">
        <p14:creationId xmlns:p14="http://schemas.microsoft.com/office/powerpoint/2010/main" val="3340823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ltLang="en-US"/>
              <a:t>Four  HOME Program Types</a:t>
            </a:r>
          </a:p>
        </p:txBody>
      </p:sp>
      <p:sp>
        <p:nvSpPr>
          <p:cNvPr id="495619" name="Rectangle 3"/>
          <p:cNvSpPr>
            <a:spLocks noGrp="1" noChangeArrowheads="1"/>
          </p:cNvSpPr>
          <p:nvPr>
            <p:ph type="body" idx="1"/>
          </p:nvPr>
        </p:nvSpPr>
        <p:spPr>
          <a:xfrm>
            <a:off x="1905000" y="1641476"/>
            <a:ext cx="8382000" cy="4987925"/>
          </a:xfrm>
        </p:spPr>
        <p:txBody>
          <a:bodyPr/>
          <a:lstStyle/>
          <a:p>
            <a:r>
              <a:rPr lang="en-US" altLang="en-US"/>
              <a:t>Homeowner (Owner-Occupied) Rehabilitation</a:t>
            </a:r>
          </a:p>
          <a:p>
            <a:endParaRPr lang="en-US" altLang="en-US"/>
          </a:p>
          <a:p>
            <a:r>
              <a:rPr lang="en-US" altLang="en-US"/>
              <a:t>Homebuyer Assistance</a:t>
            </a:r>
          </a:p>
          <a:p>
            <a:pPr>
              <a:buFont typeface="Wingdings" panose="05000000000000000000" pitchFamily="2" charset="2"/>
              <a:buNone/>
            </a:pPr>
            <a:endParaRPr lang="en-US" altLang="en-US"/>
          </a:p>
          <a:p>
            <a:r>
              <a:rPr lang="en-US" altLang="en-US"/>
              <a:t>Rental Development </a:t>
            </a:r>
          </a:p>
          <a:p>
            <a:pPr lvl="1"/>
            <a:r>
              <a:rPr lang="en-US" altLang="en-US"/>
              <a:t>New construction or rehabilitation</a:t>
            </a:r>
          </a:p>
          <a:p>
            <a:pPr>
              <a:buFont typeface="Wingdings" panose="05000000000000000000" pitchFamily="2" charset="2"/>
              <a:buNone/>
            </a:pPr>
            <a:endParaRPr lang="en-US" altLang="en-US"/>
          </a:p>
          <a:p>
            <a:r>
              <a:rPr lang="en-US" altLang="en-US"/>
              <a:t>Tenant-Based Rental Assistance (TBRA)</a:t>
            </a:r>
          </a:p>
        </p:txBody>
      </p:sp>
    </p:spTree>
    <p:extLst>
      <p:ext uri="{BB962C8B-B14F-4D97-AF65-F5344CB8AC3E}">
        <p14:creationId xmlns:p14="http://schemas.microsoft.com/office/powerpoint/2010/main" val="2619915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r>
              <a:rPr lang="en-US" altLang="en-US"/>
              <a:t>Eligible HOME Activities</a:t>
            </a:r>
          </a:p>
        </p:txBody>
      </p:sp>
      <p:sp>
        <p:nvSpPr>
          <p:cNvPr id="497667" name="Rectangle 3"/>
          <p:cNvSpPr>
            <a:spLocks noGrp="1" noChangeArrowheads="1"/>
          </p:cNvSpPr>
          <p:nvPr>
            <p:ph type="body" idx="1"/>
          </p:nvPr>
        </p:nvSpPr>
        <p:spPr/>
        <p:txBody>
          <a:bodyPr/>
          <a:lstStyle/>
          <a:p>
            <a:r>
              <a:rPr lang="en-US" altLang="en-US"/>
              <a:t>Acquisition (standard properties)</a:t>
            </a:r>
          </a:p>
          <a:p>
            <a:endParaRPr lang="en-US" altLang="en-US"/>
          </a:p>
          <a:p>
            <a:r>
              <a:rPr lang="en-US" altLang="en-US"/>
              <a:t>Rehabilitation</a:t>
            </a:r>
          </a:p>
          <a:p>
            <a:endParaRPr lang="en-US" altLang="en-US"/>
          </a:p>
          <a:p>
            <a:r>
              <a:rPr lang="en-US" altLang="en-US"/>
              <a:t>New Construction</a:t>
            </a:r>
          </a:p>
          <a:p>
            <a:endParaRPr lang="en-US" altLang="en-US"/>
          </a:p>
          <a:p>
            <a:r>
              <a:rPr lang="en-US" altLang="en-US"/>
              <a:t>Tenant-based rental assistance</a:t>
            </a:r>
          </a:p>
        </p:txBody>
      </p:sp>
    </p:spTree>
    <p:extLst>
      <p:ext uri="{BB962C8B-B14F-4D97-AF65-F5344CB8AC3E}">
        <p14:creationId xmlns:p14="http://schemas.microsoft.com/office/powerpoint/2010/main" val="2975492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r>
              <a:rPr lang="en-US" altLang="en-US" sz="4000"/>
              <a:t>Some Eligible HOME Expenditures</a:t>
            </a:r>
          </a:p>
        </p:txBody>
      </p:sp>
      <p:sp>
        <p:nvSpPr>
          <p:cNvPr id="499715" name="Rectangle 3"/>
          <p:cNvSpPr>
            <a:spLocks noGrp="1" noChangeArrowheads="1"/>
          </p:cNvSpPr>
          <p:nvPr>
            <p:ph type="body" idx="1"/>
          </p:nvPr>
        </p:nvSpPr>
        <p:spPr>
          <a:xfrm>
            <a:off x="2209800" y="1295400"/>
            <a:ext cx="7772400" cy="4876800"/>
          </a:xfrm>
        </p:spPr>
        <p:txBody>
          <a:bodyPr/>
          <a:lstStyle/>
          <a:p>
            <a:endParaRPr lang="en-US" altLang="en-US" sz="1200"/>
          </a:p>
          <a:p>
            <a:r>
              <a:rPr lang="en-US" altLang="en-US"/>
              <a:t>Hard costs (construction)</a:t>
            </a:r>
          </a:p>
          <a:p>
            <a:r>
              <a:rPr lang="en-US" altLang="en-US"/>
              <a:t>Land Acquisition</a:t>
            </a:r>
          </a:p>
          <a:p>
            <a:r>
              <a:rPr lang="en-US" altLang="en-US"/>
              <a:t>Demolition</a:t>
            </a:r>
          </a:p>
          <a:p>
            <a:r>
              <a:rPr lang="en-US" altLang="en-US"/>
              <a:t>Project Related Soft Costs</a:t>
            </a:r>
          </a:p>
          <a:p>
            <a:pPr lvl="1"/>
            <a:r>
              <a:rPr lang="en-US" altLang="en-US"/>
              <a:t>Inspections</a:t>
            </a:r>
          </a:p>
          <a:p>
            <a:pPr lvl="1"/>
            <a:r>
              <a:rPr lang="en-US" altLang="en-US"/>
              <a:t>Financing fees, etc.</a:t>
            </a:r>
          </a:p>
          <a:p>
            <a:r>
              <a:rPr lang="en-US" altLang="en-US"/>
              <a:t>Relocation Costs</a:t>
            </a:r>
          </a:p>
        </p:txBody>
      </p:sp>
    </p:spTree>
    <p:extLst>
      <p:ext uri="{BB962C8B-B14F-4D97-AF65-F5344CB8AC3E}">
        <p14:creationId xmlns:p14="http://schemas.microsoft.com/office/powerpoint/2010/main" val="2913561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lstStyle/>
          <a:p>
            <a:r>
              <a:rPr lang="en-US" altLang="en-US" sz="4000"/>
              <a:t>Some Prohibited Activities in HOME</a:t>
            </a:r>
          </a:p>
        </p:txBody>
      </p:sp>
      <p:sp>
        <p:nvSpPr>
          <p:cNvPr id="501763" name="Rectangle 3"/>
          <p:cNvSpPr>
            <a:spLocks noGrp="1" noChangeArrowheads="1"/>
          </p:cNvSpPr>
          <p:nvPr>
            <p:ph type="body" idx="1"/>
          </p:nvPr>
        </p:nvSpPr>
        <p:spPr/>
        <p:txBody>
          <a:bodyPr/>
          <a:lstStyle/>
          <a:p>
            <a:r>
              <a:rPr lang="en-US" altLang="en-US" sz="2800"/>
              <a:t>Non-housing facilities (shelters, nursing homes, treatment facilities, other public facilities)</a:t>
            </a:r>
          </a:p>
          <a:p>
            <a:r>
              <a:rPr lang="en-US" altLang="en-US" sz="2800"/>
              <a:t>Emergency Repairs</a:t>
            </a:r>
          </a:p>
          <a:p>
            <a:r>
              <a:rPr lang="en-US" altLang="en-US" sz="2800"/>
              <a:t>Project-based rental assistance</a:t>
            </a:r>
          </a:p>
          <a:p>
            <a:r>
              <a:rPr lang="en-US" altLang="en-US" sz="2800"/>
              <a:t>Paying delinquent taxes on behalf of the owner</a:t>
            </a:r>
          </a:p>
          <a:p>
            <a:r>
              <a:rPr lang="en-US" altLang="en-US" sz="2800"/>
              <a:t> Operation, construction or modernization of Public Housing</a:t>
            </a:r>
          </a:p>
          <a:p>
            <a:r>
              <a:rPr lang="en-US" altLang="en-US" sz="2800"/>
              <a:t>Match for other federal programs</a:t>
            </a:r>
          </a:p>
        </p:txBody>
      </p:sp>
    </p:spTree>
    <p:extLst>
      <p:ext uri="{BB962C8B-B14F-4D97-AF65-F5344CB8AC3E}">
        <p14:creationId xmlns:p14="http://schemas.microsoft.com/office/powerpoint/2010/main" val="1757304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altLang="en-US"/>
              <a:t>Module 3 Overview</a:t>
            </a:r>
          </a:p>
        </p:txBody>
      </p:sp>
      <p:sp>
        <p:nvSpPr>
          <p:cNvPr id="194563" name="Rectangle 3"/>
          <p:cNvSpPr>
            <a:spLocks noGrp="1" noChangeArrowheads="1"/>
          </p:cNvSpPr>
          <p:nvPr>
            <p:ph type="body" idx="1"/>
          </p:nvPr>
        </p:nvSpPr>
        <p:spPr/>
        <p:txBody>
          <a:bodyPr/>
          <a:lstStyle/>
          <a:p>
            <a:pPr>
              <a:lnSpc>
                <a:spcPct val="90000"/>
              </a:lnSpc>
            </a:pPr>
            <a:r>
              <a:rPr lang="en-US" altLang="en-US" sz="2800"/>
              <a:t>HUD’s Community Planning and Development (CPD) Formula Programs. </a:t>
            </a:r>
          </a:p>
          <a:p>
            <a:pPr lvl="1">
              <a:lnSpc>
                <a:spcPct val="90000"/>
              </a:lnSpc>
            </a:pPr>
            <a:r>
              <a:rPr lang="en-US" altLang="en-US" sz="2400"/>
              <a:t>CDBG</a:t>
            </a:r>
          </a:p>
          <a:p>
            <a:pPr lvl="1">
              <a:lnSpc>
                <a:spcPct val="90000"/>
              </a:lnSpc>
            </a:pPr>
            <a:r>
              <a:rPr lang="en-US" altLang="en-US" sz="2400"/>
              <a:t>HOME</a:t>
            </a:r>
          </a:p>
          <a:p>
            <a:pPr lvl="1">
              <a:lnSpc>
                <a:spcPct val="90000"/>
              </a:lnSpc>
            </a:pPr>
            <a:r>
              <a:rPr lang="en-US" altLang="en-US" sz="2400"/>
              <a:t>HOPWA</a:t>
            </a:r>
          </a:p>
          <a:p>
            <a:pPr lvl="1">
              <a:lnSpc>
                <a:spcPct val="90000"/>
              </a:lnSpc>
            </a:pPr>
            <a:r>
              <a:rPr lang="en-US" altLang="en-US" sz="2400"/>
              <a:t>ESG </a:t>
            </a:r>
          </a:p>
          <a:p>
            <a:pPr>
              <a:lnSpc>
                <a:spcPct val="90000"/>
              </a:lnSpc>
            </a:pPr>
            <a:r>
              <a:rPr lang="en-US" altLang="en-US" sz="2800"/>
              <a:t>Briefing of CPD’s Competitive Programs. </a:t>
            </a:r>
          </a:p>
          <a:p>
            <a:pPr>
              <a:lnSpc>
                <a:spcPct val="90000"/>
              </a:lnSpc>
            </a:pPr>
            <a:r>
              <a:rPr lang="en-US" altLang="en-US" sz="2800"/>
              <a:t>The Consolidated Plan Process and Getting Involved. </a:t>
            </a:r>
          </a:p>
          <a:p>
            <a:pPr>
              <a:lnSpc>
                <a:spcPct val="90000"/>
              </a:lnSpc>
            </a:pPr>
            <a:r>
              <a:rPr lang="en-US" altLang="en-US" sz="2800"/>
              <a:t>CBDOs and CHDOs.</a:t>
            </a:r>
          </a:p>
        </p:txBody>
      </p:sp>
    </p:spTree>
    <p:extLst>
      <p:ext uri="{BB962C8B-B14F-4D97-AF65-F5344CB8AC3E}">
        <p14:creationId xmlns:p14="http://schemas.microsoft.com/office/powerpoint/2010/main" val="1635990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en-US" altLang="en-US"/>
              <a:t>Overview of Basic HOME Rules</a:t>
            </a:r>
          </a:p>
        </p:txBody>
      </p:sp>
      <p:sp>
        <p:nvSpPr>
          <p:cNvPr id="502787" name="Rectangle 3"/>
          <p:cNvSpPr>
            <a:spLocks noGrp="1" noChangeArrowheads="1"/>
          </p:cNvSpPr>
          <p:nvPr>
            <p:ph type="body" idx="1"/>
          </p:nvPr>
        </p:nvSpPr>
        <p:spPr>
          <a:xfrm>
            <a:off x="1981200" y="1641476"/>
            <a:ext cx="8229600" cy="4454525"/>
          </a:xfrm>
        </p:spPr>
        <p:txBody>
          <a:bodyPr/>
          <a:lstStyle/>
          <a:p>
            <a:pPr>
              <a:lnSpc>
                <a:spcPct val="80000"/>
              </a:lnSpc>
            </a:pPr>
            <a:r>
              <a:rPr lang="en-US" altLang="en-US" sz="2800"/>
              <a:t>All HOME funds must be used for families with incomes below 80 percent of the Area Median Income. </a:t>
            </a:r>
            <a:br>
              <a:rPr lang="en-US" altLang="en-US" sz="2800"/>
            </a:br>
            <a:endParaRPr lang="en-US" altLang="en-US" sz="2800"/>
          </a:p>
          <a:p>
            <a:pPr lvl="1">
              <a:lnSpc>
                <a:spcPct val="80000"/>
              </a:lnSpc>
            </a:pPr>
            <a:r>
              <a:rPr lang="en-US" altLang="en-US" sz="2400"/>
              <a:t>Deeper targeting for rental housing	</a:t>
            </a:r>
          </a:p>
          <a:p>
            <a:pPr lvl="1">
              <a:lnSpc>
                <a:spcPct val="80000"/>
              </a:lnSpc>
            </a:pPr>
            <a:endParaRPr lang="en-US" altLang="en-US" sz="2400"/>
          </a:p>
          <a:p>
            <a:pPr>
              <a:lnSpc>
                <a:spcPct val="80000"/>
              </a:lnSpc>
            </a:pPr>
            <a:r>
              <a:rPr lang="en-US" altLang="en-US" sz="2800"/>
              <a:t> HOME-funded projects are subject to affordability periods.</a:t>
            </a:r>
          </a:p>
          <a:p>
            <a:pPr lvl="1">
              <a:lnSpc>
                <a:spcPct val="80000"/>
              </a:lnSpc>
            </a:pPr>
            <a:endParaRPr lang="en-US" altLang="en-US" sz="2400"/>
          </a:p>
          <a:p>
            <a:pPr>
              <a:lnSpc>
                <a:spcPct val="80000"/>
              </a:lnSpc>
            </a:pPr>
            <a:r>
              <a:rPr lang="en-US" altLang="en-US" sz="2800"/>
              <a:t>New construction and rehab must meet local codes and property standards and federal accessibility requirements.</a:t>
            </a:r>
          </a:p>
        </p:txBody>
      </p:sp>
    </p:spTree>
    <p:extLst>
      <p:ext uri="{BB962C8B-B14F-4D97-AF65-F5344CB8AC3E}">
        <p14:creationId xmlns:p14="http://schemas.microsoft.com/office/powerpoint/2010/main" val="2616697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en-US" altLang="en-US" sz="4000"/>
              <a:t>Other Notable HOME Features</a:t>
            </a:r>
          </a:p>
        </p:txBody>
      </p:sp>
      <p:sp>
        <p:nvSpPr>
          <p:cNvPr id="504835" name="Rectangle 3"/>
          <p:cNvSpPr>
            <a:spLocks noGrp="1" noChangeArrowheads="1"/>
          </p:cNvSpPr>
          <p:nvPr>
            <p:ph type="body" idx="1"/>
          </p:nvPr>
        </p:nvSpPr>
        <p:spPr>
          <a:xfrm>
            <a:off x="2209800" y="1641476"/>
            <a:ext cx="8153400" cy="4454525"/>
          </a:xfrm>
        </p:spPr>
        <p:txBody>
          <a:bodyPr/>
          <a:lstStyle/>
          <a:p>
            <a:pPr>
              <a:lnSpc>
                <a:spcPct val="80000"/>
              </a:lnSpc>
            </a:pPr>
            <a:r>
              <a:rPr lang="en-US" altLang="en-US" sz="2800"/>
              <a:t>Matching requirement </a:t>
            </a:r>
          </a:p>
          <a:p>
            <a:pPr lvl="1">
              <a:lnSpc>
                <a:spcPct val="80000"/>
              </a:lnSpc>
            </a:pPr>
            <a:r>
              <a:rPr lang="en-US" altLang="en-US" sz="2400"/>
              <a:t>PJs must match 25 cents of every HOME dollar.</a:t>
            </a:r>
          </a:p>
          <a:p>
            <a:pPr lvl="1">
              <a:lnSpc>
                <a:spcPct val="80000"/>
              </a:lnSpc>
              <a:buFontTx/>
              <a:buNone/>
            </a:pPr>
            <a:endParaRPr lang="en-US" altLang="en-US" sz="2400"/>
          </a:p>
          <a:p>
            <a:pPr>
              <a:lnSpc>
                <a:spcPct val="80000"/>
              </a:lnSpc>
            </a:pPr>
            <a:r>
              <a:rPr lang="en-US" altLang="en-US" sz="2800"/>
              <a:t>Performance standards</a:t>
            </a:r>
          </a:p>
          <a:p>
            <a:pPr lvl="1">
              <a:lnSpc>
                <a:spcPct val="80000"/>
              </a:lnSpc>
            </a:pPr>
            <a:r>
              <a:rPr lang="en-US" altLang="en-US" sz="2400"/>
              <a:t>Funds must be committed within  2 years</a:t>
            </a:r>
          </a:p>
          <a:p>
            <a:pPr lvl="1">
              <a:lnSpc>
                <a:spcPct val="80000"/>
              </a:lnSpc>
            </a:pPr>
            <a:r>
              <a:rPr lang="en-US" altLang="en-US" sz="2400"/>
              <a:t>Funds must be expended within 5 years</a:t>
            </a:r>
          </a:p>
          <a:p>
            <a:pPr lvl="1">
              <a:lnSpc>
                <a:spcPct val="80000"/>
              </a:lnSpc>
            </a:pPr>
            <a:endParaRPr lang="en-US" altLang="en-US" sz="2400"/>
          </a:p>
          <a:p>
            <a:pPr>
              <a:lnSpc>
                <a:spcPct val="80000"/>
              </a:lnSpc>
            </a:pPr>
            <a:r>
              <a:rPr lang="en-US" altLang="en-US" sz="2800"/>
              <a:t>Technical Assistance funds</a:t>
            </a:r>
          </a:p>
          <a:p>
            <a:pPr lvl="1">
              <a:lnSpc>
                <a:spcPct val="80000"/>
              </a:lnSpc>
            </a:pPr>
            <a:r>
              <a:rPr lang="en-US" altLang="en-US" sz="2400"/>
              <a:t>Awarded to intermediaries to  build the capacity of qualified Community Housing Development Organizations (CHDOs).</a:t>
            </a:r>
          </a:p>
        </p:txBody>
      </p:sp>
    </p:spTree>
    <p:extLst>
      <p:ext uri="{BB962C8B-B14F-4D97-AF65-F5344CB8AC3E}">
        <p14:creationId xmlns:p14="http://schemas.microsoft.com/office/powerpoint/2010/main" val="788607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altLang="en-US"/>
              <a:t>Forms of HOME Assistance</a:t>
            </a:r>
          </a:p>
        </p:txBody>
      </p:sp>
      <p:sp>
        <p:nvSpPr>
          <p:cNvPr id="506883" name="Rectangle 3"/>
          <p:cNvSpPr>
            <a:spLocks noGrp="1" noChangeArrowheads="1"/>
          </p:cNvSpPr>
          <p:nvPr>
            <p:ph type="body" idx="1"/>
          </p:nvPr>
        </p:nvSpPr>
        <p:spPr/>
        <p:txBody>
          <a:bodyPr/>
          <a:lstStyle/>
          <a:p>
            <a:r>
              <a:rPr lang="en-US" altLang="en-US"/>
              <a:t>Direct Assistance</a:t>
            </a:r>
          </a:p>
          <a:p>
            <a:pPr lvl="1"/>
            <a:r>
              <a:rPr lang="en-US" altLang="en-US"/>
              <a:t>Grants</a:t>
            </a:r>
          </a:p>
          <a:p>
            <a:pPr lvl="1"/>
            <a:r>
              <a:rPr lang="en-US" altLang="en-US"/>
              <a:t>Direct Loans (interest or non-interest bearing)</a:t>
            </a:r>
          </a:p>
          <a:p>
            <a:pPr lvl="1"/>
            <a:r>
              <a:rPr lang="en-US" altLang="en-US"/>
              <a:t>Deferred Loans</a:t>
            </a:r>
          </a:p>
          <a:p>
            <a:pPr lvl="1">
              <a:buFontTx/>
              <a:buNone/>
            </a:pPr>
            <a:endParaRPr lang="en-US" altLang="en-US"/>
          </a:p>
          <a:p>
            <a:r>
              <a:rPr lang="en-US" altLang="en-US"/>
              <a:t>Loan Guarantees</a:t>
            </a:r>
          </a:p>
          <a:p>
            <a:pPr lvl="1"/>
            <a:r>
              <a:rPr lang="en-US" altLang="en-US"/>
              <a:t>For rental, owner-occupied rehab or homebuyer programs. </a:t>
            </a:r>
          </a:p>
        </p:txBody>
      </p:sp>
    </p:spTree>
    <p:extLst>
      <p:ext uri="{BB962C8B-B14F-4D97-AF65-F5344CB8AC3E}">
        <p14:creationId xmlns:p14="http://schemas.microsoft.com/office/powerpoint/2010/main" val="1296712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r>
              <a:rPr lang="en-US" altLang="en-US" sz="4000"/>
              <a:t>Limits on How Funds Can Be Spent </a:t>
            </a:r>
          </a:p>
        </p:txBody>
      </p:sp>
      <p:sp>
        <p:nvSpPr>
          <p:cNvPr id="508931" name="Rectangle 3"/>
          <p:cNvSpPr>
            <a:spLocks noGrp="1" noChangeArrowheads="1"/>
          </p:cNvSpPr>
          <p:nvPr>
            <p:ph type="body" idx="1"/>
          </p:nvPr>
        </p:nvSpPr>
        <p:spPr/>
        <p:txBody>
          <a:bodyPr/>
          <a:lstStyle/>
          <a:p>
            <a:r>
              <a:rPr lang="en-US" altLang="en-US" b="1"/>
              <a:t>Administration</a:t>
            </a:r>
            <a:r>
              <a:rPr lang="en-US" altLang="en-US"/>
              <a:t>: Up to 10% of allocation</a:t>
            </a:r>
          </a:p>
          <a:p>
            <a:endParaRPr lang="en-US" altLang="en-US" sz="2000"/>
          </a:p>
          <a:p>
            <a:r>
              <a:rPr lang="en-US" altLang="en-US" b="1"/>
              <a:t>CHDO Operating Expenses</a:t>
            </a:r>
            <a:r>
              <a:rPr lang="en-US" altLang="en-US"/>
              <a:t>: Up to 5%</a:t>
            </a:r>
          </a:p>
          <a:p>
            <a:endParaRPr lang="en-US" altLang="en-US" sz="1800" b="1"/>
          </a:p>
          <a:p>
            <a:r>
              <a:rPr lang="en-US" altLang="en-US" b="1"/>
              <a:t>CHDO Set-Aside for development project activities</a:t>
            </a:r>
            <a:r>
              <a:rPr lang="en-US" altLang="en-US"/>
              <a:t>: AT LEAST 15%</a:t>
            </a:r>
          </a:p>
          <a:p>
            <a:endParaRPr lang="en-US" altLang="en-US" sz="1800" b="1"/>
          </a:p>
          <a:p>
            <a:r>
              <a:rPr lang="en-US" altLang="en-US" b="1"/>
              <a:t>Remaining HOME funding is used for Project Activities</a:t>
            </a:r>
            <a:r>
              <a:rPr lang="en-US" altLang="en-US"/>
              <a:t>. </a:t>
            </a:r>
          </a:p>
        </p:txBody>
      </p:sp>
    </p:spTree>
    <p:extLst>
      <p:ext uri="{BB962C8B-B14F-4D97-AF65-F5344CB8AC3E}">
        <p14:creationId xmlns:p14="http://schemas.microsoft.com/office/powerpoint/2010/main" val="1052529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altLang="en-US"/>
              <a:t>Housing Opportunities for Persons With AIDS (HOPWA)</a:t>
            </a:r>
          </a:p>
        </p:txBody>
      </p:sp>
      <p:sp>
        <p:nvSpPr>
          <p:cNvPr id="229379" name="Rectangle 3"/>
          <p:cNvSpPr>
            <a:spLocks noGrp="1" noChangeArrowheads="1"/>
          </p:cNvSpPr>
          <p:nvPr>
            <p:ph type="body" idx="1"/>
          </p:nvPr>
        </p:nvSpPr>
        <p:spPr>
          <a:xfrm>
            <a:off x="1981200" y="1641476"/>
            <a:ext cx="8458200" cy="4759325"/>
          </a:xfrm>
        </p:spPr>
        <p:txBody>
          <a:bodyPr/>
          <a:lstStyle/>
          <a:p>
            <a:pPr>
              <a:lnSpc>
                <a:spcPct val="80000"/>
              </a:lnSpc>
              <a:buFont typeface="Wingdings" panose="05000000000000000000" pitchFamily="2" charset="2"/>
              <a:buChar char="§"/>
            </a:pPr>
            <a:endParaRPr lang="en-US" altLang="en-US" sz="2400"/>
          </a:p>
          <a:p>
            <a:pPr>
              <a:lnSpc>
                <a:spcPct val="80000"/>
              </a:lnSpc>
              <a:buFont typeface="Wingdings" panose="05000000000000000000" pitchFamily="2" charset="2"/>
              <a:buChar char="§"/>
            </a:pPr>
            <a:r>
              <a:rPr lang="en-US" altLang="en-US" sz="2800"/>
              <a:t>Has both a Formula and a Competitive Program.</a:t>
            </a:r>
          </a:p>
          <a:p>
            <a:pPr>
              <a:lnSpc>
                <a:spcPct val="80000"/>
              </a:lnSpc>
              <a:buFont typeface="Wingdings" panose="05000000000000000000" pitchFamily="2" charset="2"/>
              <a:buChar char="§"/>
            </a:pPr>
            <a:endParaRPr lang="en-US" altLang="en-US" sz="2800"/>
          </a:p>
          <a:p>
            <a:pPr>
              <a:lnSpc>
                <a:spcPct val="80000"/>
              </a:lnSpc>
              <a:buFont typeface="Wingdings" panose="05000000000000000000" pitchFamily="2" charset="2"/>
              <a:buChar char="§"/>
            </a:pPr>
            <a:r>
              <a:rPr lang="en-US" altLang="en-US" sz="2800"/>
              <a:t>Eligible States and localities determined using a statutory formula that relies on AIDS statistics. 	</a:t>
            </a:r>
          </a:p>
          <a:p>
            <a:pPr>
              <a:lnSpc>
                <a:spcPct val="80000"/>
              </a:lnSpc>
              <a:buFont typeface="Wingdings" panose="05000000000000000000" pitchFamily="2" charset="2"/>
              <a:buChar char="§"/>
            </a:pPr>
            <a:endParaRPr lang="en-US" altLang="en-US" sz="2800"/>
          </a:p>
          <a:p>
            <a:pPr>
              <a:lnSpc>
                <a:spcPct val="80000"/>
              </a:lnSpc>
              <a:buFont typeface="Wingdings" panose="05000000000000000000" pitchFamily="2" charset="2"/>
              <a:buChar char="§"/>
            </a:pPr>
            <a:r>
              <a:rPr lang="en-US" altLang="en-US" sz="2800"/>
              <a:t>Used for housing assistance and appropriate supportive services.</a:t>
            </a:r>
          </a:p>
          <a:p>
            <a:pPr>
              <a:lnSpc>
                <a:spcPct val="80000"/>
              </a:lnSpc>
              <a:buFont typeface="Wingdings" panose="05000000000000000000" pitchFamily="2" charset="2"/>
              <a:buChar char="§"/>
            </a:pPr>
            <a:endParaRPr lang="en-US" altLang="en-US" sz="2800"/>
          </a:p>
          <a:p>
            <a:pPr>
              <a:lnSpc>
                <a:spcPct val="80000"/>
              </a:lnSpc>
              <a:buFont typeface="Wingdings" panose="05000000000000000000" pitchFamily="2" charset="2"/>
              <a:buChar char="§"/>
            </a:pPr>
            <a:endParaRPr lang="en-US" altLang="en-US" sz="2800"/>
          </a:p>
          <a:p>
            <a:pPr algn="ctr">
              <a:lnSpc>
                <a:spcPct val="80000"/>
              </a:lnSpc>
              <a:buFont typeface="Wingdings" panose="05000000000000000000" pitchFamily="2" charset="2"/>
              <a:buNone/>
            </a:pPr>
            <a:r>
              <a:rPr lang="en-US" altLang="en-US" sz="2400" u="sng">
                <a:solidFill>
                  <a:schemeClr val="tx2"/>
                </a:solidFill>
              </a:rPr>
              <a:t>http://www.hud.gov/offices/cpd/aidshousing/programs/</a:t>
            </a:r>
          </a:p>
        </p:txBody>
      </p:sp>
    </p:spTree>
    <p:extLst>
      <p:ext uri="{BB962C8B-B14F-4D97-AF65-F5344CB8AC3E}">
        <p14:creationId xmlns:p14="http://schemas.microsoft.com/office/powerpoint/2010/main" val="1961014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altLang="en-US"/>
              <a:t>HOPWA</a:t>
            </a:r>
          </a:p>
        </p:txBody>
      </p:sp>
      <p:sp>
        <p:nvSpPr>
          <p:cNvPr id="287747" name="Rectangle 3"/>
          <p:cNvSpPr>
            <a:spLocks noGrp="1" noChangeArrowheads="1"/>
          </p:cNvSpPr>
          <p:nvPr>
            <p:ph type="body" idx="1"/>
          </p:nvPr>
        </p:nvSpPr>
        <p:spPr>
          <a:xfrm>
            <a:off x="2209800" y="1447800"/>
            <a:ext cx="7772400" cy="4953000"/>
          </a:xfrm>
        </p:spPr>
        <p:txBody>
          <a:bodyPr/>
          <a:lstStyle/>
          <a:p>
            <a:r>
              <a:rPr lang="en-US" altLang="en-US" sz="2800"/>
              <a:t>Some Examples of Eligible Uses: </a:t>
            </a:r>
          </a:p>
          <a:p>
            <a:pPr lvl="1"/>
            <a:r>
              <a:rPr lang="en-US" altLang="en-US" sz="2400"/>
              <a:t> Acquisition, rehabilitation and new construction of housing units </a:t>
            </a:r>
          </a:p>
          <a:p>
            <a:pPr lvl="1"/>
            <a:r>
              <a:rPr lang="en-US" altLang="en-US" sz="2400"/>
              <a:t>Costs for facility operations </a:t>
            </a:r>
          </a:p>
          <a:p>
            <a:pPr lvl="1"/>
            <a:r>
              <a:rPr lang="en-US" altLang="en-US" sz="2400"/>
              <a:t>Rental assistance</a:t>
            </a:r>
          </a:p>
          <a:p>
            <a:pPr lvl="1"/>
            <a:r>
              <a:rPr lang="en-US" altLang="en-US" sz="2400"/>
              <a:t>Short-term payments to prevent homelessness </a:t>
            </a:r>
          </a:p>
          <a:p>
            <a:pPr lvl="1"/>
            <a:r>
              <a:rPr lang="en-US" altLang="en-US" sz="2400"/>
              <a:t>Supportive Services</a:t>
            </a:r>
          </a:p>
          <a:p>
            <a:pPr lvl="2"/>
            <a:r>
              <a:rPr lang="en-US" altLang="en-US" sz="2000"/>
              <a:t>Mental health services </a:t>
            </a:r>
          </a:p>
          <a:p>
            <a:pPr lvl="2"/>
            <a:r>
              <a:rPr lang="en-US" altLang="en-US" sz="2000"/>
              <a:t>Chemical dependency treatment </a:t>
            </a:r>
          </a:p>
          <a:p>
            <a:pPr lvl="2"/>
            <a:r>
              <a:rPr lang="en-US" altLang="en-US" sz="2000"/>
              <a:t>Nutritional services </a:t>
            </a:r>
          </a:p>
          <a:p>
            <a:pPr lvl="2"/>
            <a:r>
              <a:rPr lang="en-US" altLang="en-US" sz="2000"/>
              <a:t>Case management </a:t>
            </a:r>
          </a:p>
          <a:p>
            <a:pPr lvl="2"/>
            <a:r>
              <a:rPr lang="en-US" altLang="en-US" sz="2000"/>
              <a:t>Assistance with daily living </a:t>
            </a:r>
          </a:p>
        </p:txBody>
      </p:sp>
    </p:spTree>
    <p:extLst>
      <p:ext uri="{BB962C8B-B14F-4D97-AF65-F5344CB8AC3E}">
        <p14:creationId xmlns:p14="http://schemas.microsoft.com/office/powerpoint/2010/main" val="3501835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rPr lang="en-US" altLang="en-US"/>
              <a:t>Emergency Shelter Grant (ESG)</a:t>
            </a:r>
          </a:p>
        </p:txBody>
      </p:sp>
      <p:sp>
        <p:nvSpPr>
          <p:cNvPr id="421891" name="Rectangle 3"/>
          <p:cNvSpPr>
            <a:spLocks noGrp="1" noChangeArrowheads="1"/>
          </p:cNvSpPr>
          <p:nvPr>
            <p:ph type="body" idx="1"/>
          </p:nvPr>
        </p:nvSpPr>
        <p:spPr/>
        <p:txBody>
          <a:bodyPr/>
          <a:lstStyle/>
          <a:p>
            <a:pPr>
              <a:buFont typeface="Wingdings" panose="05000000000000000000" pitchFamily="2" charset="2"/>
              <a:buNone/>
            </a:pPr>
            <a:r>
              <a:rPr lang="en-US" altLang="en-US" sz="3600" b="1"/>
              <a:t>Purpose:</a:t>
            </a:r>
            <a:r>
              <a:rPr lang="en-US" altLang="en-US" sz="3600"/>
              <a:t> </a:t>
            </a:r>
          </a:p>
          <a:p>
            <a:pPr lvl="1">
              <a:buFontTx/>
              <a:buNone/>
            </a:pPr>
            <a:endParaRPr lang="en-US" altLang="en-US" sz="3200"/>
          </a:p>
          <a:p>
            <a:pPr lvl="1">
              <a:buFontTx/>
              <a:buNone/>
            </a:pPr>
            <a:r>
              <a:rPr lang="en-US" altLang="en-US" sz="3200"/>
              <a:t>To provide homeless persons with basic shelter and essential supportive services.</a:t>
            </a:r>
          </a:p>
          <a:p>
            <a:pPr lvl="1"/>
            <a:endParaRPr lang="en-US" altLang="en-US" sz="3200"/>
          </a:p>
          <a:p>
            <a:pPr lvl="1"/>
            <a:endParaRPr lang="en-US" altLang="en-US" sz="3200">
              <a:solidFill>
                <a:schemeClr val="tx2"/>
              </a:solidFill>
            </a:endParaRPr>
          </a:p>
          <a:p>
            <a:r>
              <a:rPr lang="en-US" altLang="en-US" sz="2400" u="sng">
                <a:solidFill>
                  <a:schemeClr val="tx2"/>
                </a:solidFill>
              </a:rPr>
              <a:t>http://www.hud.gov/offices/cpd/homeless/programs/esg</a:t>
            </a:r>
          </a:p>
        </p:txBody>
      </p:sp>
    </p:spTree>
    <p:extLst>
      <p:ext uri="{BB962C8B-B14F-4D97-AF65-F5344CB8AC3E}">
        <p14:creationId xmlns:p14="http://schemas.microsoft.com/office/powerpoint/2010/main" val="2915293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r>
              <a:rPr lang="en-US" altLang="en-US"/>
              <a:t>Emergency Shelter Grant (ESG)</a:t>
            </a:r>
          </a:p>
        </p:txBody>
      </p:sp>
      <p:sp>
        <p:nvSpPr>
          <p:cNvPr id="293891" name="Rectangle 3"/>
          <p:cNvSpPr>
            <a:spLocks noGrp="1" noChangeArrowheads="1"/>
          </p:cNvSpPr>
          <p:nvPr>
            <p:ph type="body" idx="1"/>
          </p:nvPr>
        </p:nvSpPr>
        <p:spPr/>
        <p:txBody>
          <a:bodyPr/>
          <a:lstStyle/>
          <a:p>
            <a:pPr>
              <a:buFont typeface="Wingdings" panose="05000000000000000000" pitchFamily="2" charset="2"/>
              <a:buNone/>
            </a:pPr>
            <a:r>
              <a:rPr lang="en-US" altLang="en-US" b="1"/>
              <a:t>History:</a:t>
            </a:r>
            <a:r>
              <a:rPr lang="en-US" altLang="en-US"/>
              <a:t> </a:t>
            </a:r>
          </a:p>
          <a:p>
            <a:pPr lvl="1"/>
            <a:endParaRPr lang="en-US" altLang="en-US"/>
          </a:p>
          <a:p>
            <a:pPr lvl="1">
              <a:buFontTx/>
              <a:buNone/>
            </a:pPr>
            <a:r>
              <a:rPr lang="en-US" altLang="en-US"/>
              <a:t>Originally established by the Homeless Housing Act of 1986</a:t>
            </a:r>
          </a:p>
          <a:p>
            <a:pPr lvl="1"/>
            <a:endParaRPr lang="en-US" altLang="en-US"/>
          </a:p>
          <a:p>
            <a:pPr lvl="1">
              <a:buFontTx/>
              <a:buNone/>
            </a:pPr>
            <a:r>
              <a:rPr lang="en-US" altLang="en-US"/>
              <a:t>Incorporated into subtitle B of title IV of the McKinney-Vento Homeless Assistance Act in 1987. </a:t>
            </a:r>
          </a:p>
          <a:p>
            <a:pPr>
              <a:buFont typeface="Wingdings" panose="05000000000000000000" pitchFamily="2" charset="2"/>
              <a:buNone/>
            </a:pPr>
            <a:endParaRPr lang="en-US" altLang="en-US"/>
          </a:p>
        </p:txBody>
      </p:sp>
    </p:spTree>
    <p:extLst>
      <p:ext uri="{BB962C8B-B14F-4D97-AF65-F5344CB8AC3E}">
        <p14:creationId xmlns:p14="http://schemas.microsoft.com/office/powerpoint/2010/main" val="1934691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a:lstStyle/>
          <a:p>
            <a:r>
              <a:rPr lang="en-US" altLang="en-US"/>
              <a:t>Emergency Shelter Grant (ESG)</a:t>
            </a:r>
          </a:p>
        </p:txBody>
      </p:sp>
      <p:sp>
        <p:nvSpPr>
          <p:cNvPr id="453635" name="Rectangle 3"/>
          <p:cNvSpPr>
            <a:spLocks noGrp="1" noChangeArrowheads="1"/>
          </p:cNvSpPr>
          <p:nvPr>
            <p:ph type="body" idx="1"/>
          </p:nvPr>
        </p:nvSpPr>
        <p:spPr>
          <a:xfrm>
            <a:off x="2209800" y="1641476"/>
            <a:ext cx="7924800" cy="4759325"/>
          </a:xfrm>
        </p:spPr>
        <p:txBody>
          <a:bodyPr/>
          <a:lstStyle/>
          <a:p>
            <a:pPr>
              <a:lnSpc>
                <a:spcPct val="90000"/>
              </a:lnSpc>
              <a:buFont typeface="Wingdings" panose="05000000000000000000" pitchFamily="2" charset="2"/>
              <a:buNone/>
            </a:pPr>
            <a:r>
              <a:rPr lang="en-US" altLang="en-US" sz="2800" b="1"/>
              <a:t>Grantees: </a:t>
            </a:r>
          </a:p>
          <a:p>
            <a:pPr lvl="1">
              <a:lnSpc>
                <a:spcPct val="90000"/>
              </a:lnSpc>
            </a:pPr>
            <a:r>
              <a:rPr lang="en-US" altLang="en-US" sz="2400"/>
              <a:t>State governments, metropolitan cities, urban counties, and U.S. territories </a:t>
            </a:r>
          </a:p>
          <a:p>
            <a:pPr lvl="1">
              <a:lnSpc>
                <a:spcPct val="90000"/>
              </a:lnSpc>
            </a:pPr>
            <a:r>
              <a:rPr lang="en-US" altLang="en-US" sz="2400"/>
              <a:t>Grantees make the funds available to </a:t>
            </a:r>
            <a:r>
              <a:rPr lang="en-US" altLang="en-US" sz="2400" b="1"/>
              <a:t>eligible recipients</a:t>
            </a:r>
            <a:r>
              <a:rPr lang="en-US" altLang="en-US" sz="2400"/>
              <a:t>, which can be local government agencies or private nonprofit organizations. </a:t>
            </a:r>
          </a:p>
          <a:p>
            <a:pPr lvl="1">
              <a:lnSpc>
                <a:spcPct val="90000"/>
              </a:lnSpc>
            </a:pPr>
            <a:endParaRPr lang="en-US" altLang="en-US" sz="2400"/>
          </a:p>
          <a:p>
            <a:pPr>
              <a:lnSpc>
                <a:spcPct val="90000"/>
              </a:lnSpc>
              <a:buFont typeface="Wingdings" panose="05000000000000000000" pitchFamily="2" charset="2"/>
              <a:buNone/>
            </a:pPr>
            <a:r>
              <a:rPr lang="en-US" altLang="en-US" sz="2800" b="1"/>
              <a:t>Matching Requirement: </a:t>
            </a:r>
          </a:p>
          <a:p>
            <a:pPr lvl="1">
              <a:lnSpc>
                <a:spcPct val="90000"/>
              </a:lnSpc>
            </a:pPr>
            <a:r>
              <a:rPr lang="en-US" altLang="en-US" sz="2400"/>
              <a:t>Local ESG grant funds must be matched dollar for dollar with locally-generated amounts.</a:t>
            </a:r>
          </a:p>
          <a:p>
            <a:pPr lvl="1">
              <a:lnSpc>
                <a:spcPct val="90000"/>
              </a:lnSpc>
            </a:pPr>
            <a:r>
              <a:rPr lang="en-US" altLang="en-US" sz="2400"/>
              <a:t>States do not have to match the first $100,000 of ESG assistance that they receive.</a:t>
            </a:r>
          </a:p>
        </p:txBody>
      </p:sp>
    </p:spTree>
    <p:extLst>
      <p:ext uri="{BB962C8B-B14F-4D97-AF65-F5344CB8AC3E}">
        <p14:creationId xmlns:p14="http://schemas.microsoft.com/office/powerpoint/2010/main" val="15472572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a:xfrm>
            <a:off x="2209800" y="457200"/>
            <a:ext cx="7772400" cy="1219200"/>
          </a:xfrm>
        </p:spPr>
        <p:txBody>
          <a:bodyPr/>
          <a:lstStyle/>
          <a:p>
            <a:r>
              <a:rPr lang="en-US" altLang="en-US" sz="4000"/>
              <a:t>Five Categories of ESG Eligible Activities</a:t>
            </a:r>
          </a:p>
        </p:txBody>
      </p:sp>
      <p:sp>
        <p:nvSpPr>
          <p:cNvPr id="455683" name="Rectangle 3"/>
          <p:cNvSpPr>
            <a:spLocks noGrp="1" noChangeArrowheads="1"/>
          </p:cNvSpPr>
          <p:nvPr>
            <p:ph type="body" idx="1"/>
          </p:nvPr>
        </p:nvSpPr>
        <p:spPr>
          <a:xfrm>
            <a:off x="1981200" y="1946276"/>
            <a:ext cx="8229600" cy="4454525"/>
          </a:xfrm>
        </p:spPr>
        <p:txBody>
          <a:bodyPr/>
          <a:lstStyle/>
          <a:p>
            <a:r>
              <a:rPr lang="en-US" altLang="en-US"/>
              <a:t>Rehab or conversion of buildings into homeless shelters  </a:t>
            </a:r>
          </a:p>
          <a:p>
            <a:r>
              <a:rPr lang="en-US" altLang="en-US"/>
              <a:t>Operating expenses and maintenance of the shelter</a:t>
            </a:r>
          </a:p>
          <a:p>
            <a:r>
              <a:rPr lang="en-US" altLang="en-US"/>
              <a:t>Essential supportive services  </a:t>
            </a:r>
          </a:p>
          <a:p>
            <a:r>
              <a:rPr lang="en-US" altLang="en-US"/>
              <a:t>Short-term homeless prevention activities</a:t>
            </a:r>
          </a:p>
          <a:p>
            <a:r>
              <a:rPr lang="en-US" altLang="en-US"/>
              <a:t>Administration of the grant  </a:t>
            </a:r>
          </a:p>
        </p:txBody>
      </p:sp>
    </p:spTree>
    <p:extLst>
      <p:ext uri="{BB962C8B-B14F-4D97-AF65-F5344CB8AC3E}">
        <p14:creationId xmlns:p14="http://schemas.microsoft.com/office/powerpoint/2010/main" val="1440600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2209800" y="0"/>
            <a:ext cx="7772400" cy="1219200"/>
          </a:xfrm>
        </p:spPr>
        <p:txBody>
          <a:bodyPr/>
          <a:lstStyle/>
          <a:p>
            <a:r>
              <a:rPr lang="en-US" altLang="en-US" sz="4000"/>
              <a:t>HUD’s Federal Formula Programs</a:t>
            </a:r>
          </a:p>
        </p:txBody>
      </p:sp>
      <p:sp>
        <p:nvSpPr>
          <p:cNvPr id="254979" name="Rectangle 3"/>
          <p:cNvSpPr>
            <a:spLocks noGrp="1" noChangeArrowheads="1"/>
          </p:cNvSpPr>
          <p:nvPr>
            <p:ph type="body" idx="1"/>
          </p:nvPr>
        </p:nvSpPr>
        <p:spPr>
          <a:xfrm>
            <a:off x="2133600" y="1447801"/>
            <a:ext cx="8077200" cy="4683125"/>
          </a:xfrm>
        </p:spPr>
        <p:txBody>
          <a:bodyPr/>
          <a:lstStyle/>
          <a:p>
            <a:pPr>
              <a:lnSpc>
                <a:spcPct val="80000"/>
              </a:lnSpc>
            </a:pPr>
            <a:r>
              <a:rPr lang="en-US" altLang="en-US" sz="2800"/>
              <a:t>Grantee: </a:t>
            </a:r>
          </a:p>
          <a:p>
            <a:pPr lvl="1">
              <a:lnSpc>
                <a:spcPct val="80000"/>
              </a:lnSpc>
            </a:pPr>
            <a:r>
              <a:rPr lang="en-US" altLang="en-US" sz="2400"/>
              <a:t>The State or Locality that receives and distributes funding.</a:t>
            </a:r>
          </a:p>
          <a:p>
            <a:pPr lvl="1">
              <a:lnSpc>
                <a:spcPct val="80000"/>
              </a:lnSpc>
            </a:pPr>
            <a:endParaRPr lang="en-US" altLang="en-US" sz="2400"/>
          </a:p>
          <a:p>
            <a:pPr>
              <a:lnSpc>
                <a:spcPct val="80000"/>
              </a:lnSpc>
            </a:pPr>
            <a:r>
              <a:rPr lang="en-US" altLang="en-US" sz="2800"/>
              <a:t>Formulas:</a:t>
            </a:r>
          </a:p>
          <a:p>
            <a:pPr lvl="1">
              <a:lnSpc>
                <a:spcPct val="80000"/>
              </a:lnSpc>
            </a:pPr>
            <a:r>
              <a:rPr lang="en-US" altLang="en-US" sz="2400"/>
              <a:t>Determines which States and Localities will receive the funding and how much of it. </a:t>
            </a:r>
          </a:p>
          <a:p>
            <a:pPr lvl="1">
              <a:lnSpc>
                <a:spcPct val="80000"/>
              </a:lnSpc>
            </a:pPr>
            <a:endParaRPr lang="en-US" altLang="en-US" sz="2400"/>
          </a:p>
          <a:p>
            <a:pPr>
              <a:lnSpc>
                <a:spcPct val="80000"/>
              </a:lnSpc>
            </a:pPr>
            <a:r>
              <a:rPr lang="en-US" altLang="en-US" sz="2800"/>
              <a:t>Money:  </a:t>
            </a:r>
          </a:p>
          <a:p>
            <a:pPr lvl="1">
              <a:lnSpc>
                <a:spcPct val="80000"/>
              </a:lnSpc>
            </a:pPr>
            <a:r>
              <a:rPr lang="en-US" altLang="en-US" sz="2400"/>
              <a:t>Allocated each year to the grantees, for each program. </a:t>
            </a:r>
          </a:p>
          <a:p>
            <a:pPr lvl="1">
              <a:lnSpc>
                <a:spcPct val="80000"/>
              </a:lnSpc>
            </a:pPr>
            <a:endParaRPr lang="en-US" altLang="en-US" sz="2400"/>
          </a:p>
          <a:p>
            <a:pPr>
              <a:lnSpc>
                <a:spcPct val="80000"/>
              </a:lnSpc>
            </a:pPr>
            <a:r>
              <a:rPr lang="en-US" altLang="en-US" sz="2800"/>
              <a:t>Match Funds:</a:t>
            </a:r>
          </a:p>
          <a:p>
            <a:pPr lvl="1">
              <a:lnSpc>
                <a:spcPct val="80000"/>
              </a:lnSpc>
            </a:pPr>
            <a:r>
              <a:rPr lang="en-US" altLang="en-US" sz="2400"/>
              <a:t>HOME, HOPWA and ESG require a Match. </a:t>
            </a:r>
          </a:p>
        </p:txBody>
      </p:sp>
    </p:spTree>
    <p:extLst>
      <p:ext uri="{BB962C8B-B14F-4D97-AF65-F5344CB8AC3E}">
        <p14:creationId xmlns:p14="http://schemas.microsoft.com/office/powerpoint/2010/main" val="13220381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r>
              <a:rPr lang="en-US" altLang="en-US" sz="4000"/>
              <a:t>HUD’s Definition of Homelessness </a:t>
            </a:r>
          </a:p>
        </p:txBody>
      </p:sp>
      <p:sp>
        <p:nvSpPr>
          <p:cNvPr id="457731" name="Rectangle 3"/>
          <p:cNvSpPr>
            <a:spLocks noGrp="1" noChangeArrowheads="1"/>
          </p:cNvSpPr>
          <p:nvPr>
            <p:ph type="body" idx="1"/>
          </p:nvPr>
        </p:nvSpPr>
        <p:spPr/>
        <p:txBody>
          <a:bodyPr/>
          <a:lstStyle/>
          <a:p>
            <a:r>
              <a:rPr lang="en-US" altLang="en-US"/>
              <a:t>Based on primary nighttime residence</a:t>
            </a:r>
          </a:p>
          <a:p>
            <a:r>
              <a:rPr lang="en-US" altLang="en-US"/>
              <a:t>Includes individuals and families </a:t>
            </a:r>
          </a:p>
          <a:p>
            <a:r>
              <a:rPr lang="en-US" altLang="en-US"/>
              <a:t>Must be living in one of the following:</a:t>
            </a:r>
          </a:p>
          <a:p>
            <a:pPr lvl="1"/>
            <a:r>
              <a:rPr lang="en-US" altLang="en-US"/>
              <a:t>Places not meant for human habitation;</a:t>
            </a:r>
          </a:p>
          <a:p>
            <a:pPr lvl="1"/>
            <a:r>
              <a:rPr lang="en-US" altLang="en-US"/>
              <a:t>Emergency shelter; or</a:t>
            </a:r>
          </a:p>
          <a:p>
            <a:pPr lvl="1"/>
            <a:r>
              <a:rPr lang="en-US" altLang="en-US"/>
              <a:t>Transitional housing for homeless persons who originally came from streets or emergency shelter </a:t>
            </a:r>
          </a:p>
          <a:p>
            <a:pPr lvl="1">
              <a:buFontTx/>
              <a:buNone/>
            </a:pPr>
            <a:endParaRPr lang="en-US" altLang="en-US"/>
          </a:p>
        </p:txBody>
      </p:sp>
    </p:spTree>
    <p:extLst>
      <p:ext uri="{BB962C8B-B14F-4D97-AF65-F5344CB8AC3E}">
        <p14:creationId xmlns:p14="http://schemas.microsoft.com/office/powerpoint/2010/main" val="3884196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r>
              <a:rPr lang="en-US" altLang="en-US" sz="4000"/>
              <a:t>HUD’s Definition of Homelessness</a:t>
            </a:r>
          </a:p>
        </p:txBody>
      </p:sp>
      <p:sp>
        <p:nvSpPr>
          <p:cNvPr id="458755" name="Rectangle 3"/>
          <p:cNvSpPr>
            <a:spLocks noGrp="1" noChangeArrowheads="1"/>
          </p:cNvSpPr>
          <p:nvPr>
            <p:ph type="body" idx="1"/>
          </p:nvPr>
        </p:nvSpPr>
        <p:spPr/>
        <p:txBody>
          <a:bodyPr/>
          <a:lstStyle/>
          <a:p>
            <a:r>
              <a:rPr lang="en-US" altLang="en-US"/>
              <a:t>Does not include:</a:t>
            </a:r>
          </a:p>
          <a:p>
            <a:pPr lvl="1"/>
            <a:r>
              <a:rPr lang="en-US" altLang="en-US"/>
              <a:t>Persons living in substandard housing</a:t>
            </a:r>
          </a:p>
          <a:p>
            <a:pPr lvl="1"/>
            <a:r>
              <a:rPr lang="en-US" altLang="en-US"/>
              <a:t>Persons living in overcrowded housing situations</a:t>
            </a:r>
          </a:p>
          <a:p>
            <a:pPr lvl="1"/>
            <a:r>
              <a:rPr lang="en-US" altLang="en-US"/>
              <a:t>Persons that are wards of the state</a:t>
            </a:r>
          </a:p>
          <a:p>
            <a:pPr lvl="1"/>
            <a:r>
              <a:rPr lang="en-US" altLang="en-US"/>
              <a:t>Persons being discharged from institutions where housing placement is condition of release</a:t>
            </a:r>
          </a:p>
          <a:p>
            <a:pPr lvl="1"/>
            <a:r>
              <a:rPr lang="en-US" altLang="en-US"/>
              <a:t>Persons living with family/friends </a:t>
            </a:r>
          </a:p>
          <a:p>
            <a:pPr lvl="1">
              <a:buFontTx/>
              <a:buNone/>
            </a:pPr>
            <a:endParaRPr lang="en-US" altLang="en-US"/>
          </a:p>
        </p:txBody>
      </p:sp>
    </p:spTree>
    <p:extLst>
      <p:ext uri="{BB962C8B-B14F-4D97-AF65-F5344CB8AC3E}">
        <p14:creationId xmlns:p14="http://schemas.microsoft.com/office/powerpoint/2010/main" val="27321404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en-US" altLang="en-US"/>
              <a:t>Chronic Homelessness</a:t>
            </a:r>
          </a:p>
        </p:txBody>
      </p:sp>
      <p:sp>
        <p:nvSpPr>
          <p:cNvPr id="459779" name="Rectangle 3"/>
          <p:cNvSpPr>
            <a:spLocks noGrp="1" noChangeArrowheads="1"/>
          </p:cNvSpPr>
          <p:nvPr>
            <p:ph type="body" idx="1"/>
          </p:nvPr>
        </p:nvSpPr>
        <p:spPr>
          <a:xfrm>
            <a:off x="2209800" y="1447801"/>
            <a:ext cx="8229600" cy="4911725"/>
          </a:xfrm>
        </p:spPr>
        <p:txBody>
          <a:bodyPr/>
          <a:lstStyle/>
          <a:p>
            <a:pPr marL="533400" indent="-533400">
              <a:spcBef>
                <a:spcPct val="50000"/>
              </a:spcBef>
              <a:buNone/>
            </a:pPr>
            <a:r>
              <a:rPr lang="en-US" altLang="en-US" i="1"/>
              <a:t>HUD is focused on ending chronic homelessness</a:t>
            </a:r>
            <a:r>
              <a:rPr lang="en-US" altLang="en-US">
                <a:effectLst/>
              </a:rPr>
              <a:t> </a:t>
            </a:r>
          </a:p>
          <a:p>
            <a:pPr marL="533400" indent="-533400"/>
            <a:endParaRPr lang="en-US" altLang="en-US"/>
          </a:p>
          <a:p>
            <a:pPr marL="533400" indent="-533400"/>
            <a:r>
              <a:rPr lang="en-US" altLang="en-US"/>
              <a:t>Definition of a chronically homeless person: </a:t>
            </a:r>
            <a:br>
              <a:rPr lang="en-US" altLang="en-US"/>
            </a:br>
            <a:r>
              <a:rPr lang="en-US" altLang="en-US" sz="2800" i="1">
                <a:effectLst/>
              </a:rPr>
              <a:t>“Either: </a:t>
            </a:r>
          </a:p>
          <a:p>
            <a:pPr marL="914400" lvl="1" indent="-457200">
              <a:buFontTx/>
              <a:buAutoNum type="arabicPeriod"/>
            </a:pPr>
            <a:r>
              <a:rPr lang="en-US" altLang="en-US" sz="2400" i="1">
                <a:effectLst/>
              </a:rPr>
              <a:t>An unaccompanied homeless individual with a disabling condition who has been continuously homeless for a year or more, OR </a:t>
            </a:r>
          </a:p>
          <a:p>
            <a:pPr marL="914400" lvl="1" indent="-457200">
              <a:buFontTx/>
              <a:buAutoNum type="arabicPeriod"/>
            </a:pPr>
            <a:r>
              <a:rPr lang="en-US" altLang="en-US" sz="2400" i="1">
                <a:effectLst/>
              </a:rPr>
              <a:t>An unaccompanied individual with a disabling condition who has had at least four episodes of homelessness in the past three years.”</a:t>
            </a:r>
          </a:p>
          <a:p>
            <a:pPr marL="914400" lvl="1" indent="-457200"/>
            <a:endParaRPr lang="en-US" altLang="en-US"/>
          </a:p>
        </p:txBody>
      </p:sp>
    </p:spTree>
    <p:extLst>
      <p:ext uri="{BB962C8B-B14F-4D97-AF65-F5344CB8AC3E}">
        <p14:creationId xmlns:p14="http://schemas.microsoft.com/office/powerpoint/2010/main" val="3857181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en-US" altLang="en-US"/>
              <a:t>Competitive Programs</a:t>
            </a:r>
          </a:p>
        </p:txBody>
      </p:sp>
      <p:sp>
        <p:nvSpPr>
          <p:cNvPr id="460803" name="Rectangle 3"/>
          <p:cNvSpPr>
            <a:spLocks noGrp="1" noChangeArrowheads="1"/>
          </p:cNvSpPr>
          <p:nvPr>
            <p:ph type="body" idx="1"/>
          </p:nvPr>
        </p:nvSpPr>
        <p:spPr/>
        <p:txBody>
          <a:bodyPr/>
          <a:lstStyle/>
          <a:p>
            <a:pPr>
              <a:buFont typeface="Wingdings" panose="05000000000000000000" pitchFamily="2" charset="2"/>
              <a:buNone/>
            </a:pPr>
            <a:r>
              <a:rPr lang="en-US" altLang="en-US"/>
              <a:t>In the Office Community Planning and Development (CPD)</a:t>
            </a:r>
          </a:p>
          <a:p>
            <a:pPr lvl="1"/>
            <a:r>
              <a:rPr lang="en-US" altLang="en-US"/>
              <a:t>The Continuum of Care</a:t>
            </a:r>
          </a:p>
          <a:p>
            <a:pPr lvl="2"/>
            <a:r>
              <a:rPr lang="en-US" altLang="en-US"/>
              <a:t>Homeless Competitive Grants </a:t>
            </a:r>
          </a:p>
          <a:p>
            <a:pPr lvl="1"/>
            <a:r>
              <a:rPr lang="en-US" altLang="en-US"/>
              <a:t>Other CPD Competitive Grants</a:t>
            </a:r>
          </a:p>
          <a:p>
            <a:pPr lvl="1"/>
            <a:endParaRPr lang="en-US" altLang="en-US"/>
          </a:p>
          <a:p>
            <a:pPr algn="ctr">
              <a:buFont typeface="Wingdings" panose="05000000000000000000" pitchFamily="2" charset="2"/>
              <a:buNone/>
            </a:pPr>
            <a:r>
              <a:rPr lang="en-US" altLang="en-US" sz="3600" b="1"/>
              <a:t>Certificate of Consistency with the Consolidated Plan</a:t>
            </a:r>
          </a:p>
        </p:txBody>
      </p:sp>
    </p:spTree>
    <p:extLst>
      <p:ext uri="{BB962C8B-B14F-4D97-AF65-F5344CB8AC3E}">
        <p14:creationId xmlns:p14="http://schemas.microsoft.com/office/powerpoint/2010/main" val="305917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r>
              <a:rPr lang="en-US" altLang="en-US"/>
              <a:t>The Continuum of Care (CoC)</a:t>
            </a:r>
          </a:p>
        </p:txBody>
      </p:sp>
      <p:sp>
        <p:nvSpPr>
          <p:cNvPr id="462851" name="Rectangle 3"/>
          <p:cNvSpPr>
            <a:spLocks noGrp="1" noChangeArrowheads="1"/>
          </p:cNvSpPr>
          <p:nvPr>
            <p:ph type="body" idx="1"/>
          </p:nvPr>
        </p:nvSpPr>
        <p:spPr>
          <a:xfrm>
            <a:off x="1981200" y="1682751"/>
            <a:ext cx="8382000" cy="4410075"/>
          </a:xfrm>
        </p:spPr>
        <p:txBody>
          <a:bodyPr/>
          <a:lstStyle/>
          <a:p>
            <a:pPr algn="ctr">
              <a:lnSpc>
                <a:spcPct val="90000"/>
              </a:lnSpc>
              <a:buFont typeface="Wingdings" panose="05000000000000000000" pitchFamily="2" charset="2"/>
              <a:buNone/>
            </a:pPr>
            <a:r>
              <a:rPr lang="en-US" altLang="en-US" sz="2800" b="1"/>
              <a:t>HUD’s Homeless Assistance Plan</a:t>
            </a:r>
          </a:p>
          <a:p>
            <a:pPr lvl="1">
              <a:lnSpc>
                <a:spcPct val="90000"/>
              </a:lnSpc>
              <a:buFontTx/>
              <a:buNone/>
            </a:pPr>
            <a:endParaRPr lang="en-US" altLang="en-US" sz="2400" b="1" i="1"/>
          </a:p>
          <a:p>
            <a:pPr lvl="1">
              <a:lnSpc>
                <a:spcPct val="90000"/>
              </a:lnSpc>
              <a:buFontTx/>
              <a:buNone/>
            </a:pPr>
            <a:r>
              <a:rPr lang="en-US" altLang="en-US" sz="3200" i="1"/>
              <a:t>HUD believes the best approach for alleviating homelessness is through a community-based process that provides a comprehensive response to the diverse needs of homeless persons.</a:t>
            </a:r>
            <a:r>
              <a:rPr lang="en-US" altLang="en-US" i="1"/>
              <a:t> </a:t>
            </a:r>
          </a:p>
          <a:p>
            <a:pPr lvl="1">
              <a:lnSpc>
                <a:spcPct val="90000"/>
              </a:lnSpc>
              <a:buFontTx/>
              <a:buNone/>
            </a:pPr>
            <a:endParaRPr lang="en-US" altLang="en-US" i="1"/>
          </a:p>
          <a:p>
            <a:pPr lvl="1">
              <a:lnSpc>
                <a:spcPct val="90000"/>
              </a:lnSpc>
              <a:buFont typeface="Wingdings" panose="05000000000000000000" pitchFamily="2" charset="2"/>
              <a:buNone/>
            </a:pPr>
            <a:r>
              <a:rPr lang="en-US" altLang="en-US" sz="2400" u="sng">
                <a:solidFill>
                  <a:schemeClr val="tx2"/>
                </a:solidFill>
              </a:rPr>
              <a:t>http://www.hud.gov/offices/cpd/homeless/programs/index.cfm</a:t>
            </a:r>
          </a:p>
        </p:txBody>
      </p:sp>
    </p:spTree>
    <p:extLst>
      <p:ext uri="{BB962C8B-B14F-4D97-AF65-F5344CB8AC3E}">
        <p14:creationId xmlns:p14="http://schemas.microsoft.com/office/powerpoint/2010/main" val="12163739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r>
              <a:rPr lang="en-US" altLang="en-US"/>
              <a:t>Continuum of Care Basics</a:t>
            </a:r>
          </a:p>
        </p:txBody>
      </p:sp>
      <p:sp>
        <p:nvSpPr>
          <p:cNvPr id="464899"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en-US" altLang="en-US" sz="2800" i="1"/>
              <a:t>“A collaborative funding approach that helps communities plan for and provide a full range of emergency, transitional, and permanent housing and service resources to address the various needs of homeless persons.”</a:t>
            </a:r>
            <a:r>
              <a:rPr lang="en-US" altLang="en-US" sz="2800"/>
              <a:t> </a:t>
            </a:r>
            <a:r>
              <a:rPr lang="en-US" altLang="en-US" sz="2000"/>
              <a:t>FY 2007 SuperNOFA</a:t>
            </a:r>
            <a:r>
              <a:rPr lang="en-US" altLang="en-US" sz="2800"/>
              <a:t> </a:t>
            </a:r>
          </a:p>
          <a:p>
            <a:pPr>
              <a:lnSpc>
                <a:spcPct val="90000"/>
              </a:lnSpc>
            </a:pPr>
            <a:endParaRPr lang="en-US" altLang="en-US" sz="2800"/>
          </a:p>
          <a:p>
            <a:pPr>
              <a:lnSpc>
                <a:spcPct val="90000"/>
              </a:lnSpc>
            </a:pPr>
            <a:r>
              <a:rPr lang="en-US" altLang="en-US" sz="2800"/>
              <a:t>Locally organized</a:t>
            </a:r>
          </a:p>
          <a:p>
            <a:pPr>
              <a:lnSpc>
                <a:spcPct val="90000"/>
              </a:lnSpc>
            </a:pPr>
            <a:r>
              <a:rPr lang="en-US" altLang="en-US" sz="2800"/>
              <a:t>Includes designated lead agency and contact person</a:t>
            </a:r>
          </a:p>
          <a:p>
            <a:pPr>
              <a:lnSpc>
                <a:spcPct val="90000"/>
              </a:lnSpc>
            </a:pPr>
            <a:r>
              <a:rPr lang="en-US" altLang="en-US" sz="2800"/>
              <a:t>Geographically based</a:t>
            </a:r>
          </a:p>
        </p:txBody>
      </p:sp>
    </p:spTree>
    <p:extLst>
      <p:ext uri="{BB962C8B-B14F-4D97-AF65-F5344CB8AC3E}">
        <p14:creationId xmlns:p14="http://schemas.microsoft.com/office/powerpoint/2010/main" val="18930386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r>
              <a:rPr lang="en-US" altLang="en-US"/>
              <a:t>Overview of Continuum of Care</a:t>
            </a:r>
          </a:p>
        </p:txBody>
      </p:sp>
      <p:sp>
        <p:nvSpPr>
          <p:cNvPr id="466947" name="Rectangle 3"/>
          <p:cNvSpPr>
            <a:spLocks noGrp="1" noChangeArrowheads="1"/>
          </p:cNvSpPr>
          <p:nvPr>
            <p:ph type="body" sz="half" idx="1"/>
          </p:nvPr>
        </p:nvSpPr>
        <p:spPr>
          <a:xfrm>
            <a:off x="2209800" y="2362200"/>
            <a:ext cx="3810000" cy="4114800"/>
          </a:xfrm>
        </p:spPr>
        <p:txBody>
          <a:bodyPr/>
          <a:lstStyle/>
          <a:p>
            <a:pPr lvl="1"/>
            <a:r>
              <a:rPr lang="en-US" altLang="en-US" sz="2200"/>
              <a:t>Housing and service providers</a:t>
            </a:r>
          </a:p>
          <a:p>
            <a:pPr lvl="1"/>
            <a:r>
              <a:rPr lang="en-US" altLang="en-US" sz="2200"/>
              <a:t>Nonprofit organizations</a:t>
            </a:r>
          </a:p>
          <a:p>
            <a:pPr lvl="1"/>
            <a:r>
              <a:rPr lang="en-US" altLang="en-US" sz="2200"/>
              <a:t>Public housing authorities</a:t>
            </a:r>
          </a:p>
          <a:p>
            <a:pPr lvl="1"/>
            <a:r>
              <a:rPr lang="en-US" altLang="en-US" sz="2200"/>
              <a:t>Advocacy groups</a:t>
            </a:r>
          </a:p>
          <a:p>
            <a:pPr lvl="1"/>
            <a:r>
              <a:rPr lang="en-US" altLang="en-US" sz="2200"/>
              <a:t>Community and faith-based organizations</a:t>
            </a:r>
          </a:p>
          <a:p>
            <a:pPr lvl="1"/>
            <a:r>
              <a:rPr lang="en-US" altLang="en-US" sz="2200"/>
              <a:t>State and local government agencies</a:t>
            </a:r>
          </a:p>
        </p:txBody>
      </p:sp>
      <p:sp>
        <p:nvSpPr>
          <p:cNvPr id="466948" name="Rectangle 4"/>
          <p:cNvSpPr>
            <a:spLocks noGrp="1" noChangeArrowheads="1"/>
          </p:cNvSpPr>
          <p:nvPr>
            <p:ph type="body" sz="half" idx="2"/>
          </p:nvPr>
        </p:nvSpPr>
        <p:spPr>
          <a:xfrm>
            <a:off x="6172200" y="2362200"/>
            <a:ext cx="3810000" cy="4038600"/>
          </a:xfrm>
        </p:spPr>
        <p:txBody>
          <a:bodyPr/>
          <a:lstStyle/>
          <a:p>
            <a:pPr lvl="1"/>
            <a:r>
              <a:rPr lang="en-US" altLang="en-US" sz="2200"/>
              <a:t>Housing developers and other private businesses</a:t>
            </a:r>
          </a:p>
          <a:p>
            <a:pPr lvl="1"/>
            <a:r>
              <a:rPr lang="en-US" altLang="en-US" sz="2200"/>
              <a:t>Private agencies, like health care organizations</a:t>
            </a:r>
          </a:p>
          <a:p>
            <a:pPr lvl="1"/>
            <a:r>
              <a:rPr lang="en-US" altLang="en-US" sz="2200"/>
              <a:t>Law enforcement and corrections</a:t>
            </a:r>
          </a:p>
          <a:p>
            <a:pPr lvl="1"/>
            <a:r>
              <a:rPr lang="en-US" altLang="en-US" sz="2200"/>
              <a:t>School systems</a:t>
            </a:r>
          </a:p>
          <a:p>
            <a:pPr lvl="1"/>
            <a:r>
              <a:rPr lang="en-US" altLang="en-US" sz="2200"/>
              <a:t>Private funding providers</a:t>
            </a:r>
          </a:p>
          <a:p>
            <a:pPr lvl="1"/>
            <a:r>
              <a:rPr lang="en-US" altLang="en-US" sz="2200"/>
              <a:t>Homeless or formerly homeless persons</a:t>
            </a:r>
          </a:p>
        </p:txBody>
      </p:sp>
      <p:sp>
        <p:nvSpPr>
          <p:cNvPr id="466949" name="Text Box 5"/>
          <p:cNvSpPr txBox="1">
            <a:spLocks noChangeArrowheads="1"/>
          </p:cNvSpPr>
          <p:nvPr/>
        </p:nvSpPr>
        <p:spPr bwMode="auto">
          <a:xfrm>
            <a:off x="2286000" y="1447801"/>
            <a:ext cx="7848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sz="2400">
                <a:solidFill>
                  <a:srgbClr val="FFFFFF"/>
                </a:solidFill>
                <a:effectLst>
                  <a:outerShdw blurRad="38100" dist="38100" dir="2700000" algn="tl">
                    <a:srgbClr val="000000"/>
                  </a:outerShdw>
                </a:effectLst>
                <a:latin typeface="Times New Roman" panose="02020603050405020304" pitchFamily="18" charset="0"/>
              </a:rPr>
              <a:t>A CoC system is developed through an inclusive, community-wide or region-wide process involving:</a:t>
            </a:r>
          </a:p>
        </p:txBody>
      </p:sp>
    </p:spTree>
    <p:extLst>
      <p:ext uri="{BB962C8B-B14F-4D97-AF65-F5344CB8AC3E}">
        <p14:creationId xmlns:p14="http://schemas.microsoft.com/office/powerpoint/2010/main" val="16596545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a:xfrm>
            <a:off x="2209800" y="0"/>
            <a:ext cx="7772400" cy="1143000"/>
          </a:xfrm>
        </p:spPr>
        <p:txBody>
          <a:bodyPr/>
          <a:lstStyle/>
          <a:p>
            <a:r>
              <a:rPr lang="en-US" altLang="en-US"/>
              <a:t>Continuum of Care</a:t>
            </a:r>
            <a:endParaRPr lang="en-US" altLang="en-US" sz="2800"/>
          </a:p>
        </p:txBody>
      </p:sp>
      <p:sp>
        <p:nvSpPr>
          <p:cNvPr id="468995" name="Oval 3"/>
          <p:cNvSpPr>
            <a:spLocks noChangeArrowheads="1"/>
          </p:cNvSpPr>
          <p:nvPr/>
        </p:nvSpPr>
        <p:spPr bwMode="auto">
          <a:xfrm>
            <a:off x="3429000" y="2362200"/>
            <a:ext cx="4953000" cy="2584450"/>
          </a:xfrm>
          <a:prstGeom prst="ellipse">
            <a:avLst/>
          </a:prstGeom>
          <a:solidFill>
            <a:srgbClr val="000066">
              <a:alpha val="13000"/>
            </a:srgb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fontAlgn="base" hangingPunct="0">
              <a:spcBef>
                <a:spcPct val="0"/>
              </a:spcBef>
              <a:spcAft>
                <a:spcPct val="0"/>
              </a:spcAft>
            </a:pPr>
            <a:r>
              <a:rPr lang="en-US" altLang="en-US" sz="2800" b="1">
                <a:solidFill>
                  <a:srgbClr val="FFFFFF"/>
                </a:solidFill>
                <a:effectLst>
                  <a:outerShdw blurRad="38100" dist="38100" dir="2700000" algn="tl">
                    <a:srgbClr val="000000"/>
                  </a:outerShdw>
                </a:effectLst>
                <a:latin typeface="Arial" panose="020B0604020202020204" pitchFamily="34" charset="0"/>
              </a:rPr>
              <a:t>CoC </a:t>
            </a:r>
          </a:p>
          <a:p>
            <a:pPr algn="ctr" eaLnBrk="0" fontAlgn="base" hangingPunct="0">
              <a:spcBef>
                <a:spcPct val="0"/>
              </a:spcBef>
              <a:spcAft>
                <a:spcPct val="0"/>
              </a:spcAft>
            </a:pPr>
            <a:r>
              <a:rPr lang="en-US" altLang="en-US" sz="2800" b="1">
                <a:solidFill>
                  <a:srgbClr val="FFFFFF"/>
                </a:solidFill>
                <a:effectLst>
                  <a:outerShdw blurRad="38100" dist="38100" dir="2700000" algn="tl">
                    <a:srgbClr val="000000"/>
                  </a:outerShdw>
                </a:effectLst>
                <a:latin typeface="Arial" panose="020B0604020202020204" pitchFamily="34" charset="0"/>
              </a:rPr>
              <a:t>Planning/Coordinating </a:t>
            </a:r>
            <a:br>
              <a:rPr lang="en-US" altLang="en-US" sz="2800" b="1">
                <a:solidFill>
                  <a:srgbClr val="FFFFFF"/>
                </a:solidFill>
                <a:effectLst>
                  <a:outerShdw blurRad="38100" dist="38100" dir="2700000" algn="tl">
                    <a:srgbClr val="000000"/>
                  </a:outerShdw>
                </a:effectLst>
                <a:latin typeface="Arial" panose="020B0604020202020204" pitchFamily="34" charset="0"/>
              </a:rPr>
            </a:br>
            <a:r>
              <a:rPr lang="en-US" altLang="en-US" sz="2800" b="1">
                <a:solidFill>
                  <a:srgbClr val="FFFFFF"/>
                </a:solidFill>
                <a:effectLst>
                  <a:outerShdw blurRad="38100" dist="38100" dir="2700000" algn="tl">
                    <a:srgbClr val="000000"/>
                  </a:outerShdw>
                </a:effectLst>
                <a:latin typeface="Arial" panose="020B0604020202020204" pitchFamily="34" charset="0"/>
              </a:rPr>
              <a:t>Organizations</a:t>
            </a:r>
          </a:p>
        </p:txBody>
      </p:sp>
      <p:sp>
        <p:nvSpPr>
          <p:cNvPr id="468996" name="Rectangle 4"/>
          <p:cNvSpPr>
            <a:spLocks noChangeArrowheads="1"/>
          </p:cNvSpPr>
          <p:nvPr/>
        </p:nvSpPr>
        <p:spPr bwMode="auto">
          <a:xfrm>
            <a:off x="4648200" y="1295400"/>
            <a:ext cx="2380716"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spcBef>
                <a:spcPct val="0"/>
              </a:spcBef>
              <a:spcAft>
                <a:spcPct val="0"/>
              </a:spcAft>
            </a:pPr>
            <a:r>
              <a:rPr lang="en-US" altLang="en-US" sz="2000" b="1">
                <a:solidFill>
                  <a:srgbClr val="FFFFFF"/>
                </a:solidFill>
                <a:effectLst>
                  <a:outerShdw blurRad="38100" dist="38100" dir="2700000" algn="tl">
                    <a:srgbClr val="000000"/>
                  </a:outerShdw>
                </a:effectLst>
                <a:latin typeface="Arial" panose="020B0604020202020204" pitchFamily="34" charset="0"/>
              </a:rPr>
              <a:t>Veterans Services</a:t>
            </a:r>
          </a:p>
        </p:txBody>
      </p:sp>
      <p:sp>
        <p:nvSpPr>
          <p:cNvPr id="468997" name="Rectangle 5"/>
          <p:cNvSpPr>
            <a:spLocks noChangeArrowheads="1"/>
          </p:cNvSpPr>
          <p:nvPr/>
        </p:nvSpPr>
        <p:spPr bwMode="auto">
          <a:xfrm>
            <a:off x="1524001" y="2514600"/>
            <a:ext cx="1612621"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spcBef>
                <a:spcPct val="0"/>
              </a:spcBef>
              <a:spcAft>
                <a:spcPct val="0"/>
              </a:spcAft>
            </a:pPr>
            <a:r>
              <a:rPr lang="en-US" altLang="en-US" sz="2000" b="1">
                <a:solidFill>
                  <a:srgbClr val="FFFFFF"/>
                </a:solidFill>
                <a:effectLst>
                  <a:outerShdw blurRad="38100" dist="38100" dir="2700000" algn="tl">
                    <a:srgbClr val="000000"/>
                  </a:outerShdw>
                </a:effectLst>
                <a:latin typeface="Arial" panose="020B0604020202020204" pitchFamily="34" charset="0"/>
              </a:rPr>
              <a:t>Businesses</a:t>
            </a:r>
          </a:p>
        </p:txBody>
      </p:sp>
      <p:sp>
        <p:nvSpPr>
          <p:cNvPr id="468998" name="Rectangle 6"/>
          <p:cNvSpPr>
            <a:spLocks noChangeArrowheads="1"/>
          </p:cNvSpPr>
          <p:nvPr/>
        </p:nvSpPr>
        <p:spPr bwMode="auto">
          <a:xfrm>
            <a:off x="7924801" y="1600200"/>
            <a:ext cx="1864293"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spcBef>
                <a:spcPct val="0"/>
              </a:spcBef>
              <a:spcAft>
                <a:spcPct val="0"/>
              </a:spcAft>
            </a:pPr>
            <a:r>
              <a:rPr lang="en-US" altLang="en-US" sz="2000" b="1">
                <a:solidFill>
                  <a:srgbClr val="FFFFFF"/>
                </a:solidFill>
                <a:effectLst>
                  <a:outerShdw blurRad="38100" dist="38100" dir="2700000" algn="tl">
                    <a:srgbClr val="000000"/>
                  </a:outerShdw>
                </a:effectLst>
                <a:latin typeface="Arial" panose="020B0604020202020204" pitchFamily="34" charset="0"/>
              </a:rPr>
              <a:t>Mental Illness</a:t>
            </a:r>
          </a:p>
        </p:txBody>
      </p:sp>
      <p:sp>
        <p:nvSpPr>
          <p:cNvPr id="468999" name="Rectangle 7"/>
          <p:cNvSpPr>
            <a:spLocks noChangeArrowheads="1"/>
          </p:cNvSpPr>
          <p:nvPr/>
        </p:nvSpPr>
        <p:spPr bwMode="auto">
          <a:xfrm>
            <a:off x="1524001" y="3810000"/>
            <a:ext cx="1430007"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spcBef>
                <a:spcPct val="0"/>
              </a:spcBef>
              <a:spcAft>
                <a:spcPct val="0"/>
              </a:spcAft>
            </a:pPr>
            <a:r>
              <a:rPr lang="en-US" altLang="en-US" sz="2000" b="1">
                <a:solidFill>
                  <a:srgbClr val="FFFFFF"/>
                </a:solidFill>
                <a:effectLst>
                  <a:outerShdw blurRad="38100" dist="38100" dir="2700000" algn="tl">
                    <a:srgbClr val="000000"/>
                  </a:outerShdw>
                </a:effectLst>
                <a:latin typeface="Arial" panose="020B0604020202020204" pitchFamily="34" charset="0"/>
              </a:rPr>
              <a:t>HIV / AIDS</a:t>
            </a:r>
          </a:p>
        </p:txBody>
      </p:sp>
      <p:sp>
        <p:nvSpPr>
          <p:cNvPr id="469000" name="Rectangle 8"/>
          <p:cNvSpPr>
            <a:spLocks noChangeArrowheads="1"/>
          </p:cNvSpPr>
          <p:nvPr/>
        </p:nvSpPr>
        <p:spPr bwMode="auto">
          <a:xfrm>
            <a:off x="5029201" y="5791200"/>
            <a:ext cx="2073275"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0"/>
              </a:spcBef>
              <a:spcAft>
                <a:spcPct val="0"/>
              </a:spcAft>
            </a:pPr>
            <a:r>
              <a:rPr lang="en-US" altLang="en-US" sz="2000" b="1">
                <a:solidFill>
                  <a:srgbClr val="FFFFFF"/>
                </a:solidFill>
                <a:effectLst>
                  <a:outerShdw blurRad="38100" dist="38100" dir="2700000" algn="tl">
                    <a:srgbClr val="000000"/>
                  </a:outerShdw>
                </a:effectLst>
                <a:latin typeface="Arial" panose="020B0604020202020204" pitchFamily="34" charset="0"/>
              </a:rPr>
              <a:t>Neighborhood Groups</a:t>
            </a:r>
          </a:p>
        </p:txBody>
      </p:sp>
      <p:sp>
        <p:nvSpPr>
          <p:cNvPr id="469001" name="Rectangle 9"/>
          <p:cNvSpPr>
            <a:spLocks noChangeArrowheads="1"/>
          </p:cNvSpPr>
          <p:nvPr/>
        </p:nvSpPr>
        <p:spPr bwMode="auto">
          <a:xfrm>
            <a:off x="8991601" y="2590800"/>
            <a:ext cx="956993"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spcBef>
                <a:spcPct val="0"/>
              </a:spcBef>
              <a:spcAft>
                <a:spcPct val="0"/>
              </a:spcAft>
            </a:pPr>
            <a:r>
              <a:rPr lang="en-US" altLang="en-US" sz="2000" b="1">
                <a:solidFill>
                  <a:srgbClr val="FFFFFF"/>
                </a:solidFill>
                <a:effectLst>
                  <a:outerShdw blurRad="38100" dist="38100" dir="2700000" algn="tl">
                    <a:srgbClr val="000000"/>
                  </a:outerShdw>
                </a:effectLst>
                <a:latin typeface="Arial" panose="020B0604020202020204" pitchFamily="34" charset="0"/>
              </a:rPr>
              <a:t>Banks</a:t>
            </a:r>
          </a:p>
        </p:txBody>
      </p:sp>
      <p:sp>
        <p:nvSpPr>
          <p:cNvPr id="469002" name="Rectangle 10"/>
          <p:cNvSpPr>
            <a:spLocks noChangeArrowheads="1"/>
          </p:cNvSpPr>
          <p:nvPr/>
        </p:nvSpPr>
        <p:spPr bwMode="auto">
          <a:xfrm>
            <a:off x="1524001" y="4648200"/>
            <a:ext cx="1726435"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spcBef>
                <a:spcPct val="0"/>
              </a:spcBef>
              <a:spcAft>
                <a:spcPct val="0"/>
              </a:spcAft>
            </a:pPr>
            <a:r>
              <a:rPr lang="en-US" altLang="en-US" sz="2000" b="1">
                <a:solidFill>
                  <a:srgbClr val="FFFFFF"/>
                </a:solidFill>
                <a:effectLst>
                  <a:outerShdw blurRad="38100" dist="38100" dir="2700000" algn="tl">
                    <a:srgbClr val="000000"/>
                  </a:outerShdw>
                </a:effectLst>
                <a:latin typeface="Arial" panose="020B0604020202020204" pitchFamily="34" charset="0"/>
              </a:rPr>
              <a:t>Foundations</a:t>
            </a:r>
          </a:p>
        </p:txBody>
      </p:sp>
      <p:sp>
        <p:nvSpPr>
          <p:cNvPr id="469003" name="Rectangle 11"/>
          <p:cNvSpPr>
            <a:spLocks noChangeArrowheads="1"/>
          </p:cNvSpPr>
          <p:nvPr/>
        </p:nvSpPr>
        <p:spPr bwMode="auto">
          <a:xfrm>
            <a:off x="8337550" y="5029200"/>
            <a:ext cx="2351606"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spcBef>
                <a:spcPct val="0"/>
              </a:spcBef>
              <a:spcAft>
                <a:spcPct val="0"/>
              </a:spcAft>
            </a:pPr>
            <a:r>
              <a:rPr lang="en-US" altLang="en-US" sz="2000" b="1">
                <a:solidFill>
                  <a:srgbClr val="FFFFFF"/>
                </a:solidFill>
                <a:effectLst>
                  <a:outerShdw blurRad="38100" dist="38100" dir="2700000" algn="tl">
                    <a:srgbClr val="000000"/>
                  </a:outerShdw>
                </a:effectLst>
                <a:latin typeface="Arial" panose="020B0604020202020204" pitchFamily="34" charset="0"/>
              </a:rPr>
              <a:t>Service Providers</a:t>
            </a:r>
          </a:p>
        </p:txBody>
      </p:sp>
      <p:sp>
        <p:nvSpPr>
          <p:cNvPr id="469004" name="Rectangle 12"/>
          <p:cNvSpPr>
            <a:spLocks noChangeArrowheads="1"/>
          </p:cNvSpPr>
          <p:nvPr/>
        </p:nvSpPr>
        <p:spPr bwMode="auto">
          <a:xfrm>
            <a:off x="8839200" y="3657600"/>
            <a:ext cx="1569340"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spcBef>
                <a:spcPct val="0"/>
              </a:spcBef>
              <a:spcAft>
                <a:spcPct val="0"/>
              </a:spcAft>
            </a:pPr>
            <a:r>
              <a:rPr lang="en-US" altLang="en-US" sz="2000" b="1">
                <a:solidFill>
                  <a:srgbClr val="FFFFFF"/>
                </a:solidFill>
                <a:effectLst>
                  <a:outerShdw blurRad="38100" dist="38100" dir="2700000" algn="tl">
                    <a:srgbClr val="000000"/>
                  </a:outerShdw>
                </a:effectLst>
                <a:latin typeface="Arial" panose="020B0604020202020204" pitchFamily="34" charset="0"/>
              </a:rPr>
              <a:t>Housing</a:t>
            </a:r>
          </a:p>
          <a:p>
            <a:pPr eaLnBrk="0" fontAlgn="base" hangingPunct="0">
              <a:spcBef>
                <a:spcPct val="0"/>
              </a:spcBef>
              <a:spcAft>
                <a:spcPct val="0"/>
              </a:spcAft>
            </a:pPr>
            <a:r>
              <a:rPr lang="en-US" altLang="en-US" sz="2000" b="1">
                <a:solidFill>
                  <a:srgbClr val="FFFFFF"/>
                </a:solidFill>
                <a:effectLst>
                  <a:outerShdw blurRad="38100" dist="38100" dir="2700000" algn="tl">
                    <a:srgbClr val="000000"/>
                  </a:outerShdw>
                </a:effectLst>
                <a:latin typeface="Arial" panose="020B0604020202020204" pitchFamily="34" charset="0"/>
              </a:rPr>
              <a:t>Developers</a:t>
            </a:r>
          </a:p>
        </p:txBody>
      </p:sp>
      <p:sp>
        <p:nvSpPr>
          <p:cNvPr id="469005" name="Line 13"/>
          <p:cNvSpPr>
            <a:spLocks noChangeShapeType="1"/>
          </p:cNvSpPr>
          <p:nvPr/>
        </p:nvSpPr>
        <p:spPr bwMode="auto">
          <a:xfrm>
            <a:off x="5867400" y="1676400"/>
            <a:ext cx="0" cy="609600"/>
          </a:xfrm>
          <a:prstGeom prst="line">
            <a:avLst/>
          </a:prstGeom>
          <a:noFill/>
          <a:ln w="50800">
            <a:solidFill>
              <a:srgbClr val="FF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a:solidFill>
                <a:srgbClr val="FFFFFF"/>
              </a:solidFill>
              <a:latin typeface="Arial" panose="020B0604020202020204" pitchFamily="34" charset="0"/>
            </a:endParaRPr>
          </a:p>
        </p:txBody>
      </p:sp>
      <p:sp>
        <p:nvSpPr>
          <p:cNvPr id="469006" name="Line 14"/>
          <p:cNvSpPr>
            <a:spLocks noChangeShapeType="1"/>
          </p:cNvSpPr>
          <p:nvPr/>
        </p:nvSpPr>
        <p:spPr bwMode="auto">
          <a:xfrm>
            <a:off x="3657600" y="2057400"/>
            <a:ext cx="381000" cy="685800"/>
          </a:xfrm>
          <a:prstGeom prst="line">
            <a:avLst/>
          </a:prstGeom>
          <a:noFill/>
          <a:ln w="50800">
            <a:solidFill>
              <a:srgbClr val="FF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a:solidFill>
                <a:srgbClr val="FFFFFF"/>
              </a:solidFill>
              <a:latin typeface="Arial" panose="020B0604020202020204" pitchFamily="34" charset="0"/>
            </a:endParaRPr>
          </a:p>
        </p:txBody>
      </p:sp>
      <p:sp>
        <p:nvSpPr>
          <p:cNvPr id="469007" name="Line 15"/>
          <p:cNvSpPr>
            <a:spLocks noChangeShapeType="1"/>
          </p:cNvSpPr>
          <p:nvPr/>
        </p:nvSpPr>
        <p:spPr bwMode="auto">
          <a:xfrm flipH="1" flipV="1">
            <a:off x="7848600" y="4724400"/>
            <a:ext cx="533400" cy="381000"/>
          </a:xfrm>
          <a:prstGeom prst="line">
            <a:avLst/>
          </a:prstGeom>
          <a:noFill/>
          <a:ln w="50800">
            <a:solidFill>
              <a:srgbClr val="FF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a:solidFill>
                <a:srgbClr val="FFFFFF"/>
              </a:solidFill>
              <a:latin typeface="Arial" panose="020B0604020202020204" pitchFamily="34" charset="0"/>
            </a:endParaRPr>
          </a:p>
        </p:txBody>
      </p:sp>
      <p:sp>
        <p:nvSpPr>
          <p:cNvPr id="469008" name="Line 16"/>
          <p:cNvSpPr>
            <a:spLocks noChangeShapeType="1"/>
          </p:cNvSpPr>
          <p:nvPr/>
        </p:nvSpPr>
        <p:spPr bwMode="auto">
          <a:xfrm flipV="1">
            <a:off x="4038601" y="4953001"/>
            <a:ext cx="531813" cy="455613"/>
          </a:xfrm>
          <a:prstGeom prst="line">
            <a:avLst/>
          </a:prstGeom>
          <a:noFill/>
          <a:ln w="50800">
            <a:solidFill>
              <a:srgbClr val="FF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a:solidFill>
                <a:srgbClr val="FFFFFF"/>
              </a:solidFill>
              <a:latin typeface="Arial" panose="020B0604020202020204" pitchFamily="34" charset="0"/>
            </a:endParaRPr>
          </a:p>
        </p:txBody>
      </p:sp>
      <p:sp>
        <p:nvSpPr>
          <p:cNvPr id="469009" name="Line 17"/>
          <p:cNvSpPr>
            <a:spLocks noChangeShapeType="1"/>
          </p:cNvSpPr>
          <p:nvPr/>
        </p:nvSpPr>
        <p:spPr bwMode="auto">
          <a:xfrm>
            <a:off x="2819400" y="2895600"/>
            <a:ext cx="609600" cy="228600"/>
          </a:xfrm>
          <a:prstGeom prst="line">
            <a:avLst/>
          </a:prstGeom>
          <a:noFill/>
          <a:ln w="50800">
            <a:solidFill>
              <a:srgbClr val="FF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a:solidFill>
                <a:srgbClr val="FFFFFF"/>
              </a:solidFill>
              <a:latin typeface="Arial" panose="020B0604020202020204" pitchFamily="34" charset="0"/>
            </a:endParaRPr>
          </a:p>
        </p:txBody>
      </p:sp>
      <p:sp>
        <p:nvSpPr>
          <p:cNvPr id="469010" name="Line 18"/>
          <p:cNvSpPr>
            <a:spLocks noChangeShapeType="1"/>
          </p:cNvSpPr>
          <p:nvPr/>
        </p:nvSpPr>
        <p:spPr bwMode="auto">
          <a:xfrm flipH="1">
            <a:off x="8305800" y="4038600"/>
            <a:ext cx="457200" cy="0"/>
          </a:xfrm>
          <a:prstGeom prst="line">
            <a:avLst/>
          </a:prstGeom>
          <a:noFill/>
          <a:ln w="50800">
            <a:solidFill>
              <a:srgbClr val="FF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a:solidFill>
                <a:srgbClr val="FFFFFF"/>
              </a:solidFill>
              <a:latin typeface="Arial" panose="020B0604020202020204" pitchFamily="34" charset="0"/>
            </a:endParaRPr>
          </a:p>
        </p:txBody>
      </p:sp>
      <p:sp>
        <p:nvSpPr>
          <p:cNvPr id="469011" name="Line 19"/>
          <p:cNvSpPr>
            <a:spLocks noChangeShapeType="1"/>
          </p:cNvSpPr>
          <p:nvPr/>
        </p:nvSpPr>
        <p:spPr bwMode="auto">
          <a:xfrm flipH="1">
            <a:off x="8458200" y="3048000"/>
            <a:ext cx="457200" cy="304800"/>
          </a:xfrm>
          <a:prstGeom prst="line">
            <a:avLst/>
          </a:prstGeom>
          <a:noFill/>
          <a:ln w="50800">
            <a:solidFill>
              <a:srgbClr val="FF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a:solidFill>
                <a:srgbClr val="FFFFFF"/>
              </a:solidFill>
              <a:latin typeface="Arial" panose="020B0604020202020204" pitchFamily="34" charset="0"/>
            </a:endParaRPr>
          </a:p>
        </p:txBody>
      </p:sp>
      <p:sp>
        <p:nvSpPr>
          <p:cNvPr id="469012" name="Line 20"/>
          <p:cNvSpPr>
            <a:spLocks noChangeShapeType="1"/>
          </p:cNvSpPr>
          <p:nvPr/>
        </p:nvSpPr>
        <p:spPr bwMode="auto">
          <a:xfrm flipH="1">
            <a:off x="8153400" y="2209800"/>
            <a:ext cx="382588" cy="609600"/>
          </a:xfrm>
          <a:prstGeom prst="line">
            <a:avLst/>
          </a:prstGeom>
          <a:noFill/>
          <a:ln w="50800">
            <a:solidFill>
              <a:srgbClr val="FF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a:solidFill>
                <a:srgbClr val="FFFFFF"/>
              </a:solidFill>
              <a:latin typeface="Arial" panose="020B0604020202020204" pitchFamily="34" charset="0"/>
            </a:endParaRPr>
          </a:p>
        </p:txBody>
      </p:sp>
      <p:sp>
        <p:nvSpPr>
          <p:cNvPr id="469013" name="Line 21"/>
          <p:cNvSpPr>
            <a:spLocks noChangeShapeType="1"/>
          </p:cNvSpPr>
          <p:nvPr/>
        </p:nvSpPr>
        <p:spPr bwMode="auto">
          <a:xfrm flipV="1">
            <a:off x="3352800" y="4495800"/>
            <a:ext cx="533400" cy="304800"/>
          </a:xfrm>
          <a:prstGeom prst="line">
            <a:avLst/>
          </a:prstGeom>
          <a:noFill/>
          <a:ln w="50800">
            <a:solidFill>
              <a:srgbClr val="FF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a:solidFill>
                <a:srgbClr val="FFFFFF"/>
              </a:solidFill>
              <a:latin typeface="Arial" panose="020B0604020202020204" pitchFamily="34" charset="0"/>
            </a:endParaRPr>
          </a:p>
        </p:txBody>
      </p:sp>
      <p:sp>
        <p:nvSpPr>
          <p:cNvPr id="469014" name="Rectangle 22"/>
          <p:cNvSpPr>
            <a:spLocks noChangeArrowheads="1"/>
          </p:cNvSpPr>
          <p:nvPr/>
        </p:nvSpPr>
        <p:spPr bwMode="auto">
          <a:xfrm>
            <a:off x="7467601" y="5715000"/>
            <a:ext cx="2481449"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spcBef>
                <a:spcPct val="0"/>
              </a:spcBef>
              <a:spcAft>
                <a:spcPct val="0"/>
              </a:spcAft>
            </a:pPr>
            <a:r>
              <a:rPr lang="en-US" altLang="en-US" sz="2000" b="1">
                <a:solidFill>
                  <a:srgbClr val="FFFFFF"/>
                </a:solidFill>
                <a:effectLst>
                  <a:outerShdw blurRad="38100" dist="38100" dir="2700000" algn="tl">
                    <a:srgbClr val="000000"/>
                  </a:outerShdw>
                </a:effectLst>
                <a:latin typeface="Arial" panose="020B0604020202020204" pitchFamily="34" charset="0"/>
              </a:rPr>
              <a:t>Homeless Persons</a:t>
            </a:r>
          </a:p>
        </p:txBody>
      </p:sp>
      <p:sp>
        <p:nvSpPr>
          <p:cNvPr id="469015" name="Line 23"/>
          <p:cNvSpPr>
            <a:spLocks noChangeShapeType="1"/>
          </p:cNvSpPr>
          <p:nvPr/>
        </p:nvSpPr>
        <p:spPr bwMode="auto">
          <a:xfrm flipH="1" flipV="1">
            <a:off x="7162800" y="5257800"/>
            <a:ext cx="533400" cy="381000"/>
          </a:xfrm>
          <a:prstGeom prst="line">
            <a:avLst/>
          </a:prstGeom>
          <a:noFill/>
          <a:ln w="50800">
            <a:solidFill>
              <a:srgbClr val="FF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a:solidFill>
                <a:srgbClr val="FFFFFF"/>
              </a:solidFill>
              <a:latin typeface="Arial" panose="020B0604020202020204" pitchFamily="34" charset="0"/>
            </a:endParaRPr>
          </a:p>
        </p:txBody>
      </p:sp>
      <p:sp>
        <p:nvSpPr>
          <p:cNvPr id="469016" name="Rectangle 24"/>
          <p:cNvSpPr>
            <a:spLocks noChangeArrowheads="1"/>
          </p:cNvSpPr>
          <p:nvPr/>
        </p:nvSpPr>
        <p:spPr bwMode="auto">
          <a:xfrm>
            <a:off x="2667000" y="5486400"/>
            <a:ext cx="1441100"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spcBef>
                <a:spcPct val="0"/>
              </a:spcBef>
              <a:spcAft>
                <a:spcPct val="0"/>
              </a:spcAft>
            </a:pPr>
            <a:r>
              <a:rPr lang="en-US" altLang="en-US" sz="2000" b="1">
                <a:solidFill>
                  <a:srgbClr val="FFFFFF"/>
                </a:solidFill>
                <a:effectLst>
                  <a:outerShdw blurRad="38100" dist="38100" dir="2700000" algn="tl">
                    <a:srgbClr val="000000"/>
                  </a:outerShdw>
                </a:effectLst>
                <a:latin typeface="Arial" panose="020B0604020202020204" pitchFamily="34" charset="0"/>
              </a:rPr>
              <a:t>Educators</a:t>
            </a:r>
          </a:p>
        </p:txBody>
      </p:sp>
      <p:sp>
        <p:nvSpPr>
          <p:cNvPr id="469017" name="Line 25"/>
          <p:cNvSpPr>
            <a:spLocks noChangeShapeType="1"/>
          </p:cNvSpPr>
          <p:nvPr/>
        </p:nvSpPr>
        <p:spPr bwMode="auto">
          <a:xfrm flipV="1">
            <a:off x="5867400" y="5181600"/>
            <a:ext cx="0" cy="609600"/>
          </a:xfrm>
          <a:prstGeom prst="line">
            <a:avLst/>
          </a:prstGeom>
          <a:noFill/>
          <a:ln w="50800">
            <a:solidFill>
              <a:srgbClr val="FF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a:solidFill>
                <a:srgbClr val="FFFFFF"/>
              </a:solidFill>
              <a:latin typeface="Arial" panose="020B0604020202020204" pitchFamily="34" charset="0"/>
            </a:endParaRPr>
          </a:p>
        </p:txBody>
      </p:sp>
      <p:sp>
        <p:nvSpPr>
          <p:cNvPr id="469018" name="Line 26"/>
          <p:cNvSpPr>
            <a:spLocks noChangeShapeType="1"/>
          </p:cNvSpPr>
          <p:nvPr/>
        </p:nvSpPr>
        <p:spPr bwMode="auto">
          <a:xfrm flipV="1">
            <a:off x="2895600" y="3962400"/>
            <a:ext cx="533400" cy="0"/>
          </a:xfrm>
          <a:prstGeom prst="line">
            <a:avLst/>
          </a:prstGeom>
          <a:noFill/>
          <a:ln w="50800">
            <a:solidFill>
              <a:srgbClr val="FF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a:solidFill>
                <a:srgbClr val="FFFFFF"/>
              </a:solidFill>
              <a:latin typeface="Arial" panose="020B0604020202020204" pitchFamily="34" charset="0"/>
            </a:endParaRPr>
          </a:p>
        </p:txBody>
      </p:sp>
      <p:sp>
        <p:nvSpPr>
          <p:cNvPr id="469019" name="Text Box 27"/>
          <p:cNvSpPr txBox="1">
            <a:spLocks noChangeArrowheads="1"/>
          </p:cNvSpPr>
          <p:nvPr/>
        </p:nvSpPr>
        <p:spPr bwMode="auto">
          <a:xfrm>
            <a:off x="2209800" y="1524000"/>
            <a:ext cx="1981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fontAlgn="base">
              <a:spcBef>
                <a:spcPct val="70000"/>
              </a:spcBef>
              <a:spcAft>
                <a:spcPct val="0"/>
              </a:spcAft>
            </a:pPr>
            <a:r>
              <a:rPr lang="en-US" altLang="en-US" sz="2000" b="1">
                <a:solidFill>
                  <a:srgbClr val="000066"/>
                </a:solidFill>
                <a:latin typeface="Arial" panose="020B0604020202020204" pitchFamily="34" charset="0"/>
              </a:rPr>
              <a:t> </a:t>
            </a:r>
            <a:r>
              <a:rPr lang="en-US" altLang="en-US" sz="2000" b="1">
                <a:solidFill>
                  <a:srgbClr val="FFFFFF"/>
                </a:solidFill>
                <a:effectLst>
                  <a:outerShdw blurRad="38100" dist="38100" dir="2700000" algn="tl">
                    <a:srgbClr val="000000"/>
                  </a:outerShdw>
                </a:effectLst>
                <a:latin typeface="Arial" panose="020B0604020202020204" pitchFamily="34" charset="0"/>
              </a:rPr>
              <a:t>Government</a:t>
            </a:r>
            <a:r>
              <a:rPr lang="en-US" altLang="en-US" sz="3200">
                <a:solidFill>
                  <a:srgbClr val="FFFFFF"/>
                </a:solidFill>
                <a:effectLst>
                  <a:outerShdw blurRad="38100" dist="38100" dir="2700000" algn="tl">
                    <a:srgbClr val="000000"/>
                  </a:outerShdw>
                </a:effectLst>
                <a:latin typeface="Arial" panose="020B0604020202020204" pitchFamily="34" charset="0"/>
              </a:rPr>
              <a:t> </a:t>
            </a:r>
          </a:p>
        </p:txBody>
      </p:sp>
      <p:sp>
        <p:nvSpPr>
          <p:cNvPr id="469020" name="Line 28"/>
          <p:cNvSpPr>
            <a:spLocks noChangeShapeType="1"/>
          </p:cNvSpPr>
          <p:nvPr/>
        </p:nvSpPr>
        <p:spPr bwMode="auto">
          <a:xfrm>
            <a:off x="1524000" y="1143000"/>
            <a:ext cx="9144000" cy="0"/>
          </a:xfrm>
          <a:prstGeom prst="line">
            <a:avLst/>
          </a:prstGeom>
          <a:noFill/>
          <a:ln w="57150" cmpd="thickThin">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a:solidFill>
                <a:srgbClr val="FFFFFF"/>
              </a:solidFill>
              <a:latin typeface="Arial" panose="020B0604020202020204" pitchFamily="34" charset="0"/>
            </a:endParaRPr>
          </a:p>
        </p:txBody>
      </p:sp>
    </p:spTree>
    <p:extLst>
      <p:ext uri="{BB962C8B-B14F-4D97-AF65-F5344CB8AC3E}">
        <p14:creationId xmlns:p14="http://schemas.microsoft.com/office/powerpoint/2010/main" val="11685663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p:txBody>
          <a:bodyPr/>
          <a:lstStyle/>
          <a:p>
            <a:r>
              <a:rPr lang="en-US" altLang="en-US"/>
              <a:t>Five Basic Components of Continuum of Care</a:t>
            </a:r>
          </a:p>
        </p:txBody>
      </p:sp>
      <p:sp>
        <p:nvSpPr>
          <p:cNvPr id="471043" name="Rectangle 3"/>
          <p:cNvSpPr>
            <a:spLocks noGrp="1" noChangeArrowheads="1"/>
          </p:cNvSpPr>
          <p:nvPr>
            <p:ph type="body" idx="1"/>
          </p:nvPr>
        </p:nvSpPr>
        <p:spPr>
          <a:xfrm>
            <a:off x="2209800" y="1641476"/>
            <a:ext cx="7772400" cy="4987925"/>
          </a:xfrm>
        </p:spPr>
        <p:txBody>
          <a:bodyPr/>
          <a:lstStyle/>
          <a:p>
            <a:pPr marL="457200" indent="-457200">
              <a:lnSpc>
                <a:spcPct val="90000"/>
              </a:lnSpc>
              <a:buFont typeface="Wingdings" panose="05000000000000000000" pitchFamily="2" charset="2"/>
              <a:buAutoNum type="arabicPeriod"/>
            </a:pPr>
            <a:r>
              <a:rPr lang="en-US" altLang="en-US" sz="2400" b="1"/>
              <a:t>Outreach and assessment to identify the needs and conditions of homeless persons. </a:t>
            </a:r>
          </a:p>
          <a:p>
            <a:pPr marL="457200" indent="-457200">
              <a:lnSpc>
                <a:spcPct val="90000"/>
              </a:lnSpc>
              <a:buFont typeface="Wingdings" panose="05000000000000000000" pitchFamily="2" charset="2"/>
              <a:buAutoNum type="arabicPeriod"/>
            </a:pPr>
            <a:endParaRPr lang="en-US" altLang="en-US" sz="2400" b="1"/>
          </a:p>
          <a:p>
            <a:pPr marL="457200" indent="-457200">
              <a:lnSpc>
                <a:spcPct val="90000"/>
              </a:lnSpc>
              <a:buFont typeface="Wingdings" panose="05000000000000000000" pitchFamily="2" charset="2"/>
              <a:buAutoNum type="arabicPeriod"/>
            </a:pPr>
            <a:r>
              <a:rPr lang="en-US" altLang="en-US" sz="2400" b="1"/>
              <a:t>Immediate (emergency) shelter with appropriate supportive services.</a:t>
            </a:r>
          </a:p>
          <a:p>
            <a:pPr marL="838200" lvl="1" indent="-381000">
              <a:lnSpc>
                <a:spcPct val="90000"/>
              </a:lnSpc>
              <a:buFontTx/>
              <a:buAutoNum type="arabicPeriod"/>
            </a:pPr>
            <a:endParaRPr lang="en-US" altLang="en-US" sz="2400" b="1"/>
          </a:p>
          <a:p>
            <a:pPr marL="457200" indent="-457200">
              <a:lnSpc>
                <a:spcPct val="90000"/>
              </a:lnSpc>
              <a:buFontTx/>
              <a:buAutoNum type="arabicPeriod"/>
            </a:pPr>
            <a:r>
              <a:rPr lang="en-US" altLang="en-US" sz="2400" b="1"/>
              <a:t>Transitional housing with appropriate supportive services.</a:t>
            </a:r>
          </a:p>
          <a:p>
            <a:pPr marL="457200" indent="-457200">
              <a:lnSpc>
                <a:spcPct val="90000"/>
              </a:lnSpc>
              <a:buFontTx/>
              <a:buAutoNum type="arabicPeriod"/>
            </a:pPr>
            <a:endParaRPr lang="en-US" altLang="en-US" sz="2400" b="1"/>
          </a:p>
          <a:p>
            <a:pPr marL="457200" indent="-457200">
              <a:lnSpc>
                <a:spcPct val="90000"/>
              </a:lnSpc>
              <a:buFontTx/>
              <a:buAutoNum type="arabicPeriod"/>
            </a:pPr>
            <a:r>
              <a:rPr lang="en-US" altLang="en-US" sz="2400" b="1"/>
              <a:t>Permanent housing or permanent supportive housing.</a:t>
            </a:r>
          </a:p>
          <a:p>
            <a:pPr marL="838200" lvl="1" indent="-381000">
              <a:lnSpc>
                <a:spcPct val="90000"/>
              </a:lnSpc>
              <a:buNone/>
            </a:pPr>
            <a:endParaRPr lang="en-US" altLang="en-US" sz="2400" b="1"/>
          </a:p>
          <a:p>
            <a:pPr marL="457200" indent="-457200">
              <a:lnSpc>
                <a:spcPct val="90000"/>
              </a:lnSpc>
              <a:buFontTx/>
              <a:buAutoNum type="arabicPeriod"/>
            </a:pPr>
            <a:r>
              <a:rPr lang="en-US" altLang="en-US" sz="2400" b="1"/>
              <a:t>Prevention strategies. </a:t>
            </a:r>
          </a:p>
        </p:txBody>
      </p:sp>
    </p:spTree>
    <p:extLst>
      <p:ext uri="{BB962C8B-B14F-4D97-AF65-F5344CB8AC3E}">
        <p14:creationId xmlns:p14="http://schemas.microsoft.com/office/powerpoint/2010/main" val="12741755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a:xfrm>
            <a:off x="2209800" y="609600"/>
            <a:ext cx="7772400" cy="990600"/>
          </a:xfrm>
        </p:spPr>
        <p:txBody>
          <a:bodyPr/>
          <a:lstStyle/>
          <a:p>
            <a:r>
              <a:rPr lang="en-US" altLang="en-US" sz="4000"/>
              <a:t>Continuum of Care (CoC) Competitive Homeless Assistance Programs</a:t>
            </a:r>
          </a:p>
        </p:txBody>
      </p:sp>
      <p:sp>
        <p:nvSpPr>
          <p:cNvPr id="473091" name="Rectangle 3"/>
          <p:cNvSpPr>
            <a:spLocks noGrp="1" noChangeArrowheads="1"/>
          </p:cNvSpPr>
          <p:nvPr>
            <p:ph type="body" idx="1"/>
          </p:nvPr>
        </p:nvSpPr>
        <p:spPr>
          <a:xfrm>
            <a:off x="2209800" y="1676401"/>
            <a:ext cx="7772400" cy="4454525"/>
          </a:xfrm>
        </p:spPr>
        <p:txBody>
          <a:bodyPr/>
          <a:lstStyle/>
          <a:p>
            <a:pPr>
              <a:lnSpc>
                <a:spcPct val="90000"/>
              </a:lnSpc>
            </a:pPr>
            <a:endParaRPr lang="en-US" altLang="en-US"/>
          </a:p>
          <a:p>
            <a:pPr>
              <a:lnSpc>
                <a:spcPct val="90000"/>
              </a:lnSpc>
            </a:pPr>
            <a:r>
              <a:rPr lang="en-US" altLang="en-US" b="1"/>
              <a:t>Supportive Housing Program (SHP)</a:t>
            </a:r>
          </a:p>
          <a:p>
            <a:pPr>
              <a:lnSpc>
                <a:spcPct val="90000"/>
              </a:lnSpc>
            </a:pPr>
            <a:endParaRPr lang="en-US" altLang="en-US" b="1"/>
          </a:p>
          <a:p>
            <a:pPr>
              <a:lnSpc>
                <a:spcPct val="90000"/>
              </a:lnSpc>
            </a:pPr>
            <a:r>
              <a:rPr lang="en-US" altLang="en-US" b="1"/>
              <a:t>Shelter Plus Care (S+C)</a:t>
            </a:r>
          </a:p>
          <a:p>
            <a:pPr>
              <a:lnSpc>
                <a:spcPct val="90000"/>
              </a:lnSpc>
            </a:pPr>
            <a:endParaRPr lang="en-US" altLang="en-US" b="1"/>
          </a:p>
          <a:p>
            <a:pPr>
              <a:lnSpc>
                <a:spcPct val="90000"/>
              </a:lnSpc>
            </a:pPr>
            <a:r>
              <a:rPr lang="en-US" altLang="en-US" b="1"/>
              <a:t>Section 8 Moderate Rehabilitation Single Room Occupancy (SRO) Program for Homeless Individuals</a:t>
            </a:r>
          </a:p>
          <a:p>
            <a:pPr>
              <a:lnSpc>
                <a:spcPct val="90000"/>
              </a:lnSpc>
            </a:pPr>
            <a:endParaRPr lang="en-US" altLang="en-US" b="1"/>
          </a:p>
        </p:txBody>
      </p:sp>
    </p:spTree>
    <p:extLst>
      <p:ext uri="{BB962C8B-B14F-4D97-AF65-F5344CB8AC3E}">
        <p14:creationId xmlns:p14="http://schemas.microsoft.com/office/powerpoint/2010/main" val="1725286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altLang="en-US"/>
              <a:t>HUD Formula Programs</a:t>
            </a:r>
          </a:p>
        </p:txBody>
      </p:sp>
      <p:sp>
        <p:nvSpPr>
          <p:cNvPr id="253955" name="Rectangle 3"/>
          <p:cNvSpPr>
            <a:spLocks noGrp="1" noChangeArrowheads="1"/>
          </p:cNvSpPr>
          <p:nvPr>
            <p:ph type="body" idx="1"/>
          </p:nvPr>
        </p:nvSpPr>
        <p:spPr>
          <a:xfrm>
            <a:off x="2209800" y="1641476"/>
            <a:ext cx="8001000" cy="4454525"/>
          </a:xfrm>
        </p:spPr>
        <p:txBody>
          <a:bodyPr/>
          <a:lstStyle/>
          <a:p>
            <a:pPr marL="457200" indent="-457200">
              <a:lnSpc>
                <a:spcPct val="90000"/>
              </a:lnSpc>
              <a:buFont typeface="Wingdings" panose="05000000000000000000" pitchFamily="2" charset="2"/>
              <a:buAutoNum type="arabicPeriod"/>
            </a:pPr>
            <a:r>
              <a:rPr lang="en-US" altLang="en-US" sz="2400"/>
              <a:t>Community Development Block Grant, </a:t>
            </a:r>
            <a:r>
              <a:rPr lang="en-US" altLang="en-US" sz="2400" b="1"/>
              <a:t>CDBG</a:t>
            </a:r>
          </a:p>
          <a:p>
            <a:pPr marL="838200" lvl="1" indent="-381000">
              <a:lnSpc>
                <a:spcPct val="90000"/>
              </a:lnSpc>
            </a:pPr>
            <a:r>
              <a:rPr lang="en-US" altLang="en-US" sz="2000"/>
              <a:t>FY 2008 Total of $3,865,800,000</a:t>
            </a:r>
          </a:p>
          <a:p>
            <a:pPr marL="838200" lvl="1" indent="-381000">
              <a:lnSpc>
                <a:spcPct val="90000"/>
              </a:lnSpc>
              <a:buFontTx/>
              <a:buAutoNum type="arabicPeriod"/>
            </a:pPr>
            <a:endParaRPr lang="en-US" altLang="en-US" sz="1200"/>
          </a:p>
          <a:p>
            <a:pPr marL="457200" indent="-457200">
              <a:lnSpc>
                <a:spcPct val="90000"/>
              </a:lnSpc>
              <a:buFont typeface="Wingdings" panose="05000000000000000000" pitchFamily="2" charset="2"/>
              <a:buAutoNum type="arabicPeriod"/>
            </a:pPr>
            <a:r>
              <a:rPr lang="en-US" altLang="en-US" sz="2400"/>
              <a:t>HOME Investment Partnerships Program, </a:t>
            </a:r>
            <a:r>
              <a:rPr lang="en-US" altLang="en-US" sz="2400" b="1"/>
              <a:t>HOME</a:t>
            </a:r>
          </a:p>
          <a:p>
            <a:pPr marL="838200" lvl="1" indent="-381000">
              <a:lnSpc>
                <a:spcPct val="90000"/>
              </a:lnSpc>
            </a:pPr>
            <a:r>
              <a:rPr lang="en-US" altLang="en-US" sz="2000"/>
              <a:t>FY 2008 Total of $1,704,000,000</a:t>
            </a:r>
          </a:p>
          <a:p>
            <a:pPr marL="838200" lvl="1" indent="-381000">
              <a:lnSpc>
                <a:spcPct val="90000"/>
              </a:lnSpc>
              <a:buFontTx/>
              <a:buAutoNum type="arabicPeriod"/>
            </a:pPr>
            <a:endParaRPr lang="en-US" altLang="en-US" sz="1200"/>
          </a:p>
          <a:p>
            <a:pPr marL="457200" indent="-457200">
              <a:lnSpc>
                <a:spcPct val="90000"/>
              </a:lnSpc>
              <a:buFont typeface="Wingdings" panose="05000000000000000000" pitchFamily="2" charset="2"/>
              <a:buAutoNum type="arabicPeriod"/>
            </a:pPr>
            <a:r>
              <a:rPr lang="en-US" altLang="en-US" sz="2400"/>
              <a:t>Emergency Shelter Grant, </a:t>
            </a:r>
            <a:r>
              <a:rPr lang="en-US" altLang="en-US" sz="2400" b="1"/>
              <a:t>ESG</a:t>
            </a:r>
          </a:p>
          <a:p>
            <a:pPr marL="838200" lvl="1" indent="-381000">
              <a:lnSpc>
                <a:spcPct val="90000"/>
              </a:lnSpc>
            </a:pPr>
            <a:r>
              <a:rPr lang="en-US" altLang="en-US" sz="2000"/>
              <a:t>FY 2008 Total of $160,000,000</a:t>
            </a:r>
          </a:p>
          <a:p>
            <a:pPr marL="838200" lvl="1" indent="-381000">
              <a:lnSpc>
                <a:spcPct val="90000"/>
              </a:lnSpc>
              <a:buFontTx/>
              <a:buAutoNum type="arabicPeriod"/>
            </a:pPr>
            <a:endParaRPr lang="en-US" altLang="en-US" sz="1200"/>
          </a:p>
          <a:p>
            <a:pPr marL="457200" indent="-457200">
              <a:lnSpc>
                <a:spcPct val="90000"/>
              </a:lnSpc>
              <a:buFont typeface="Wingdings" panose="05000000000000000000" pitchFamily="2" charset="2"/>
              <a:buAutoNum type="arabicPeriod"/>
            </a:pPr>
            <a:r>
              <a:rPr lang="en-US" altLang="en-US" sz="2400"/>
              <a:t>Housing Opportunities for Persons with AIDS, </a:t>
            </a:r>
            <a:r>
              <a:rPr lang="en-US" altLang="en-US" sz="2400" b="1"/>
              <a:t>HOPWA</a:t>
            </a:r>
          </a:p>
          <a:p>
            <a:pPr marL="838200" lvl="1" indent="-381000">
              <a:lnSpc>
                <a:spcPct val="90000"/>
              </a:lnSpc>
            </a:pPr>
            <a:r>
              <a:rPr lang="en-US" altLang="en-US" sz="2000"/>
              <a:t>FY 2008 Total $300,100,000</a:t>
            </a:r>
          </a:p>
          <a:p>
            <a:pPr marL="838200" lvl="1" indent="-381000">
              <a:lnSpc>
                <a:spcPct val="90000"/>
              </a:lnSpc>
            </a:pPr>
            <a:endParaRPr lang="en-US" altLang="en-US" sz="2000"/>
          </a:p>
          <a:p>
            <a:pPr marL="457200" indent="-457200" algn="ctr">
              <a:lnSpc>
                <a:spcPct val="90000"/>
              </a:lnSpc>
              <a:buNone/>
            </a:pPr>
            <a:r>
              <a:rPr lang="en-US" altLang="en-US" sz="2400" u="sng">
                <a:solidFill>
                  <a:schemeClr val="tx2"/>
                </a:solidFill>
              </a:rPr>
              <a:t>http://www.hud.gov/offices/cpd/</a:t>
            </a:r>
          </a:p>
          <a:p>
            <a:pPr marL="457200" indent="-457200">
              <a:lnSpc>
                <a:spcPct val="90000"/>
              </a:lnSpc>
              <a:buNone/>
            </a:pPr>
            <a:endParaRPr lang="en-US" altLang="en-US" sz="2400" u="sng">
              <a:solidFill>
                <a:schemeClr val="tx2"/>
              </a:solidFill>
            </a:endParaRPr>
          </a:p>
        </p:txBody>
      </p:sp>
    </p:spTree>
    <p:extLst>
      <p:ext uri="{BB962C8B-B14F-4D97-AF65-F5344CB8AC3E}">
        <p14:creationId xmlns:p14="http://schemas.microsoft.com/office/powerpoint/2010/main" val="36789168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53954"/>
                                        </p:tgtEl>
                                        <p:attrNameLst>
                                          <p:attrName>style.visibility</p:attrName>
                                        </p:attrNameLst>
                                      </p:cBhvr>
                                      <p:to>
                                        <p:strVal val="visible"/>
                                      </p:to>
                                    </p:set>
                                    <p:anim calcmode="lin" valueType="num">
                                      <p:cBhvr>
                                        <p:cTn id="7" dur="500" fill="hold"/>
                                        <p:tgtEl>
                                          <p:spTgt spid="253954"/>
                                        </p:tgtEl>
                                        <p:attrNameLst>
                                          <p:attrName>ppt_w</p:attrName>
                                        </p:attrNameLst>
                                      </p:cBhvr>
                                      <p:tavLst>
                                        <p:tav tm="0">
                                          <p:val>
                                            <p:fltVal val="0"/>
                                          </p:val>
                                        </p:tav>
                                        <p:tav tm="100000">
                                          <p:val>
                                            <p:strVal val="#ppt_w"/>
                                          </p:val>
                                        </p:tav>
                                      </p:tavLst>
                                    </p:anim>
                                    <p:anim calcmode="lin" valueType="num">
                                      <p:cBhvr>
                                        <p:cTn id="8" dur="500" fill="hold"/>
                                        <p:tgtEl>
                                          <p:spTgt spid="253954"/>
                                        </p:tgtEl>
                                        <p:attrNameLst>
                                          <p:attrName>ppt_h</p:attrName>
                                        </p:attrNameLst>
                                      </p:cBhvr>
                                      <p:tavLst>
                                        <p:tav tm="0">
                                          <p:val>
                                            <p:fltVal val="0"/>
                                          </p:val>
                                        </p:tav>
                                        <p:tav tm="100000">
                                          <p:val>
                                            <p:strVal val="#ppt_h"/>
                                          </p:val>
                                        </p:tav>
                                      </p:tavLst>
                                    </p:anim>
                                    <p:animEffect transition="in" filter="fade">
                                      <p:cBhvr>
                                        <p:cTn id="9" dur="500"/>
                                        <p:tgtEl>
                                          <p:spTgt spid="25395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53955">
                                            <p:txEl>
                                              <p:pRg st="0" end="0"/>
                                            </p:txEl>
                                          </p:spTgt>
                                        </p:tgtEl>
                                        <p:attrNameLst>
                                          <p:attrName>style.visibility</p:attrName>
                                        </p:attrNameLst>
                                      </p:cBhvr>
                                      <p:to>
                                        <p:strVal val="visible"/>
                                      </p:to>
                                    </p:set>
                                    <p:animEffect transition="in" filter="fade">
                                      <p:cBhvr>
                                        <p:cTn id="14" dur="1000">
                                          <p:stCondLst>
                                            <p:cond delay="0"/>
                                          </p:stCondLst>
                                        </p:cTn>
                                        <p:tgtEl>
                                          <p:spTgt spid="253955">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53955">
                                            <p:txEl>
                                              <p:pRg st="1" end="1"/>
                                            </p:txEl>
                                          </p:spTgt>
                                        </p:tgtEl>
                                        <p:attrNameLst>
                                          <p:attrName>style.visibility</p:attrName>
                                        </p:attrNameLst>
                                      </p:cBhvr>
                                      <p:to>
                                        <p:strVal val="visible"/>
                                      </p:to>
                                    </p:set>
                                    <p:animEffect transition="in" filter="fade">
                                      <p:cBhvr>
                                        <p:cTn id="17" dur="1000">
                                          <p:stCondLst>
                                            <p:cond delay="0"/>
                                          </p:stCondLst>
                                        </p:cTn>
                                        <p:tgtEl>
                                          <p:spTgt spid="25395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3955">
                                            <p:txEl>
                                              <p:pRg st="3" end="3"/>
                                            </p:txEl>
                                          </p:spTgt>
                                        </p:tgtEl>
                                        <p:attrNameLst>
                                          <p:attrName>style.visibility</p:attrName>
                                        </p:attrNameLst>
                                      </p:cBhvr>
                                      <p:to>
                                        <p:strVal val="visible"/>
                                      </p:to>
                                    </p:set>
                                    <p:animEffect transition="in" filter="fade">
                                      <p:cBhvr>
                                        <p:cTn id="22" dur="1000">
                                          <p:stCondLst>
                                            <p:cond delay="0"/>
                                          </p:stCondLst>
                                        </p:cTn>
                                        <p:tgtEl>
                                          <p:spTgt spid="253955">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3955">
                                            <p:txEl>
                                              <p:pRg st="4" end="4"/>
                                            </p:txEl>
                                          </p:spTgt>
                                        </p:tgtEl>
                                        <p:attrNameLst>
                                          <p:attrName>style.visibility</p:attrName>
                                        </p:attrNameLst>
                                      </p:cBhvr>
                                      <p:to>
                                        <p:strVal val="visible"/>
                                      </p:to>
                                    </p:set>
                                    <p:animEffect transition="in" filter="fade">
                                      <p:cBhvr>
                                        <p:cTn id="25" dur="1000">
                                          <p:stCondLst>
                                            <p:cond delay="0"/>
                                          </p:stCondLst>
                                        </p:cTn>
                                        <p:tgtEl>
                                          <p:spTgt spid="253955">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53955">
                                            <p:txEl>
                                              <p:pRg st="6" end="6"/>
                                            </p:txEl>
                                          </p:spTgt>
                                        </p:tgtEl>
                                        <p:attrNameLst>
                                          <p:attrName>style.visibility</p:attrName>
                                        </p:attrNameLst>
                                      </p:cBhvr>
                                      <p:to>
                                        <p:strVal val="visible"/>
                                      </p:to>
                                    </p:set>
                                    <p:animEffect transition="in" filter="fade">
                                      <p:cBhvr>
                                        <p:cTn id="30" dur="1000">
                                          <p:stCondLst>
                                            <p:cond delay="0"/>
                                          </p:stCondLst>
                                        </p:cTn>
                                        <p:tgtEl>
                                          <p:spTgt spid="253955">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53955">
                                            <p:txEl>
                                              <p:pRg st="7" end="7"/>
                                            </p:txEl>
                                          </p:spTgt>
                                        </p:tgtEl>
                                        <p:attrNameLst>
                                          <p:attrName>style.visibility</p:attrName>
                                        </p:attrNameLst>
                                      </p:cBhvr>
                                      <p:to>
                                        <p:strVal val="visible"/>
                                      </p:to>
                                    </p:set>
                                    <p:animEffect transition="in" filter="fade">
                                      <p:cBhvr>
                                        <p:cTn id="33" dur="1000">
                                          <p:stCondLst>
                                            <p:cond delay="0"/>
                                          </p:stCondLst>
                                        </p:cTn>
                                        <p:tgtEl>
                                          <p:spTgt spid="253955">
                                            <p:txEl>
                                              <p:pRg st="7" end="7"/>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53955">
                                            <p:txEl>
                                              <p:pRg st="9" end="9"/>
                                            </p:txEl>
                                          </p:spTgt>
                                        </p:tgtEl>
                                        <p:attrNameLst>
                                          <p:attrName>style.visibility</p:attrName>
                                        </p:attrNameLst>
                                      </p:cBhvr>
                                      <p:to>
                                        <p:strVal val="visible"/>
                                      </p:to>
                                    </p:set>
                                    <p:animEffect transition="in" filter="fade">
                                      <p:cBhvr>
                                        <p:cTn id="38" dur="1000">
                                          <p:stCondLst>
                                            <p:cond delay="0"/>
                                          </p:stCondLst>
                                        </p:cTn>
                                        <p:tgtEl>
                                          <p:spTgt spid="253955">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3955">
                                            <p:txEl>
                                              <p:pRg st="10" end="10"/>
                                            </p:txEl>
                                          </p:spTgt>
                                        </p:tgtEl>
                                        <p:attrNameLst>
                                          <p:attrName>style.visibility</p:attrName>
                                        </p:attrNameLst>
                                      </p:cBhvr>
                                      <p:to>
                                        <p:strVal val="visible"/>
                                      </p:to>
                                    </p:set>
                                    <p:animEffect transition="in" filter="fade">
                                      <p:cBhvr>
                                        <p:cTn id="41" dur="3000">
                                          <p:stCondLst>
                                            <p:cond delay="0"/>
                                          </p:stCondLst>
                                        </p:cTn>
                                        <p:tgtEl>
                                          <p:spTgt spid="253955">
                                            <p:txEl>
                                              <p:pRg st="10" end="1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53955">
                                            <p:txEl>
                                              <p:pRg st="12" end="12"/>
                                            </p:txEl>
                                          </p:spTgt>
                                        </p:tgtEl>
                                        <p:attrNameLst>
                                          <p:attrName>style.visibility</p:attrName>
                                        </p:attrNameLst>
                                      </p:cBhvr>
                                      <p:to>
                                        <p:strVal val="visible"/>
                                      </p:to>
                                    </p:set>
                                    <p:animEffect transition="in" filter="fade">
                                      <p:cBhvr>
                                        <p:cTn id="46" dur="1000">
                                          <p:stCondLst>
                                            <p:cond delay="0"/>
                                          </p:stCondLst>
                                        </p:cTn>
                                        <p:tgtEl>
                                          <p:spTgt spid="25395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4" grpId="0"/>
      <p:bldP spid="253955"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p:txBody>
          <a:bodyPr/>
          <a:lstStyle/>
          <a:p>
            <a:r>
              <a:rPr lang="en-US" altLang="en-US" sz="4000"/>
              <a:t>Supportive Housing Program (SHP)</a:t>
            </a:r>
          </a:p>
        </p:txBody>
      </p:sp>
      <p:sp>
        <p:nvSpPr>
          <p:cNvPr id="475139" name="Rectangle 3"/>
          <p:cNvSpPr>
            <a:spLocks noGrp="1" noChangeArrowheads="1"/>
          </p:cNvSpPr>
          <p:nvPr>
            <p:ph type="body" idx="1"/>
          </p:nvPr>
        </p:nvSpPr>
        <p:spPr>
          <a:xfrm>
            <a:off x="2209800" y="1447800"/>
            <a:ext cx="7772400" cy="4953000"/>
          </a:xfrm>
        </p:spPr>
        <p:txBody>
          <a:bodyPr/>
          <a:lstStyle/>
          <a:p>
            <a:pPr>
              <a:lnSpc>
                <a:spcPct val="90000"/>
              </a:lnSpc>
            </a:pPr>
            <a:r>
              <a:rPr lang="en-US" altLang="en-US" sz="2800"/>
              <a:t>Provides housing, including housing units and group quarters.</a:t>
            </a:r>
          </a:p>
          <a:p>
            <a:pPr>
              <a:lnSpc>
                <a:spcPct val="90000"/>
              </a:lnSpc>
              <a:buFont typeface="Wingdings" panose="05000000000000000000" pitchFamily="2" charset="2"/>
              <a:buNone/>
            </a:pPr>
            <a:endParaRPr lang="en-US" altLang="en-US" sz="2800"/>
          </a:p>
          <a:p>
            <a:pPr>
              <a:lnSpc>
                <a:spcPct val="90000"/>
              </a:lnSpc>
            </a:pPr>
            <a:r>
              <a:rPr lang="en-US" altLang="en-US" sz="2800"/>
              <a:t>Combine supportive services and housing to help homeless persons to live as independently as possible. </a:t>
            </a:r>
          </a:p>
          <a:p>
            <a:pPr>
              <a:lnSpc>
                <a:spcPct val="90000"/>
              </a:lnSpc>
              <a:buFont typeface="Wingdings" panose="05000000000000000000" pitchFamily="2" charset="2"/>
              <a:buNone/>
            </a:pPr>
            <a:endParaRPr lang="en-US" altLang="en-US" sz="2800"/>
          </a:p>
          <a:p>
            <a:pPr>
              <a:lnSpc>
                <a:spcPct val="90000"/>
              </a:lnSpc>
            </a:pPr>
            <a:r>
              <a:rPr lang="en-US" altLang="en-US" sz="2800"/>
              <a:t>Three overall goals:</a:t>
            </a:r>
          </a:p>
          <a:p>
            <a:pPr lvl="1">
              <a:lnSpc>
                <a:spcPct val="90000"/>
              </a:lnSpc>
            </a:pPr>
            <a:r>
              <a:rPr lang="en-US" altLang="en-US" sz="2400"/>
              <a:t>Achieve residential stability </a:t>
            </a:r>
          </a:p>
          <a:p>
            <a:pPr lvl="1">
              <a:lnSpc>
                <a:spcPct val="90000"/>
              </a:lnSpc>
            </a:pPr>
            <a:r>
              <a:rPr lang="en-US" altLang="en-US" sz="2400"/>
              <a:t>Increase skill levels and/or incomes </a:t>
            </a:r>
          </a:p>
          <a:p>
            <a:pPr lvl="1">
              <a:lnSpc>
                <a:spcPct val="90000"/>
              </a:lnSpc>
            </a:pPr>
            <a:r>
              <a:rPr lang="en-US" altLang="en-US" sz="2400"/>
              <a:t>Obtain greater self-determination </a:t>
            </a:r>
          </a:p>
        </p:txBody>
      </p:sp>
    </p:spTree>
    <p:extLst>
      <p:ext uri="{BB962C8B-B14F-4D97-AF65-F5344CB8AC3E}">
        <p14:creationId xmlns:p14="http://schemas.microsoft.com/office/powerpoint/2010/main" val="7399942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altLang="en-US"/>
              <a:t>Shelter Plus Care (S+C)</a:t>
            </a:r>
          </a:p>
        </p:txBody>
      </p:sp>
      <p:sp>
        <p:nvSpPr>
          <p:cNvPr id="477187" name="Rectangle 3"/>
          <p:cNvSpPr>
            <a:spLocks noGrp="1" noChangeArrowheads="1"/>
          </p:cNvSpPr>
          <p:nvPr>
            <p:ph type="body" idx="1"/>
          </p:nvPr>
        </p:nvSpPr>
        <p:spPr/>
        <p:txBody>
          <a:bodyPr/>
          <a:lstStyle/>
          <a:p>
            <a:r>
              <a:rPr lang="en-US" altLang="en-US" sz="2800"/>
              <a:t>Provides housing and supportive services on a long-term basis for </a:t>
            </a:r>
            <a:r>
              <a:rPr lang="en-US" altLang="en-US" sz="2800" b="1"/>
              <a:t>homeless persons with disabilities</a:t>
            </a:r>
            <a:r>
              <a:rPr lang="en-US" altLang="en-US" sz="2800"/>
              <a:t>, and their families. </a:t>
            </a:r>
          </a:p>
          <a:p>
            <a:endParaRPr lang="en-US" altLang="en-US" sz="2800"/>
          </a:p>
          <a:p>
            <a:r>
              <a:rPr lang="en-US" altLang="en-US" sz="2800"/>
              <a:t>Rental assistance for </a:t>
            </a:r>
            <a:r>
              <a:rPr lang="en-US" altLang="en-US" sz="2800" b="1"/>
              <a:t>hard-to-serve</a:t>
            </a:r>
            <a:r>
              <a:rPr lang="en-US" altLang="en-US" sz="2800"/>
              <a:t> homeless persons with disabilities</a:t>
            </a:r>
            <a:r>
              <a:rPr lang="en-US" altLang="en-US" sz="2800" b="1"/>
              <a:t>.</a:t>
            </a:r>
            <a:r>
              <a:rPr lang="en-US" altLang="en-US" sz="2800"/>
              <a:t> </a:t>
            </a:r>
          </a:p>
          <a:p>
            <a:endParaRPr lang="en-US" altLang="en-US" sz="2800"/>
          </a:p>
          <a:p>
            <a:r>
              <a:rPr lang="en-US" altLang="en-US" sz="2800"/>
              <a:t>Works in connection with supportive services funded from sources outside the program. </a:t>
            </a:r>
          </a:p>
          <a:p>
            <a:pPr>
              <a:buFont typeface="Wingdings" panose="05000000000000000000" pitchFamily="2" charset="2"/>
              <a:buNone/>
            </a:pPr>
            <a:endParaRPr lang="en-US" altLang="en-US" sz="2800"/>
          </a:p>
        </p:txBody>
      </p:sp>
    </p:spTree>
    <p:extLst>
      <p:ext uri="{BB962C8B-B14F-4D97-AF65-F5344CB8AC3E}">
        <p14:creationId xmlns:p14="http://schemas.microsoft.com/office/powerpoint/2010/main" val="34235993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p:txBody>
          <a:bodyPr/>
          <a:lstStyle/>
          <a:p>
            <a:r>
              <a:rPr lang="en-US" altLang="en-US" sz="4000"/>
              <a:t>Single Room Occupancy Program</a:t>
            </a:r>
          </a:p>
        </p:txBody>
      </p:sp>
      <p:sp>
        <p:nvSpPr>
          <p:cNvPr id="478211" name="Rectangle 3"/>
          <p:cNvSpPr>
            <a:spLocks noGrp="1" noChangeArrowheads="1"/>
          </p:cNvSpPr>
          <p:nvPr>
            <p:ph type="body" idx="1"/>
          </p:nvPr>
        </p:nvSpPr>
        <p:spPr/>
        <p:txBody>
          <a:bodyPr/>
          <a:lstStyle/>
          <a:p>
            <a:r>
              <a:rPr lang="en-US" altLang="en-US"/>
              <a:t>Provides rental assistance for homeless persons in connection with the moderate rehabilitation of SRO dwellings. </a:t>
            </a:r>
          </a:p>
          <a:p>
            <a:pPr>
              <a:buFont typeface="Wingdings" panose="05000000000000000000" pitchFamily="2" charset="2"/>
              <a:buNone/>
            </a:pPr>
            <a:endParaRPr lang="en-US" altLang="en-US"/>
          </a:p>
          <a:p>
            <a:r>
              <a:rPr lang="en-US" altLang="en-US"/>
              <a:t>SRO housing contains units for occupancy by one person</a:t>
            </a:r>
          </a:p>
        </p:txBody>
      </p:sp>
    </p:spTree>
    <p:extLst>
      <p:ext uri="{BB962C8B-B14F-4D97-AF65-F5344CB8AC3E}">
        <p14:creationId xmlns:p14="http://schemas.microsoft.com/office/powerpoint/2010/main" val="20640594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en-US" altLang="en-US"/>
              <a:t>Resources</a:t>
            </a:r>
          </a:p>
        </p:txBody>
      </p:sp>
      <p:sp>
        <p:nvSpPr>
          <p:cNvPr id="479235" name="Rectangle 3"/>
          <p:cNvSpPr>
            <a:spLocks noGrp="1" noChangeArrowheads="1"/>
          </p:cNvSpPr>
          <p:nvPr>
            <p:ph type="body" idx="1"/>
          </p:nvPr>
        </p:nvSpPr>
        <p:spPr>
          <a:xfrm>
            <a:off x="2209800" y="1641476"/>
            <a:ext cx="7924800" cy="4454525"/>
          </a:xfrm>
        </p:spPr>
        <p:txBody>
          <a:bodyPr/>
          <a:lstStyle/>
          <a:p>
            <a:r>
              <a:rPr lang="en-US" altLang="en-US"/>
              <a:t>Homeless Resource Exchange (HRE):</a:t>
            </a:r>
          </a:p>
          <a:p>
            <a:pPr lvl="1"/>
            <a:r>
              <a:rPr lang="en-US" altLang="en-US" u="sng">
                <a:solidFill>
                  <a:schemeClr val="tx2"/>
                </a:solidFill>
              </a:rPr>
              <a:t>http://www.HUDHRE.info</a:t>
            </a:r>
            <a:r>
              <a:rPr lang="en-US" altLang="en-US"/>
              <a:t>    </a:t>
            </a:r>
          </a:p>
          <a:p>
            <a:endParaRPr lang="en-US" altLang="en-US"/>
          </a:p>
          <a:p>
            <a:r>
              <a:rPr lang="en-US" altLang="en-US"/>
              <a:t>HUD’s web site: </a:t>
            </a:r>
          </a:p>
          <a:p>
            <a:pPr lvl="1"/>
            <a:r>
              <a:rPr lang="en-US" altLang="en-US" sz="2400" u="sng">
                <a:solidFill>
                  <a:schemeClr val="tx2"/>
                </a:solidFill>
              </a:rPr>
              <a:t>http://www.hud.gov/offices/cpd/homeless/index.cfm </a:t>
            </a:r>
          </a:p>
          <a:p>
            <a:pPr lvl="1"/>
            <a:r>
              <a:rPr lang="en-US" altLang="en-US" sz="2400" u="sng">
                <a:solidFill>
                  <a:schemeClr val="tx2"/>
                </a:solidFill>
              </a:rPr>
              <a:t>http://www.hud.gov/homeless/ </a:t>
            </a:r>
          </a:p>
          <a:p>
            <a:pPr lvl="1"/>
            <a:endParaRPr lang="en-US" altLang="en-US" sz="2400" u="sng">
              <a:solidFill>
                <a:schemeClr val="tx2"/>
              </a:solidFill>
            </a:endParaRPr>
          </a:p>
          <a:p>
            <a:pPr lvl="1"/>
            <a:endParaRPr lang="en-US" altLang="en-US"/>
          </a:p>
        </p:txBody>
      </p:sp>
    </p:spTree>
    <p:extLst>
      <p:ext uri="{BB962C8B-B14F-4D97-AF65-F5344CB8AC3E}">
        <p14:creationId xmlns:p14="http://schemas.microsoft.com/office/powerpoint/2010/main" val="17969752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ltLang="en-US" sz="4000"/>
              <a:t>Other CPD Competitive Programs </a:t>
            </a:r>
          </a:p>
        </p:txBody>
      </p:sp>
      <p:sp>
        <p:nvSpPr>
          <p:cNvPr id="195587" name="Rectangle 3"/>
          <p:cNvSpPr>
            <a:spLocks noGrp="1" noChangeArrowheads="1"/>
          </p:cNvSpPr>
          <p:nvPr>
            <p:ph type="body" idx="1"/>
          </p:nvPr>
        </p:nvSpPr>
        <p:spPr>
          <a:xfrm>
            <a:off x="2057400" y="1641476"/>
            <a:ext cx="8382000" cy="4911725"/>
          </a:xfrm>
        </p:spPr>
        <p:txBody>
          <a:bodyPr/>
          <a:lstStyle/>
          <a:p>
            <a:pPr>
              <a:lnSpc>
                <a:spcPct val="90000"/>
              </a:lnSpc>
            </a:pPr>
            <a:r>
              <a:rPr lang="en-US" altLang="en-US" sz="2800"/>
              <a:t>HOPWA Competitive Program </a:t>
            </a:r>
          </a:p>
          <a:p>
            <a:pPr>
              <a:lnSpc>
                <a:spcPct val="90000"/>
              </a:lnSpc>
            </a:pPr>
            <a:r>
              <a:rPr lang="en-US" altLang="en-US" sz="2800"/>
              <a:t>Self-Help Homeownership Opportunity Program (SHOP)</a:t>
            </a:r>
          </a:p>
          <a:p>
            <a:pPr>
              <a:lnSpc>
                <a:spcPct val="90000"/>
              </a:lnSpc>
            </a:pPr>
            <a:r>
              <a:rPr lang="en-US" altLang="en-US" sz="2800"/>
              <a:t>Rural Housing and Economic Development (RHED)</a:t>
            </a:r>
          </a:p>
          <a:p>
            <a:pPr>
              <a:lnSpc>
                <a:spcPct val="90000"/>
              </a:lnSpc>
            </a:pPr>
            <a:r>
              <a:rPr lang="en-US" altLang="en-US" sz="2800"/>
              <a:t>Brownfields Economic Development Initiative (BEDI)</a:t>
            </a:r>
          </a:p>
          <a:p>
            <a:pPr lvl="1">
              <a:lnSpc>
                <a:spcPct val="90000"/>
              </a:lnSpc>
            </a:pPr>
            <a:r>
              <a:rPr lang="en-US" altLang="en-US" sz="2000"/>
              <a:t>Linked to the Section 108 Loan Guarantee program.</a:t>
            </a:r>
          </a:p>
          <a:p>
            <a:pPr>
              <a:lnSpc>
                <a:spcPct val="90000"/>
              </a:lnSpc>
            </a:pPr>
            <a:r>
              <a:rPr lang="en-US" altLang="en-US" sz="2800"/>
              <a:t>Technical Assistance</a:t>
            </a:r>
          </a:p>
          <a:p>
            <a:pPr lvl="1">
              <a:lnSpc>
                <a:spcPct val="90000"/>
              </a:lnSpc>
            </a:pPr>
            <a:r>
              <a:rPr lang="en-US" altLang="en-US" sz="2000"/>
              <a:t>HOME</a:t>
            </a:r>
            <a:endParaRPr lang="en-US" altLang="en-US" sz="1800"/>
          </a:p>
          <a:p>
            <a:pPr lvl="1">
              <a:lnSpc>
                <a:spcPct val="90000"/>
              </a:lnSpc>
            </a:pPr>
            <a:r>
              <a:rPr lang="en-US" altLang="en-US" sz="2000"/>
              <a:t>CHDO TA </a:t>
            </a:r>
          </a:p>
          <a:p>
            <a:pPr lvl="1">
              <a:lnSpc>
                <a:spcPct val="90000"/>
              </a:lnSpc>
            </a:pPr>
            <a:r>
              <a:rPr lang="en-US" altLang="en-US" sz="2000"/>
              <a:t>McKinney-Vento Homeless Assistance Programs HOPWA </a:t>
            </a:r>
            <a:endParaRPr lang="en-US" altLang="en-US" sz="1800"/>
          </a:p>
        </p:txBody>
      </p:sp>
    </p:spTree>
    <p:extLst>
      <p:ext uri="{BB962C8B-B14F-4D97-AF65-F5344CB8AC3E}">
        <p14:creationId xmlns:p14="http://schemas.microsoft.com/office/powerpoint/2010/main" val="35939918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US" altLang="en-US" sz="4000"/>
              <a:t>When Considering Federal Funding, Ask Yourself…</a:t>
            </a:r>
          </a:p>
        </p:txBody>
      </p:sp>
      <p:sp>
        <p:nvSpPr>
          <p:cNvPr id="251907" name="Rectangle 3"/>
          <p:cNvSpPr>
            <a:spLocks noGrp="1" noChangeArrowheads="1"/>
          </p:cNvSpPr>
          <p:nvPr>
            <p:ph type="body" idx="1"/>
          </p:nvPr>
        </p:nvSpPr>
        <p:spPr>
          <a:xfrm>
            <a:off x="2209800" y="1828801"/>
            <a:ext cx="7772400" cy="4454525"/>
          </a:xfrm>
        </p:spPr>
        <p:txBody>
          <a:bodyPr/>
          <a:lstStyle/>
          <a:p>
            <a:pPr>
              <a:lnSpc>
                <a:spcPct val="90000"/>
              </a:lnSpc>
            </a:pPr>
            <a:r>
              <a:rPr lang="en-US" altLang="en-US" sz="2800"/>
              <a:t>What are the priorities of your community? </a:t>
            </a:r>
          </a:p>
          <a:p>
            <a:pPr>
              <a:lnSpc>
                <a:spcPct val="90000"/>
              </a:lnSpc>
            </a:pPr>
            <a:r>
              <a:rPr lang="en-US" altLang="en-US" sz="2800"/>
              <a:t>Does your program/project meet those priorities?</a:t>
            </a:r>
          </a:p>
          <a:p>
            <a:pPr>
              <a:lnSpc>
                <a:spcPct val="90000"/>
              </a:lnSpc>
            </a:pPr>
            <a:r>
              <a:rPr lang="en-US" altLang="en-US" sz="2800"/>
              <a:t>Are you already doing the types of projects serving the target population sought by the funding program? </a:t>
            </a:r>
          </a:p>
          <a:p>
            <a:pPr>
              <a:lnSpc>
                <a:spcPct val="90000"/>
              </a:lnSpc>
            </a:pPr>
            <a:r>
              <a:rPr lang="en-US" altLang="en-US" sz="2800"/>
              <a:t>Does your organization have the capacity and experience to use and manage the funding?</a:t>
            </a:r>
          </a:p>
          <a:p>
            <a:pPr>
              <a:lnSpc>
                <a:spcPct val="90000"/>
              </a:lnSpc>
            </a:pPr>
            <a:r>
              <a:rPr lang="en-US" altLang="en-US" sz="2800"/>
              <a:t>Is your organization financially prepared to manage federal funding and can you meet the required match?</a:t>
            </a:r>
          </a:p>
        </p:txBody>
      </p:sp>
    </p:spTree>
    <p:extLst>
      <p:ext uri="{BB962C8B-B14F-4D97-AF65-F5344CB8AC3E}">
        <p14:creationId xmlns:p14="http://schemas.microsoft.com/office/powerpoint/2010/main" val="3690220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r>
              <a:rPr lang="en-US" altLang="en-US"/>
              <a:t>The Consolidated Plan</a:t>
            </a:r>
          </a:p>
        </p:txBody>
      </p:sp>
      <p:sp>
        <p:nvSpPr>
          <p:cNvPr id="387075" name="Rectangle 3"/>
          <p:cNvSpPr>
            <a:spLocks noGrp="1" noChangeArrowheads="1"/>
          </p:cNvSpPr>
          <p:nvPr>
            <p:ph type="body" idx="1"/>
          </p:nvPr>
        </p:nvSpPr>
        <p:spPr>
          <a:xfrm>
            <a:off x="2209800" y="1641476"/>
            <a:ext cx="7772400" cy="4835525"/>
          </a:xfrm>
        </p:spPr>
        <p:txBody>
          <a:bodyPr/>
          <a:lstStyle/>
          <a:p>
            <a:pPr algn="ctr">
              <a:lnSpc>
                <a:spcPct val="80000"/>
              </a:lnSpc>
              <a:buFont typeface="Wingdings" panose="05000000000000000000" pitchFamily="2" charset="2"/>
              <a:buNone/>
            </a:pPr>
            <a:r>
              <a:rPr lang="en-US" altLang="en-US" sz="3600" b="1"/>
              <a:t>Why Should You Care?</a:t>
            </a:r>
          </a:p>
          <a:p>
            <a:pPr algn="ctr">
              <a:lnSpc>
                <a:spcPct val="80000"/>
              </a:lnSpc>
              <a:buFont typeface="Wingdings" panose="05000000000000000000" pitchFamily="2" charset="2"/>
              <a:buNone/>
            </a:pPr>
            <a:endParaRPr lang="en-US" altLang="en-US" sz="3600" b="1"/>
          </a:p>
          <a:p>
            <a:pPr algn="ctr">
              <a:lnSpc>
                <a:spcPct val="80000"/>
              </a:lnSpc>
              <a:buFont typeface="Wingdings" panose="05000000000000000000" pitchFamily="2" charset="2"/>
              <a:buNone/>
            </a:pPr>
            <a:r>
              <a:rPr lang="en-US" altLang="en-US" sz="2800"/>
              <a:t>Money!!!</a:t>
            </a:r>
          </a:p>
          <a:p>
            <a:pPr algn="ctr">
              <a:lnSpc>
                <a:spcPct val="80000"/>
              </a:lnSpc>
              <a:buFont typeface="Wingdings" panose="05000000000000000000" pitchFamily="2" charset="2"/>
              <a:buNone/>
            </a:pPr>
            <a:endParaRPr lang="en-US" altLang="en-US" sz="2800"/>
          </a:p>
          <a:p>
            <a:pPr algn="ctr">
              <a:lnSpc>
                <a:spcPct val="80000"/>
              </a:lnSpc>
              <a:buFont typeface="Wingdings" panose="05000000000000000000" pitchFamily="2" charset="2"/>
              <a:buNone/>
            </a:pPr>
            <a:r>
              <a:rPr lang="en-US" altLang="en-US" sz="2800"/>
              <a:t>Primarily Benefits Low-income Persons and Families!</a:t>
            </a:r>
          </a:p>
          <a:p>
            <a:pPr algn="ctr">
              <a:lnSpc>
                <a:spcPct val="80000"/>
              </a:lnSpc>
              <a:buFont typeface="Wingdings" panose="05000000000000000000" pitchFamily="2" charset="2"/>
              <a:buNone/>
            </a:pPr>
            <a:endParaRPr lang="en-US" altLang="en-US" sz="2800"/>
          </a:p>
          <a:p>
            <a:pPr algn="ctr">
              <a:lnSpc>
                <a:spcPct val="80000"/>
              </a:lnSpc>
              <a:buFont typeface="Wingdings" panose="05000000000000000000" pitchFamily="2" charset="2"/>
              <a:buNone/>
            </a:pPr>
            <a:r>
              <a:rPr lang="en-US" altLang="en-US" sz="2800"/>
              <a:t>Opportunity for Empowerment!</a:t>
            </a:r>
          </a:p>
          <a:p>
            <a:pPr algn="ctr">
              <a:lnSpc>
                <a:spcPct val="80000"/>
              </a:lnSpc>
              <a:buFont typeface="Wingdings" panose="05000000000000000000" pitchFamily="2" charset="2"/>
              <a:buNone/>
            </a:pPr>
            <a:endParaRPr lang="en-US" altLang="en-US" sz="2800"/>
          </a:p>
          <a:p>
            <a:pPr algn="ctr">
              <a:lnSpc>
                <a:spcPct val="80000"/>
              </a:lnSpc>
              <a:buFont typeface="Wingdings" panose="05000000000000000000" pitchFamily="2" charset="2"/>
              <a:buNone/>
            </a:pPr>
            <a:r>
              <a:rPr lang="en-US" altLang="en-US" sz="2800"/>
              <a:t>Get on Your Community’s Radar!</a:t>
            </a:r>
          </a:p>
        </p:txBody>
      </p:sp>
    </p:spTree>
    <p:extLst>
      <p:ext uri="{BB962C8B-B14F-4D97-AF65-F5344CB8AC3E}">
        <p14:creationId xmlns:p14="http://schemas.microsoft.com/office/powerpoint/2010/main" val="17963248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2209800" y="381000"/>
            <a:ext cx="7772400" cy="1219200"/>
          </a:xfrm>
        </p:spPr>
        <p:txBody>
          <a:bodyPr/>
          <a:lstStyle/>
          <a:p>
            <a:r>
              <a:rPr lang="en-US" altLang="en-US" sz="4000"/>
              <a:t>Why the Consolidated Plan Process is Important</a:t>
            </a:r>
          </a:p>
        </p:txBody>
      </p:sp>
      <p:sp>
        <p:nvSpPr>
          <p:cNvPr id="190467" name="Rectangle 3"/>
          <p:cNvSpPr>
            <a:spLocks noGrp="1" noChangeArrowheads="1"/>
          </p:cNvSpPr>
          <p:nvPr>
            <p:ph type="body" idx="1"/>
          </p:nvPr>
        </p:nvSpPr>
        <p:spPr>
          <a:xfrm>
            <a:off x="1905000" y="1371600"/>
            <a:ext cx="8305800" cy="4724400"/>
          </a:xfrm>
        </p:spPr>
        <p:txBody>
          <a:bodyPr/>
          <a:lstStyle/>
          <a:p>
            <a:pPr>
              <a:buFont typeface="Wingdings" panose="05000000000000000000" pitchFamily="2" charset="2"/>
              <a:buNone/>
            </a:pPr>
            <a:endParaRPr lang="en-US" altLang="en-US" sz="2800"/>
          </a:p>
          <a:p>
            <a:pPr>
              <a:buFont typeface="Wingdings" panose="05000000000000000000" pitchFamily="2" charset="2"/>
              <a:buNone/>
            </a:pPr>
            <a:endParaRPr lang="en-US" altLang="en-US" sz="2800"/>
          </a:p>
          <a:p>
            <a:pPr>
              <a:buFont typeface="Wingdings" panose="05000000000000000000" pitchFamily="2" charset="2"/>
              <a:buNone/>
            </a:pPr>
            <a:r>
              <a:rPr lang="en-US" altLang="en-US" sz="3600"/>
              <a:t>It is THE process for how your organization can be regularly and actively involved in your City, County or State's planning and funding process.</a:t>
            </a:r>
          </a:p>
          <a:p>
            <a:endParaRPr lang="en-US" altLang="en-US" sz="3600"/>
          </a:p>
        </p:txBody>
      </p:sp>
    </p:spTree>
    <p:extLst>
      <p:ext uri="{BB962C8B-B14F-4D97-AF65-F5344CB8AC3E}">
        <p14:creationId xmlns:p14="http://schemas.microsoft.com/office/powerpoint/2010/main" val="25725095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r>
              <a:rPr lang="en-US" altLang="en-US" sz="4000"/>
              <a:t>Benefits to Getting Involved</a:t>
            </a:r>
          </a:p>
        </p:txBody>
      </p:sp>
      <p:sp>
        <p:nvSpPr>
          <p:cNvPr id="389123" name="Rectangle 3"/>
          <p:cNvSpPr>
            <a:spLocks noGrp="1" noChangeArrowheads="1"/>
          </p:cNvSpPr>
          <p:nvPr>
            <p:ph type="body" idx="1"/>
          </p:nvPr>
        </p:nvSpPr>
        <p:spPr/>
        <p:txBody>
          <a:bodyPr/>
          <a:lstStyle/>
          <a:p>
            <a:pPr>
              <a:lnSpc>
                <a:spcPct val="90000"/>
              </a:lnSpc>
            </a:pPr>
            <a:endParaRPr lang="en-US" altLang="en-US" sz="3600"/>
          </a:p>
          <a:p>
            <a:pPr>
              <a:lnSpc>
                <a:spcPct val="90000"/>
              </a:lnSpc>
            </a:pPr>
            <a:r>
              <a:rPr lang="en-US" altLang="en-US" sz="3600"/>
              <a:t>Community Involvement</a:t>
            </a:r>
          </a:p>
          <a:p>
            <a:pPr>
              <a:lnSpc>
                <a:spcPct val="90000"/>
              </a:lnSpc>
            </a:pPr>
            <a:r>
              <a:rPr lang="en-US" altLang="en-US" sz="3600"/>
              <a:t>Influence</a:t>
            </a:r>
          </a:p>
          <a:p>
            <a:pPr>
              <a:lnSpc>
                <a:spcPct val="90000"/>
              </a:lnSpc>
            </a:pPr>
            <a:r>
              <a:rPr lang="en-US" altLang="en-US" sz="3600"/>
              <a:t>Funding</a:t>
            </a:r>
          </a:p>
          <a:p>
            <a:pPr>
              <a:lnSpc>
                <a:spcPct val="90000"/>
              </a:lnSpc>
            </a:pPr>
            <a:r>
              <a:rPr lang="en-US" altLang="en-US" sz="3600"/>
              <a:t>Accountability</a:t>
            </a:r>
          </a:p>
          <a:p>
            <a:pPr>
              <a:lnSpc>
                <a:spcPct val="90000"/>
              </a:lnSpc>
            </a:pPr>
            <a:r>
              <a:rPr lang="en-US" altLang="en-US" sz="3600"/>
              <a:t>Potential Access to CPD’s Formula Programs</a:t>
            </a:r>
          </a:p>
        </p:txBody>
      </p:sp>
    </p:spTree>
    <p:extLst>
      <p:ext uri="{BB962C8B-B14F-4D97-AF65-F5344CB8AC3E}">
        <p14:creationId xmlns:p14="http://schemas.microsoft.com/office/powerpoint/2010/main" val="35634977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altLang="en-US"/>
              <a:t>Roots of the Con Plan</a:t>
            </a:r>
          </a:p>
        </p:txBody>
      </p:sp>
      <p:sp>
        <p:nvSpPr>
          <p:cNvPr id="155651"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en-US" altLang="en-US" sz="3600"/>
              <a:t>Comprehensive Housing Affordability Strategy (CHAS)</a:t>
            </a:r>
          </a:p>
          <a:p>
            <a:pPr>
              <a:lnSpc>
                <a:spcPct val="90000"/>
              </a:lnSpc>
              <a:buFont typeface="Wingdings" panose="05000000000000000000" pitchFamily="2" charset="2"/>
              <a:buNone/>
            </a:pPr>
            <a:endParaRPr lang="en-US" altLang="en-US" sz="3600"/>
          </a:p>
          <a:p>
            <a:pPr lvl="1">
              <a:lnSpc>
                <a:spcPct val="90000"/>
              </a:lnSpc>
            </a:pPr>
            <a:r>
              <a:rPr lang="en-US" altLang="en-US" sz="3200"/>
              <a:t>Created in 1990, Title 1 National Affordable Housing Act; aka Cranston-Gonzalez Act</a:t>
            </a:r>
          </a:p>
          <a:p>
            <a:pPr lvl="1">
              <a:lnSpc>
                <a:spcPct val="90000"/>
              </a:lnSpc>
            </a:pPr>
            <a:endParaRPr lang="en-US" altLang="en-US" sz="3200"/>
          </a:p>
          <a:p>
            <a:pPr lvl="1">
              <a:lnSpc>
                <a:spcPct val="90000"/>
              </a:lnSpc>
            </a:pPr>
            <a:r>
              <a:rPr lang="en-US" altLang="en-US" sz="3200"/>
              <a:t>Aim to develop </a:t>
            </a:r>
            <a:r>
              <a:rPr lang="en-US" altLang="en-US" sz="3200" b="1"/>
              <a:t>Annual Housing Goals</a:t>
            </a:r>
          </a:p>
        </p:txBody>
      </p:sp>
    </p:spTree>
    <p:extLst>
      <p:ext uri="{BB962C8B-B14F-4D97-AF65-F5344CB8AC3E}">
        <p14:creationId xmlns:p14="http://schemas.microsoft.com/office/powerpoint/2010/main" val="1048786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981200" y="0"/>
            <a:ext cx="8305800" cy="1524000"/>
          </a:xfrm>
        </p:spPr>
        <p:txBody>
          <a:bodyPr/>
          <a:lstStyle/>
          <a:p>
            <a:r>
              <a:rPr lang="en-US" altLang="en-US" sz="4000"/>
              <a:t>What is the Community Development Block Grant? (CDBG)</a:t>
            </a:r>
          </a:p>
        </p:txBody>
      </p:sp>
      <p:sp>
        <p:nvSpPr>
          <p:cNvPr id="71683" name="Rectangle 3"/>
          <p:cNvSpPr>
            <a:spLocks noGrp="1" noChangeArrowheads="1"/>
          </p:cNvSpPr>
          <p:nvPr>
            <p:ph type="body" idx="1"/>
          </p:nvPr>
        </p:nvSpPr>
        <p:spPr>
          <a:xfrm>
            <a:off x="2209800" y="1752601"/>
            <a:ext cx="7772400" cy="4835525"/>
          </a:xfrm>
        </p:spPr>
        <p:txBody>
          <a:bodyPr/>
          <a:lstStyle/>
          <a:p>
            <a:pPr>
              <a:buFont typeface="Wingdings" panose="05000000000000000000" pitchFamily="2" charset="2"/>
              <a:buNone/>
            </a:pPr>
            <a:r>
              <a:rPr lang="en-US" altLang="en-US" sz="2800"/>
              <a:t>The CDBG program is a </a:t>
            </a:r>
            <a:r>
              <a:rPr lang="en-US" altLang="en-US" sz="2800" b="1"/>
              <a:t>flexible</a:t>
            </a:r>
            <a:r>
              <a:rPr lang="en-US" altLang="en-US" sz="2800"/>
              <a:t> program that provides communities with resources to address a wide range of community development needs. </a:t>
            </a:r>
          </a:p>
          <a:p>
            <a:pPr>
              <a:buFont typeface="Wingdings" panose="05000000000000000000" pitchFamily="2" charset="2"/>
              <a:buNone/>
            </a:pPr>
            <a:endParaRPr lang="en-US" altLang="en-US" sz="1800"/>
          </a:p>
          <a:p>
            <a:pPr>
              <a:buFont typeface="Wingdings" panose="05000000000000000000" pitchFamily="2" charset="2"/>
              <a:buNone/>
            </a:pPr>
            <a:r>
              <a:rPr lang="en-US" altLang="en-US" sz="2800"/>
              <a:t>It was begun through the </a:t>
            </a:r>
            <a:r>
              <a:rPr lang="en-US" altLang="en-US" sz="2800" b="1"/>
              <a:t>Housing and Community Development Act of 1974</a:t>
            </a:r>
            <a:r>
              <a:rPr lang="en-US" altLang="en-US" sz="2800"/>
              <a:t>. </a:t>
            </a:r>
          </a:p>
          <a:p>
            <a:pPr>
              <a:buFont typeface="Wingdings" panose="05000000000000000000" pitchFamily="2" charset="2"/>
              <a:buNone/>
            </a:pPr>
            <a:endParaRPr lang="en-US" altLang="en-US" sz="2800"/>
          </a:p>
          <a:p>
            <a:pPr>
              <a:buFont typeface="Wingdings" panose="05000000000000000000" pitchFamily="2" charset="2"/>
              <a:buNone/>
            </a:pPr>
            <a:r>
              <a:rPr lang="en-US" altLang="en-US" sz="2800"/>
              <a:t>It is one of the longest continuously run programs at HUD.</a:t>
            </a:r>
            <a:r>
              <a:rPr lang="en-US" altLang="en-US" sz="2000"/>
              <a:t> </a:t>
            </a:r>
          </a:p>
          <a:p>
            <a:pPr>
              <a:buFont typeface="Wingdings" panose="05000000000000000000" pitchFamily="2" charset="2"/>
              <a:buNone/>
            </a:pPr>
            <a:endParaRPr lang="en-US" altLang="en-US" sz="2000"/>
          </a:p>
          <a:p>
            <a:pPr algn="ctr">
              <a:buFont typeface="Wingdings" panose="05000000000000000000" pitchFamily="2" charset="2"/>
              <a:buNone/>
            </a:pPr>
            <a:r>
              <a:rPr lang="en-US" altLang="en-US" sz="2000" u="sng">
                <a:solidFill>
                  <a:schemeClr val="tx2"/>
                </a:solidFill>
              </a:rPr>
              <a:t>http://www.hud.gov/offices/cpd/communitydevelopment/programs/</a:t>
            </a:r>
            <a:endParaRPr lang="en-US" altLang="en-US" sz="2000"/>
          </a:p>
        </p:txBody>
      </p:sp>
    </p:spTree>
    <p:extLst>
      <p:ext uri="{BB962C8B-B14F-4D97-AF65-F5344CB8AC3E}">
        <p14:creationId xmlns:p14="http://schemas.microsoft.com/office/powerpoint/2010/main" val="7243972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ltLang="en-US"/>
              <a:t>The Consolidated Plan</a:t>
            </a:r>
          </a:p>
        </p:txBody>
      </p:sp>
      <p:sp>
        <p:nvSpPr>
          <p:cNvPr id="148483"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en-US" altLang="en-US" sz="2800" i="1"/>
              <a:t>A collaborative process whereby a community establishes a vision for housing, community and economic development actions</a:t>
            </a:r>
          </a:p>
          <a:p>
            <a:pPr>
              <a:lnSpc>
                <a:spcPct val="90000"/>
              </a:lnSpc>
            </a:pPr>
            <a:endParaRPr lang="en-US" altLang="en-US" i="1"/>
          </a:p>
          <a:p>
            <a:pPr>
              <a:lnSpc>
                <a:spcPct val="90000"/>
              </a:lnSpc>
              <a:buFont typeface="Wingdings" panose="05000000000000000000" pitchFamily="2" charset="2"/>
              <a:buNone/>
            </a:pPr>
            <a:r>
              <a:rPr lang="en-US" altLang="en-US"/>
              <a:t>Purposes</a:t>
            </a:r>
          </a:p>
          <a:p>
            <a:pPr lvl="1">
              <a:lnSpc>
                <a:spcPct val="90000"/>
              </a:lnSpc>
            </a:pPr>
            <a:r>
              <a:rPr lang="en-US" altLang="en-US"/>
              <a:t>“Application” for Formula Funding for States and Localities</a:t>
            </a:r>
          </a:p>
          <a:p>
            <a:pPr lvl="1">
              <a:lnSpc>
                <a:spcPct val="90000"/>
              </a:lnSpc>
            </a:pPr>
            <a:r>
              <a:rPr lang="en-US" altLang="en-US"/>
              <a:t>Planning Document</a:t>
            </a:r>
          </a:p>
          <a:p>
            <a:pPr lvl="1">
              <a:lnSpc>
                <a:spcPct val="90000"/>
              </a:lnSpc>
            </a:pPr>
            <a:r>
              <a:rPr lang="en-US" altLang="en-US"/>
              <a:t>Performance Reporting</a:t>
            </a:r>
          </a:p>
        </p:txBody>
      </p:sp>
    </p:spTree>
    <p:extLst>
      <p:ext uri="{BB962C8B-B14F-4D97-AF65-F5344CB8AC3E}">
        <p14:creationId xmlns:p14="http://schemas.microsoft.com/office/powerpoint/2010/main" val="30510069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r>
              <a:rPr lang="en-US" altLang="en-US"/>
              <a:t>The Consolidated Plan</a:t>
            </a:r>
          </a:p>
        </p:txBody>
      </p:sp>
      <p:sp>
        <p:nvSpPr>
          <p:cNvPr id="391171" name="Rectangle 3"/>
          <p:cNvSpPr>
            <a:spLocks noGrp="1" noChangeArrowheads="1"/>
          </p:cNvSpPr>
          <p:nvPr>
            <p:ph type="body" idx="1"/>
          </p:nvPr>
        </p:nvSpPr>
        <p:spPr/>
        <p:txBody>
          <a:bodyPr/>
          <a:lstStyle/>
          <a:p>
            <a:r>
              <a:rPr lang="en-US" altLang="en-US"/>
              <a:t>Stakeholders</a:t>
            </a:r>
          </a:p>
          <a:p>
            <a:pPr lvl="1"/>
            <a:endParaRPr lang="en-US" altLang="en-US"/>
          </a:p>
          <a:p>
            <a:pPr lvl="1"/>
            <a:r>
              <a:rPr lang="en-US" altLang="en-US"/>
              <a:t>HUD</a:t>
            </a:r>
          </a:p>
          <a:p>
            <a:pPr lvl="1"/>
            <a:r>
              <a:rPr lang="en-US" altLang="en-US"/>
              <a:t>State and Local Governments</a:t>
            </a:r>
          </a:p>
          <a:p>
            <a:pPr lvl="1"/>
            <a:r>
              <a:rPr lang="en-US" altLang="en-US"/>
              <a:t>Community Groups </a:t>
            </a:r>
          </a:p>
          <a:p>
            <a:pPr lvl="1"/>
            <a:r>
              <a:rPr lang="en-US" altLang="en-US"/>
              <a:t>Non-Profits</a:t>
            </a:r>
          </a:p>
          <a:p>
            <a:pPr lvl="1"/>
            <a:r>
              <a:rPr lang="en-US" altLang="en-US"/>
              <a:t>Private Sector</a:t>
            </a:r>
          </a:p>
          <a:p>
            <a:pPr lvl="1"/>
            <a:r>
              <a:rPr lang="en-US" altLang="en-US"/>
              <a:t>Financial Institutions</a:t>
            </a:r>
          </a:p>
          <a:p>
            <a:endParaRPr lang="en-US" altLang="en-US"/>
          </a:p>
        </p:txBody>
      </p:sp>
    </p:spTree>
    <p:extLst>
      <p:ext uri="{BB962C8B-B14F-4D97-AF65-F5344CB8AC3E}">
        <p14:creationId xmlns:p14="http://schemas.microsoft.com/office/powerpoint/2010/main" val="1257492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ltLang="en-US"/>
              <a:t>The Consolidated Plan</a:t>
            </a:r>
          </a:p>
        </p:txBody>
      </p:sp>
      <p:sp>
        <p:nvSpPr>
          <p:cNvPr id="151555" name="Rectangle 3"/>
          <p:cNvSpPr>
            <a:spLocks noGrp="1" noChangeArrowheads="1"/>
          </p:cNvSpPr>
          <p:nvPr>
            <p:ph type="body" idx="1"/>
          </p:nvPr>
        </p:nvSpPr>
        <p:spPr/>
        <p:txBody>
          <a:bodyPr/>
          <a:lstStyle/>
          <a:p>
            <a:pPr>
              <a:buFont typeface="Wingdings" panose="05000000000000000000" pitchFamily="2" charset="2"/>
              <a:buNone/>
            </a:pPr>
            <a:r>
              <a:rPr lang="en-US" altLang="en-US" sz="3600"/>
              <a:t>Basics:</a:t>
            </a:r>
            <a:r>
              <a:rPr lang="en-US" altLang="en-US"/>
              <a:t> </a:t>
            </a:r>
          </a:p>
          <a:p>
            <a:pPr>
              <a:buFont typeface="Wingdings" panose="05000000000000000000" pitchFamily="2" charset="2"/>
              <a:buNone/>
            </a:pPr>
            <a:endParaRPr lang="en-US" altLang="en-US"/>
          </a:p>
          <a:p>
            <a:r>
              <a:rPr lang="en-US" altLang="en-US"/>
              <a:t>The Three or Five-Year Plan Strategic Plan</a:t>
            </a:r>
          </a:p>
          <a:p>
            <a:r>
              <a:rPr lang="en-US" altLang="en-US"/>
              <a:t>The </a:t>
            </a:r>
            <a:r>
              <a:rPr lang="en-US" altLang="en-US" b="1"/>
              <a:t>Annual</a:t>
            </a:r>
            <a:r>
              <a:rPr lang="en-US" altLang="en-US"/>
              <a:t> Action Plan</a:t>
            </a:r>
          </a:p>
          <a:p>
            <a:r>
              <a:rPr lang="en-US" altLang="en-US"/>
              <a:t>The </a:t>
            </a:r>
            <a:r>
              <a:rPr lang="en-US" altLang="en-US" b="1"/>
              <a:t>Annual</a:t>
            </a:r>
            <a:r>
              <a:rPr lang="en-US" altLang="en-US"/>
              <a:t> Performance Report</a:t>
            </a:r>
          </a:p>
        </p:txBody>
      </p:sp>
    </p:spTree>
    <p:extLst>
      <p:ext uri="{BB962C8B-B14F-4D97-AF65-F5344CB8AC3E}">
        <p14:creationId xmlns:p14="http://schemas.microsoft.com/office/powerpoint/2010/main" val="3445313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altLang="en-US"/>
              <a:t>3 – 5 Year Strategic Plan</a:t>
            </a:r>
          </a:p>
        </p:txBody>
      </p:sp>
      <p:sp>
        <p:nvSpPr>
          <p:cNvPr id="486403" name="Rectangle 3"/>
          <p:cNvSpPr>
            <a:spLocks noGrp="1" noChangeArrowheads="1"/>
          </p:cNvSpPr>
          <p:nvPr>
            <p:ph type="body" idx="1"/>
          </p:nvPr>
        </p:nvSpPr>
        <p:spPr>
          <a:xfrm>
            <a:off x="2209800" y="1641476"/>
            <a:ext cx="8458200" cy="5216525"/>
          </a:xfrm>
        </p:spPr>
        <p:txBody>
          <a:bodyPr/>
          <a:lstStyle/>
          <a:p>
            <a:r>
              <a:rPr lang="en-US" altLang="en-US" sz="3600">
                <a:cs typeface="Times New Roman" panose="02020603050405020304" pitchFamily="18" charset="0"/>
              </a:rPr>
              <a:t>Setting Priority Needs</a:t>
            </a:r>
          </a:p>
          <a:p>
            <a:pPr lvl="1"/>
            <a:endParaRPr lang="en-US" altLang="en-US" sz="2000">
              <a:cs typeface="Times New Roman" panose="02020603050405020304" pitchFamily="18" charset="0"/>
            </a:endParaRPr>
          </a:p>
          <a:p>
            <a:pPr lvl="1"/>
            <a:r>
              <a:rPr lang="en-US" altLang="en-US" sz="3200">
                <a:cs typeface="Times New Roman" panose="02020603050405020304" pitchFamily="18" charset="0"/>
              </a:rPr>
              <a:t>Specific Objectives/Performance Measures</a:t>
            </a:r>
          </a:p>
          <a:p>
            <a:pPr lvl="1"/>
            <a:r>
              <a:rPr lang="en-US" altLang="en-US" sz="3200">
                <a:cs typeface="Times New Roman" panose="02020603050405020304" pitchFamily="18" charset="0"/>
              </a:rPr>
              <a:t>Non-housing Community Development Plan</a:t>
            </a:r>
          </a:p>
          <a:p>
            <a:pPr lvl="1"/>
            <a:r>
              <a:rPr lang="en-US" altLang="en-US" sz="3200">
                <a:cs typeface="Times New Roman" panose="02020603050405020304" pitchFamily="18" charset="0"/>
              </a:rPr>
              <a:t>Neighborhood Revitalization Strategy Areas </a:t>
            </a:r>
          </a:p>
          <a:p>
            <a:pPr lvl="1"/>
            <a:r>
              <a:rPr lang="en-US" altLang="en-US" sz="3200">
                <a:cs typeface="Times New Roman" panose="02020603050405020304" pitchFamily="18" charset="0"/>
              </a:rPr>
              <a:t>Continuum of Care Homeless Strategy</a:t>
            </a:r>
          </a:p>
          <a:p>
            <a:pPr lvl="1"/>
            <a:r>
              <a:rPr lang="en-US" altLang="en-US" sz="3200">
                <a:cs typeface="Times New Roman" panose="02020603050405020304" pitchFamily="18" charset="0"/>
              </a:rPr>
              <a:t>Anti-Poverty Strategy</a:t>
            </a:r>
            <a:endParaRPr lang="en-US" altLang="en-US" sz="3200"/>
          </a:p>
        </p:txBody>
      </p:sp>
    </p:spTree>
    <p:extLst>
      <p:ext uri="{BB962C8B-B14F-4D97-AF65-F5344CB8AC3E}">
        <p14:creationId xmlns:p14="http://schemas.microsoft.com/office/powerpoint/2010/main" val="37608367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r>
              <a:rPr lang="en-US" altLang="en-US"/>
              <a:t>Annual Action Plan </a:t>
            </a:r>
          </a:p>
        </p:txBody>
      </p:sp>
      <p:sp>
        <p:nvSpPr>
          <p:cNvPr id="487427" name="Rectangle 3"/>
          <p:cNvSpPr>
            <a:spLocks noGrp="1" noChangeArrowheads="1"/>
          </p:cNvSpPr>
          <p:nvPr>
            <p:ph type="body" idx="1"/>
          </p:nvPr>
        </p:nvSpPr>
        <p:spPr/>
        <p:txBody>
          <a:bodyPr/>
          <a:lstStyle/>
          <a:p>
            <a:r>
              <a:rPr lang="en-US" altLang="en-US" sz="3600"/>
              <a:t>Resources and annual objectives</a:t>
            </a:r>
          </a:p>
          <a:p>
            <a:endParaRPr lang="en-US" altLang="en-US" sz="3600"/>
          </a:p>
          <a:p>
            <a:pPr lvl="1"/>
            <a:r>
              <a:rPr lang="en-US" altLang="en-US" sz="3200"/>
              <a:t>Programs, projects, or activities</a:t>
            </a:r>
          </a:p>
          <a:p>
            <a:pPr lvl="1"/>
            <a:r>
              <a:rPr lang="en-US" altLang="en-US" sz="3200"/>
              <a:t>Annual numeric goals</a:t>
            </a:r>
          </a:p>
          <a:p>
            <a:pPr lvl="1"/>
            <a:r>
              <a:rPr lang="en-US" altLang="en-US" sz="3200"/>
              <a:t>Other relevant actions</a:t>
            </a:r>
          </a:p>
          <a:p>
            <a:pPr lvl="1"/>
            <a:r>
              <a:rPr lang="en-US" altLang="en-US" sz="3200"/>
              <a:t>Certifications</a:t>
            </a:r>
          </a:p>
          <a:p>
            <a:endParaRPr lang="en-US" altLang="en-US"/>
          </a:p>
        </p:txBody>
      </p:sp>
    </p:spTree>
    <p:extLst>
      <p:ext uri="{BB962C8B-B14F-4D97-AF65-F5344CB8AC3E}">
        <p14:creationId xmlns:p14="http://schemas.microsoft.com/office/powerpoint/2010/main" val="18790050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en-US"/>
              <a:t>Five Stages of the Consolidated Plan Process</a:t>
            </a:r>
          </a:p>
        </p:txBody>
      </p:sp>
      <p:sp>
        <p:nvSpPr>
          <p:cNvPr id="69635" name="Rectangle 3"/>
          <p:cNvSpPr>
            <a:spLocks noGrp="1" noChangeArrowheads="1"/>
          </p:cNvSpPr>
          <p:nvPr>
            <p:ph type="body" idx="1"/>
          </p:nvPr>
        </p:nvSpPr>
        <p:spPr>
          <a:xfrm>
            <a:off x="2209800" y="1828801"/>
            <a:ext cx="7772400" cy="4454525"/>
          </a:xfrm>
        </p:spPr>
        <p:txBody>
          <a:bodyPr/>
          <a:lstStyle/>
          <a:p>
            <a:pPr marL="609600" indent="-609600">
              <a:buFont typeface="Wingdings" panose="05000000000000000000" pitchFamily="2" charset="2"/>
              <a:buAutoNum type="arabicPeriod"/>
            </a:pPr>
            <a:r>
              <a:rPr lang="en-US" altLang="en-US"/>
              <a:t>Identifying Needs</a:t>
            </a:r>
          </a:p>
          <a:p>
            <a:pPr marL="609600" indent="-609600">
              <a:buFont typeface="Wingdings" panose="05000000000000000000" pitchFamily="2" charset="2"/>
              <a:buAutoNum type="arabicPeriod"/>
            </a:pPr>
            <a:r>
              <a:rPr lang="en-US" altLang="en-US"/>
              <a:t>The “Proposed” Consolidated Plan</a:t>
            </a:r>
          </a:p>
          <a:p>
            <a:pPr marL="609600" indent="-609600">
              <a:buFont typeface="Wingdings" panose="05000000000000000000" pitchFamily="2" charset="2"/>
              <a:buAutoNum type="arabicPeriod"/>
            </a:pPr>
            <a:r>
              <a:rPr lang="en-US" altLang="en-US"/>
              <a:t>The “Final” Consolidated Plan</a:t>
            </a:r>
          </a:p>
          <a:p>
            <a:pPr marL="609600" indent="-609600">
              <a:buFont typeface="Wingdings" panose="05000000000000000000" pitchFamily="2" charset="2"/>
              <a:buAutoNum type="arabicPeriod"/>
            </a:pPr>
            <a:r>
              <a:rPr lang="en-US" altLang="en-US"/>
              <a:t>Annual Performance Report</a:t>
            </a:r>
          </a:p>
          <a:p>
            <a:pPr marL="609600" indent="-609600">
              <a:buFont typeface="Wingdings" panose="05000000000000000000" pitchFamily="2" charset="2"/>
              <a:buAutoNum type="arabicPeriod"/>
            </a:pPr>
            <a:r>
              <a:rPr lang="en-US" altLang="en-US"/>
              <a:t>Substantial Amendments</a:t>
            </a:r>
          </a:p>
        </p:txBody>
      </p:sp>
    </p:spTree>
    <p:extLst>
      <p:ext uri="{BB962C8B-B14F-4D97-AF65-F5344CB8AC3E}">
        <p14:creationId xmlns:p14="http://schemas.microsoft.com/office/powerpoint/2010/main" val="42506065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n-US"/>
              <a:t>Identifying Needs</a:t>
            </a:r>
          </a:p>
        </p:txBody>
      </p:sp>
      <p:sp>
        <p:nvSpPr>
          <p:cNvPr id="58371" name="Rectangle 3"/>
          <p:cNvSpPr>
            <a:spLocks noGrp="1" noChangeArrowheads="1"/>
          </p:cNvSpPr>
          <p:nvPr>
            <p:ph type="body" idx="1"/>
          </p:nvPr>
        </p:nvSpPr>
        <p:spPr>
          <a:xfrm>
            <a:off x="2209800" y="1447801"/>
            <a:ext cx="8153400" cy="4454525"/>
          </a:xfrm>
        </p:spPr>
        <p:txBody>
          <a:bodyPr/>
          <a:lstStyle/>
          <a:p>
            <a:pPr marL="609600" indent="-609600"/>
            <a:r>
              <a:rPr lang="en-US" altLang="en-US" sz="3600"/>
              <a:t>The Community Profile</a:t>
            </a:r>
          </a:p>
          <a:p>
            <a:pPr marL="990600" lvl="1" indent="-533400">
              <a:buFontTx/>
              <a:buAutoNum type="arabicPeriod"/>
            </a:pPr>
            <a:r>
              <a:rPr lang="en-US" altLang="en-US" sz="3200"/>
              <a:t>Housing, homeless, community development and special needs assessment</a:t>
            </a:r>
          </a:p>
          <a:p>
            <a:pPr marL="990600" lvl="1" indent="-533400">
              <a:buFontTx/>
              <a:buAutoNum type="arabicPeriod"/>
            </a:pPr>
            <a:r>
              <a:rPr lang="en-US" altLang="en-US" sz="3200"/>
              <a:t>Housing market analysis</a:t>
            </a:r>
          </a:p>
          <a:p>
            <a:pPr marL="990600" lvl="1" indent="-533400">
              <a:buFontTx/>
              <a:buAutoNum type="arabicPeriod"/>
            </a:pPr>
            <a:r>
              <a:rPr lang="en-US" altLang="en-US" sz="3200"/>
              <a:t>Inventory of public and assisted housing</a:t>
            </a:r>
          </a:p>
          <a:p>
            <a:pPr marL="990600" lvl="1" indent="-533400">
              <a:buFontTx/>
              <a:buAutoNum type="arabicPeriod"/>
            </a:pPr>
            <a:r>
              <a:rPr lang="en-US" altLang="en-US" sz="3200"/>
              <a:t>Inventory of homeless facilities/services</a:t>
            </a:r>
          </a:p>
          <a:p>
            <a:pPr marL="990600" lvl="1" indent="-533400">
              <a:buFontTx/>
              <a:buAutoNum type="arabicPeriod"/>
            </a:pPr>
            <a:r>
              <a:rPr lang="en-US" altLang="en-US" sz="3200"/>
              <a:t>Barriers to affordable housing</a:t>
            </a:r>
          </a:p>
        </p:txBody>
      </p:sp>
    </p:spTree>
    <p:extLst>
      <p:ext uri="{BB962C8B-B14F-4D97-AF65-F5344CB8AC3E}">
        <p14:creationId xmlns:p14="http://schemas.microsoft.com/office/powerpoint/2010/main" val="31107003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en-US"/>
              <a:t>Proposing the Con Plan</a:t>
            </a:r>
          </a:p>
        </p:txBody>
      </p:sp>
      <p:sp>
        <p:nvSpPr>
          <p:cNvPr id="61443" name="Rectangle 3"/>
          <p:cNvSpPr>
            <a:spLocks noGrp="1" noChangeArrowheads="1"/>
          </p:cNvSpPr>
          <p:nvPr>
            <p:ph type="body" idx="1"/>
          </p:nvPr>
        </p:nvSpPr>
        <p:spPr/>
        <p:txBody>
          <a:bodyPr/>
          <a:lstStyle/>
          <a:p>
            <a:r>
              <a:rPr lang="en-US" altLang="en-US" sz="3600"/>
              <a:t>Setting Priorities</a:t>
            </a:r>
          </a:p>
          <a:p>
            <a:pPr lvl="1"/>
            <a:r>
              <a:rPr lang="en-US" altLang="en-US" sz="3200"/>
              <a:t>Activities designed to respond to the identified needs</a:t>
            </a:r>
          </a:p>
          <a:p>
            <a:pPr lvl="1"/>
            <a:r>
              <a:rPr lang="en-US" altLang="en-US" sz="3200"/>
              <a:t>Geographic areas where needs exist</a:t>
            </a:r>
          </a:p>
          <a:p>
            <a:pPr lvl="1"/>
            <a:r>
              <a:rPr lang="en-US" altLang="en-US" sz="3200"/>
              <a:t>Indicate how funds identified will be used to meet needs</a:t>
            </a:r>
          </a:p>
          <a:p>
            <a:pPr lvl="1"/>
            <a:r>
              <a:rPr lang="en-US" altLang="en-US" sz="3200"/>
              <a:t>Performance Indicators</a:t>
            </a:r>
          </a:p>
        </p:txBody>
      </p:sp>
    </p:spTree>
    <p:extLst>
      <p:ext uri="{BB962C8B-B14F-4D97-AF65-F5344CB8AC3E}">
        <p14:creationId xmlns:p14="http://schemas.microsoft.com/office/powerpoint/2010/main" val="7474095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en-US"/>
              <a:t>Proposing the Con Plan</a:t>
            </a:r>
          </a:p>
        </p:txBody>
      </p:sp>
      <p:sp>
        <p:nvSpPr>
          <p:cNvPr id="65539" name="Rectangle 3"/>
          <p:cNvSpPr>
            <a:spLocks noGrp="1" noChangeArrowheads="1"/>
          </p:cNvSpPr>
          <p:nvPr>
            <p:ph type="body" idx="1"/>
          </p:nvPr>
        </p:nvSpPr>
        <p:spPr/>
        <p:txBody>
          <a:bodyPr/>
          <a:lstStyle/>
          <a:p>
            <a:r>
              <a:rPr lang="en-US" altLang="en-US"/>
              <a:t>Identifying </a:t>
            </a:r>
            <a:r>
              <a:rPr lang="en-US" altLang="en-US" u="sng"/>
              <a:t>All</a:t>
            </a:r>
            <a:r>
              <a:rPr lang="en-US" altLang="en-US"/>
              <a:t> Resources That Will Be Available</a:t>
            </a:r>
          </a:p>
          <a:p>
            <a:pPr lvl="1"/>
            <a:r>
              <a:rPr lang="en-US" altLang="en-US"/>
              <a:t>CDBG, HOME, ESG, HOPWA, Public and Assisted Housing</a:t>
            </a:r>
          </a:p>
          <a:p>
            <a:pPr lvl="1"/>
            <a:r>
              <a:rPr lang="en-US" altLang="en-US"/>
              <a:t>State and Local Funds</a:t>
            </a:r>
          </a:p>
          <a:p>
            <a:pPr lvl="1"/>
            <a:r>
              <a:rPr lang="en-US" altLang="en-US"/>
              <a:t>Private Funds</a:t>
            </a:r>
          </a:p>
        </p:txBody>
      </p:sp>
    </p:spTree>
    <p:extLst>
      <p:ext uri="{BB962C8B-B14F-4D97-AF65-F5344CB8AC3E}">
        <p14:creationId xmlns:p14="http://schemas.microsoft.com/office/powerpoint/2010/main" val="30682669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a:t>Citizen Participation Plan</a:t>
            </a:r>
          </a:p>
        </p:txBody>
      </p:sp>
      <p:sp>
        <p:nvSpPr>
          <p:cNvPr id="47107" name="Rectangle 3"/>
          <p:cNvSpPr>
            <a:spLocks noGrp="1" noChangeArrowheads="1"/>
          </p:cNvSpPr>
          <p:nvPr>
            <p:ph type="body" idx="1"/>
          </p:nvPr>
        </p:nvSpPr>
        <p:spPr/>
        <p:txBody>
          <a:bodyPr/>
          <a:lstStyle/>
          <a:p>
            <a:r>
              <a:rPr lang="en-US" altLang="en-US"/>
              <a:t>Grantees must provide and encourage citizen participation.</a:t>
            </a:r>
          </a:p>
          <a:p>
            <a:pPr lvl="1"/>
            <a:endParaRPr lang="en-US" altLang="en-US"/>
          </a:p>
          <a:p>
            <a:r>
              <a:rPr lang="en-US" altLang="en-US"/>
              <a:t>Required to have a Plan, but no rules on when to update it.</a:t>
            </a:r>
          </a:p>
          <a:p>
            <a:pPr lvl="1"/>
            <a:endParaRPr lang="en-US" altLang="en-US"/>
          </a:p>
          <a:p>
            <a:r>
              <a:rPr lang="en-US" altLang="en-US"/>
              <a:t>The Development of the plan requires consultation with public and private sectors.</a:t>
            </a:r>
          </a:p>
          <a:p>
            <a:pPr lvl="1"/>
            <a:endParaRPr lang="en-US" altLang="en-US"/>
          </a:p>
        </p:txBody>
      </p:sp>
    </p:spTree>
    <p:extLst>
      <p:ext uri="{BB962C8B-B14F-4D97-AF65-F5344CB8AC3E}">
        <p14:creationId xmlns:p14="http://schemas.microsoft.com/office/powerpoint/2010/main" val="2643891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en-US"/>
              <a:t>Primary Objectives of CDBG</a:t>
            </a:r>
          </a:p>
        </p:txBody>
      </p:sp>
      <p:sp>
        <p:nvSpPr>
          <p:cNvPr id="72707" name="Rectangle 3"/>
          <p:cNvSpPr>
            <a:spLocks noGrp="1" noChangeArrowheads="1"/>
          </p:cNvSpPr>
          <p:nvPr>
            <p:ph type="body" idx="1"/>
          </p:nvPr>
        </p:nvSpPr>
        <p:spPr>
          <a:xfrm>
            <a:off x="1905000" y="1641476"/>
            <a:ext cx="8382000" cy="4454525"/>
          </a:xfrm>
        </p:spPr>
        <p:txBody>
          <a:bodyPr/>
          <a:lstStyle/>
          <a:p>
            <a:pPr>
              <a:lnSpc>
                <a:spcPct val="90000"/>
              </a:lnSpc>
              <a:buFont typeface="Wingdings" panose="05000000000000000000" pitchFamily="2" charset="2"/>
              <a:buNone/>
            </a:pPr>
            <a:r>
              <a:rPr lang="en-US" altLang="en-US"/>
              <a:t>	</a:t>
            </a:r>
            <a:r>
              <a:rPr lang="en-US" altLang="en-US" sz="3400"/>
              <a:t>The development of viable communities,    	principally for low and moderate income  	persons, through:</a:t>
            </a:r>
          </a:p>
          <a:p>
            <a:pPr lvl="1">
              <a:lnSpc>
                <a:spcPct val="90000"/>
              </a:lnSpc>
              <a:buFontTx/>
              <a:buChar char="•"/>
            </a:pPr>
            <a:endParaRPr lang="en-US" altLang="en-US" sz="2000"/>
          </a:p>
          <a:p>
            <a:pPr lvl="2">
              <a:lnSpc>
                <a:spcPct val="90000"/>
              </a:lnSpc>
            </a:pPr>
            <a:r>
              <a:rPr lang="en-US" altLang="en-US" sz="3600"/>
              <a:t>Decent Housing</a:t>
            </a:r>
          </a:p>
          <a:p>
            <a:pPr lvl="2">
              <a:lnSpc>
                <a:spcPct val="90000"/>
              </a:lnSpc>
            </a:pPr>
            <a:endParaRPr lang="en-US" altLang="en-US"/>
          </a:p>
          <a:p>
            <a:pPr lvl="2">
              <a:lnSpc>
                <a:spcPct val="90000"/>
              </a:lnSpc>
            </a:pPr>
            <a:r>
              <a:rPr lang="en-US" altLang="en-US" sz="3600"/>
              <a:t>Suitable Living Environment</a:t>
            </a:r>
          </a:p>
          <a:p>
            <a:pPr lvl="2">
              <a:lnSpc>
                <a:spcPct val="90000"/>
              </a:lnSpc>
            </a:pPr>
            <a:endParaRPr lang="en-US" altLang="en-US" sz="2000"/>
          </a:p>
          <a:p>
            <a:pPr lvl="2">
              <a:lnSpc>
                <a:spcPct val="90000"/>
              </a:lnSpc>
            </a:pPr>
            <a:r>
              <a:rPr lang="en-US" altLang="en-US" sz="3600"/>
              <a:t>Expanded Economic Opportunity </a:t>
            </a:r>
          </a:p>
          <a:p>
            <a:pPr>
              <a:lnSpc>
                <a:spcPct val="90000"/>
              </a:lnSpc>
              <a:buFont typeface="Wingdings" panose="05000000000000000000" pitchFamily="2" charset="2"/>
              <a:buNone/>
            </a:pPr>
            <a:endParaRPr lang="en-US" altLang="en-US" sz="3600"/>
          </a:p>
        </p:txBody>
      </p:sp>
    </p:spTree>
    <p:extLst>
      <p:ext uri="{BB962C8B-B14F-4D97-AF65-F5344CB8AC3E}">
        <p14:creationId xmlns:p14="http://schemas.microsoft.com/office/powerpoint/2010/main" val="15137215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altLang="en-US"/>
              <a:t>The Citizen Participation Plan</a:t>
            </a:r>
          </a:p>
        </p:txBody>
      </p:sp>
      <p:sp>
        <p:nvSpPr>
          <p:cNvPr id="536579" name="Rectangle 3"/>
          <p:cNvSpPr>
            <a:spLocks noGrp="1" noChangeArrowheads="1"/>
          </p:cNvSpPr>
          <p:nvPr>
            <p:ph type="body" idx="1"/>
          </p:nvPr>
        </p:nvSpPr>
        <p:spPr/>
        <p:txBody>
          <a:bodyPr/>
          <a:lstStyle/>
          <a:p>
            <a:r>
              <a:rPr lang="en-US" altLang="en-US" sz="2800"/>
              <a:t>Community Stakeholders</a:t>
            </a:r>
          </a:p>
          <a:p>
            <a:endParaRPr lang="en-US" altLang="en-US" sz="2800"/>
          </a:p>
          <a:p>
            <a:r>
              <a:rPr lang="en-US" altLang="en-US" sz="2800"/>
              <a:t>Access to Information</a:t>
            </a:r>
          </a:p>
          <a:p>
            <a:endParaRPr lang="en-US" altLang="en-US" sz="2800"/>
          </a:p>
          <a:p>
            <a:r>
              <a:rPr lang="en-US" altLang="en-US" sz="2800"/>
              <a:t>Public Hearings </a:t>
            </a:r>
          </a:p>
          <a:p>
            <a:pPr lvl="1"/>
            <a:r>
              <a:rPr lang="en-US" altLang="en-US" sz="2400"/>
              <a:t>At least 2 each year, 1 for States</a:t>
            </a:r>
          </a:p>
          <a:p>
            <a:pPr lvl="1"/>
            <a:r>
              <a:rPr lang="en-US" altLang="en-US" sz="2400"/>
              <a:t>Accommodations</a:t>
            </a:r>
          </a:p>
          <a:p>
            <a:pPr lvl="1"/>
            <a:endParaRPr lang="en-US" altLang="en-US" sz="2400"/>
          </a:p>
          <a:p>
            <a:r>
              <a:rPr lang="en-US" altLang="en-US" sz="2800"/>
              <a:t>Review and Comment</a:t>
            </a:r>
          </a:p>
          <a:p>
            <a:endParaRPr lang="en-US" altLang="en-US" sz="2800"/>
          </a:p>
        </p:txBody>
      </p:sp>
    </p:spTree>
    <p:extLst>
      <p:ext uri="{BB962C8B-B14F-4D97-AF65-F5344CB8AC3E}">
        <p14:creationId xmlns:p14="http://schemas.microsoft.com/office/powerpoint/2010/main" val="17734394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en-US" altLang="en-US" sz="4000"/>
              <a:t>Technical Assistance for Citizen Participation</a:t>
            </a:r>
          </a:p>
        </p:txBody>
      </p:sp>
      <p:sp>
        <p:nvSpPr>
          <p:cNvPr id="534531" name="Rectangle 3"/>
          <p:cNvSpPr>
            <a:spLocks noGrp="1" noChangeArrowheads="1"/>
          </p:cNvSpPr>
          <p:nvPr>
            <p:ph type="body" idx="1"/>
          </p:nvPr>
        </p:nvSpPr>
        <p:spPr/>
        <p:txBody>
          <a:bodyPr/>
          <a:lstStyle/>
          <a:p>
            <a:pPr>
              <a:buFont typeface="Wingdings" panose="05000000000000000000" pitchFamily="2" charset="2"/>
              <a:buNone/>
            </a:pPr>
            <a:endParaRPr lang="en-US" altLang="en-US" b="1" i="1"/>
          </a:p>
          <a:p>
            <a:pPr>
              <a:buFont typeface="Wingdings" panose="05000000000000000000" pitchFamily="2" charset="2"/>
              <a:buNone/>
            </a:pPr>
            <a:r>
              <a:rPr lang="en-US" altLang="en-US" b="1" i="1"/>
              <a:t>The Citizen Participation Plan must describe how technical assistance will be provided to appropriate groups that request assistance to develop proposals.</a:t>
            </a:r>
            <a:r>
              <a:rPr lang="en-US" altLang="en-US"/>
              <a:t>  </a:t>
            </a:r>
          </a:p>
        </p:txBody>
      </p:sp>
    </p:spTree>
    <p:extLst>
      <p:ext uri="{BB962C8B-B14F-4D97-AF65-F5344CB8AC3E}">
        <p14:creationId xmlns:p14="http://schemas.microsoft.com/office/powerpoint/2010/main" val="34405672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altLang="en-US"/>
              <a:t>Characteristics of Effective Citizen Participation</a:t>
            </a:r>
          </a:p>
        </p:txBody>
      </p:sp>
      <p:sp>
        <p:nvSpPr>
          <p:cNvPr id="152579" name="Rectangle 3"/>
          <p:cNvSpPr>
            <a:spLocks noGrp="1" noChangeArrowheads="1"/>
          </p:cNvSpPr>
          <p:nvPr>
            <p:ph type="body" idx="1"/>
          </p:nvPr>
        </p:nvSpPr>
        <p:spPr/>
        <p:txBody>
          <a:bodyPr/>
          <a:lstStyle/>
          <a:p>
            <a:pPr marL="609600" indent="-609600">
              <a:buFont typeface="Wingdings" panose="05000000000000000000" pitchFamily="2" charset="2"/>
              <a:buAutoNum type="arabicPeriod"/>
            </a:pPr>
            <a:r>
              <a:rPr lang="en-US" altLang="en-US"/>
              <a:t>Collaboration between community and faith-based organizations</a:t>
            </a:r>
          </a:p>
          <a:p>
            <a:pPr marL="609600" indent="-609600">
              <a:buFont typeface="Wingdings" panose="05000000000000000000" pitchFamily="2" charset="2"/>
              <a:buAutoNum type="arabicPeriod"/>
            </a:pPr>
            <a:r>
              <a:rPr lang="en-US" altLang="en-US"/>
              <a:t>Collaboration between those Organizations and  Local Government</a:t>
            </a:r>
          </a:p>
          <a:p>
            <a:pPr marL="609600" indent="-609600">
              <a:buFont typeface="Wingdings" panose="05000000000000000000" pitchFamily="2" charset="2"/>
              <a:buAutoNum type="arabicPeriod"/>
            </a:pPr>
            <a:r>
              <a:rPr lang="en-US" altLang="en-US"/>
              <a:t>Open Discussion of Community Issues and Needs</a:t>
            </a:r>
          </a:p>
          <a:p>
            <a:pPr marL="609600" indent="-609600">
              <a:buFont typeface="Wingdings" panose="05000000000000000000" pitchFamily="2" charset="2"/>
              <a:buAutoNum type="arabicPeriod"/>
            </a:pPr>
            <a:r>
              <a:rPr lang="en-US" altLang="en-US"/>
              <a:t>Short-term and Long-term Planning</a:t>
            </a:r>
          </a:p>
          <a:p>
            <a:pPr marL="609600" indent="-609600">
              <a:buFont typeface="Wingdings" panose="05000000000000000000" pitchFamily="2" charset="2"/>
              <a:buAutoNum type="arabicPeriod"/>
            </a:pPr>
            <a:r>
              <a:rPr lang="en-US" altLang="en-US"/>
              <a:t>Marketing and Outreach</a:t>
            </a:r>
          </a:p>
        </p:txBody>
      </p:sp>
    </p:spTree>
    <p:extLst>
      <p:ext uri="{BB962C8B-B14F-4D97-AF65-F5344CB8AC3E}">
        <p14:creationId xmlns:p14="http://schemas.microsoft.com/office/powerpoint/2010/main" val="34943343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r>
              <a:rPr lang="en-US" altLang="en-US"/>
              <a:t>The “Final” Con Plan</a:t>
            </a:r>
          </a:p>
        </p:txBody>
      </p:sp>
      <p:sp>
        <p:nvSpPr>
          <p:cNvPr id="397315" name="Rectangle 3"/>
          <p:cNvSpPr>
            <a:spLocks noGrp="1" noChangeArrowheads="1"/>
          </p:cNvSpPr>
          <p:nvPr>
            <p:ph type="body" idx="1"/>
          </p:nvPr>
        </p:nvSpPr>
        <p:spPr/>
        <p:txBody>
          <a:bodyPr/>
          <a:lstStyle/>
          <a:p>
            <a:pPr>
              <a:lnSpc>
                <a:spcPct val="90000"/>
              </a:lnSpc>
            </a:pPr>
            <a:r>
              <a:rPr lang="en-US" altLang="en-US"/>
              <a:t>Considers all the comments made during the citizen participation process</a:t>
            </a:r>
          </a:p>
          <a:p>
            <a:pPr>
              <a:lnSpc>
                <a:spcPct val="90000"/>
              </a:lnSpc>
              <a:buFont typeface="Wingdings" panose="05000000000000000000" pitchFamily="2" charset="2"/>
              <a:buNone/>
            </a:pPr>
            <a:endParaRPr lang="en-US" altLang="en-US"/>
          </a:p>
          <a:p>
            <a:pPr>
              <a:lnSpc>
                <a:spcPct val="90000"/>
              </a:lnSpc>
            </a:pPr>
            <a:r>
              <a:rPr lang="en-US" altLang="en-US"/>
              <a:t>Must be publicly available. </a:t>
            </a:r>
          </a:p>
          <a:p>
            <a:pPr>
              <a:lnSpc>
                <a:spcPct val="90000"/>
              </a:lnSpc>
            </a:pPr>
            <a:endParaRPr lang="en-US" altLang="en-US"/>
          </a:p>
          <a:p>
            <a:pPr>
              <a:lnSpc>
                <a:spcPct val="90000"/>
              </a:lnSpc>
            </a:pPr>
            <a:r>
              <a:rPr lang="en-US" altLang="en-US"/>
              <a:t>HUD approval is necessary </a:t>
            </a:r>
          </a:p>
          <a:p>
            <a:pPr lvl="1">
              <a:lnSpc>
                <a:spcPct val="90000"/>
              </a:lnSpc>
            </a:pPr>
            <a:r>
              <a:rPr lang="en-US" altLang="en-US"/>
              <a:t>Due 45 days before the start of the program year</a:t>
            </a:r>
          </a:p>
          <a:p>
            <a:pPr lvl="1">
              <a:lnSpc>
                <a:spcPct val="90000"/>
              </a:lnSpc>
            </a:pPr>
            <a:r>
              <a:rPr lang="en-US" altLang="en-US"/>
              <a:t>HUD has 45 days to approve or disapprove</a:t>
            </a:r>
          </a:p>
        </p:txBody>
      </p:sp>
    </p:spTree>
    <p:extLst>
      <p:ext uri="{BB962C8B-B14F-4D97-AF65-F5344CB8AC3E}">
        <p14:creationId xmlns:p14="http://schemas.microsoft.com/office/powerpoint/2010/main" val="12784985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ltLang="en-US"/>
              <a:t>The “Final” Con Plan</a:t>
            </a:r>
          </a:p>
        </p:txBody>
      </p:sp>
      <p:sp>
        <p:nvSpPr>
          <p:cNvPr id="398339" name="Rectangle 3"/>
          <p:cNvSpPr>
            <a:spLocks noGrp="1" noChangeArrowheads="1"/>
          </p:cNvSpPr>
          <p:nvPr>
            <p:ph type="body" idx="1"/>
          </p:nvPr>
        </p:nvSpPr>
        <p:spPr/>
        <p:txBody>
          <a:bodyPr/>
          <a:lstStyle/>
          <a:p>
            <a:r>
              <a:rPr lang="en-US" altLang="en-US"/>
              <a:t>Possible Reasons for Disapproval:</a:t>
            </a:r>
          </a:p>
          <a:p>
            <a:pPr lvl="1"/>
            <a:r>
              <a:rPr lang="en-US" altLang="en-US"/>
              <a:t>Developed without the required citizen participation process</a:t>
            </a:r>
          </a:p>
          <a:p>
            <a:pPr lvl="1"/>
            <a:r>
              <a:rPr lang="en-US" altLang="en-US"/>
              <a:t>Failing to meet all the required elements of the regulations</a:t>
            </a:r>
          </a:p>
          <a:p>
            <a:pPr lvl="1"/>
            <a:r>
              <a:rPr lang="en-US" altLang="en-US"/>
              <a:t>Inaccurate certifications </a:t>
            </a:r>
          </a:p>
          <a:p>
            <a:pPr lvl="1"/>
            <a:r>
              <a:rPr lang="en-US" altLang="en-US"/>
              <a:t>Inconsistency with the purposes of the National Affordable Housing Act</a:t>
            </a:r>
          </a:p>
        </p:txBody>
      </p:sp>
    </p:spTree>
    <p:extLst>
      <p:ext uri="{BB962C8B-B14F-4D97-AF65-F5344CB8AC3E}">
        <p14:creationId xmlns:p14="http://schemas.microsoft.com/office/powerpoint/2010/main" val="17242145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r>
              <a:rPr lang="en-US" altLang="en-US"/>
              <a:t>Annual Performance Report</a:t>
            </a:r>
          </a:p>
        </p:txBody>
      </p:sp>
      <p:sp>
        <p:nvSpPr>
          <p:cNvPr id="399363" name="Rectangle 3"/>
          <p:cNvSpPr>
            <a:spLocks noGrp="1" noChangeArrowheads="1"/>
          </p:cNvSpPr>
          <p:nvPr>
            <p:ph type="body" idx="1"/>
          </p:nvPr>
        </p:nvSpPr>
        <p:spPr/>
        <p:txBody>
          <a:bodyPr/>
          <a:lstStyle/>
          <a:p>
            <a:r>
              <a:rPr lang="en-US" altLang="en-US" sz="2800"/>
              <a:t>CAPER: Consolidated Annual Performance and Evaluation Report</a:t>
            </a:r>
          </a:p>
          <a:p>
            <a:r>
              <a:rPr lang="en-US" altLang="en-US" sz="2800"/>
              <a:t>Provides a detailed description of the activities funded with CPD money during the program year. </a:t>
            </a:r>
          </a:p>
          <a:p>
            <a:pPr lvl="1"/>
            <a:r>
              <a:rPr lang="en-US" altLang="en-US" sz="2400"/>
              <a:t>How much money budgeted </a:t>
            </a:r>
          </a:p>
          <a:p>
            <a:pPr lvl="1"/>
            <a:r>
              <a:rPr lang="en-US" altLang="en-US" sz="2400"/>
              <a:t>How much money spent</a:t>
            </a:r>
          </a:p>
          <a:p>
            <a:pPr lvl="1"/>
            <a:r>
              <a:rPr lang="en-US" altLang="en-US" sz="2400"/>
              <a:t>Location of activities</a:t>
            </a:r>
          </a:p>
          <a:p>
            <a:pPr lvl="1"/>
            <a:r>
              <a:rPr lang="en-US" altLang="en-US" sz="2400"/>
              <a:t>What was accomplished</a:t>
            </a:r>
          </a:p>
          <a:p>
            <a:pPr lvl="1"/>
            <a:r>
              <a:rPr lang="en-US" altLang="en-US" sz="2400"/>
              <a:t>Who benefited</a:t>
            </a:r>
          </a:p>
        </p:txBody>
      </p:sp>
    </p:spTree>
    <p:extLst>
      <p:ext uri="{BB962C8B-B14F-4D97-AF65-F5344CB8AC3E}">
        <p14:creationId xmlns:p14="http://schemas.microsoft.com/office/powerpoint/2010/main" val="11769763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altLang="en-US"/>
              <a:t>Substantial Amendments</a:t>
            </a:r>
          </a:p>
        </p:txBody>
      </p:sp>
      <p:sp>
        <p:nvSpPr>
          <p:cNvPr id="538627" name="Rectangle 3"/>
          <p:cNvSpPr>
            <a:spLocks noGrp="1" noChangeArrowheads="1"/>
          </p:cNvSpPr>
          <p:nvPr>
            <p:ph type="body" idx="1"/>
          </p:nvPr>
        </p:nvSpPr>
        <p:spPr/>
        <p:txBody>
          <a:bodyPr/>
          <a:lstStyle/>
          <a:p>
            <a:r>
              <a:rPr lang="en-US" altLang="en-US"/>
              <a:t>Specify criteria to be used to determine what constitutes a substantial amendment.</a:t>
            </a:r>
          </a:p>
          <a:p>
            <a:endParaRPr lang="en-US" altLang="en-US"/>
          </a:p>
          <a:p>
            <a:r>
              <a:rPr lang="en-US" altLang="en-US"/>
              <a:t>Describe how citizens will be given opportunity to comment with length of comment period and summary of comments. </a:t>
            </a:r>
          </a:p>
        </p:txBody>
      </p:sp>
    </p:spTree>
    <p:extLst>
      <p:ext uri="{BB962C8B-B14F-4D97-AF65-F5344CB8AC3E}">
        <p14:creationId xmlns:p14="http://schemas.microsoft.com/office/powerpoint/2010/main" val="14927505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en-US"/>
              <a:t>“Consistent” With the Consolidated Plan</a:t>
            </a:r>
          </a:p>
        </p:txBody>
      </p:sp>
      <p:sp>
        <p:nvSpPr>
          <p:cNvPr id="67587" name="Rectangle 3"/>
          <p:cNvSpPr>
            <a:spLocks noGrp="1" noChangeArrowheads="1"/>
          </p:cNvSpPr>
          <p:nvPr>
            <p:ph type="body" idx="1"/>
          </p:nvPr>
        </p:nvSpPr>
        <p:spPr/>
        <p:txBody>
          <a:bodyPr/>
          <a:lstStyle/>
          <a:p>
            <a:pPr>
              <a:lnSpc>
                <a:spcPct val="90000"/>
              </a:lnSpc>
            </a:pPr>
            <a:r>
              <a:rPr lang="en-US" altLang="en-US"/>
              <a:t>Law requires that any use of Community Planning and Development money for </a:t>
            </a:r>
            <a:r>
              <a:rPr lang="en-US" altLang="en-US" i="1" u="sng"/>
              <a:t>housing</a:t>
            </a:r>
            <a:r>
              <a:rPr lang="en-US" altLang="en-US"/>
              <a:t> activities be “consistent” with the jurisdiction’s Consolidated Plan.</a:t>
            </a:r>
          </a:p>
          <a:p>
            <a:pPr lvl="1">
              <a:lnSpc>
                <a:spcPct val="90000"/>
              </a:lnSpc>
            </a:pPr>
            <a:endParaRPr lang="en-US" altLang="en-US"/>
          </a:p>
          <a:p>
            <a:pPr>
              <a:lnSpc>
                <a:spcPct val="90000"/>
              </a:lnSpc>
            </a:pPr>
            <a:r>
              <a:rPr lang="en-US" altLang="en-US"/>
              <a:t>What is meant by “Consistent”?</a:t>
            </a:r>
          </a:p>
          <a:p>
            <a:pPr lvl="1">
              <a:lnSpc>
                <a:spcPct val="90000"/>
              </a:lnSpc>
            </a:pPr>
            <a:r>
              <a:rPr lang="en-US" altLang="en-US"/>
              <a:t>Need</a:t>
            </a:r>
          </a:p>
          <a:p>
            <a:pPr lvl="1">
              <a:lnSpc>
                <a:spcPct val="90000"/>
              </a:lnSpc>
            </a:pPr>
            <a:r>
              <a:rPr lang="en-US" altLang="en-US"/>
              <a:t>Long-range Strategy</a:t>
            </a:r>
          </a:p>
          <a:p>
            <a:pPr lvl="1">
              <a:lnSpc>
                <a:spcPct val="90000"/>
              </a:lnSpc>
            </a:pPr>
            <a:r>
              <a:rPr lang="en-US" altLang="en-US"/>
              <a:t>Location</a:t>
            </a:r>
          </a:p>
        </p:txBody>
      </p:sp>
    </p:spTree>
    <p:extLst>
      <p:ext uri="{BB962C8B-B14F-4D97-AF65-F5344CB8AC3E}">
        <p14:creationId xmlns:p14="http://schemas.microsoft.com/office/powerpoint/2010/main" val="35235684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ltLang="en-US"/>
              <a:t>Roles of Non-Profits in the Consolidated Plan Process</a:t>
            </a:r>
          </a:p>
        </p:txBody>
      </p:sp>
      <p:sp>
        <p:nvSpPr>
          <p:cNvPr id="153603" name="Rectangle 3"/>
          <p:cNvSpPr>
            <a:spLocks noGrp="1" noChangeArrowheads="1"/>
          </p:cNvSpPr>
          <p:nvPr>
            <p:ph type="body" idx="1"/>
          </p:nvPr>
        </p:nvSpPr>
        <p:spPr>
          <a:xfrm>
            <a:off x="2209800" y="1752601"/>
            <a:ext cx="7772400" cy="4454525"/>
          </a:xfrm>
        </p:spPr>
        <p:txBody>
          <a:bodyPr/>
          <a:lstStyle/>
          <a:p>
            <a:r>
              <a:rPr lang="en-US" altLang="en-US"/>
              <a:t>Engage in Strategic Planning Process</a:t>
            </a:r>
          </a:p>
          <a:p>
            <a:r>
              <a:rPr lang="en-US" altLang="en-US"/>
              <a:t>Ensure that Low-Income Persons are Beneficiaries of Program Funds</a:t>
            </a:r>
          </a:p>
          <a:p>
            <a:r>
              <a:rPr lang="en-US" altLang="en-US"/>
              <a:t>Have the needs of communities you serve be recognized.  </a:t>
            </a:r>
          </a:p>
          <a:p>
            <a:r>
              <a:rPr lang="en-US" altLang="en-US"/>
              <a:t>Stay informed of the process, speak up at public hearings, and provide comments!</a:t>
            </a:r>
          </a:p>
        </p:txBody>
      </p:sp>
    </p:spTree>
    <p:extLst>
      <p:ext uri="{BB962C8B-B14F-4D97-AF65-F5344CB8AC3E}">
        <p14:creationId xmlns:p14="http://schemas.microsoft.com/office/powerpoint/2010/main" val="38784468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t>How Do You Get Involved?</a:t>
            </a:r>
          </a:p>
        </p:txBody>
      </p:sp>
      <p:sp>
        <p:nvSpPr>
          <p:cNvPr id="55299" name="Rectangle 3"/>
          <p:cNvSpPr>
            <a:spLocks noGrp="1" noChangeArrowheads="1"/>
          </p:cNvSpPr>
          <p:nvPr>
            <p:ph type="body" idx="1"/>
          </p:nvPr>
        </p:nvSpPr>
        <p:spPr>
          <a:xfrm>
            <a:off x="2209800" y="1641476"/>
            <a:ext cx="7772400" cy="4683125"/>
          </a:xfrm>
        </p:spPr>
        <p:txBody>
          <a:bodyPr/>
          <a:lstStyle/>
          <a:p>
            <a:r>
              <a:rPr lang="en-US" altLang="en-US"/>
              <a:t>Figure Out if Your Government Must Prepare a Consolidated Plan</a:t>
            </a:r>
          </a:p>
          <a:p>
            <a:endParaRPr lang="en-US" altLang="en-US"/>
          </a:p>
          <a:p>
            <a:r>
              <a:rPr lang="en-US" altLang="en-US"/>
              <a:t>Annual Process: </a:t>
            </a:r>
          </a:p>
          <a:p>
            <a:pPr lvl="1"/>
            <a:r>
              <a:rPr lang="en-US" altLang="en-US"/>
              <a:t>Updated each year with the Annual Action Plan, and Performance Report</a:t>
            </a:r>
          </a:p>
          <a:p>
            <a:pPr lvl="1"/>
            <a:r>
              <a:rPr lang="en-US" altLang="en-US"/>
              <a:t>Go to the Public Hearings and be prepared to comment</a:t>
            </a:r>
          </a:p>
        </p:txBody>
      </p:sp>
    </p:spTree>
    <p:extLst>
      <p:ext uri="{BB962C8B-B14F-4D97-AF65-F5344CB8AC3E}">
        <p14:creationId xmlns:p14="http://schemas.microsoft.com/office/powerpoint/2010/main" val="1220732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altLang="en-US"/>
              <a:t>CDBG National Objectives</a:t>
            </a:r>
          </a:p>
        </p:txBody>
      </p:sp>
      <p:sp>
        <p:nvSpPr>
          <p:cNvPr id="271363" name="Rectangle 3"/>
          <p:cNvSpPr>
            <a:spLocks noGrp="1" noChangeArrowheads="1"/>
          </p:cNvSpPr>
          <p:nvPr>
            <p:ph type="body" idx="1"/>
          </p:nvPr>
        </p:nvSpPr>
        <p:spPr>
          <a:xfrm>
            <a:off x="1981200" y="1641476"/>
            <a:ext cx="8305800" cy="4454525"/>
          </a:xfrm>
        </p:spPr>
        <p:txBody>
          <a:bodyPr/>
          <a:lstStyle/>
          <a:p>
            <a:pPr marL="533400" indent="-533400">
              <a:buNone/>
            </a:pPr>
            <a:r>
              <a:rPr lang="en-US" altLang="en-US" sz="3600"/>
              <a:t>Each Activity MUST meet at least one</a:t>
            </a:r>
            <a:r>
              <a:rPr lang="en-US" altLang="en-US"/>
              <a:t>:</a:t>
            </a:r>
          </a:p>
          <a:p>
            <a:pPr marL="914400" lvl="1" indent="-457200">
              <a:buFont typeface="Wingdings" panose="05000000000000000000" pitchFamily="2" charset="2"/>
              <a:buAutoNum type="arabicPeriod"/>
            </a:pPr>
            <a:endParaRPr lang="en-US" altLang="en-US" sz="3200"/>
          </a:p>
          <a:p>
            <a:pPr marL="914400" lvl="1" indent="-457200">
              <a:buFont typeface="Wingdings" panose="05000000000000000000" pitchFamily="2" charset="2"/>
              <a:buAutoNum type="arabicPeriod"/>
            </a:pPr>
            <a:r>
              <a:rPr lang="en-US" altLang="en-US" sz="3200"/>
              <a:t>Benefit low- and moderate-income persons,</a:t>
            </a:r>
          </a:p>
          <a:p>
            <a:pPr marL="914400" lvl="1" indent="-457200">
              <a:buFont typeface="Wingdings" panose="05000000000000000000" pitchFamily="2" charset="2"/>
              <a:buAutoNum type="arabicPeriod"/>
            </a:pPr>
            <a:endParaRPr lang="en-US" altLang="en-US" sz="3200"/>
          </a:p>
          <a:p>
            <a:pPr marL="914400" lvl="1" indent="-457200">
              <a:buFont typeface="Wingdings" panose="05000000000000000000" pitchFamily="2" charset="2"/>
              <a:buAutoNum type="arabicPeriod"/>
            </a:pPr>
            <a:r>
              <a:rPr lang="en-US" altLang="en-US" sz="3200"/>
              <a:t>Prevent or eliminate slums or blight, </a:t>
            </a:r>
          </a:p>
          <a:p>
            <a:pPr marL="914400" lvl="1" indent="-457200">
              <a:buFont typeface="Wingdings" panose="05000000000000000000" pitchFamily="2" charset="2"/>
              <a:buAutoNum type="arabicPeriod"/>
            </a:pPr>
            <a:endParaRPr lang="en-US" altLang="en-US" sz="3200"/>
          </a:p>
          <a:p>
            <a:pPr marL="914400" lvl="1" indent="-457200">
              <a:buFont typeface="Wingdings" panose="05000000000000000000" pitchFamily="2" charset="2"/>
              <a:buAutoNum type="arabicPeriod"/>
            </a:pPr>
            <a:r>
              <a:rPr lang="en-US" altLang="en-US" sz="3200"/>
              <a:t>Urgent Need</a:t>
            </a:r>
          </a:p>
        </p:txBody>
      </p:sp>
    </p:spTree>
    <p:extLst>
      <p:ext uri="{BB962C8B-B14F-4D97-AF65-F5344CB8AC3E}">
        <p14:creationId xmlns:p14="http://schemas.microsoft.com/office/powerpoint/2010/main" val="7265967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r>
              <a:rPr lang="en-US" altLang="en-US"/>
              <a:t>How Do You Get Involved?</a:t>
            </a:r>
          </a:p>
        </p:txBody>
      </p:sp>
      <p:sp>
        <p:nvSpPr>
          <p:cNvPr id="393219" name="Rectangle 3"/>
          <p:cNvSpPr>
            <a:spLocks noGrp="1" noChangeArrowheads="1"/>
          </p:cNvSpPr>
          <p:nvPr>
            <p:ph type="body" idx="1"/>
          </p:nvPr>
        </p:nvSpPr>
        <p:spPr/>
        <p:txBody>
          <a:bodyPr/>
          <a:lstStyle/>
          <a:p>
            <a:r>
              <a:rPr lang="en-US" altLang="en-US" sz="2800"/>
              <a:t>To whom Do I Speak With?</a:t>
            </a:r>
          </a:p>
          <a:p>
            <a:pPr lvl="1"/>
            <a:r>
              <a:rPr lang="en-US" altLang="en-US" sz="2400"/>
              <a:t>Government officials, Housing or Planning department, HUD Local or Regional Field Office</a:t>
            </a:r>
          </a:p>
          <a:p>
            <a:pPr lvl="1"/>
            <a:endParaRPr lang="en-US" altLang="en-US" sz="2400"/>
          </a:p>
          <a:p>
            <a:r>
              <a:rPr lang="en-US" altLang="en-US" sz="2800"/>
              <a:t>What Papers or Information Should I Ask For? </a:t>
            </a:r>
          </a:p>
          <a:p>
            <a:pPr lvl="1"/>
            <a:r>
              <a:rPr lang="en-US" altLang="en-US" sz="2400"/>
              <a:t>“Citizen Participation Plan”</a:t>
            </a:r>
          </a:p>
          <a:p>
            <a:pPr lvl="1"/>
            <a:r>
              <a:rPr lang="en-US" altLang="en-US" sz="2400"/>
              <a:t>“Long-term Strategic Plan”</a:t>
            </a:r>
          </a:p>
          <a:p>
            <a:pPr lvl="1"/>
            <a:r>
              <a:rPr lang="en-US" altLang="en-US" sz="2400"/>
              <a:t>“Annual Action Plan”</a:t>
            </a:r>
          </a:p>
          <a:p>
            <a:pPr lvl="1"/>
            <a:r>
              <a:rPr lang="en-US" altLang="en-US" sz="2400"/>
              <a:t>“Consolidated Annual Performance Report” (CAPER)</a:t>
            </a:r>
          </a:p>
          <a:p>
            <a:endParaRPr lang="en-US" altLang="en-US" sz="2800"/>
          </a:p>
        </p:txBody>
      </p:sp>
    </p:spTree>
    <p:extLst>
      <p:ext uri="{BB962C8B-B14F-4D97-AF65-F5344CB8AC3E}">
        <p14:creationId xmlns:p14="http://schemas.microsoft.com/office/powerpoint/2010/main" val="26099574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altLang="en-US"/>
              <a:t>Where Can You Start?</a:t>
            </a:r>
          </a:p>
        </p:txBody>
      </p:sp>
      <p:sp>
        <p:nvSpPr>
          <p:cNvPr id="485379" name="Rectangle 3"/>
          <p:cNvSpPr>
            <a:spLocks noGrp="1" noChangeArrowheads="1"/>
          </p:cNvSpPr>
          <p:nvPr>
            <p:ph type="body" idx="1"/>
          </p:nvPr>
        </p:nvSpPr>
        <p:spPr/>
        <p:txBody>
          <a:bodyPr/>
          <a:lstStyle/>
          <a:p>
            <a:pPr>
              <a:lnSpc>
                <a:spcPct val="90000"/>
              </a:lnSpc>
            </a:pPr>
            <a:r>
              <a:rPr lang="en-US" altLang="en-US"/>
              <a:t>Let your state or locality know you are interested</a:t>
            </a:r>
          </a:p>
          <a:p>
            <a:pPr>
              <a:lnSpc>
                <a:spcPct val="90000"/>
              </a:lnSpc>
            </a:pPr>
            <a:r>
              <a:rPr lang="en-US" altLang="en-US"/>
              <a:t>Let them know you want to be involved</a:t>
            </a:r>
          </a:p>
          <a:p>
            <a:pPr>
              <a:lnSpc>
                <a:spcPct val="90000"/>
              </a:lnSpc>
            </a:pPr>
            <a:r>
              <a:rPr lang="en-US" altLang="en-US"/>
              <a:t>Let them know you want to be kept informed</a:t>
            </a:r>
          </a:p>
          <a:p>
            <a:pPr>
              <a:lnSpc>
                <a:spcPct val="90000"/>
              </a:lnSpc>
            </a:pPr>
            <a:r>
              <a:rPr lang="en-US" altLang="en-US"/>
              <a:t>Ask to be placed on their mailing list</a:t>
            </a:r>
          </a:p>
          <a:p>
            <a:pPr>
              <a:lnSpc>
                <a:spcPct val="90000"/>
              </a:lnSpc>
            </a:pPr>
            <a:r>
              <a:rPr lang="en-US" altLang="en-US"/>
              <a:t>Know you have a right to be involved</a:t>
            </a:r>
          </a:p>
          <a:p>
            <a:pPr>
              <a:lnSpc>
                <a:spcPct val="90000"/>
              </a:lnSpc>
            </a:pPr>
            <a:r>
              <a:rPr lang="en-US" altLang="en-US"/>
              <a:t>Be persistent</a:t>
            </a:r>
          </a:p>
          <a:p>
            <a:pPr>
              <a:lnSpc>
                <a:spcPct val="90000"/>
              </a:lnSpc>
            </a:pPr>
            <a:endParaRPr lang="en-US" altLang="en-US"/>
          </a:p>
        </p:txBody>
      </p:sp>
    </p:spTree>
    <p:extLst>
      <p:ext uri="{BB962C8B-B14F-4D97-AF65-F5344CB8AC3E}">
        <p14:creationId xmlns:p14="http://schemas.microsoft.com/office/powerpoint/2010/main" val="18108207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ltLang="en-US"/>
              <a:t>Information Sources</a:t>
            </a:r>
          </a:p>
        </p:txBody>
      </p:sp>
      <p:sp>
        <p:nvSpPr>
          <p:cNvPr id="126979" name="Rectangle 3"/>
          <p:cNvSpPr>
            <a:spLocks noGrp="1" noChangeArrowheads="1"/>
          </p:cNvSpPr>
          <p:nvPr>
            <p:ph type="body" idx="1"/>
          </p:nvPr>
        </p:nvSpPr>
        <p:spPr/>
        <p:txBody>
          <a:bodyPr/>
          <a:lstStyle/>
          <a:p>
            <a:endParaRPr lang="en-US" altLang="en-US" sz="3600">
              <a:cs typeface="Times New Roman" panose="02020603050405020304" pitchFamily="18" charset="0"/>
            </a:endParaRPr>
          </a:p>
          <a:p>
            <a:r>
              <a:rPr lang="en-US" altLang="en-US" sz="3600">
                <a:cs typeface="Times New Roman" panose="02020603050405020304" pitchFamily="18" charset="0"/>
              </a:rPr>
              <a:t>HUD Consolidated Plan website:</a:t>
            </a:r>
          </a:p>
          <a:p>
            <a:pPr lvl="1"/>
            <a:r>
              <a:rPr lang="en-US" altLang="en-US">
                <a:solidFill>
                  <a:schemeClr val="tx2"/>
                </a:solidFill>
              </a:rPr>
              <a:t>http://www.hud.gov/offices/cpd/about/conplan/</a:t>
            </a:r>
            <a:endParaRPr lang="en-US" altLang="en-US">
              <a:solidFill>
                <a:schemeClr val="tx2"/>
              </a:solidFill>
              <a:cs typeface="Times New Roman" panose="02020603050405020304" pitchFamily="18" charset="0"/>
            </a:endParaRPr>
          </a:p>
          <a:p>
            <a:endParaRPr lang="en-US" altLang="en-US" sz="3600">
              <a:cs typeface="Times New Roman" panose="02020603050405020304" pitchFamily="18" charset="0"/>
            </a:endParaRPr>
          </a:p>
          <a:p>
            <a:r>
              <a:rPr lang="en-US" altLang="en-US" sz="3600">
                <a:cs typeface="Times New Roman" panose="02020603050405020304" pitchFamily="18" charset="0"/>
              </a:rPr>
              <a:t>Your Local HUD Office  </a:t>
            </a:r>
            <a:endParaRPr lang="en-US" altLang="en-US"/>
          </a:p>
          <a:p>
            <a:endParaRPr lang="en-US" altLang="en-US"/>
          </a:p>
          <a:p>
            <a:pPr>
              <a:buFont typeface="Wingdings" panose="05000000000000000000" pitchFamily="2" charset="2"/>
              <a:buNone/>
            </a:pPr>
            <a:r>
              <a:rPr lang="en-US" altLang="en-US" sz="3600">
                <a:cs typeface="Times New Roman" panose="02020603050405020304" pitchFamily="18" charset="0"/>
              </a:rPr>
              <a:t> </a:t>
            </a:r>
          </a:p>
        </p:txBody>
      </p:sp>
    </p:spTree>
    <p:extLst>
      <p:ext uri="{BB962C8B-B14F-4D97-AF65-F5344CB8AC3E}">
        <p14:creationId xmlns:p14="http://schemas.microsoft.com/office/powerpoint/2010/main" val="7101177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a:xfrm>
            <a:off x="2209800" y="228600"/>
            <a:ext cx="8001000" cy="1219200"/>
          </a:xfrm>
        </p:spPr>
        <p:txBody>
          <a:bodyPr/>
          <a:lstStyle/>
          <a:p>
            <a:r>
              <a:rPr lang="en-US" altLang="en-US" sz="4000"/>
              <a:t>Housing Development Organizations: </a:t>
            </a:r>
            <a:br>
              <a:rPr lang="en-US" altLang="en-US" sz="4000"/>
            </a:br>
            <a:r>
              <a:rPr lang="en-US" altLang="en-US" sz="4000"/>
              <a:t>Special Considerations</a:t>
            </a:r>
          </a:p>
        </p:txBody>
      </p:sp>
      <p:sp>
        <p:nvSpPr>
          <p:cNvPr id="409603" name="Rectangle 3"/>
          <p:cNvSpPr>
            <a:spLocks noGrp="1" noChangeArrowheads="1"/>
          </p:cNvSpPr>
          <p:nvPr>
            <p:ph type="body" idx="1"/>
          </p:nvPr>
        </p:nvSpPr>
        <p:spPr>
          <a:xfrm>
            <a:off x="2209800" y="1641476"/>
            <a:ext cx="7924800" cy="4454525"/>
          </a:xfrm>
        </p:spPr>
        <p:txBody>
          <a:bodyPr/>
          <a:lstStyle/>
          <a:p>
            <a:r>
              <a:rPr lang="en-US" altLang="en-US"/>
              <a:t>CBDO</a:t>
            </a:r>
          </a:p>
          <a:p>
            <a:pPr lvl="1"/>
            <a:r>
              <a:rPr lang="en-US" altLang="en-US"/>
              <a:t>Community Based Development Organization</a:t>
            </a:r>
          </a:p>
          <a:p>
            <a:pPr lvl="1"/>
            <a:r>
              <a:rPr lang="en-US" altLang="en-US"/>
              <a:t>CDBG</a:t>
            </a:r>
          </a:p>
          <a:p>
            <a:pPr lvl="1"/>
            <a:endParaRPr lang="en-US" altLang="en-US"/>
          </a:p>
          <a:p>
            <a:r>
              <a:rPr lang="en-US" altLang="en-US"/>
              <a:t>CHDO</a:t>
            </a:r>
          </a:p>
          <a:p>
            <a:pPr lvl="1"/>
            <a:r>
              <a:rPr lang="en-US" altLang="en-US"/>
              <a:t>Community Housing Development Organization</a:t>
            </a:r>
          </a:p>
          <a:p>
            <a:pPr lvl="1"/>
            <a:r>
              <a:rPr lang="en-US" altLang="en-US"/>
              <a:t>HOME</a:t>
            </a:r>
          </a:p>
        </p:txBody>
      </p:sp>
    </p:spTree>
    <p:extLst>
      <p:ext uri="{BB962C8B-B14F-4D97-AF65-F5344CB8AC3E}">
        <p14:creationId xmlns:p14="http://schemas.microsoft.com/office/powerpoint/2010/main" val="7275553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ltLang="en-US" sz="4000"/>
              <a:t>Community Based Development Organizations (CBDO)</a:t>
            </a:r>
          </a:p>
        </p:txBody>
      </p:sp>
      <p:sp>
        <p:nvSpPr>
          <p:cNvPr id="156675" name="Rectangle 3"/>
          <p:cNvSpPr>
            <a:spLocks noGrp="1" noChangeArrowheads="1"/>
          </p:cNvSpPr>
          <p:nvPr>
            <p:ph type="body" idx="1"/>
          </p:nvPr>
        </p:nvSpPr>
        <p:spPr>
          <a:xfrm>
            <a:off x="2209800" y="1641476"/>
            <a:ext cx="8077200" cy="4454525"/>
          </a:xfrm>
        </p:spPr>
        <p:txBody>
          <a:bodyPr/>
          <a:lstStyle/>
          <a:p>
            <a:pPr marL="609600" indent="-609600"/>
            <a:r>
              <a:rPr lang="en-US" altLang="en-US"/>
              <a:t>CDBG Program </a:t>
            </a:r>
          </a:p>
          <a:p>
            <a:pPr marL="609600" indent="-609600"/>
            <a:r>
              <a:rPr lang="en-US" altLang="en-US"/>
              <a:t>A CBDO must undertake one of these three activities:</a:t>
            </a:r>
          </a:p>
          <a:p>
            <a:pPr marL="609600" indent="-609600">
              <a:buNone/>
            </a:pPr>
            <a:endParaRPr lang="en-US" altLang="en-US" sz="1800"/>
          </a:p>
          <a:p>
            <a:pPr marL="990600" lvl="1" indent="-533400">
              <a:buFont typeface="Wingdings" panose="05000000000000000000" pitchFamily="2" charset="2"/>
              <a:buAutoNum type="arabicPeriod"/>
            </a:pPr>
            <a:r>
              <a:rPr lang="en-US" altLang="en-US" sz="3200"/>
              <a:t>Neighborhood revitalization</a:t>
            </a:r>
          </a:p>
          <a:p>
            <a:pPr marL="990600" lvl="1" indent="-533400">
              <a:buFont typeface="Wingdings" panose="05000000000000000000" pitchFamily="2" charset="2"/>
              <a:buAutoNum type="arabicPeriod"/>
            </a:pPr>
            <a:r>
              <a:rPr lang="en-US" altLang="en-US" sz="3200"/>
              <a:t>Community economic development</a:t>
            </a:r>
          </a:p>
          <a:p>
            <a:pPr marL="990600" lvl="1" indent="-533400">
              <a:buFont typeface="Wingdings" panose="05000000000000000000" pitchFamily="2" charset="2"/>
              <a:buAutoNum type="arabicPeriod"/>
            </a:pPr>
            <a:r>
              <a:rPr lang="en-US" altLang="en-US" sz="3200"/>
              <a:t>Energy conservation</a:t>
            </a:r>
          </a:p>
          <a:p>
            <a:pPr marL="1371600" lvl="2" indent="-457200">
              <a:buClr>
                <a:schemeClr val="bg2"/>
              </a:buClr>
              <a:buFont typeface="Wingdings" panose="05000000000000000000" pitchFamily="2" charset="2"/>
              <a:buChar char="§"/>
            </a:pPr>
            <a:endParaRPr lang="en-US" altLang="en-US" sz="3200"/>
          </a:p>
        </p:txBody>
      </p:sp>
    </p:spTree>
    <p:extLst>
      <p:ext uri="{BB962C8B-B14F-4D97-AF65-F5344CB8AC3E}">
        <p14:creationId xmlns:p14="http://schemas.microsoft.com/office/powerpoint/2010/main" val="260725995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r>
              <a:rPr lang="en-US" altLang="en-US"/>
              <a:t>Benefit to Being a CBDO</a:t>
            </a:r>
          </a:p>
        </p:txBody>
      </p:sp>
      <p:sp>
        <p:nvSpPr>
          <p:cNvPr id="406531" name="Rectangle 3"/>
          <p:cNvSpPr>
            <a:spLocks noGrp="1" noChangeArrowheads="1"/>
          </p:cNvSpPr>
          <p:nvPr>
            <p:ph type="body" idx="1"/>
          </p:nvPr>
        </p:nvSpPr>
        <p:spPr>
          <a:xfrm>
            <a:off x="2209800" y="1641476"/>
            <a:ext cx="7772400" cy="4683125"/>
          </a:xfrm>
        </p:spPr>
        <p:txBody>
          <a:bodyPr/>
          <a:lstStyle/>
          <a:p>
            <a:pPr>
              <a:lnSpc>
                <a:spcPct val="90000"/>
              </a:lnSpc>
            </a:pPr>
            <a:r>
              <a:rPr lang="en-US" altLang="en-US" sz="2800"/>
              <a:t>Access to conducting a wider variety of neighborhood revitalization activities &gt; more flexibility. </a:t>
            </a:r>
          </a:p>
          <a:p>
            <a:pPr>
              <a:lnSpc>
                <a:spcPct val="90000"/>
              </a:lnSpc>
            </a:pPr>
            <a:r>
              <a:rPr lang="en-US" altLang="en-US" sz="2800"/>
              <a:t>Status allows spending of CDBG funds on certain types of projects that are not ordinarily eligible for funding</a:t>
            </a:r>
          </a:p>
          <a:p>
            <a:pPr lvl="1">
              <a:lnSpc>
                <a:spcPct val="90000"/>
              </a:lnSpc>
            </a:pPr>
            <a:r>
              <a:rPr lang="en-US" altLang="en-US" sz="2400"/>
              <a:t>e.g. new housing construction</a:t>
            </a:r>
          </a:p>
          <a:p>
            <a:pPr>
              <a:lnSpc>
                <a:spcPct val="90000"/>
              </a:lnSpc>
            </a:pPr>
            <a:endParaRPr lang="en-US" altLang="en-US" sz="2800"/>
          </a:p>
          <a:p>
            <a:pPr>
              <a:lnSpc>
                <a:spcPct val="90000"/>
              </a:lnSpc>
              <a:buFont typeface="Wingdings" panose="05000000000000000000" pitchFamily="2" charset="2"/>
              <a:buNone/>
            </a:pPr>
            <a:r>
              <a:rPr lang="en-US" altLang="en-US" sz="2800" b="1"/>
              <a:t>However: </a:t>
            </a:r>
          </a:p>
          <a:p>
            <a:pPr>
              <a:lnSpc>
                <a:spcPct val="90000"/>
              </a:lnSpc>
              <a:buFont typeface="Wingdings" panose="05000000000000000000" pitchFamily="2" charset="2"/>
              <a:buNone/>
            </a:pPr>
            <a:r>
              <a:rPr lang="en-US" altLang="en-US" sz="2800" b="1"/>
              <a:t>		Distribution and use of funding for 	CBDO’s is determined by the grantee.</a:t>
            </a:r>
          </a:p>
        </p:txBody>
      </p:sp>
    </p:spTree>
    <p:extLst>
      <p:ext uri="{BB962C8B-B14F-4D97-AF65-F5344CB8AC3E}">
        <p14:creationId xmlns:p14="http://schemas.microsoft.com/office/powerpoint/2010/main" val="37719759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ltLang="en-US"/>
              <a:t>CBDO Requirements</a:t>
            </a:r>
          </a:p>
        </p:txBody>
      </p:sp>
      <p:sp>
        <p:nvSpPr>
          <p:cNvPr id="157699" name="Rectangle 3"/>
          <p:cNvSpPr>
            <a:spLocks noGrp="1" noChangeArrowheads="1"/>
          </p:cNvSpPr>
          <p:nvPr>
            <p:ph type="body" idx="1"/>
          </p:nvPr>
        </p:nvSpPr>
        <p:spPr/>
        <p:txBody>
          <a:bodyPr/>
          <a:lstStyle/>
          <a:p>
            <a:pPr>
              <a:lnSpc>
                <a:spcPct val="90000"/>
              </a:lnSpc>
              <a:buFont typeface="Wingdings" panose="05000000000000000000" pitchFamily="2" charset="2"/>
              <a:buChar char="§"/>
            </a:pPr>
            <a:r>
              <a:rPr lang="en-US" altLang="en-US"/>
              <a:t>The Organization Must: </a:t>
            </a:r>
          </a:p>
          <a:p>
            <a:pPr lvl="1">
              <a:lnSpc>
                <a:spcPct val="90000"/>
              </a:lnSpc>
              <a:buFont typeface="Wingdings" panose="05000000000000000000" pitchFamily="2" charset="2"/>
              <a:buChar char="§"/>
            </a:pPr>
            <a:r>
              <a:rPr lang="en-US" altLang="en-US"/>
              <a:t>Be organized under state/local law for specific community development activities</a:t>
            </a:r>
          </a:p>
          <a:p>
            <a:pPr lvl="1">
              <a:lnSpc>
                <a:spcPct val="90000"/>
              </a:lnSpc>
              <a:buFont typeface="Wingdings" panose="05000000000000000000" pitchFamily="2" charset="2"/>
              <a:buChar char="§"/>
            </a:pPr>
            <a:r>
              <a:rPr lang="en-US" altLang="en-US"/>
              <a:t>Operate in a specific geographic area within a grantee’s jurisdiction</a:t>
            </a:r>
          </a:p>
          <a:p>
            <a:pPr lvl="1">
              <a:lnSpc>
                <a:spcPct val="90000"/>
              </a:lnSpc>
              <a:buFont typeface="Wingdings" panose="05000000000000000000" pitchFamily="2" charset="2"/>
              <a:buChar char="§"/>
            </a:pPr>
            <a:r>
              <a:rPr lang="en-US" altLang="en-US"/>
              <a:t>Have a primary focus the improvement of economic/physical/social aspect of service area, particularly for low/mod persons</a:t>
            </a:r>
          </a:p>
          <a:p>
            <a:pPr lvl="1">
              <a:lnSpc>
                <a:spcPct val="90000"/>
              </a:lnSpc>
              <a:buFont typeface="Wingdings" panose="05000000000000000000" pitchFamily="2" charset="2"/>
              <a:buChar char="§"/>
            </a:pPr>
            <a:r>
              <a:rPr lang="en-US" altLang="en-US"/>
              <a:t>Have a governing board of at least 51% low/mod representatives.</a:t>
            </a:r>
          </a:p>
        </p:txBody>
      </p:sp>
    </p:spTree>
    <p:extLst>
      <p:ext uri="{BB962C8B-B14F-4D97-AF65-F5344CB8AC3E}">
        <p14:creationId xmlns:p14="http://schemas.microsoft.com/office/powerpoint/2010/main" val="40473468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2209800" y="0"/>
            <a:ext cx="7772400" cy="1219200"/>
          </a:xfrm>
        </p:spPr>
        <p:txBody>
          <a:bodyPr/>
          <a:lstStyle/>
          <a:p>
            <a:r>
              <a:rPr lang="en-US" altLang="en-US"/>
              <a:t>CBDO GOVERNING BOARD</a:t>
            </a:r>
          </a:p>
        </p:txBody>
      </p:sp>
      <p:sp>
        <p:nvSpPr>
          <p:cNvPr id="158723" name="Rectangle 3"/>
          <p:cNvSpPr>
            <a:spLocks noGrp="1" noChangeArrowheads="1"/>
          </p:cNvSpPr>
          <p:nvPr>
            <p:ph type="body" idx="1"/>
          </p:nvPr>
        </p:nvSpPr>
        <p:spPr>
          <a:xfrm>
            <a:off x="2209800" y="1676401"/>
            <a:ext cx="7772400" cy="4835525"/>
          </a:xfrm>
        </p:spPr>
        <p:txBody>
          <a:bodyPr/>
          <a:lstStyle/>
          <a:p>
            <a:r>
              <a:rPr lang="en-US" altLang="en-US" sz="2800"/>
              <a:t>To meet the 51% low/mod representation:</a:t>
            </a:r>
          </a:p>
          <a:p>
            <a:pPr lvl="1">
              <a:buFont typeface="Wingdings" panose="05000000000000000000" pitchFamily="2" charset="2"/>
              <a:buChar char="§"/>
            </a:pPr>
            <a:r>
              <a:rPr lang="en-US" altLang="en-US" sz="2400"/>
              <a:t>Residents of  service area</a:t>
            </a:r>
          </a:p>
          <a:p>
            <a:pPr lvl="1">
              <a:buFont typeface="Wingdings" panose="05000000000000000000" pitchFamily="2" charset="2"/>
              <a:buChar char="§"/>
            </a:pPr>
            <a:r>
              <a:rPr lang="en-US" altLang="en-US" sz="2400"/>
              <a:t>Owners/officers of entities located in  service area OR</a:t>
            </a:r>
          </a:p>
          <a:p>
            <a:pPr lvl="1">
              <a:buFont typeface="Wingdings" panose="05000000000000000000" pitchFamily="2" charset="2"/>
              <a:buChar char="§"/>
            </a:pPr>
            <a:r>
              <a:rPr lang="en-US" altLang="en-US" sz="2400"/>
              <a:t>Representatives of low/mod groups in service area </a:t>
            </a:r>
            <a:endParaRPr lang="en-US" altLang="en-US" sz="2000"/>
          </a:p>
          <a:p>
            <a:r>
              <a:rPr lang="en-US" altLang="en-US" sz="2800"/>
              <a:t>Less than 1/3 of board may be:</a:t>
            </a:r>
          </a:p>
          <a:p>
            <a:pPr lvl="1">
              <a:buFont typeface="Wingdings" panose="05000000000000000000" pitchFamily="2" charset="2"/>
              <a:buChar char="§"/>
            </a:pPr>
            <a:r>
              <a:rPr lang="en-US" altLang="en-US" sz="2400"/>
              <a:t>Elected or appointed public officials, or</a:t>
            </a:r>
          </a:p>
          <a:p>
            <a:pPr lvl="1">
              <a:buFont typeface="Wingdings" panose="05000000000000000000" pitchFamily="2" charset="2"/>
              <a:buChar char="§"/>
            </a:pPr>
            <a:r>
              <a:rPr lang="en-US" altLang="en-US" sz="2400"/>
              <a:t>Employees of the grantee</a:t>
            </a:r>
          </a:p>
          <a:p>
            <a:pPr>
              <a:buFont typeface="Wingdings" panose="05000000000000000000" pitchFamily="2" charset="2"/>
              <a:buChar char="§"/>
            </a:pPr>
            <a:r>
              <a:rPr lang="en-US" altLang="en-US" sz="2800"/>
              <a:t>Governing body must be nominated by general membership. </a:t>
            </a:r>
          </a:p>
        </p:txBody>
      </p:sp>
    </p:spTree>
    <p:extLst>
      <p:ext uri="{BB962C8B-B14F-4D97-AF65-F5344CB8AC3E}">
        <p14:creationId xmlns:p14="http://schemas.microsoft.com/office/powerpoint/2010/main" val="13400451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ltLang="en-US"/>
              <a:t>Other CBDO Requirements</a:t>
            </a:r>
          </a:p>
        </p:txBody>
      </p:sp>
      <p:sp>
        <p:nvSpPr>
          <p:cNvPr id="159747" name="Rectangle 3"/>
          <p:cNvSpPr>
            <a:spLocks noGrp="1" noChangeArrowheads="1"/>
          </p:cNvSpPr>
          <p:nvPr>
            <p:ph type="body" idx="1"/>
          </p:nvPr>
        </p:nvSpPr>
        <p:spPr/>
        <p:txBody>
          <a:bodyPr/>
          <a:lstStyle/>
          <a:p>
            <a:pPr>
              <a:lnSpc>
                <a:spcPct val="90000"/>
              </a:lnSpc>
            </a:pPr>
            <a:r>
              <a:rPr lang="en-US" altLang="en-US"/>
              <a:t>If CBDO is a for-profit entity, profits to shareholders/members must be incidental to operations</a:t>
            </a:r>
          </a:p>
          <a:p>
            <a:pPr>
              <a:lnSpc>
                <a:spcPct val="90000"/>
              </a:lnSpc>
            </a:pPr>
            <a:endParaRPr lang="en-US" altLang="en-US"/>
          </a:p>
          <a:p>
            <a:pPr>
              <a:lnSpc>
                <a:spcPct val="90000"/>
              </a:lnSpc>
            </a:pPr>
            <a:r>
              <a:rPr lang="en-US" altLang="en-US"/>
              <a:t>Organizations that could easily qualify:</a:t>
            </a:r>
            <a:endParaRPr lang="en-US" altLang="en-US" sz="2800"/>
          </a:p>
          <a:p>
            <a:pPr lvl="1">
              <a:lnSpc>
                <a:spcPct val="90000"/>
              </a:lnSpc>
              <a:buFont typeface="Wingdings" panose="05000000000000000000" pitchFamily="2" charset="2"/>
              <a:buChar char="§"/>
            </a:pPr>
            <a:r>
              <a:rPr lang="en-US" altLang="en-US"/>
              <a:t>Single-neighborhood –based CHDOs automatically meet CBDO requirements.</a:t>
            </a:r>
          </a:p>
          <a:p>
            <a:pPr lvl="1">
              <a:lnSpc>
                <a:spcPct val="90000"/>
              </a:lnSpc>
              <a:buFont typeface="Wingdings" panose="05000000000000000000" pitchFamily="2" charset="2"/>
              <a:buChar char="§"/>
            </a:pPr>
            <a:r>
              <a:rPr lang="en-US" altLang="en-US"/>
              <a:t>Other CHDO’s must qualify separately. </a:t>
            </a:r>
          </a:p>
          <a:p>
            <a:pPr lvl="1">
              <a:lnSpc>
                <a:spcPct val="90000"/>
              </a:lnSpc>
              <a:buFont typeface="Wingdings" panose="05000000000000000000" pitchFamily="2" charset="2"/>
              <a:buChar char="§"/>
            </a:pPr>
            <a:r>
              <a:rPr lang="en-US" altLang="en-US"/>
              <a:t>Certain SBA organizations</a:t>
            </a:r>
          </a:p>
          <a:p>
            <a:pPr>
              <a:lnSpc>
                <a:spcPct val="90000"/>
              </a:lnSpc>
            </a:pPr>
            <a:endParaRPr lang="en-US" altLang="en-US"/>
          </a:p>
        </p:txBody>
      </p:sp>
    </p:spTree>
    <p:extLst>
      <p:ext uri="{BB962C8B-B14F-4D97-AF65-F5344CB8AC3E}">
        <p14:creationId xmlns:p14="http://schemas.microsoft.com/office/powerpoint/2010/main" val="36466566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a:xfrm>
            <a:off x="1981200" y="0"/>
            <a:ext cx="8229600" cy="1828800"/>
          </a:xfrm>
        </p:spPr>
        <p:txBody>
          <a:bodyPr/>
          <a:lstStyle/>
          <a:p>
            <a:r>
              <a:rPr lang="en-US" altLang="en-US" sz="3200"/>
              <a:t>Community Housing Development Organization</a:t>
            </a:r>
            <a:br>
              <a:rPr lang="en-US" altLang="en-US" sz="3200"/>
            </a:br>
            <a:r>
              <a:rPr lang="en-US" altLang="en-US" sz="4800"/>
              <a:t>CHDO</a:t>
            </a:r>
          </a:p>
        </p:txBody>
      </p:sp>
      <p:sp>
        <p:nvSpPr>
          <p:cNvPr id="509955" name="Rectangle 3"/>
          <p:cNvSpPr>
            <a:spLocks noGrp="1" noChangeArrowheads="1"/>
          </p:cNvSpPr>
          <p:nvPr>
            <p:ph type="body" idx="1"/>
          </p:nvPr>
        </p:nvSpPr>
        <p:spPr>
          <a:xfrm>
            <a:off x="2133600" y="1828801"/>
            <a:ext cx="8229600" cy="4454525"/>
          </a:xfrm>
        </p:spPr>
        <p:txBody>
          <a:bodyPr/>
          <a:lstStyle/>
          <a:p>
            <a:pPr>
              <a:buFont typeface="Wingdings" panose="05000000000000000000" pitchFamily="2" charset="2"/>
              <a:buChar char="§"/>
            </a:pPr>
            <a:r>
              <a:rPr lang="en-US" altLang="en-US"/>
              <a:t>HOME Program funds</a:t>
            </a:r>
          </a:p>
          <a:p>
            <a:pPr>
              <a:buFont typeface="Wingdings" panose="05000000000000000000" pitchFamily="2" charset="2"/>
              <a:buChar char="§"/>
            </a:pPr>
            <a:endParaRPr lang="en-US" altLang="en-US"/>
          </a:p>
          <a:p>
            <a:pPr>
              <a:buFont typeface="Wingdings" panose="05000000000000000000" pitchFamily="2" charset="2"/>
              <a:buChar char="§"/>
            </a:pPr>
            <a:r>
              <a:rPr lang="en-US" altLang="en-US"/>
              <a:t>The Bottom Line:</a:t>
            </a:r>
          </a:p>
          <a:p>
            <a:pPr lvl="1">
              <a:buFont typeface="Wingdings" panose="05000000000000000000" pitchFamily="2" charset="2"/>
              <a:buChar char="§"/>
            </a:pPr>
            <a:r>
              <a:rPr lang="en-US" altLang="en-US"/>
              <a:t>The project must involve development activity</a:t>
            </a:r>
          </a:p>
          <a:p>
            <a:pPr lvl="1">
              <a:buFont typeface="Wingdings" panose="05000000000000000000" pitchFamily="2" charset="2"/>
              <a:buChar char="§"/>
            </a:pPr>
            <a:r>
              <a:rPr lang="en-US" altLang="en-US"/>
              <a:t>The CHDO must own, develop or sponsor the project </a:t>
            </a:r>
          </a:p>
          <a:p>
            <a:pPr lvl="2">
              <a:buFont typeface="Wingdings" panose="05000000000000000000" pitchFamily="2" charset="2"/>
              <a:buChar char="§"/>
            </a:pPr>
            <a:r>
              <a:rPr lang="en-US" altLang="en-US"/>
              <a:t>CHDO has effective project control.</a:t>
            </a:r>
          </a:p>
        </p:txBody>
      </p:sp>
    </p:spTree>
    <p:extLst>
      <p:ext uri="{BB962C8B-B14F-4D97-AF65-F5344CB8AC3E}">
        <p14:creationId xmlns:p14="http://schemas.microsoft.com/office/powerpoint/2010/main" val="478776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209800" y="228600"/>
            <a:ext cx="7772400" cy="763588"/>
          </a:xfrm>
        </p:spPr>
        <p:txBody>
          <a:bodyPr/>
          <a:lstStyle/>
          <a:p>
            <a:r>
              <a:rPr lang="en-US" altLang="en-US"/>
              <a:t>Persons Served by CDBG</a:t>
            </a:r>
          </a:p>
        </p:txBody>
      </p:sp>
      <p:sp>
        <p:nvSpPr>
          <p:cNvPr id="203779" name="Rectangle 3"/>
          <p:cNvSpPr>
            <a:spLocks noGrp="1" noChangeArrowheads="1"/>
          </p:cNvSpPr>
          <p:nvPr>
            <p:ph type="body" idx="1"/>
          </p:nvPr>
        </p:nvSpPr>
        <p:spPr>
          <a:xfrm>
            <a:off x="1828800" y="1524000"/>
            <a:ext cx="8229600" cy="5029200"/>
          </a:xfrm>
        </p:spPr>
        <p:txBody>
          <a:bodyPr/>
          <a:lstStyle/>
          <a:p>
            <a:r>
              <a:rPr lang="en-US" altLang="en-US" sz="2800" b="1">
                <a:solidFill>
                  <a:schemeClr val="tx2"/>
                </a:solidFill>
              </a:rPr>
              <a:t>Low and Moderate Income</a:t>
            </a:r>
          </a:p>
          <a:p>
            <a:pPr lvl="1">
              <a:buFontTx/>
              <a:buNone/>
            </a:pPr>
            <a:r>
              <a:rPr lang="en-US" altLang="en-US"/>
              <a:t>Households and persons whose incomes do not exceed 80 percent of the median income of the area involved, as determined by HUD with adjustments for household or family size. </a:t>
            </a:r>
          </a:p>
          <a:p>
            <a:pPr lvl="1">
              <a:buFontTx/>
              <a:buNone/>
            </a:pPr>
            <a:r>
              <a:rPr lang="en-US" altLang="en-US" sz="2000"/>
              <a:t>	</a:t>
            </a:r>
          </a:p>
          <a:p>
            <a:pPr lvl="1">
              <a:buFontTx/>
              <a:buNone/>
            </a:pPr>
            <a:r>
              <a:rPr lang="en-US" altLang="en-US"/>
              <a:t>Over a 1, 2, or 3-year period, as selected by the grantee, </a:t>
            </a:r>
            <a:r>
              <a:rPr lang="en-US" altLang="en-US" b="1"/>
              <a:t>not less than 70 percent</a:t>
            </a:r>
            <a:r>
              <a:rPr lang="en-US" altLang="en-US"/>
              <a:t> of CDBG funds MUST be used for activities that benefit low- and moderate-income persons. </a:t>
            </a:r>
          </a:p>
        </p:txBody>
      </p:sp>
    </p:spTree>
    <p:extLst>
      <p:ext uri="{BB962C8B-B14F-4D97-AF65-F5344CB8AC3E}">
        <p14:creationId xmlns:p14="http://schemas.microsoft.com/office/powerpoint/2010/main" val="29404910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p:txBody>
          <a:bodyPr/>
          <a:lstStyle/>
          <a:p>
            <a:r>
              <a:rPr lang="en-US" altLang="en-US"/>
              <a:t>Use of HOME Funds</a:t>
            </a:r>
          </a:p>
        </p:txBody>
      </p:sp>
      <p:sp>
        <p:nvSpPr>
          <p:cNvPr id="512003" name="Rectangle 3"/>
          <p:cNvSpPr>
            <a:spLocks noGrp="1" noChangeArrowheads="1"/>
          </p:cNvSpPr>
          <p:nvPr>
            <p:ph type="body" idx="1"/>
          </p:nvPr>
        </p:nvSpPr>
        <p:spPr/>
        <p:txBody>
          <a:bodyPr/>
          <a:lstStyle/>
          <a:p>
            <a:pPr>
              <a:lnSpc>
                <a:spcPct val="90000"/>
              </a:lnSpc>
            </a:pPr>
            <a:r>
              <a:rPr lang="en-US" altLang="en-US" sz="2400"/>
              <a:t>Eligible uses of CHDO set-aside funds:</a:t>
            </a:r>
          </a:p>
          <a:p>
            <a:pPr>
              <a:lnSpc>
                <a:spcPct val="90000"/>
              </a:lnSpc>
              <a:buFont typeface="Wingdings" panose="05000000000000000000" pitchFamily="2" charset="2"/>
              <a:buNone/>
            </a:pPr>
            <a:endParaRPr lang="en-US" altLang="en-US" sz="1800"/>
          </a:p>
          <a:p>
            <a:pPr lvl="1">
              <a:lnSpc>
                <a:spcPct val="90000"/>
              </a:lnSpc>
              <a:buFont typeface="Wingdings" panose="05000000000000000000" pitchFamily="2" charset="2"/>
              <a:buChar char="§"/>
            </a:pPr>
            <a:r>
              <a:rPr lang="en-US" altLang="en-US" sz="2000"/>
              <a:t>Develop affordable housing for renters or homebuyers through  rehabilitation or new construction</a:t>
            </a:r>
          </a:p>
          <a:p>
            <a:pPr>
              <a:lnSpc>
                <a:spcPct val="90000"/>
              </a:lnSpc>
              <a:buFont typeface="Wingdings" panose="05000000000000000000" pitchFamily="2" charset="2"/>
              <a:buNone/>
            </a:pPr>
            <a:endParaRPr lang="en-US" altLang="en-US" sz="2000"/>
          </a:p>
          <a:p>
            <a:pPr>
              <a:lnSpc>
                <a:spcPct val="90000"/>
              </a:lnSpc>
            </a:pPr>
            <a:r>
              <a:rPr lang="en-US" altLang="en-US" sz="2400"/>
              <a:t>Ineligible uses of set-aside funds:</a:t>
            </a:r>
          </a:p>
          <a:p>
            <a:pPr>
              <a:lnSpc>
                <a:spcPct val="90000"/>
              </a:lnSpc>
              <a:buFont typeface="Wingdings" panose="05000000000000000000" pitchFamily="2" charset="2"/>
              <a:buNone/>
            </a:pPr>
            <a:endParaRPr lang="en-US" altLang="en-US" sz="1800"/>
          </a:p>
          <a:p>
            <a:pPr lvl="1">
              <a:lnSpc>
                <a:spcPct val="90000"/>
              </a:lnSpc>
              <a:buFont typeface="Wingdings" panose="05000000000000000000" pitchFamily="2" charset="2"/>
              <a:buChar char="§"/>
            </a:pPr>
            <a:r>
              <a:rPr lang="en-US" altLang="en-US" sz="2000"/>
              <a:t>Provision of tenant-based rental assistance</a:t>
            </a:r>
          </a:p>
          <a:p>
            <a:pPr lvl="1">
              <a:lnSpc>
                <a:spcPct val="90000"/>
              </a:lnSpc>
              <a:buFont typeface="Wingdings" panose="05000000000000000000" pitchFamily="2" charset="2"/>
              <a:buChar char="§"/>
            </a:pPr>
            <a:r>
              <a:rPr lang="en-US" altLang="en-US" sz="2000"/>
              <a:t>Rehabilitation for owner-occupants</a:t>
            </a:r>
          </a:p>
          <a:p>
            <a:pPr lvl="1">
              <a:lnSpc>
                <a:spcPct val="90000"/>
              </a:lnSpc>
              <a:buFont typeface="Wingdings" panose="05000000000000000000" pitchFamily="2" charset="2"/>
              <a:buChar char="§"/>
            </a:pPr>
            <a:r>
              <a:rPr lang="en-US" altLang="en-US" sz="2000"/>
              <a:t>Provision of downpayment/closing costs to homebuyers unless CHDO developed unit</a:t>
            </a:r>
          </a:p>
          <a:p>
            <a:pPr lvl="1">
              <a:lnSpc>
                <a:spcPct val="90000"/>
              </a:lnSpc>
              <a:buFont typeface="Wingdings" panose="05000000000000000000" pitchFamily="2" charset="2"/>
              <a:buChar char="§"/>
            </a:pPr>
            <a:r>
              <a:rPr lang="en-US" altLang="en-US" sz="2000"/>
              <a:t>Any project where CHDO role does not meet own, develop or sponsor definition</a:t>
            </a:r>
          </a:p>
        </p:txBody>
      </p:sp>
    </p:spTree>
    <p:extLst>
      <p:ext uri="{BB962C8B-B14F-4D97-AF65-F5344CB8AC3E}">
        <p14:creationId xmlns:p14="http://schemas.microsoft.com/office/powerpoint/2010/main" val="35278381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r>
              <a:rPr lang="en-US" altLang="en-US"/>
              <a:t>Extra Benefits as a CHDO</a:t>
            </a:r>
          </a:p>
        </p:txBody>
      </p:sp>
      <p:sp>
        <p:nvSpPr>
          <p:cNvPr id="513027" name="Rectangle 3"/>
          <p:cNvSpPr>
            <a:spLocks noGrp="1" noChangeArrowheads="1"/>
          </p:cNvSpPr>
          <p:nvPr>
            <p:ph type="body" idx="1"/>
          </p:nvPr>
        </p:nvSpPr>
        <p:spPr>
          <a:xfrm>
            <a:off x="1905000" y="1371600"/>
            <a:ext cx="8077200" cy="4953000"/>
          </a:xfrm>
        </p:spPr>
        <p:txBody>
          <a:bodyPr/>
          <a:lstStyle/>
          <a:p>
            <a:pPr>
              <a:lnSpc>
                <a:spcPct val="90000"/>
              </a:lnSpc>
              <a:buFont typeface="Wingdings" panose="05000000000000000000" pitchFamily="2" charset="2"/>
              <a:buNone/>
            </a:pPr>
            <a:endParaRPr lang="en-US" altLang="en-US" sz="2000"/>
          </a:p>
          <a:p>
            <a:pPr lvl="1">
              <a:lnSpc>
                <a:spcPct val="90000"/>
              </a:lnSpc>
              <a:buClr>
                <a:schemeClr val="tx2"/>
              </a:buClr>
              <a:buFont typeface="Wingdings" panose="05000000000000000000" pitchFamily="2" charset="2"/>
              <a:buChar char="§"/>
            </a:pPr>
            <a:r>
              <a:rPr lang="en-US" altLang="en-US"/>
              <a:t>At least 15% of HOME allocation set-aside for CHDOs</a:t>
            </a:r>
          </a:p>
          <a:p>
            <a:pPr lvl="2">
              <a:lnSpc>
                <a:spcPct val="90000"/>
              </a:lnSpc>
              <a:buClr>
                <a:schemeClr val="tx2"/>
              </a:buClr>
              <a:buFont typeface="Wingdings" panose="05000000000000000000" pitchFamily="2" charset="2"/>
              <a:buChar char="§"/>
            </a:pPr>
            <a:r>
              <a:rPr lang="en-US" altLang="en-US"/>
              <a:t>Up to 10% of the CHDO set-aside may be provided for site control or  predevelopment loans</a:t>
            </a:r>
          </a:p>
          <a:p>
            <a:pPr lvl="1">
              <a:lnSpc>
                <a:spcPct val="90000"/>
              </a:lnSpc>
              <a:buClr>
                <a:schemeClr val="tx2"/>
              </a:buClr>
              <a:buFont typeface="Wingdings" panose="05000000000000000000" pitchFamily="2" charset="2"/>
              <a:buChar char="§"/>
            </a:pPr>
            <a:endParaRPr lang="en-US" altLang="en-US"/>
          </a:p>
          <a:p>
            <a:pPr lvl="1">
              <a:lnSpc>
                <a:spcPct val="90000"/>
              </a:lnSpc>
              <a:buClr>
                <a:schemeClr val="tx2"/>
              </a:buClr>
              <a:buFont typeface="Wingdings" panose="05000000000000000000" pitchFamily="2" charset="2"/>
              <a:buChar char="§"/>
            </a:pPr>
            <a:r>
              <a:rPr lang="en-US" altLang="en-US"/>
              <a:t>Optional: Up to 5% of HOME allocation for CHDO operating expenses (salaries, rent, admin, etc.)</a:t>
            </a:r>
          </a:p>
          <a:p>
            <a:pPr lvl="1">
              <a:lnSpc>
                <a:spcPct val="90000"/>
              </a:lnSpc>
              <a:buClr>
                <a:schemeClr val="tx2"/>
              </a:buClr>
              <a:buFont typeface="Wingdings" panose="05000000000000000000" pitchFamily="2" charset="2"/>
              <a:buChar char="§"/>
            </a:pPr>
            <a:endParaRPr lang="en-US" altLang="en-US"/>
          </a:p>
          <a:p>
            <a:pPr lvl="1">
              <a:lnSpc>
                <a:spcPct val="90000"/>
              </a:lnSpc>
              <a:buClr>
                <a:schemeClr val="tx2"/>
              </a:buClr>
              <a:buFont typeface="Wingdings" panose="05000000000000000000" pitchFamily="2" charset="2"/>
              <a:buChar char="§"/>
            </a:pPr>
            <a:r>
              <a:rPr lang="en-US" altLang="en-US"/>
              <a:t>Technical Assistance</a:t>
            </a:r>
          </a:p>
        </p:txBody>
      </p:sp>
    </p:spTree>
    <p:extLst>
      <p:ext uri="{BB962C8B-B14F-4D97-AF65-F5344CB8AC3E}">
        <p14:creationId xmlns:p14="http://schemas.microsoft.com/office/powerpoint/2010/main" val="1944083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r>
              <a:rPr lang="en-US" altLang="en-US"/>
              <a:t>CHDO Qualifying Criteria</a:t>
            </a:r>
          </a:p>
        </p:txBody>
      </p:sp>
      <p:sp>
        <p:nvSpPr>
          <p:cNvPr id="515075" name="Rectangle 3"/>
          <p:cNvSpPr>
            <a:spLocks noGrp="1" noChangeArrowheads="1"/>
          </p:cNvSpPr>
          <p:nvPr>
            <p:ph type="body" idx="1"/>
          </p:nvPr>
        </p:nvSpPr>
        <p:spPr/>
        <p:txBody>
          <a:bodyPr/>
          <a:lstStyle/>
          <a:p>
            <a:r>
              <a:rPr lang="en-US" altLang="en-US"/>
              <a:t>CHDOs must meet requirements pertaining to their:</a:t>
            </a:r>
          </a:p>
          <a:p>
            <a:pPr>
              <a:buFont typeface="Wingdings" panose="05000000000000000000" pitchFamily="2" charset="2"/>
              <a:buNone/>
            </a:pPr>
            <a:endParaRPr lang="en-US" altLang="en-US" sz="2800"/>
          </a:p>
          <a:p>
            <a:pPr lvl="1">
              <a:buFont typeface="Wingdings" panose="05000000000000000000" pitchFamily="2" charset="2"/>
              <a:buChar char="§"/>
            </a:pPr>
            <a:r>
              <a:rPr lang="en-US" altLang="en-US" sz="3200"/>
              <a:t>Legal status</a:t>
            </a:r>
          </a:p>
          <a:p>
            <a:pPr lvl="1">
              <a:buFont typeface="Wingdings" panose="05000000000000000000" pitchFamily="2" charset="2"/>
              <a:buChar char="§"/>
            </a:pPr>
            <a:r>
              <a:rPr lang="en-US" altLang="en-US" sz="3200"/>
              <a:t>Organizational structure</a:t>
            </a:r>
          </a:p>
          <a:p>
            <a:pPr lvl="1">
              <a:buFont typeface="Wingdings" panose="05000000000000000000" pitchFamily="2" charset="2"/>
              <a:buChar char="§"/>
            </a:pPr>
            <a:r>
              <a:rPr lang="en-US" altLang="en-US" sz="3200"/>
              <a:t>Capacity and experience</a:t>
            </a:r>
          </a:p>
        </p:txBody>
      </p:sp>
    </p:spTree>
    <p:extLst>
      <p:ext uri="{BB962C8B-B14F-4D97-AF65-F5344CB8AC3E}">
        <p14:creationId xmlns:p14="http://schemas.microsoft.com/office/powerpoint/2010/main" val="39019465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r>
              <a:rPr lang="en-US" altLang="en-US"/>
              <a:t>Legal Status to Be a CHDO</a:t>
            </a:r>
          </a:p>
        </p:txBody>
      </p:sp>
      <p:sp>
        <p:nvSpPr>
          <p:cNvPr id="516099" name="Rectangle 3"/>
          <p:cNvSpPr>
            <a:spLocks noGrp="1" noChangeArrowheads="1"/>
          </p:cNvSpPr>
          <p:nvPr>
            <p:ph type="body" idx="1"/>
          </p:nvPr>
        </p:nvSpPr>
        <p:spPr/>
        <p:txBody>
          <a:bodyPr/>
          <a:lstStyle/>
          <a:p>
            <a:r>
              <a:rPr lang="en-US" altLang="en-US"/>
              <a:t>To be eligible, an organization must:</a:t>
            </a:r>
          </a:p>
          <a:p>
            <a:pPr>
              <a:buFont typeface="Wingdings" panose="05000000000000000000" pitchFamily="2" charset="2"/>
              <a:buNone/>
            </a:pPr>
            <a:endParaRPr lang="en-US" altLang="en-US" sz="2800"/>
          </a:p>
          <a:p>
            <a:pPr lvl="1">
              <a:buFont typeface="Wingdings" panose="05000000000000000000" pitchFamily="2" charset="2"/>
              <a:buChar char="§"/>
            </a:pPr>
            <a:r>
              <a:rPr lang="en-US" altLang="en-US"/>
              <a:t>Be organized under state and local law</a:t>
            </a:r>
          </a:p>
          <a:p>
            <a:pPr lvl="1">
              <a:buFont typeface="Wingdings" panose="05000000000000000000" pitchFamily="2" charset="2"/>
              <a:buChar char="§"/>
            </a:pPr>
            <a:r>
              <a:rPr lang="en-US" altLang="en-US"/>
              <a:t>Have as its purpose to provide decent and affordable housing to low-income persons</a:t>
            </a:r>
          </a:p>
          <a:p>
            <a:pPr lvl="1">
              <a:buFont typeface="Wingdings" panose="05000000000000000000" pitchFamily="2" charset="2"/>
              <a:buChar char="§"/>
            </a:pPr>
            <a:r>
              <a:rPr lang="en-US" altLang="en-US"/>
              <a:t>Provide no individual benefit</a:t>
            </a:r>
          </a:p>
          <a:p>
            <a:pPr lvl="1">
              <a:buFont typeface="Wingdings" panose="05000000000000000000" pitchFamily="2" charset="2"/>
              <a:buChar char="§"/>
            </a:pPr>
            <a:r>
              <a:rPr lang="en-US" altLang="en-US"/>
              <a:t>Have a clearly defined service area</a:t>
            </a:r>
          </a:p>
          <a:p>
            <a:pPr lvl="1">
              <a:buFont typeface="Wingdings" panose="05000000000000000000" pitchFamily="2" charset="2"/>
              <a:buChar char="§"/>
            </a:pPr>
            <a:r>
              <a:rPr lang="en-US" altLang="en-US"/>
              <a:t>Have IRS tax exempt status</a:t>
            </a:r>
          </a:p>
        </p:txBody>
      </p:sp>
    </p:spTree>
    <p:extLst>
      <p:ext uri="{BB962C8B-B14F-4D97-AF65-F5344CB8AC3E}">
        <p14:creationId xmlns:p14="http://schemas.microsoft.com/office/powerpoint/2010/main" val="36340520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a:t>Organizational Structure</a:t>
            </a:r>
          </a:p>
        </p:txBody>
      </p:sp>
      <p:sp>
        <p:nvSpPr>
          <p:cNvPr id="518147" name="Rectangle 3"/>
          <p:cNvSpPr>
            <a:spLocks noGrp="1" noChangeArrowheads="1"/>
          </p:cNvSpPr>
          <p:nvPr>
            <p:ph type="body" idx="1"/>
          </p:nvPr>
        </p:nvSpPr>
        <p:spPr/>
        <p:txBody>
          <a:bodyPr/>
          <a:lstStyle/>
          <a:p>
            <a:r>
              <a:rPr lang="en-US" altLang="en-US" sz="2800"/>
              <a:t>CHDO board must have:</a:t>
            </a:r>
          </a:p>
          <a:p>
            <a:pPr lvl="1">
              <a:buFont typeface="Wingdings" panose="05000000000000000000" pitchFamily="2" charset="2"/>
              <a:buChar char="§"/>
            </a:pPr>
            <a:r>
              <a:rPr lang="en-US" altLang="en-US" sz="2400"/>
              <a:t>At least 1/3 of board must represent the low-income community</a:t>
            </a:r>
          </a:p>
          <a:p>
            <a:pPr lvl="1">
              <a:buFont typeface="Wingdings" panose="05000000000000000000" pitchFamily="2" charset="2"/>
              <a:buChar char="§"/>
            </a:pPr>
            <a:r>
              <a:rPr lang="en-US" altLang="en-US" sz="2400"/>
              <a:t>No more than 1/3 of board may represent the public sector (elected/appointed officials, and employees)</a:t>
            </a:r>
          </a:p>
          <a:p>
            <a:r>
              <a:rPr lang="en-US" altLang="en-US" sz="2800"/>
              <a:t>Low-income representatives are:</a:t>
            </a:r>
          </a:p>
          <a:p>
            <a:pPr lvl="1">
              <a:buFont typeface="Wingdings" panose="05000000000000000000" pitchFamily="2" charset="2"/>
              <a:buChar char="§"/>
            </a:pPr>
            <a:r>
              <a:rPr lang="en-US" altLang="en-US" sz="2400"/>
              <a:t>Residents of low-income neighborhoods</a:t>
            </a:r>
          </a:p>
          <a:p>
            <a:pPr lvl="1">
              <a:buFont typeface="Wingdings" panose="05000000000000000000" pitchFamily="2" charset="2"/>
              <a:buChar char="§"/>
            </a:pPr>
            <a:r>
              <a:rPr lang="en-US" altLang="en-US" sz="2400"/>
              <a:t>Low-income persons</a:t>
            </a:r>
          </a:p>
          <a:p>
            <a:pPr lvl="1">
              <a:buFont typeface="Wingdings" panose="05000000000000000000" pitchFamily="2" charset="2"/>
              <a:buChar char="§"/>
            </a:pPr>
            <a:r>
              <a:rPr lang="en-US" altLang="en-US" sz="2400"/>
              <a:t>Elected representatives of low-income neighborhood organizations</a:t>
            </a:r>
          </a:p>
        </p:txBody>
      </p:sp>
    </p:spTree>
    <p:extLst>
      <p:ext uri="{BB962C8B-B14F-4D97-AF65-F5344CB8AC3E}">
        <p14:creationId xmlns:p14="http://schemas.microsoft.com/office/powerpoint/2010/main" val="18706252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r>
              <a:rPr lang="en-US" altLang="en-US"/>
              <a:t>Capacity and Experience</a:t>
            </a:r>
          </a:p>
        </p:txBody>
      </p:sp>
      <p:sp>
        <p:nvSpPr>
          <p:cNvPr id="520195" name="Rectangle 3"/>
          <p:cNvSpPr>
            <a:spLocks noGrp="1" noChangeArrowheads="1"/>
          </p:cNvSpPr>
          <p:nvPr>
            <p:ph type="body" idx="1"/>
          </p:nvPr>
        </p:nvSpPr>
        <p:spPr>
          <a:xfrm>
            <a:off x="2209800" y="1641476"/>
            <a:ext cx="7772400" cy="4835525"/>
          </a:xfrm>
        </p:spPr>
        <p:txBody>
          <a:bodyPr/>
          <a:lstStyle/>
          <a:p>
            <a:pPr>
              <a:lnSpc>
                <a:spcPct val="80000"/>
              </a:lnSpc>
            </a:pPr>
            <a:r>
              <a:rPr lang="en-US" altLang="en-US" sz="2800"/>
              <a:t>Organization must:</a:t>
            </a:r>
          </a:p>
          <a:p>
            <a:pPr>
              <a:lnSpc>
                <a:spcPct val="80000"/>
              </a:lnSpc>
              <a:buFont typeface="Wingdings" panose="05000000000000000000" pitchFamily="2" charset="2"/>
              <a:buNone/>
            </a:pPr>
            <a:endParaRPr lang="en-US" altLang="en-US" sz="2400"/>
          </a:p>
          <a:p>
            <a:pPr lvl="1">
              <a:lnSpc>
                <a:spcPct val="80000"/>
              </a:lnSpc>
              <a:buFont typeface="Wingdings" panose="05000000000000000000" pitchFamily="2" charset="2"/>
              <a:buChar char="§"/>
            </a:pPr>
            <a:r>
              <a:rPr lang="en-US" altLang="en-US"/>
              <a:t>Have at least ONE YEAR of experience serving the community</a:t>
            </a:r>
          </a:p>
          <a:p>
            <a:pPr lvl="1">
              <a:lnSpc>
                <a:spcPct val="80000"/>
              </a:lnSpc>
              <a:buFont typeface="Wingdings" panose="05000000000000000000" pitchFamily="2" charset="2"/>
              <a:buChar char="§"/>
            </a:pPr>
            <a:r>
              <a:rPr lang="en-US" altLang="en-US"/>
              <a:t>Demonstrate staff capacity to carry out planned activities (can be contract with consultant who has experience and will train CHDO staff to carry out future projects independently)</a:t>
            </a:r>
          </a:p>
          <a:p>
            <a:pPr lvl="1">
              <a:lnSpc>
                <a:spcPct val="80000"/>
              </a:lnSpc>
              <a:buFont typeface="Wingdings" panose="05000000000000000000" pitchFamily="2" charset="2"/>
              <a:buChar char="§"/>
            </a:pPr>
            <a:r>
              <a:rPr lang="en-US" altLang="en-US"/>
              <a:t>Have financial accountability standards</a:t>
            </a:r>
          </a:p>
          <a:p>
            <a:pPr lvl="1">
              <a:lnSpc>
                <a:spcPct val="80000"/>
              </a:lnSpc>
              <a:buFont typeface="Wingdings" panose="05000000000000000000" pitchFamily="2" charset="2"/>
              <a:buChar char="§"/>
            </a:pPr>
            <a:endParaRPr lang="en-US" altLang="en-US"/>
          </a:p>
          <a:p>
            <a:pPr lvl="1">
              <a:lnSpc>
                <a:spcPct val="80000"/>
              </a:lnSpc>
              <a:buFont typeface="Wingdings" panose="05000000000000000000" pitchFamily="2" charset="2"/>
              <a:buChar char="§"/>
            </a:pPr>
            <a:endParaRPr lang="en-US" altLang="en-US" sz="2400"/>
          </a:p>
          <a:p>
            <a:pPr lvl="1" algn="ctr">
              <a:lnSpc>
                <a:spcPct val="80000"/>
              </a:lnSpc>
              <a:buFont typeface="Wingdings" panose="05000000000000000000" pitchFamily="2" charset="2"/>
              <a:buNone/>
            </a:pPr>
            <a:r>
              <a:rPr lang="en-US" altLang="en-US" sz="2000">
                <a:solidFill>
                  <a:schemeClr val="tx2"/>
                </a:solidFill>
              </a:rPr>
              <a:t>http://www.hud.gov/offices/cpd/affordablehousing/programs/home/topical/chdo.cfm</a:t>
            </a:r>
          </a:p>
        </p:txBody>
      </p:sp>
    </p:spTree>
    <p:extLst>
      <p:ext uri="{BB962C8B-B14F-4D97-AF65-F5344CB8AC3E}">
        <p14:creationId xmlns:p14="http://schemas.microsoft.com/office/powerpoint/2010/main" val="4105392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2209800" y="0"/>
            <a:ext cx="7772400" cy="1219200"/>
          </a:xfrm>
        </p:spPr>
        <p:txBody>
          <a:bodyPr/>
          <a:lstStyle/>
          <a:p>
            <a:r>
              <a:rPr lang="en-US" altLang="en-US"/>
              <a:t>Some Eligible CDBG Activities</a:t>
            </a:r>
          </a:p>
        </p:txBody>
      </p:sp>
      <p:sp>
        <p:nvSpPr>
          <p:cNvPr id="207875" name="Rectangle 3"/>
          <p:cNvSpPr>
            <a:spLocks noGrp="1" noChangeArrowheads="1"/>
          </p:cNvSpPr>
          <p:nvPr>
            <p:ph type="body" idx="1"/>
          </p:nvPr>
        </p:nvSpPr>
        <p:spPr>
          <a:xfrm>
            <a:off x="2133600" y="1295401"/>
            <a:ext cx="8153400" cy="4454525"/>
          </a:xfrm>
        </p:spPr>
        <p:txBody>
          <a:bodyPr/>
          <a:lstStyle/>
          <a:p>
            <a:pPr>
              <a:lnSpc>
                <a:spcPct val="80000"/>
              </a:lnSpc>
            </a:pPr>
            <a:r>
              <a:rPr lang="en-US" altLang="en-US" sz="2400"/>
              <a:t>Acquisition of Real Property</a:t>
            </a:r>
          </a:p>
          <a:p>
            <a:pPr>
              <a:lnSpc>
                <a:spcPct val="80000"/>
              </a:lnSpc>
            </a:pPr>
            <a:r>
              <a:rPr lang="en-US" altLang="en-US" sz="2400"/>
              <a:t>Construction of Public Facilities and Improvements </a:t>
            </a:r>
          </a:p>
          <a:p>
            <a:pPr lvl="1">
              <a:lnSpc>
                <a:spcPct val="80000"/>
              </a:lnSpc>
            </a:pPr>
            <a:r>
              <a:rPr lang="en-US" altLang="en-US" sz="2400"/>
              <a:t>Such as water and sewer facilities, streets, neighborhood centers, and the conversion of school buildings for eligible purposes</a:t>
            </a:r>
          </a:p>
          <a:p>
            <a:pPr>
              <a:lnSpc>
                <a:spcPct val="80000"/>
              </a:lnSpc>
            </a:pPr>
            <a:r>
              <a:rPr lang="en-US" altLang="en-US" sz="2400"/>
              <a:t>Rehab of Residential and Non-Residential Structures</a:t>
            </a:r>
          </a:p>
          <a:p>
            <a:pPr>
              <a:lnSpc>
                <a:spcPct val="80000"/>
              </a:lnSpc>
            </a:pPr>
            <a:r>
              <a:rPr lang="en-US" altLang="en-US" sz="2400"/>
              <a:t>Public Services, within certain limits</a:t>
            </a:r>
          </a:p>
          <a:p>
            <a:pPr>
              <a:lnSpc>
                <a:spcPct val="80000"/>
              </a:lnSpc>
            </a:pPr>
            <a:r>
              <a:rPr lang="en-US" altLang="en-US" sz="2400"/>
              <a:t>Activities related to Energy Conservation and Renewable Energy Resources</a:t>
            </a:r>
          </a:p>
          <a:p>
            <a:pPr>
              <a:lnSpc>
                <a:spcPct val="80000"/>
              </a:lnSpc>
            </a:pPr>
            <a:r>
              <a:rPr lang="en-US" altLang="en-US" sz="2400"/>
              <a:t>Relocation and Demolition</a:t>
            </a:r>
          </a:p>
          <a:p>
            <a:pPr>
              <a:lnSpc>
                <a:spcPct val="80000"/>
              </a:lnSpc>
            </a:pPr>
            <a:r>
              <a:rPr lang="en-US" altLang="en-US" sz="2400"/>
              <a:t>Housing Services, Some Homeownership Activities </a:t>
            </a:r>
          </a:p>
          <a:p>
            <a:pPr>
              <a:lnSpc>
                <a:spcPct val="80000"/>
              </a:lnSpc>
            </a:pPr>
            <a:r>
              <a:rPr lang="en-US" altLang="en-US" sz="2400"/>
              <a:t>Economic Development</a:t>
            </a:r>
          </a:p>
          <a:p>
            <a:pPr>
              <a:lnSpc>
                <a:spcPct val="80000"/>
              </a:lnSpc>
            </a:pPr>
            <a:r>
              <a:rPr lang="en-US" altLang="en-US" sz="2400"/>
              <a:t>Community Based Development Organization (CBDO) Activities (More discussion in later module)</a:t>
            </a:r>
          </a:p>
          <a:p>
            <a:pPr>
              <a:lnSpc>
                <a:spcPct val="80000"/>
              </a:lnSpc>
            </a:pPr>
            <a:r>
              <a:rPr lang="en-US" altLang="en-US" sz="2400"/>
              <a:t>Planning and Administration</a:t>
            </a:r>
          </a:p>
        </p:txBody>
      </p:sp>
    </p:spTree>
    <p:extLst>
      <p:ext uri="{BB962C8B-B14F-4D97-AF65-F5344CB8AC3E}">
        <p14:creationId xmlns:p14="http://schemas.microsoft.com/office/powerpoint/2010/main" val="2354898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ue Diagonal">
  <a:themeElements>
    <a:clrScheme name="Blue Diagonal 1">
      <a:dk1>
        <a:srgbClr val="000000"/>
      </a:dk1>
      <a:lt1>
        <a:srgbClr val="FFFFFF"/>
      </a:lt1>
      <a:dk2>
        <a:srgbClr val="0066FF"/>
      </a:dk2>
      <a:lt2>
        <a:srgbClr val="FFFF00"/>
      </a:lt2>
      <a:accent1>
        <a:srgbClr val="00CCCC"/>
      </a:accent1>
      <a:accent2>
        <a:srgbClr val="FF33CC"/>
      </a:accent2>
      <a:accent3>
        <a:srgbClr val="AAB8FF"/>
      </a:accent3>
      <a:accent4>
        <a:srgbClr val="DADADA"/>
      </a:accent4>
      <a:accent5>
        <a:srgbClr val="AAE2E2"/>
      </a:accent5>
      <a:accent6>
        <a:srgbClr val="E72DB9"/>
      </a:accent6>
      <a:hlink>
        <a:srgbClr val="FF4568"/>
      </a:hlink>
      <a:folHlink>
        <a:srgbClr val="CCECFF"/>
      </a:folHlink>
    </a:clrScheme>
    <a:fontScheme name="Blue Diag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ue Diagonal 1">
        <a:dk1>
          <a:srgbClr val="000000"/>
        </a:dk1>
        <a:lt1>
          <a:srgbClr val="FFFFFF"/>
        </a:lt1>
        <a:dk2>
          <a:srgbClr val="0066FF"/>
        </a:dk2>
        <a:lt2>
          <a:srgbClr val="FFFF00"/>
        </a:lt2>
        <a:accent1>
          <a:srgbClr val="00CCCC"/>
        </a:accent1>
        <a:accent2>
          <a:srgbClr val="FF33CC"/>
        </a:accent2>
        <a:accent3>
          <a:srgbClr val="AAB8FF"/>
        </a:accent3>
        <a:accent4>
          <a:srgbClr val="DADADA"/>
        </a:accent4>
        <a:accent5>
          <a:srgbClr val="AAE2E2"/>
        </a:accent5>
        <a:accent6>
          <a:srgbClr val="E72DB9"/>
        </a:accent6>
        <a:hlink>
          <a:srgbClr val="FF4568"/>
        </a:hlink>
        <a:folHlink>
          <a:srgbClr val="CCECFF"/>
        </a:folHlink>
      </a:clrScheme>
      <a:clrMap bg1="dk2" tx1="lt1" bg2="dk1" tx2="lt2" accent1="accent1" accent2="accent2" accent3="accent3" accent4="accent4" accent5="accent5" accent6="accent6" hlink="hlink" folHlink="folHlink"/>
    </a:extraClrScheme>
    <a:extraClrScheme>
      <a:clrScheme name="Blue Diagonal 2">
        <a:dk1>
          <a:srgbClr val="000000"/>
        </a:dk1>
        <a:lt1>
          <a:srgbClr val="9999FF"/>
        </a:lt1>
        <a:dk2>
          <a:srgbClr val="6600FF"/>
        </a:dk2>
        <a:lt2>
          <a:srgbClr val="FFFFFF"/>
        </a:lt2>
        <a:accent1>
          <a:srgbClr val="CCCCFF"/>
        </a:accent1>
        <a:accent2>
          <a:srgbClr val="FF99FF"/>
        </a:accent2>
        <a:accent3>
          <a:srgbClr val="CACAFF"/>
        </a:accent3>
        <a:accent4>
          <a:srgbClr val="000000"/>
        </a:accent4>
        <a:accent5>
          <a:srgbClr val="E2E2FF"/>
        </a:accent5>
        <a:accent6>
          <a:srgbClr val="E78AE7"/>
        </a:accent6>
        <a:hlink>
          <a:srgbClr val="00CC66"/>
        </a:hlink>
        <a:folHlink>
          <a:srgbClr val="CCECFF"/>
        </a:folHlink>
      </a:clrScheme>
      <a:clrMap bg1="lt1" tx1="dk1" bg2="lt2" tx2="dk2" accent1="accent1" accent2="accent2" accent3="accent3" accent4="accent4" accent5="accent5" accent6="accent6" hlink="hlink" folHlink="folHlink"/>
    </a:extraClrScheme>
    <a:extraClrScheme>
      <a:clrScheme name="Blue Diagonal 3">
        <a:dk1>
          <a:srgbClr val="000000"/>
        </a:dk1>
        <a:lt1>
          <a:srgbClr val="FFFFFF"/>
        </a:lt1>
        <a:dk2>
          <a:srgbClr val="000000"/>
        </a:dk2>
        <a:lt2>
          <a:srgbClr val="CBCBCB"/>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777777"/>
        </a:folHlink>
      </a:clrScheme>
      <a:clrMap bg1="lt1" tx1="dk1" bg2="lt2" tx2="dk2" accent1="accent1" accent2="accent2" accent3="accent3" accent4="accent4" accent5="accent5" accent6="accent6" hlink="hlink" folHlink="folHlink"/>
    </a:extraClrScheme>
    <a:extraClrScheme>
      <a:clrScheme name="Blue Diagonal 4">
        <a:dk1>
          <a:srgbClr val="000000"/>
        </a:dk1>
        <a:lt1>
          <a:srgbClr val="FFFFFF"/>
        </a:lt1>
        <a:dk2>
          <a:srgbClr val="990066"/>
        </a:dk2>
        <a:lt2>
          <a:srgbClr val="FFFF00"/>
        </a:lt2>
        <a:accent1>
          <a:srgbClr val="996633"/>
        </a:accent1>
        <a:accent2>
          <a:srgbClr val="CC6600"/>
        </a:accent2>
        <a:accent3>
          <a:srgbClr val="CAAAB8"/>
        </a:accent3>
        <a:accent4>
          <a:srgbClr val="DADADA"/>
        </a:accent4>
        <a:accent5>
          <a:srgbClr val="CAB8AD"/>
        </a:accent5>
        <a:accent6>
          <a:srgbClr val="B95C00"/>
        </a:accent6>
        <a:hlink>
          <a:srgbClr val="999933"/>
        </a:hlink>
        <a:folHlink>
          <a:srgbClr val="CCCC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9978</Words>
  <Application>Microsoft Office PowerPoint</Application>
  <PresentationFormat>Widescreen</PresentationFormat>
  <Paragraphs>1125</Paragraphs>
  <Slides>85</Slides>
  <Notes>80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85</vt:i4>
      </vt:variant>
    </vt:vector>
  </HeadingPairs>
  <TitlesOfParts>
    <vt:vector size="94" baseType="lpstr">
      <vt:lpstr>Arial</vt:lpstr>
      <vt:lpstr>Calibri</vt:lpstr>
      <vt:lpstr>Calibri Light</vt:lpstr>
      <vt:lpstr>Tahoma</vt:lpstr>
      <vt:lpstr>Times New Roman</vt:lpstr>
      <vt:lpstr>Verdana</vt:lpstr>
      <vt:lpstr>Wingdings</vt:lpstr>
      <vt:lpstr>Office Theme</vt:lpstr>
      <vt:lpstr>Blue Diagonal</vt:lpstr>
      <vt:lpstr>Community Planning and Development Programs</vt:lpstr>
      <vt:lpstr>Module 3 Overview</vt:lpstr>
      <vt:lpstr>HUD’s Federal Formula Programs</vt:lpstr>
      <vt:lpstr>HUD Formula Programs</vt:lpstr>
      <vt:lpstr>What is the Community Development Block Grant? (CDBG)</vt:lpstr>
      <vt:lpstr>Primary Objectives of CDBG</vt:lpstr>
      <vt:lpstr>CDBG National Objectives</vt:lpstr>
      <vt:lpstr>Persons Served by CDBG</vt:lpstr>
      <vt:lpstr>Some Eligible CDBG Activities</vt:lpstr>
      <vt:lpstr>Some Ineligible Activities</vt:lpstr>
      <vt:lpstr>Distribution of CDBG Funds </vt:lpstr>
      <vt:lpstr>How Can CDBG Funding Get to You?</vt:lpstr>
      <vt:lpstr>HOME Investment  Partnership Program (HOME)  </vt:lpstr>
      <vt:lpstr>Participating Jurisdictions (PJs) </vt:lpstr>
      <vt:lpstr>Overall Key Actors in the HOME Program</vt:lpstr>
      <vt:lpstr>Four  HOME Program Types</vt:lpstr>
      <vt:lpstr>Eligible HOME Activities</vt:lpstr>
      <vt:lpstr>Some Eligible HOME Expenditures</vt:lpstr>
      <vt:lpstr>Some Prohibited Activities in HOME</vt:lpstr>
      <vt:lpstr>Overview of Basic HOME Rules</vt:lpstr>
      <vt:lpstr>Other Notable HOME Features</vt:lpstr>
      <vt:lpstr>Forms of HOME Assistance</vt:lpstr>
      <vt:lpstr>Limits on How Funds Can Be Spent </vt:lpstr>
      <vt:lpstr>Housing Opportunities for Persons With AIDS (HOPWA)</vt:lpstr>
      <vt:lpstr>HOPWA</vt:lpstr>
      <vt:lpstr>Emergency Shelter Grant (ESG)</vt:lpstr>
      <vt:lpstr>Emergency Shelter Grant (ESG)</vt:lpstr>
      <vt:lpstr>Emergency Shelter Grant (ESG)</vt:lpstr>
      <vt:lpstr>Five Categories of ESG Eligible Activities</vt:lpstr>
      <vt:lpstr>HUD’s Definition of Homelessness </vt:lpstr>
      <vt:lpstr>HUD’s Definition of Homelessness</vt:lpstr>
      <vt:lpstr>Chronic Homelessness</vt:lpstr>
      <vt:lpstr>Competitive Programs</vt:lpstr>
      <vt:lpstr>The Continuum of Care (CoC)</vt:lpstr>
      <vt:lpstr>Continuum of Care Basics</vt:lpstr>
      <vt:lpstr>Overview of Continuum of Care</vt:lpstr>
      <vt:lpstr>Continuum of Care</vt:lpstr>
      <vt:lpstr>Five Basic Components of Continuum of Care</vt:lpstr>
      <vt:lpstr>Continuum of Care (CoC) Competitive Homeless Assistance Programs</vt:lpstr>
      <vt:lpstr>Supportive Housing Program (SHP)</vt:lpstr>
      <vt:lpstr>Shelter Plus Care (S+C)</vt:lpstr>
      <vt:lpstr>Single Room Occupancy Program</vt:lpstr>
      <vt:lpstr>Resources</vt:lpstr>
      <vt:lpstr>Other CPD Competitive Programs </vt:lpstr>
      <vt:lpstr>When Considering Federal Funding, Ask Yourself…</vt:lpstr>
      <vt:lpstr>The Consolidated Plan</vt:lpstr>
      <vt:lpstr>Why the Consolidated Plan Process is Important</vt:lpstr>
      <vt:lpstr>Benefits to Getting Involved</vt:lpstr>
      <vt:lpstr>Roots of the Con Plan</vt:lpstr>
      <vt:lpstr>The Consolidated Plan</vt:lpstr>
      <vt:lpstr>The Consolidated Plan</vt:lpstr>
      <vt:lpstr>The Consolidated Plan</vt:lpstr>
      <vt:lpstr>3 – 5 Year Strategic Plan</vt:lpstr>
      <vt:lpstr>Annual Action Plan </vt:lpstr>
      <vt:lpstr>Five Stages of the Consolidated Plan Process</vt:lpstr>
      <vt:lpstr>Identifying Needs</vt:lpstr>
      <vt:lpstr>Proposing the Con Plan</vt:lpstr>
      <vt:lpstr>Proposing the Con Plan</vt:lpstr>
      <vt:lpstr>Citizen Participation Plan</vt:lpstr>
      <vt:lpstr>The Citizen Participation Plan</vt:lpstr>
      <vt:lpstr>Technical Assistance for Citizen Participation</vt:lpstr>
      <vt:lpstr>Characteristics of Effective Citizen Participation</vt:lpstr>
      <vt:lpstr>The “Final” Con Plan</vt:lpstr>
      <vt:lpstr>The “Final” Con Plan</vt:lpstr>
      <vt:lpstr>Annual Performance Report</vt:lpstr>
      <vt:lpstr>Substantial Amendments</vt:lpstr>
      <vt:lpstr>“Consistent” With the Consolidated Plan</vt:lpstr>
      <vt:lpstr>Roles of Non-Profits in the Consolidated Plan Process</vt:lpstr>
      <vt:lpstr>How Do You Get Involved?</vt:lpstr>
      <vt:lpstr>How Do You Get Involved?</vt:lpstr>
      <vt:lpstr>Where Can You Start?</vt:lpstr>
      <vt:lpstr>Information Sources</vt:lpstr>
      <vt:lpstr>Housing Development Organizations:  Special Considerations</vt:lpstr>
      <vt:lpstr>Community Based Development Organizations (CBDO)</vt:lpstr>
      <vt:lpstr>Benefit to Being a CBDO</vt:lpstr>
      <vt:lpstr>CBDO Requirements</vt:lpstr>
      <vt:lpstr>CBDO GOVERNING BOARD</vt:lpstr>
      <vt:lpstr>Other CBDO Requirements</vt:lpstr>
      <vt:lpstr>Community Housing Development Organization CHDO</vt:lpstr>
      <vt:lpstr>Use of HOME Funds</vt:lpstr>
      <vt:lpstr>Extra Benefits as a CHDO</vt:lpstr>
      <vt:lpstr>CHDO Qualifying Criteria</vt:lpstr>
      <vt:lpstr>Legal Status to Be a CHDO</vt:lpstr>
      <vt:lpstr>Organizational Structure</vt:lpstr>
      <vt:lpstr>Capacity and Experience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Planning and Development Programs</dc:title>
  <dc:creator>Singh, Monika (IntlAssoc)</dc:creator>
  <cp:lastModifiedBy>Singh, Monika (IntlAssoc)</cp:lastModifiedBy>
  <cp:revision>3</cp:revision>
  <dcterms:created xsi:type="dcterms:W3CDTF">2017-08-11T14:43:06Z</dcterms:created>
  <dcterms:modified xsi:type="dcterms:W3CDTF">2017-08-11T14:46:27Z</dcterms:modified>
</cp:coreProperties>
</file>