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285" r:id="rId2"/>
    <p:sldId id="304" r:id="rId3"/>
    <p:sldId id="336" r:id="rId4"/>
    <p:sldId id="337" r:id="rId5"/>
    <p:sldId id="338" r:id="rId6"/>
    <p:sldId id="324" r:id="rId7"/>
    <p:sldId id="347" r:id="rId8"/>
    <p:sldId id="339" r:id="rId9"/>
    <p:sldId id="340" r:id="rId10"/>
    <p:sldId id="366" r:id="rId11"/>
    <p:sldId id="363" r:id="rId12"/>
    <p:sldId id="364" r:id="rId13"/>
    <p:sldId id="365" r:id="rId14"/>
    <p:sldId id="367" r:id="rId15"/>
    <p:sldId id="346" r:id="rId16"/>
    <p:sldId id="354" r:id="rId17"/>
    <p:sldId id="355" r:id="rId18"/>
    <p:sldId id="357" r:id="rId19"/>
    <p:sldId id="358" r:id="rId20"/>
    <p:sldId id="351" r:id="rId21"/>
    <p:sldId id="359" r:id="rId22"/>
    <p:sldId id="360" r:id="rId23"/>
    <p:sldId id="361" r:id="rId24"/>
    <p:sldId id="362" r:id="rId2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i="1" kern="1200">
        <a:solidFill>
          <a:srgbClr val="000080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i="1" kern="1200">
        <a:solidFill>
          <a:srgbClr val="000080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i="1" kern="1200">
        <a:solidFill>
          <a:srgbClr val="000080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i="1" kern="1200">
        <a:solidFill>
          <a:srgbClr val="000080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i="1" kern="1200">
        <a:solidFill>
          <a:srgbClr val="00008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i="1" kern="1200">
        <a:solidFill>
          <a:srgbClr val="00008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i="1" kern="1200">
        <a:solidFill>
          <a:srgbClr val="00008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i="1" kern="1200">
        <a:solidFill>
          <a:srgbClr val="00008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i="1" kern="1200">
        <a:solidFill>
          <a:srgbClr val="00008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FFF"/>
    <a:srgbClr val="FFCC00"/>
    <a:srgbClr val="EAEAEA"/>
    <a:srgbClr val="800000"/>
    <a:srgbClr val="FFFFCC"/>
    <a:srgbClr val="DDDDDD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 snapToGrid="0">
      <p:cViewPr>
        <p:scale>
          <a:sx n="79" d="100"/>
          <a:sy n="79" d="100"/>
        </p:scale>
        <p:origin x="-900" y="22"/>
      </p:cViewPr>
      <p:guideLst>
        <p:guide orient="horz" pos="2470"/>
        <p:guide orient="horz" pos="4155"/>
        <p:guide pos="283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714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7" Type="http://schemas.openxmlformats.org/officeDocument/2006/relationships/slide" Target="slides/slide14.xml"/><Relationship Id="rId2" Type="http://schemas.openxmlformats.org/officeDocument/2006/relationships/slide" Target="slides/slide7.xml"/><Relationship Id="rId1" Type="http://schemas.openxmlformats.org/officeDocument/2006/relationships/slide" Target="slides/slide2.xml"/><Relationship Id="rId6" Type="http://schemas.openxmlformats.org/officeDocument/2006/relationships/slide" Target="slides/slide13.xml"/><Relationship Id="rId5" Type="http://schemas.openxmlformats.org/officeDocument/2006/relationships/slide" Target="slides/slide12.xml"/><Relationship Id="rId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19" tIns="46509" rIns="93019" bIns="4650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 i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19" tIns="46509" rIns="93019" bIns="4650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 i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68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19" tIns="46509" rIns="93019" bIns="4650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 i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1263"/>
            <a:ext cx="30368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19" tIns="46509" rIns="93019" bIns="4650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 i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fld id="{5D61CE7E-1A12-468C-A2F5-C5CE9B2BE6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41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19" tIns="46509" rIns="93019" bIns="4650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 i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19" tIns="46509" rIns="93019" bIns="4650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 i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6612" cy="3484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19" tIns="46509" rIns="93019" bIns="465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19" tIns="46509" rIns="93019" bIns="4650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 i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1263"/>
            <a:ext cx="30368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19" tIns="46509" rIns="93019" bIns="4650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 i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fld id="{C33A9EC1-694F-499D-8F71-81102DFB07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9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E947A6-F4AB-4229-B747-E5990A8F6582}" type="slidenum">
              <a:rPr lang="en-US"/>
              <a:pPr/>
              <a:t>5</a:t>
            </a:fld>
            <a:endParaRPr lang="en-US"/>
          </a:p>
        </p:txBody>
      </p:sp>
      <p:sp>
        <p:nvSpPr>
          <p:cNvPr id="10393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13250"/>
            <a:ext cx="5137150" cy="4186238"/>
          </a:xfrm>
        </p:spPr>
        <p:txBody>
          <a:bodyPr/>
          <a:lstStyle/>
          <a:p>
            <a:pPr marL="114300" indent="-114300">
              <a:buFont typeface="Wingdings" pitchFamily="2" charset="2"/>
              <a:buChar char="Ø"/>
            </a:pPr>
            <a:r>
              <a:rPr lang="en-US"/>
              <a:t>We have identified a number of transforming changes discussed in our Strategic Plan that are important ingredients for fulfilling our Vision &amp; Mission</a:t>
            </a:r>
          </a:p>
          <a:p>
            <a:pPr marL="114300" indent="-114300">
              <a:buFont typeface="Wingdings" pitchFamily="2" charset="2"/>
              <a:buChar char="Ø"/>
            </a:pPr>
            <a:endParaRPr lang="en-US"/>
          </a:p>
          <a:p>
            <a:pPr marL="114300" indent="-114300">
              <a:buFont typeface="Wingdings" pitchFamily="2" charset="2"/>
              <a:buNone/>
            </a:pPr>
            <a:r>
              <a:rPr lang="en-US" u="sng"/>
              <a:t>[TALK TO THE SIX LISTED]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A6EA1-25CC-424F-93E0-1EFD5FC8F01D}" type="slidenum">
              <a:rPr lang="en-US"/>
              <a:pPr/>
              <a:t>8</a:t>
            </a:fld>
            <a:endParaRPr lang="en-US"/>
          </a:p>
        </p:txBody>
      </p:sp>
      <p:sp>
        <p:nvSpPr>
          <p:cNvPr id="10414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01738" y="698500"/>
            <a:ext cx="4645025" cy="3484563"/>
          </a:xfrm>
          <a:ln/>
        </p:spPr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14838"/>
            <a:ext cx="5137150" cy="41846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933" name="Picture 1037" descr="cov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5932" name="Rectangle 1036"/>
          <p:cNvSpPr>
            <a:spLocks noChangeArrowheads="1"/>
          </p:cNvSpPr>
          <p:nvPr userDrawn="1"/>
        </p:nvSpPr>
        <p:spPr bwMode="auto">
          <a:xfrm>
            <a:off x="1214438" y="211138"/>
            <a:ext cx="77724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30000"/>
              </a:spcBef>
              <a:buClr>
                <a:srgbClr val="D30C07"/>
              </a:buClr>
              <a:buSzPct val="100000"/>
              <a:buFont typeface="Symbol" pitchFamily="18" charset="2"/>
              <a:buNone/>
            </a:pPr>
            <a:r>
              <a:rPr lang="en-US" sz="2000" i="0">
                <a:solidFill>
                  <a:schemeClr val="bg1"/>
                </a:solidFill>
              </a:rPr>
              <a:t>Exploration Systems Mission Directorate</a:t>
            </a:r>
          </a:p>
        </p:txBody>
      </p:sp>
      <p:sp>
        <p:nvSpPr>
          <p:cNvPr id="465923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942975" y="2035175"/>
            <a:ext cx="6742113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>
            <a:lvl1pPr algn="ctr">
              <a:defRPr sz="2800">
                <a:solidFill>
                  <a:srgbClr val="CC9900"/>
                </a:solidFill>
              </a:defRPr>
            </a:lvl1pPr>
          </a:lstStyle>
          <a:p>
            <a:pPr lvl="0"/>
            <a:r>
              <a:rPr lang="en-US" noProof="0" smtClean="0"/>
              <a:t>Clarify</a:t>
            </a:r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1DD0BD-3350-4E18-8085-94E875BC48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48656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0813"/>
            <a:ext cx="21336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2484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BB922D-A974-46A4-ADB9-B1AEBDBED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31203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58838"/>
            <a:ext cx="4191000" cy="5600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58838"/>
            <a:ext cx="4191000" cy="2724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5388"/>
            <a:ext cx="4191000" cy="2724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/>
          <a:lstStyle>
            <a:lvl1pPr>
              <a:defRPr/>
            </a:lvl1pPr>
          </a:lstStyle>
          <a:p>
            <a:fld id="{1586EA2E-3874-4936-A797-F2E4AA4D7D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91880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60440A-20EE-4668-95FD-262F4CEACD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54142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5FA823-4269-48E0-B497-165CC5DC7B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94026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58838"/>
            <a:ext cx="4191000" cy="560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838"/>
            <a:ext cx="4191000" cy="560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5252D5-4D7D-4BEF-A8B9-997CF9743F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05036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7879D3-D157-4258-9948-D9B06FE128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96291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ECCFF1-5454-4B53-9E08-39ADE054C2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22539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6A8513-87AA-47AF-A41F-F35E8233FC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55226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8740C1-CD88-4883-8FE3-0AE92D3DCE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21824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1A842D-FDDB-480E-9E27-91985B8E2C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90844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58838"/>
            <a:ext cx="8534400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6172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32575"/>
            <a:ext cx="19050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solidFill>
                  <a:schemeClr val="tx1"/>
                </a:solidFill>
              </a:defRPr>
            </a:lvl1pPr>
          </a:lstStyle>
          <a:p>
            <a:fld id="{926021A4-F69F-4D3F-967D-F1BE2992F90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64914" name="Group 18"/>
          <p:cNvGrpSpPr>
            <a:grpSpLocks/>
          </p:cNvGrpSpPr>
          <p:nvPr userDrawn="1"/>
        </p:nvGrpSpPr>
        <p:grpSpPr bwMode="auto">
          <a:xfrm>
            <a:off x="8364538" y="12700"/>
            <a:ext cx="744537" cy="762000"/>
            <a:chOff x="1152" y="336"/>
            <a:chExt cx="3456" cy="3648"/>
          </a:xfrm>
        </p:grpSpPr>
        <p:sp>
          <p:nvSpPr>
            <p:cNvPr id="464915" name="Oval 19"/>
            <p:cNvSpPr>
              <a:spLocks noChangeArrowheads="1"/>
            </p:cNvSpPr>
            <p:nvPr/>
          </p:nvSpPr>
          <p:spPr bwMode="auto">
            <a:xfrm>
              <a:off x="1236" y="390"/>
              <a:ext cx="3312" cy="33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64916" name="Picture 20" descr="Emblem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336"/>
              <a:ext cx="3456" cy="3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4917" name="Group 21"/>
          <p:cNvGrpSpPr>
            <a:grpSpLocks/>
          </p:cNvGrpSpPr>
          <p:nvPr userDrawn="1"/>
        </p:nvGrpSpPr>
        <p:grpSpPr bwMode="auto">
          <a:xfrm>
            <a:off x="12700" y="38100"/>
            <a:ext cx="838200" cy="685800"/>
            <a:chOff x="3630" y="1418"/>
            <a:chExt cx="898" cy="747"/>
          </a:xfrm>
        </p:grpSpPr>
        <p:sp>
          <p:nvSpPr>
            <p:cNvPr id="464918" name="Oval 22"/>
            <p:cNvSpPr>
              <a:spLocks noChangeArrowheads="1"/>
            </p:cNvSpPr>
            <p:nvPr/>
          </p:nvSpPr>
          <p:spPr bwMode="auto">
            <a:xfrm>
              <a:off x="3677" y="1423"/>
              <a:ext cx="734" cy="7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pic>
          <p:nvPicPr>
            <p:cNvPr id="464919" name="Picture 23" descr="NASA"/>
            <p:cNvPicPr>
              <a:picLocks noChangeAspect="1" noChangeArrowheads="1"/>
            </p:cNvPicPr>
            <p:nvPr/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0" y="1418"/>
              <a:ext cx="898" cy="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4921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895350" y="150813"/>
            <a:ext cx="734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64922" name="Rectangle 26"/>
          <p:cNvSpPr>
            <a:spLocks noChangeArrowheads="1"/>
          </p:cNvSpPr>
          <p:nvPr userDrawn="1"/>
        </p:nvSpPr>
        <p:spPr bwMode="auto">
          <a:xfrm>
            <a:off x="842963" y="685800"/>
            <a:ext cx="7543800" cy="76200"/>
          </a:xfrm>
          <a:prstGeom prst="rect">
            <a:avLst/>
          </a:prstGeom>
          <a:gradFill rotWithShape="0">
            <a:gsLst>
              <a:gs pos="0">
                <a:srgbClr val="0000CC"/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 advClick="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30000"/>
        </a:spcBef>
        <a:spcAft>
          <a:spcPct val="0"/>
        </a:spcAft>
        <a:buClr>
          <a:srgbClr val="D30C07"/>
        </a:buClr>
        <a:buSzPct val="100000"/>
        <a:buFont typeface="Symbol" pitchFamily="18" charset="2"/>
        <a:buChar char="¨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30000"/>
        </a:spcBef>
        <a:spcAft>
          <a:spcPct val="0"/>
        </a:spcAft>
        <a:buClr>
          <a:srgbClr val="090DCD"/>
        </a:buClr>
        <a:buSzPct val="100000"/>
        <a:buFont typeface="Symbol" pitchFamily="18" charset="2"/>
        <a:buChar char="·"/>
        <a:defRPr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30000"/>
        </a:spcBef>
        <a:spcAft>
          <a:spcPct val="0"/>
        </a:spcAft>
        <a:buSzPct val="70000"/>
        <a:buFont typeface="Symbol" pitchFamily="18" charset="2"/>
        <a:buChar char="¾"/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30000"/>
        </a:spcBef>
        <a:spcAft>
          <a:spcPct val="0"/>
        </a:spcAft>
        <a:buFont typeface="Symbol" pitchFamily="18" charset="2"/>
        <a:buChar char="·"/>
        <a:defRPr sz="1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3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ploration.nasa.gov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7" name="Text Box 5"/>
          <p:cNvSpPr txBox="1">
            <a:spLocks noChangeArrowheads="1"/>
          </p:cNvSpPr>
          <p:nvPr/>
        </p:nvSpPr>
        <p:spPr bwMode="auto">
          <a:xfrm>
            <a:off x="3041650" y="1565275"/>
            <a:ext cx="5688013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69863" indent="-1698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2841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en-US">
                <a:solidFill>
                  <a:srgbClr val="CC9900"/>
                </a:solidFill>
                <a:latin typeface="Arial" charset="0"/>
              </a:rPr>
              <a:t>Spiral I Acquisition Strategy</a:t>
            </a:r>
            <a:endParaRPr 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65638" name="Text Box 6"/>
          <p:cNvSpPr txBox="1">
            <a:spLocks noChangeArrowheads="1"/>
          </p:cNvSpPr>
          <p:nvPr/>
        </p:nvSpPr>
        <p:spPr bwMode="auto">
          <a:xfrm>
            <a:off x="204788" y="5780088"/>
            <a:ext cx="1741487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>
                <a:solidFill>
                  <a:srgbClr val="CC9900"/>
                </a:solidFill>
              </a:rPr>
              <a:t>Mike Hecker</a:t>
            </a:r>
          </a:p>
          <a:p>
            <a:pPr>
              <a:lnSpc>
                <a:spcPct val="110000"/>
              </a:lnSpc>
            </a:pPr>
            <a:r>
              <a:rPr lang="en-US" sz="1400">
                <a:solidFill>
                  <a:srgbClr val="CC9900"/>
                </a:solidFill>
              </a:rPr>
              <a:t>16 November 2004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r>
              <a:rPr lang="en-US" sz="1600">
                <a:solidFill>
                  <a:schemeClr val="bg2"/>
                </a:solidFill>
              </a:rPr>
              <a:t>Exploration Systems’ Objectives</a:t>
            </a:r>
          </a:p>
          <a:p>
            <a:pPr lvl="1"/>
            <a:r>
              <a:rPr lang="en-US" sz="1400" b="1">
                <a:solidFill>
                  <a:schemeClr val="bg2"/>
                </a:solidFill>
              </a:rPr>
              <a:t>Nation’s Vision for Exploration</a:t>
            </a:r>
          </a:p>
          <a:p>
            <a:pPr lvl="1"/>
            <a:r>
              <a:rPr lang="en-US" sz="1400" b="1">
                <a:solidFill>
                  <a:schemeClr val="bg2"/>
                </a:solidFill>
              </a:rPr>
              <a:t>Definition of Spirals</a:t>
            </a:r>
          </a:p>
          <a:p>
            <a:pPr lvl="1"/>
            <a:r>
              <a:rPr lang="en-US" sz="1400" b="1">
                <a:solidFill>
                  <a:schemeClr val="bg2"/>
                </a:solidFill>
              </a:rPr>
              <a:t>Program Life Cycle Management and NSSAP 03-01</a:t>
            </a:r>
          </a:p>
          <a:p>
            <a:pPr lvl="1"/>
            <a:endParaRPr lang="en-US" sz="600" b="1">
              <a:solidFill>
                <a:srgbClr val="000066"/>
              </a:solidFill>
            </a:endParaRPr>
          </a:p>
          <a:p>
            <a:r>
              <a:rPr lang="en-US" sz="1600"/>
              <a:t>Spiral I Objectives</a:t>
            </a:r>
          </a:p>
          <a:p>
            <a:pPr lvl="1"/>
            <a:r>
              <a:rPr lang="en-US" sz="1400" b="1">
                <a:solidFill>
                  <a:srgbClr val="000066"/>
                </a:solidFill>
              </a:rPr>
              <a:t>Requirements</a:t>
            </a:r>
          </a:p>
          <a:p>
            <a:pPr lvl="1"/>
            <a:r>
              <a:rPr lang="en-US" sz="1400" b="1">
                <a:solidFill>
                  <a:srgbClr val="000066"/>
                </a:solidFill>
              </a:rPr>
              <a:t>Acquisitions within Spiral I</a:t>
            </a:r>
          </a:p>
          <a:p>
            <a:pPr lvl="1"/>
            <a:r>
              <a:rPr lang="en-US" sz="1400" b="1">
                <a:solidFill>
                  <a:srgbClr val="000066"/>
                </a:solidFill>
              </a:rPr>
              <a:t>Pre-Acquisition Activities Supporting Spiral I</a:t>
            </a:r>
          </a:p>
          <a:p>
            <a:pPr lvl="1"/>
            <a:endParaRPr lang="en-US" sz="600" b="1">
              <a:solidFill>
                <a:srgbClr val="000066"/>
              </a:solidFill>
            </a:endParaRPr>
          </a:p>
          <a:p>
            <a:r>
              <a:rPr lang="en-US" sz="1600">
                <a:solidFill>
                  <a:schemeClr val="bg2"/>
                </a:solidFill>
              </a:rPr>
              <a:t>FY05 Acquisitions</a:t>
            </a:r>
          </a:p>
          <a:p>
            <a:pPr lvl="1"/>
            <a:r>
              <a:rPr lang="en-US" sz="1400" b="1">
                <a:solidFill>
                  <a:schemeClr val="bg2"/>
                </a:solidFill>
              </a:rPr>
              <a:t>CEV RFP</a:t>
            </a:r>
          </a:p>
          <a:p>
            <a:pPr lvl="1"/>
            <a:r>
              <a:rPr lang="en-US" sz="1400" b="1">
                <a:solidFill>
                  <a:schemeClr val="bg2"/>
                </a:solidFill>
              </a:rPr>
              <a:t>Commercial Earth to Orbit</a:t>
            </a:r>
          </a:p>
          <a:p>
            <a:pPr lvl="1"/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>
                <a:solidFill>
                  <a:srgbClr val="FFFF00"/>
                </a:solidFill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>
                <a:solidFill>
                  <a:srgbClr val="FFFF00"/>
                </a:solidFill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>
                <a:solidFill>
                  <a:srgbClr val="FFFF00"/>
                </a:solidFill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>
                <a:solidFill>
                  <a:srgbClr val="FFFF00"/>
                </a:solidFill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>
                <a:solidFill>
                  <a:srgbClr val="FFFF00"/>
                </a:solidFill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>
                <a:solidFill>
                  <a:srgbClr val="FFFF00"/>
                </a:solidFill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tx1"/>
                </a:solidFill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bg1"/>
                </a:solidFill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tx1"/>
                  </a:solidFill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tx1"/>
                  </a:solidFill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>
                    <a:solidFill>
                      <a:schemeClr val="bg1"/>
                    </a:solidFill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>
                    <a:solidFill>
                      <a:schemeClr val="bg1"/>
                    </a:solidFill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tx1"/>
                </a:solidFill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tx1"/>
                </a:solidFill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>
                <a:solidFill>
                  <a:schemeClr val="bg1"/>
                </a:solidFill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OPERATE</a:t>
              </a:r>
            </a:p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tx1"/>
                </a:solidFill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tx1"/>
                  </a:solidFill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/>
              <a:t>CEV: Two Designs to PDR Followed by Downselect</a:t>
            </a:r>
          </a:p>
          <a:p>
            <a:pPr>
              <a:lnSpc>
                <a:spcPct val="80000"/>
              </a:lnSpc>
            </a:pPr>
            <a:r>
              <a:rPr lang="en-US" sz="1400"/>
              <a:t>ETO: Alternate Approach Incorporating Commercial Solution</a:t>
            </a:r>
          </a:p>
          <a:p>
            <a:pPr>
              <a:lnSpc>
                <a:spcPct val="80000"/>
              </a:lnSpc>
            </a:pPr>
            <a:r>
              <a:rPr lang="en-US" sz="1400"/>
              <a:t>CEV Launch Vehicle: Human Rated Lift</a:t>
            </a:r>
          </a:p>
          <a:p>
            <a:pPr>
              <a:lnSpc>
                <a:spcPct val="80000"/>
              </a:lnSpc>
            </a:pPr>
            <a:r>
              <a:rPr lang="en-US" sz="1400"/>
              <a:t>Ground System: Processing, Communications, Command &amp; Control</a:t>
            </a:r>
          </a:p>
          <a:p>
            <a:pPr>
              <a:lnSpc>
                <a:spcPct val="80000"/>
              </a:lnSpc>
            </a:pPr>
            <a:r>
              <a:rPr lang="en-US" sz="1400"/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>
                  <a:solidFill>
                    <a:schemeClr val="tx1"/>
                  </a:solidFill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>
                  <a:solidFill>
                    <a:schemeClr val="tx1"/>
                  </a:solidFill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>
                  <a:solidFill>
                    <a:schemeClr val="tx1"/>
                  </a:solidFill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>
                  <a:solidFill>
                    <a:schemeClr val="tx1"/>
                  </a:solidFill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>
                  <a:solidFill>
                    <a:schemeClr val="tx1"/>
                  </a:solidFill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>
                  <a:solidFill>
                    <a:schemeClr val="tx1"/>
                  </a:solidFill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>
                  <a:solidFill>
                    <a:schemeClr val="tx1"/>
                  </a:solidFill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>
                <a:solidFill>
                  <a:schemeClr val="tx2"/>
                </a:solidFill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DESIGN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>
                <a:solidFill>
                  <a:srgbClr val="FFFF00"/>
                </a:solidFill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>
                <a:solidFill>
                  <a:srgbClr val="FFFF00"/>
                </a:solidFill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>
                <a:solidFill>
                  <a:srgbClr val="FFFF00"/>
                </a:solidFill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>
                <a:solidFill>
                  <a:srgbClr val="FFFF00"/>
                </a:solidFill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>
                <a:solidFill>
                  <a:srgbClr val="FFFF00"/>
                </a:solidFill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>
                <a:solidFill>
                  <a:srgbClr val="FFFF00"/>
                </a:solidFill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tx1"/>
                </a:solidFill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bg1"/>
                </a:solidFill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tx1"/>
                  </a:solidFill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tx1"/>
                  </a:solidFill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>
                    <a:solidFill>
                      <a:schemeClr val="bg1"/>
                    </a:solidFill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>
                    <a:solidFill>
                      <a:schemeClr val="bg1"/>
                    </a:solidFill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>
                  <a:solidFill>
                    <a:schemeClr val="tx1"/>
                  </a:solidFill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>
                <a:solidFill>
                  <a:schemeClr val="tx1"/>
                </a:solidFill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>
                  <a:solidFill>
                    <a:schemeClr val="tx1"/>
                  </a:solidFill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tx1"/>
                </a:solidFill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tx1"/>
                </a:solidFill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>
                <a:solidFill>
                  <a:schemeClr val="tx1"/>
                </a:solidFill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>
                <a:solidFill>
                  <a:schemeClr val="tx1"/>
                </a:solidFill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>
                <a:solidFill>
                  <a:schemeClr val="bg1"/>
                </a:solidFill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>
                <a:solidFill>
                  <a:schemeClr val="tx1"/>
                </a:solidFill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>
                <a:solidFill>
                  <a:schemeClr val="tx1"/>
                </a:solidFill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>
                <a:solidFill>
                  <a:schemeClr val="tx1"/>
                </a:solidFill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tx1"/>
                </a:solidFill>
              </a:rPr>
              <a:t>CEV un-crewed</a:t>
            </a:r>
          </a:p>
          <a:p>
            <a:pPr algn="ctr" eaLnBrk="1" hangingPunct="1"/>
            <a:r>
              <a:rPr lang="en-US" sz="1000" i="0">
                <a:solidFill>
                  <a:schemeClr val="tx1"/>
                </a:solidFill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OPERATE</a:t>
              </a:r>
            </a:p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>
                <a:solidFill>
                  <a:schemeClr val="tx1"/>
                </a:solidFill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tx1"/>
                  </a:solidFill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>
                  <a:solidFill>
                    <a:schemeClr val="tx1"/>
                  </a:solidFill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>
                  <a:solidFill>
                    <a:schemeClr val="tx1"/>
                  </a:solidFill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>
                  <a:solidFill>
                    <a:schemeClr val="tx1"/>
                  </a:solidFill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>
                  <a:solidFill>
                    <a:schemeClr val="tx1"/>
                  </a:solidFill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>
                  <a:solidFill>
                    <a:schemeClr val="tx1"/>
                  </a:solidFill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>
                  <a:solidFill>
                    <a:schemeClr val="tx1"/>
                  </a:solidFill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>
                  <a:solidFill>
                    <a:schemeClr val="tx1"/>
                  </a:solidFill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r>
              <a:rPr lang="en-US"/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/>
              <a:t>Spiral I is in Study Phase, 2005-2006</a:t>
            </a:r>
          </a:p>
          <a:p>
            <a:pPr>
              <a:lnSpc>
                <a:spcPct val="80000"/>
              </a:lnSpc>
            </a:pPr>
            <a:r>
              <a:rPr lang="en-US" sz="1400"/>
              <a:t>Continue Definition of Requirements</a:t>
            </a:r>
          </a:p>
          <a:p>
            <a:pPr>
              <a:lnSpc>
                <a:spcPct val="80000"/>
              </a:lnSpc>
            </a:pPr>
            <a:r>
              <a:rPr lang="en-US" sz="1400"/>
              <a:t>Culminates in System Requirements Review</a:t>
            </a:r>
          </a:p>
          <a:p>
            <a:pPr lvl="1">
              <a:lnSpc>
                <a:spcPct val="80000"/>
              </a:lnSpc>
            </a:pPr>
            <a:r>
              <a:rPr lang="en-US" sz="1200" b="1"/>
              <a:t>Allocation of Spiral Requirements to Individual Elements Complete</a:t>
            </a:r>
          </a:p>
          <a:p>
            <a:pPr lvl="1">
              <a:lnSpc>
                <a:spcPct val="80000"/>
              </a:lnSpc>
            </a:pPr>
            <a:r>
              <a:rPr lang="en-US" sz="1200" b="1"/>
              <a:t>Spiral Requirements Set in Capability Development Document (CDD)</a:t>
            </a:r>
          </a:p>
          <a:p>
            <a:pPr lvl="1">
              <a:lnSpc>
                <a:spcPct val="80000"/>
              </a:lnSpc>
            </a:pPr>
            <a:r>
              <a:rPr lang="en-US" sz="1200" b="1"/>
              <a:t>Evaluate Whether or Not to Continue Non-Traditional ETO Approach</a:t>
            </a:r>
          </a:p>
          <a:p>
            <a:pPr lvl="1">
              <a:lnSpc>
                <a:spcPct val="80000"/>
              </a:lnSpc>
            </a:pPr>
            <a:r>
              <a:rPr lang="en-US" sz="1200" b="1"/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tx1"/>
                </a:solidFill>
              </a:rPr>
              <a:t>Non Traditional Approach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>
                <a:solidFill>
                  <a:srgbClr val="FFFF00"/>
                </a:solidFill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>
                <a:solidFill>
                  <a:srgbClr val="FFFF00"/>
                </a:solidFill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>
                <a:solidFill>
                  <a:srgbClr val="FFFF00"/>
                </a:solidFill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>
                <a:solidFill>
                  <a:srgbClr val="FFFF00"/>
                </a:solidFill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>
                <a:solidFill>
                  <a:srgbClr val="FFFF00"/>
                </a:solidFill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>
                <a:solidFill>
                  <a:srgbClr val="FFFF00"/>
                </a:solidFill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tx1"/>
                </a:solidFill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bg1"/>
                </a:solidFill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tx1"/>
                  </a:solidFill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tx1"/>
                  </a:solidFill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>
                    <a:solidFill>
                      <a:schemeClr val="bg1"/>
                    </a:solidFill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>
                    <a:solidFill>
                      <a:schemeClr val="bg1"/>
                    </a:solidFill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tx1"/>
                </a:solidFill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tx1"/>
                </a:solidFill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>
                <a:solidFill>
                  <a:schemeClr val="tx1"/>
                </a:solidFill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>
                <a:solidFill>
                  <a:schemeClr val="bg1"/>
                </a:solidFill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>
                <a:solidFill>
                  <a:schemeClr val="tx1"/>
                </a:solidFill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>
                <a:solidFill>
                  <a:schemeClr val="tx1"/>
                </a:solidFill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>
                <a:solidFill>
                  <a:schemeClr val="tx1"/>
                </a:solidFill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tx1"/>
                </a:solidFill>
              </a:rPr>
              <a:t>CEV un-crewed</a:t>
            </a:r>
          </a:p>
          <a:p>
            <a:pPr algn="ctr" eaLnBrk="1" hangingPunct="1"/>
            <a:r>
              <a:rPr lang="en-US" sz="1000" i="0">
                <a:solidFill>
                  <a:schemeClr val="tx1"/>
                </a:solidFill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OPERATE</a:t>
              </a:r>
            </a:p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tx1"/>
                  </a:solidFill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>
                <a:solidFill>
                  <a:schemeClr val="tx1"/>
                </a:solidFill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tx1"/>
                  </a:solidFill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>
                  <a:solidFill>
                    <a:schemeClr val="tx1"/>
                  </a:solidFill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>
                  <a:solidFill>
                    <a:schemeClr val="tx1"/>
                  </a:solidFill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>
                  <a:solidFill>
                    <a:schemeClr val="tx1"/>
                  </a:solidFill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>
                  <a:solidFill>
                    <a:schemeClr val="tx1"/>
                  </a:solidFill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>
                  <a:solidFill>
                    <a:schemeClr val="tx1"/>
                  </a:solidFill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>
                  <a:solidFill>
                    <a:schemeClr val="tx1"/>
                  </a:solidFill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>
                  <a:solidFill>
                    <a:schemeClr val="tx1"/>
                  </a:solidFill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r>
              <a:rPr lang="en-US"/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/>
              <a:t>Spiral I Technology Infusion</a:t>
            </a:r>
          </a:p>
          <a:p>
            <a:pPr lvl="1">
              <a:lnSpc>
                <a:spcPct val="80000"/>
              </a:lnSpc>
            </a:pPr>
            <a:r>
              <a:rPr lang="en-US" sz="1200" b="1"/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</a:pPr>
            <a:r>
              <a:rPr lang="en-US" sz="1200" b="1"/>
              <a:t>Technologies Targeted for Transition at CEV PDR</a:t>
            </a:r>
          </a:p>
          <a:p>
            <a:pPr>
              <a:lnSpc>
                <a:spcPct val="80000"/>
              </a:lnSpc>
            </a:pPr>
            <a:r>
              <a:rPr lang="en-US" sz="1400"/>
              <a:t>Safety Net</a:t>
            </a:r>
          </a:p>
          <a:p>
            <a:pPr lvl="1">
              <a:lnSpc>
                <a:spcPct val="80000"/>
              </a:lnSpc>
            </a:pPr>
            <a:r>
              <a:rPr lang="en-US" sz="1200" b="1"/>
              <a:t>Final Adjustment in Portfolio</a:t>
            </a:r>
          </a:p>
          <a:p>
            <a:pPr lvl="1">
              <a:lnSpc>
                <a:spcPct val="80000"/>
              </a:lnSpc>
            </a:pPr>
            <a:r>
              <a:rPr lang="en-US" sz="1200" b="1"/>
              <a:t>Fill Technology Areas Left Uncovered by Previous Competitions</a:t>
            </a:r>
          </a:p>
          <a:p>
            <a:pPr>
              <a:lnSpc>
                <a:spcPct val="80000"/>
              </a:lnSpc>
            </a:pPr>
            <a:r>
              <a:rPr lang="en-US" sz="1400"/>
              <a:t>System Integrator</a:t>
            </a:r>
          </a:p>
          <a:p>
            <a:pPr lvl="1">
              <a:lnSpc>
                <a:spcPct val="80000"/>
              </a:lnSpc>
            </a:pPr>
            <a:r>
              <a:rPr lang="en-US" sz="1200" b="1"/>
              <a:t>Strategy Still in Development</a:t>
            </a:r>
          </a:p>
          <a:p>
            <a:pPr lvl="1">
              <a:lnSpc>
                <a:spcPct val="80000"/>
              </a:lnSpc>
            </a:pPr>
            <a:r>
              <a:rPr lang="en-US" sz="1200" b="1"/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tx1"/>
                  </a:solidFill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tx1"/>
                  </a:solidFill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tx1"/>
                  </a:solidFill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>
                  <a:solidFill>
                    <a:schemeClr val="bg1"/>
                  </a:solidFill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r>
              <a:rPr lang="en-US" sz="1600">
                <a:solidFill>
                  <a:schemeClr val="bg2"/>
                </a:solidFill>
              </a:rPr>
              <a:t>Exploration Systems’ Objectives</a:t>
            </a:r>
          </a:p>
          <a:p>
            <a:pPr lvl="1"/>
            <a:r>
              <a:rPr lang="en-US" sz="1400" b="1">
                <a:solidFill>
                  <a:schemeClr val="bg2"/>
                </a:solidFill>
              </a:rPr>
              <a:t>Nation’s Vision for Exploration</a:t>
            </a:r>
          </a:p>
          <a:p>
            <a:pPr lvl="1"/>
            <a:r>
              <a:rPr lang="en-US" sz="1400" b="1">
                <a:solidFill>
                  <a:schemeClr val="bg2"/>
                </a:solidFill>
              </a:rPr>
              <a:t>Definition of Spirals</a:t>
            </a:r>
          </a:p>
          <a:p>
            <a:pPr lvl="1"/>
            <a:r>
              <a:rPr lang="en-US" sz="1400" b="1">
                <a:solidFill>
                  <a:schemeClr val="bg2"/>
                </a:solidFill>
              </a:rPr>
              <a:t>Program Life Cycle Management and NSSAP 03-01</a:t>
            </a:r>
          </a:p>
          <a:p>
            <a:pPr lvl="1"/>
            <a:endParaRPr lang="en-US" sz="600" b="1">
              <a:solidFill>
                <a:schemeClr val="bg2"/>
              </a:solidFill>
            </a:endParaRPr>
          </a:p>
          <a:p>
            <a:r>
              <a:rPr lang="en-US" sz="1600">
                <a:solidFill>
                  <a:schemeClr val="bg2"/>
                </a:solidFill>
              </a:rPr>
              <a:t>Spiral I Objectives</a:t>
            </a:r>
          </a:p>
          <a:p>
            <a:pPr lvl="1"/>
            <a:r>
              <a:rPr lang="en-US" sz="1400" b="1">
                <a:solidFill>
                  <a:schemeClr val="bg2"/>
                </a:solidFill>
              </a:rPr>
              <a:t>Requirements</a:t>
            </a:r>
          </a:p>
          <a:p>
            <a:pPr lvl="1"/>
            <a:r>
              <a:rPr lang="en-US" sz="1400" b="1">
                <a:solidFill>
                  <a:schemeClr val="bg2"/>
                </a:solidFill>
              </a:rPr>
              <a:t>Acquisitions within Spiral I</a:t>
            </a:r>
          </a:p>
          <a:p>
            <a:pPr lvl="1"/>
            <a:r>
              <a:rPr lang="en-US" sz="1400" b="1">
                <a:solidFill>
                  <a:schemeClr val="bg2"/>
                </a:solidFill>
              </a:rPr>
              <a:t>Pre-Acquisition Activities Supporting Spiral I</a:t>
            </a:r>
          </a:p>
          <a:p>
            <a:pPr lvl="1"/>
            <a:endParaRPr lang="en-US" sz="600" b="1">
              <a:solidFill>
                <a:schemeClr val="bg2"/>
              </a:solidFill>
            </a:endParaRPr>
          </a:p>
          <a:p>
            <a:r>
              <a:rPr lang="en-US" sz="1600"/>
              <a:t>FY05 Acquisitions</a:t>
            </a:r>
          </a:p>
          <a:p>
            <a:pPr lvl="1"/>
            <a:r>
              <a:rPr lang="en-US" sz="1400" b="1">
                <a:solidFill>
                  <a:srgbClr val="000066"/>
                </a:solidFill>
              </a:rPr>
              <a:t>CEV RFP</a:t>
            </a:r>
          </a:p>
          <a:p>
            <a:pPr lvl="1"/>
            <a:r>
              <a:rPr lang="en-US" sz="1400" b="1">
                <a:solidFill>
                  <a:srgbClr val="000066"/>
                </a:solidFill>
              </a:rPr>
              <a:t>Commercial Earth to Orbit</a:t>
            </a:r>
          </a:p>
          <a:p>
            <a:pPr lvl="1"/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r>
              <a:rPr lang="en-US"/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tx1"/>
                </a:solidFill>
              </a:rPr>
              <a:t>INDUSTRY</a:t>
            </a:r>
          </a:p>
          <a:p>
            <a:pPr algn="ctr" eaLnBrk="1" hangingPunct="1"/>
            <a:r>
              <a:rPr lang="en-US" sz="1000" i="0">
                <a:solidFill>
                  <a:schemeClr val="tx1"/>
                </a:solidFill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>
                <a:solidFill>
                  <a:srgbClr val="FFFF00"/>
                </a:solidFill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>
                <a:solidFill>
                  <a:srgbClr val="FFFF00"/>
                </a:solidFill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>
                <a:solidFill>
                  <a:srgbClr val="FFFF00"/>
                </a:solidFill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>
                <a:solidFill>
                  <a:srgbClr val="FFFF00"/>
                </a:solidFill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>
                <a:solidFill>
                  <a:srgbClr val="FFFF00"/>
                </a:solidFill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>
                <a:solidFill>
                  <a:srgbClr val="FFFF00"/>
                </a:solidFill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>
                <a:solidFill>
                  <a:srgbClr val="FFFF00"/>
                </a:solidFill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bg1"/>
                </a:solidFill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bg1"/>
                </a:solidFill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bg1"/>
                </a:solidFill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bg1"/>
                </a:solidFill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tx1"/>
                </a:solidFill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tx1"/>
                </a:solidFill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tx1"/>
                </a:solidFill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>
                <a:solidFill>
                  <a:schemeClr val="tx1"/>
                </a:solidFill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>
                <a:solidFill>
                  <a:schemeClr val="tx1"/>
                </a:solidFill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>
                <a:solidFill>
                  <a:schemeClr val="tx1"/>
                </a:solidFill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>
                <a:solidFill>
                  <a:schemeClr val="tx1"/>
                </a:solidFill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>
                <a:solidFill>
                  <a:schemeClr val="tx1"/>
                </a:solidFill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>
                <a:solidFill>
                  <a:schemeClr val="tx1"/>
                </a:solidFill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>
                <a:solidFill>
                  <a:schemeClr val="tx1"/>
                </a:solidFill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tx1"/>
                </a:solidFill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>
                <a:solidFill>
                  <a:schemeClr val="tx1"/>
                </a:solidFill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>
                <a:solidFill>
                  <a:schemeClr val="tx1"/>
                </a:solidFill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tx1"/>
                </a:solidFill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>
                <a:solidFill>
                  <a:schemeClr val="tx1"/>
                </a:solidFill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tx1"/>
                </a:solidFill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>
                <a:solidFill>
                  <a:schemeClr val="tx1"/>
                </a:solidFill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solidFill>
                  <a:schemeClr val="tx1"/>
                </a:solidFill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solidFill>
                  <a:schemeClr val="tx1"/>
                </a:solidFill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solidFill>
                  <a:schemeClr val="tx1"/>
                </a:solidFill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>
                <a:solidFill>
                  <a:schemeClr val="tx1"/>
                </a:solidFill>
              </a:rPr>
              <a:t>CEV RFP</a:t>
            </a:r>
          </a:p>
          <a:p>
            <a:pPr algn="ctr" eaLnBrk="1" hangingPunct="1"/>
            <a:r>
              <a:rPr lang="en-US" sz="1200" i="0">
                <a:solidFill>
                  <a:schemeClr val="tx1"/>
                </a:solidFill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>
                <a:solidFill>
                  <a:schemeClr val="tx1"/>
                </a:solidFill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tx1"/>
                </a:solidFill>
              </a:rPr>
              <a:t>GOVT</a:t>
            </a:r>
          </a:p>
          <a:p>
            <a:pPr algn="ctr" eaLnBrk="1" hangingPunct="1"/>
            <a:r>
              <a:rPr lang="en-US" sz="1000" i="0">
                <a:solidFill>
                  <a:schemeClr val="tx1"/>
                </a:solidFill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>
                <a:solidFill>
                  <a:schemeClr val="tx1"/>
                </a:solidFill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>
                <a:solidFill>
                  <a:schemeClr val="tx1"/>
                </a:solidFill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>
                <a:solidFill>
                  <a:schemeClr val="tx1"/>
                </a:solidFill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tx1"/>
                </a:solidFill>
              </a:rPr>
              <a:t>ALLOCATED</a:t>
            </a:r>
          </a:p>
          <a:p>
            <a:pPr algn="ctr" eaLnBrk="1" hangingPunct="1"/>
            <a:r>
              <a:rPr lang="en-US" sz="1000" i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>
                <a:solidFill>
                  <a:schemeClr val="accent2"/>
                </a:solidFill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>
                <a:solidFill>
                  <a:schemeClr val="accent2"/>
                </a:solidFill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>
                <a:solidFill>
                  <a:schemeClr val="tx1"/>
                </a:solidFill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>
                <a:solidFill>
                  <a:schemeClr val="tx1"/>
                </a:solidFill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>
                <a:solidFill>
                  <a:schemeClr val="tx1"/>
                </a:solidFill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>
                <a:solidFill>
                  <a:schemeClr val="tx1"/>
                </a:solidFill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>
                <a:solidFill>
                  <a:schemeClr val="accent2"/>
                </a:solidFill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>
                <a:solidFill>
                  <a:schemeClr val="accent2"/>
                </a:solidFill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>
                <a:solidFill>
                  <a:schemeClr val="tx1"/>
                </a:solidFill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>
                <a:solidFill>
                  <a:schemeClr val="tx1"/>
                </a:solidFill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>
                <a:solidFill>
                  <a:schemeClr val="tx1"/>
                </a:solidFill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tx1"/>
                </a:solidFill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tx1"/>
                </a:solidFill>
              </a:rPr>
              <a:t>DIRECTORATE</a:t>
            </a:r>
          </a:p>
          <a:p>
            <a:pPr algn="ctr" eaLnBrk="1" hangingPunct="1"/>
            <a:r>
              <a:rPr lang="en-US" sz="1000" i="0">
                <a:solidFill>
                  <a:schemeClr val="tx1"/>
                </a:solidFill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>
                <a:solidFill>
                  <a:schemeClr val="bg1"/>
                </a:solidFill>
              </a:rPr>
              <a:t>RISK REDUCTION VIA 2008 DEMONSTRATION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r>
              <a:rPr lang="en-US" sz="1800"/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r>
              <a:rPr lang="en-US" sz="1800"/>
              <a:t>Purpose: Develop Capability for Crewed Access to Space</a:t>
            </a:r>
          </a:p>
          <a:p>
            <a:pPr lvl="1"/>
            <a:r>
              <a:rPr lang="en-US" sz="1600" b="1"/>
              <a:t>LEO Access by 2014 (Threshold)</a:t>
            </a:r>
          </a:p>
          <a:p>
            <a:pPr lvl="1"/>
            <a:r>
              <a:rPr lang="en-US" sz="1600" b="1"/>
              <a:t>Provide Capability for Extended Lunar Exploration (Threshold)</a:t>
            </a:r>
          </a:p>
          <a:p>
            <a:pPr lvl="1"/>
            <a:r>
              <a:rPr lang="en-US" sz="1600" b="1"/>
              <a:t>Provide Capability for Long Lunar Exploration (Objective)</a:t>
            </a:r>
          </a:p>
          <a:p>
            <a:pPr lvl="1"/>
            <a:endParaRPr lang="en-US" sz="600" b="1"/>
          </a:p>
          <a:p>
            <a:r>
              <a:rPr lang="en-US" sz="1800"/>
              <a:t>Development Plan</a:t>
            </a:r>
          </a:p>
          <a:p>
            <a:pPr lvl="1"/>
            <a:r>
              <a:rPr lang="en-US" sz="1600" b="1"/>
              <a:t>Pre-Phase A (3</a:t>
            </a:r>
            <a:r>
              <a:rPr lang="en-US" sz="1600" b="1" baseline="30000"/>
              <a:t>rd</a:t>
            </a:r>
            <a:r>
              <a:rPr lang="en-US" sz="1600" b="1"/>
              <a:t> Quarter FY04 to 2</a:t>
            </a:r>
            <a:r>
              <a:rPr lang="en-US" sz="1600" b="1" baseline="30000"/>
              <a:t>nd</a:t>
            </a:r>
            <a:r>
              <a:rPr lang="en-US" sz="1600" b="1"/>
              <a:t> Quarter FY05)</a:t>
            </a:r>
          </a:p>
          <a:p>
            <a:pPr lvl="2"/>
            <a:r>
              <a:rPr lang="en-US" sz="1400" b="1"/>
              <a:t>Integrate Independent Government/Industry Analysis of Requirements</a:t>
            </a:r>
          </a:p>
          <a:p>
            <a:pPr lvl="2"/>
            <a:r>
              <a:rPr lang="en-US" sz="1400" b="1"/>
              <a:t>Determine Functional Requirements for the Combined CEV/Launch Vehicle/Ground System</a:t>
            </a:r>
          </a:p>
          <a:p>
            <a:pPr lvl="1"/>
            <a:r>
              <a:rPr lang="en-US" sz="1600" b="1"/>
              <a:t>Phase A: Study Phase (3</a:t>
            </a:r>
            <a:r>
              <a:rPr lang="en-US" sz="1600" b="1" baseline="30000"/>
              <a:t>rd</a:t>
            </a:r>
            <a:r>
              <a:rPr lang="en-US" sz="1600" b="1"/>
              <a:t> Quarter FY05 to 4</a:t>
            </a:r>
            <a:r>
              <a:rPr lang="en-US" sz="1600" b="1" baseline="30000"/>
              <a:t>th</a:t>
            </a:r>
            <a:r>
              <a:rPr lang="en-US" sz="1600" b="1"/>
              <a:t> Quarter FY06)</a:t>
            </a:r>
          </a:p>
          <a:p>
            <a:pPr lvl="2"/>
            <a:r>
              <a:rPr lang="en-US" sz="1400" b="1"/>
              <a:t>Award Two CEV Contracts with Two Objectives</a:t>
            </a:r>
          </a:p>
          <a:p>
            <a:pPr lvl="3"/>
            <a:r>
              <a:rPr lang="en-US" b="1"/>
              <a:t>Spiral I Architecture and Functional Requirements Analysis/CEV Design</a:t>
            </a:r>
          </a:p>
          <a:p>
            <a:pPr lvl="3"/>
            <a:r>
              <a:rPr lang="en-US" b="1"/>
              <a:t>Risk Reduction Demonstration for 2008</a:t>
            </a:r>
          </a:p>
          <a:p>
            <a:pPr lvl="2"/>
            <a:r>
              <a:rPr lang="en-US" sz="1400" b="1"/>
              <a:t>At SRR, Allocate Individual Requirements for CEV, Launch Vehicle, Ground System, Etc.</a:t>
            </a:r>
          </a:p>
          <a:p>
            <a:pPr lvl="1"/>
            <a:r>
              <a:rPr lang="en-US" sz="1600" b="1"/>
              <a:t>Phase B: Design (1</a:t>
            </a:r>
            <a:r>
              <a:rPr lang="en-US" sz="1600" b="1" baseline="30000"/>
              <a:t>st</a:t>
            </a:r>
            <a:r>
              <a:rPr lang="en-US" sz="1600" b="1"/>
              <a:t> Quarter FY07 to 3</a:t>
            </a:r>
            <a:r>
              <a:rPr lang="en-US" sz="1600" b="1" baseline="30000"/>
              <a:t>rd</a:t>
            </a:r>
            <a:r>
              <a:rPr lang="en-US" sz="1600" b="1"/>
              <a:t> Quarter FY08)</a:t>
            </a:r>
          </a:p>
          <a:p>
            <a:pPr lvl="2"/>
            <a:r>
              <a:rPr lang="en-US" sz="1400" b="1"/>
              <a:t>Continue with Two Contractors into CEV Design Phase</a:t>
            </a:r>
          </a:p>
          <a:p>
            <a:pPr lvl="2"/>
            <a:r>
              <a:rPr lang="en-US" sz="1400" b="1"/>
              <a:t>After PDR and 2008 Demonstration, Downselect to Single CEV Developer</a:t>
            </a:r>
          </a:p>
          <a:p>
            <a:pPr lvl="1"/>
            <a:r>
              <a:rPr lang="en-US" sz="1600" b="1"/>
              <a:t>Phase C: Build, Test, Launch (1</a:t>
            </a:r>
            <a:r>
              <a:rPr lang="en-US" sz="1600" b="1" baseline="30000"/>
              <a:t>st</a:t>
            </a:r>
            <a:r>
              <a:rPr lang="en-US" sz="1600" b="1"/>
              <a:t> Quarter FY09 to 4</a:t>
            </a:r>
            <a:r>
              <a:rPr lang="en-US" sz="1600" b="1" baseline="30000"/>
              <a:t>th</a:t>
            </a:r>
            <a:r>
              <a:rPr lang="en-US" sz="1600" b="1"/>
              <a:t> Quarter FY14)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C0000"/>
              </a:buClr>
            </a:pPr>
            <a:r>
              <a:rPr lang="en-US"/>
              <a:t>Award Fee</a:t>
            </a:r>
          </a:p>
          <a:p>
            <a:pPr lvl="1">
              <a:lnSpc>
                <a:spcPct val="90000"/>
              </a:lnSpc>
            </a:pPr>
            <a:r>
              <a:rPr lang="en-US" b="1"/>
              <a:t>Fee Based on Contractor Compliance to Their Proposed Baseline</a:t>
            </a:r>
          </a:p>
          <a:p>
            <a:pPr lvl="2">
              <a:lnSpc>
                <a:spcPct val="90000"/>
              </a:lnSpc>
            </a:pPr>
            <a:r>
              <a:rPr lang="en-US" b="1"/>
              <a:t>After Contract Award, Conduct Integrated Baseline Review (IBR)</a:t>
            </a:r>
          </a:p>
          <a:p>
            <a:pPr lvl="2">
              <a:lnSpc>
                <a:spcPct val="90000"/>
              </a:lnSpc>
            </a:pPr>
            <a:r>
              <a:rPr lang="en-US" b="1"/>
              <a:t>Percentage of Award Based on Contractor Meeting Schedule and Cost</a:t>
            </a:r>
          </a:p>
          <a:p>
            <a:pPr lvl="2">
              <a:lnSpc>
                <a:spcPct val="90000"/>
              </a:lnSpc>
            </a:pPr>
            <a:r>
              <a:rPr lang="en-US" b="1"/>
              <a:t>Possibly use SPI and CPI as Metric</a:t>
            </a:r>
          </a:p>
          <a:p>
            <a:pPr lvl="1">
              <a:lnSpc>
                <a:spcPct val="90000"/>
              </a:lnSpc>
            </a:pPr>
            <a:r>
              <a:rPr lang="en-US" b="1"/>
              <a:t>Fee Allocation by Milestone Events</a:t>
            </a:r>
          </a:p>
          <a:p>
            <a:pPr lvl="2">
              <a:lnSpc>
                <a:spcPct val="90000"/>
              </a:lnSpc>
            </a:pPr>
            <a:r>
              <a:rPr lang="en-US" b="1"/>
              <a:t>IBR, Initial Baseline Review</a:t>
            </a:r>
          </a:p>
          <a:p>
            <a:pPr lvl="2">
              <a:lnSpc>
                <a:spcPct val="90000"/>
              </a:lnSpc>
            </a:pPr>
            <a:r>
              <a:rPr lang="en-US" b="1"/>
              <a:t>SRR, System Readiness Review</a:t>
            </a:r>
          </a:p>
          <a:p>
            <a:pPr lvl="2">
              <a:lnSpc>
                <a:spcPct val="90000"/>
              </a:lnSpc>
            </a:pPr>
            <a:r>
              <a:rPr lang="en-US" b="1"/>
              <a:t>PDR, Preliminary Design Review</a:t>
            </a:r>
          </a:p>
          <a:p>
            <a:pPr lvl="2">
              <a:lnSpc>
                <a:spcPct val="90000"/>
              </a:lnSpc>
            </a:pPr>
            <a:r>
              <a:rPr lang="en-US" b="1"/>
              <a:t>Completion of 2008 Demonstration</a:t>
            </a:r>
          </a:p>
          <a:p>
            <a:pPr lvl="1">
              <a:lnSpc>
                <a:spcPct val="90000"/>
              </a:lnSpc>
            </a:pPr>
            <a:r>
              <a:rPr lang="en-US" b="1"/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</a:pPr>
            <a:endParaRPr lang="en-US" b="1"/>
          </a:p>
          <a:p>
            <a:pPr>
              <a:lnSpc>
                <a:spcPct val="90000"/>
              </a:lnSpc>
            </a:pPr>
            <a:r>
              <a:rPr lang="en-US"/>
              <a:t>Fee Amount of 10-15% of Contract Value</a:t>
            </a:r>
            <a:endParaRPr lang="en-US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C0000"/>
              </a:buClr>
            </a:pPr>
            <a:r>
              <a:rPr lang="en-US" sz="1800"/>
              <a:t>Two Options Under Consideration</a:t>
            </a:r>
          </a:p>
          <a:p>
            <a:pPr>
              <a:lnSpc>
                <a:spcPct val="90000"/>
              </a:lnSpc>
              <a:buClr>
                <a:srgbClr val="CC0000"/>
              </a:buClr>
            </a:pPr>
            <a:r>
              <a:rPr lang="en-US" sz="1800"/>
              <a:t>Single RFP to 2014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</a:pPr>
            <a:r>
              <a:rPr lang="en-US" sz="1600" b="1"/>
              <a:t>Set up with Phase I/Phase II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</a:pPr>
            <a:r>
              <a:rPr lang="en-US" sz="1600" b="1"/>
              <a:t>Phased Downselect in 2008</a:t>
            </a:r>
          </a:p>
          <a:p>
            <a:pPr>
              <a:lnSpc>
                <a:spcPct val="90000"/>
              </a:lnSpc>
              <a:buClr>
                <a:srgbClr val="CC0000"/>
              </a:buClr>
            </a:pPr>
            <a:r>
              <a:rPr lang="en-US" sz="1800"/>
              <a:t>Two RFPs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</a:pPr>
            <a:r>
              <a:rPr lang="en-US" sz="1600" b="1"/>
              <a:t>First RFP: Study/Design Phase (2005-2008)</a:t>
            </a:r>
          </a:p>
          <a:p>
            <a:pPr lvl="1">
              <a:lnSpc>
                <a:spcPct val="90000"/>
              </a:lnSpc>
            </a:pPr>
            <a:r>
              <a:rPr lang="en-US" sz="1600" b="1"/>
              <a:t>Second RFP: Design/Build-Test-Fly (2008-2014)</a:t>
            </a:r>
          </a:p>
          <a:p>
            <a:pPr lvl="1">
              <a:lnSpc>
                <a:spcPct val="90000"/>
              </a:lnSpc>
            </a:pPr>
            <a:endParaRPr lang="en-US" sz="600" b="1"/>
          </a:p>
          <a:p>
            <a:pPr>
              <a:lnSpc>
                <a:spcPct val="90000"/>
              </a:lnSpc>
            </a:pPr>
            <a:r>
              <a:rPr lang="en-US" sz="1800"/>
              <a:t>For Either Approach</a:t>
            </a:r>
          </a:p>
          <a:p>
            <a:pPr lvl="1">
              <a:lnSpc>
                <a:spcPct val="90000"/>
              </a:lnSpc>
            </a:pPr>
            <a:r>
              <a:rPr lang="en-US" sz="1600" b="1"/>
              <a:t>Demonstration is for Risk Reduction and “Past Performance” Data</a:t>
            </a:r>
          </a:p>
          <a:p>
            <a:pPr lvl="1">
              <a:lnSpc>
                <a:spcPct val="90000"/>
              </a:lnSpc>
            </a:pPr>
            <a:r>
              <a:rPr lang="en-US" sz="1600" b="1"/>
              <a:t>Demonstration is not a Flyoff</a:t>
            </a:r>
          </a:p>
          <a:p>
            <a:pPr lvl="1">
              <a:lnSpc>
                <a:spcPct val="90000"/>
              </a:lnSpc>
            </a:pPr>
            <a:r>
              <a:rPr lang="en-US" sz="1600" b="1"/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>
                <a:solidFill>
                  <a:schemeClr val="tx1"/>
                </a:solidFill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r>
              <a:rPr lang="en-US" sz="1800"/>
              <a:t>Objective</a:t>
            </a:r>
          </a:p>
          <a:p>
            <a:pPr lvl="1"/>
            <a:r>
              <a:rPr lang="en-US" sz="1600" b="1"/>
              <a:t>Pursue High Risk, High Payoff Strategy for Earth to Orbit (ETO) Access</a:t>
            </a:r>
          </a:p>
          <a:p>
            <a:pPr lvl="1"/>
            <a:endParaRPr lang="en-US" sz="1600" b="1"/>
          </a:p>
          <a:p>
            <a:r>
              <a:rPr lang="en-US" sz="1800"/>
              <a:t>Strategy</a:t>
            </a:r>
          </a:p>
          <a:p>
            <a:pPr lvl="1"/>
            <a:r>
              <a:rPr lang="en-US" sz="1600" b="1"/>
              <a:t>Use Space Act, Cooperative Agreement, Other Transaction, or other Partnering in Lieu of Traditional FAR Contract</a:t>
            </a:r>
          </a:p>
          <a:p>
            <a:pPr lvl="1"/>
            <a:r>
              <a:rPr lang="en-US" sz="1600" b="1"/>
              <a:t>Evaluate Progress Concurrent with System Requirements Review (2006) and Preliminary Design Review (2008)</a:t>
            </a:r>
          </a:p>
          <a:p>
            <a:pPr lvl="1"/>
            <a:r>
              <a:rPr lang="en-US" sz="1600" b="1"/>
              <a:t>If Commercial Solution Proves Viable, Then Descope CEV and CEV Launch Vehicle Requirements Accordingly</a:t>
            </a:r>
          </a:p>
          <a:p>
            <a:pPr lvl="1"/>
            <a:r>
              <a:rPr lang="en-US" sz="1600" b="1"/>
              <a:t>Regardless of Success of Commercial ETO, CEV Acquisition will Continue with appropriately descoped or adjusted requirements</a:t>
            </a:r>
          </a:p>
          <a:p>
            <a:pPr lvl="1"/>
            <a:endParaRPr lang="en-US" sz="1600" b="1"/>
          </a:p>
          <a:p>
            <a:r>
              <a:rPr lang="en-US" sz="1800"/>
              <a:t>Schedule</a:t>
            </a:r>
          </a:p>
          <a:p>
            <a:pPr lvl="1"/>
            <a:r>
              <a:rPr lang="en-US" sz="1600" b="1"/>
              <a:t>Decision on Whether or Not to Pursue a Commercial Solution will be Made Prior to Release of Draft CEV RFP (Jan 2005)</a:t>
            </a:r>
          </a:p>
          <a:p>
            <a:pPr lvl="1"/>
            <a:r>
              <a:rPr lang="en-US" sz="1600" b="1"/>
              <a:t>If Decision is Made to Pursue, Anticipate Solicitation in FY05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99722-62B4-4A93-A4C0-0E1BDD0BC4E6}" type="slidenum">
              <a:rPr lang="en-US"/>
              <a:pPr/>
              <a:t>2</a:t>
            </a:fld>
            <a:endParaRPr lang="en-US"/>
          </a:p>
        </p:txBody>
      </p:sp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r>
              <a:rPr lang="en-US" sz="1600"/>
              <a:t>Exploration Systems’ Objectives</a:t>
            </a:r>
          </a:p>
          <a:p>
            <a:pPr lvl="1"/>
            <a:r>
              <a:rPr lang="en-US" sz="1400" b="1">
                <a:solidFill>
                  <a:srgbClr val="000066"/>
                </a:solidFill>
              </a:rPr>
              <a:t>Nation’s Vision for Exploration</a:t>
            </a:r>
          </a:p>
          <a:p>
            <a:pPr lvl="1"/>
            <a:r>
              <a:rPr lang="en-US" sz="1400" b="1">
                <a:solidFill>
                  <a:srgbClr val="000066"/>
                </a:solidFill>
              </a:rPr>
              <a:t>Definition of Spirals</a:t>
            </a:r>
          </a:p>
          <a:p>
            <a:pPr lvl="1"/>
            <a:r>
              <a:rPr lang="en-US" sz="1400" b="1">
                <a:solidFill>
                  <a:srgbClr val="000066"/>
                </a:solidFill>
              </a:rPr>
              <a:t>Program Life Cycle Management and NSSAP 03-01</a:t>
            </a:r>
          </a:p>
          <a:p>
            <a:pPr lvl="1"/>
            <a:endParaRPr lang="en-US" sz="600" b="1">
              <a:solidFill>
                <a:srgbClr val="000066"/>
              </a:solidFill>
            </a:endParaRPr>
          </a:p>
          <a:p>
            <a:r>
              <a:rPr lang="en-US" sz="1600"/>
              <a:t>Spiral I Objectives</a:t>
            </a:r>
          </a:p>
          <a:p>
            <a:pPr lvl="1"/>
            <a:r>
              <a:rPr lang="en-US" sz="1400" b="1">
                <a:solidFill>
                  <a:srgbClr val="000066"/>
                </a:solidFill>
              </a:rPr>
              <a:t>Requirements</a:t>
            </a:r>
          </a:p>
          <a:p>
            <a:pPr lvl="1"/>
            <a:r>
              <a:rPr lang="en-US" sz="1400" b="1">
                <a:solidFill>
                  <a:srgbClr val="000066"/>
                </a:solidFill>
              </a:rPr>
              <a:t>Acquisitions within Spiral I</a:t>
            </a:r>
          </a:p>
          <a:p>
            <a:pPr lvl="1"/>
            <a:r>
              <a:rPr lang="en-US" sz="1400" b="1">
                <a:solidFill>
                  <a:srgbClr val="000066"/>
                </a:solidFill>
              </a:rPr>
              <a:t>Pre-Acquisition Activities Supporting Spiral I</a:t>
            </a:r>
          </a:p>
          <a:p>
            <a:pPr lvl="1"/>
            <a:endParaRPr lang="en-US" sz="600" b="1">
              <a:solidFill>
                <a:srgbClr val="000066"/>
              </a:solidFill>
            </a:endParaRPr>
          </a:p>
          <a:p>
            <a:r>
              <a:rPr lang="en-US" sz="1600"/>
              <a:t>FY05 Acquisitions</a:t>
            </a:r>
          </a:p>
          <a:p>
            <a:pPr lvl="1"/>
            <a:r>
              <a:rPr lang="en-US" sz="1400" b="1">
                <a:solidFill>
                  <a:srgbClr val="000066"/>
                </a:solidFill>
              </a:rPr>
              <a:t>CEV RFP</a:t>
            </a:r>
          </a:p>
          <a:p>
            <a:pPr lvl="1"/>
            <a:r>
              <a:rPr lang="en-US" sz="1400" b="1">
                <a:solidFill>
                  <a:srgbClr val="000066"/>
                </a:solidFill>
              </a:rPr>
              <a:t>Commercial Earth to Orbit</a:t>
            </a:r>
          </a:p>
          <a:p>
            <a:pPr lvl="1"/>
            <a:endParaRPr lang="en-US" sz="1400" b="1">
              <a:solidFill>
                <a:srgbClr val="000066"/>
              </a:solidFill>
            </a:endParaRPr>
          </a:p>
        </p:txBody>
      </p:sp>
      <p:sp>
        <p:nvSpPr>
          <p:cNvPr id="994310" name="Text Box 6"/>
          <p:cNvSpPr txBox="1">
            <a:spLocks noChangeArrowheads="1"/>
          </p:cNvSpPr>
          <p:nvPr/>
        </p:nvSpPr>
        <p:spPr bwMode="auto">
          <a:xfrm>
            <a:off x="736600" y="4687888"/>
            <a:ext cx="7385050" cy="1316037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i="0">
                <a:solidFill>
                  <a:srgbClr val="000066"/>
                </a:solidFill>
              </a:rPr>
              <a:t>                                                        Objective</a:t>
            </a:r>
          </a:p>
          <a:p>
            <a:pPr eaLnBrk="1" hangingPunct="1">
              <a:spcBef>
                <a:spcPct val="20000"/>
              </a:spcBef>
              <a:buFontTx/>
              <a:buChar char="-"/>
            </a:pPr>
            <a:r>
              <a:rPr lang="en-US" sz="1400" i="0">
                <a:solidFill>
                  <a:srgbClr val="000066"/>
                </a:solidFill>
              </a:rPr>
              <a:t> Provide Insight into Current Acquisition Plans for Spiral I</a:t>
            </a:r>
          </a:p>
          <a:p>
            <a:pPr eaLnBrk="1" hangingPunct="1">
              <a:spcBef>
                <a:spcPct val="20000"/>
              </a:spcBef>
              <a:buFontTx/>
              <a:buChar char="-"/>
            </a:pPr>
            <a:r>
              <a:rPr lang="en-US" sz="1400" i="0">
                <a:solidFill>
                  <a:srgbClr val="000066"/>
                </a:solidFill>
              </a:rPr>
              <a:t> Solicit Comments</a:t>
            </a:r>
          </a:p>
          <a:p>
            <a:pPr eaLnBrk="1" hangingPunct="1">
              <a:spcBef>
                <a:spcPct val="20000"/>
              </a:spcBef>
              <a:buFontTx/>
              <a:buChar char="-"/>
            </a:pPr>
            <a:r>
              <a:rPr lang="en-US" sz="1400" i="0">
                <a:solidFill>
                  <a:srgbClr val="000066"/>
                </a:solidFill>
              </a:rPr>
              <a:t> Remind All that These are Preliminary Plans That Will Change Based on</a:t>
            </a:r>
            <a:br>
              <a:rPr lang="en-US" sz="1400" i="0">
                <a:solidFill>
                  <a:srgbClr val="000066"/>
                </a:solidFill>
              </a:rPr>
            </a:br>
            <a:r>
              <a:rPr lang="en-US" sz="1400" i="0">
                <a:solidFill>
                  <a:srgbClr val="000066"/>
                </a:solidFill>
              </a:rPr>
              <a:t>  Feedback from NASA, Industry, and the Budget Process</a:t>
            </a:r>
          </a:p>
        </p:txBody>
      </p:sp>
      <p:sp>
        <p:nvSpPr>
          <p:cNvPr id="994311" name="Text Box 7"/>
          <p:cNvSpPr txBox="1">
            <a:spLocks noChangeArrowheads="1"/>
          </p:cNvSpPr>
          <p:nvPr/>
        </p:nvSpPr>
        <p:spPr bwMode="auto">
          <a:xfrm>
            <a:off x="736600" y="6189663"/>
            <a:ext cx="7312025" cy="593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The Enclosed Information for Discussion Only and Does Not Represent a </a:t>
            </a:r>
          </a:p>
          <a:p>
            <a:pPr algn="ctr"/>
            <a:r>
              <a:rPr lang="en-US"/>
              <a:t>Draft or Final Strategy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Acquisition Strategy is a Work in Progress</a:t>
            </a:r>
          </a:p>
          <a:p>
            <a:pPr>
              <a:lnSpc>
                <a:spcPct val="110000"/>
              </a:lnSpc>
            </a:pPr>
            <a:r>
              <a:rPr lang="en-US"/>
              <a:t>Expect Release of Draft Statement of Work for Comment in Early December</a:t>
            </a:r>
          </a:p>
          <a:p>
            <a:pPr>
              <a:lnSpc>
                <a:spcPct val="110000"/>
              </a:lnSpc>
            </a:pPr>
            <a:r>
              <a:rPr lang="en-US"/>
              <a:t>Continuing on Schedule for CEV RFP Release in March 2005</a:t>
            </a:r>
          </a:p>
          <a:p>
            <a:pPr>
              <a:lnSpc>
                <a:spcPct val="110000"/>
              </a:lnSpc>
            </a:pPr>
            <a:r>
              <a:rPr lang="en-US"/>
              <a:t>NASA will Post Periodic Updates to the Website at </a:t>
            </a:r>
            <a:r>
              <a:rPr lang="en-US"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/>
              <a:t>Objective</a:t>
            </a:r>
          </a:p>
          <a:p>
            <a:pPr lvl="1">
              <a:lnSpc>
                <a:spcPct val="80000"/>
              </a:lnSpc>
            </a:pPr>
            <a:r>
              <a:rPr lang="en-US" sz="1400" b="1"/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</a:pPr>
            <a:endParaRPr lang="en-US" sz="1400" b="1"/>
          </a:p>
          <a:p>
            <a:pPr>
              <a:lnSpc>
                <a:spcPct val="80000"/>
              </a:lnSpc>
            </a:pPr>
            <a:r>
              <a:rPr lang="en-US" sz="1600"/>
              <a:t>Strategy</a:t>
            </a:r>
          </a:p>
          <a:p>
            <a:pPr lvl="1">
              <a:lnSpc>
                <a:spcPct val="80000"/>
              </a:lnSpc>
            </a:pPr>
            <a:r>
              <a:rPr lang="en-US" sz="1400" b="1"/>
              <a:t>Pre-Phase A (3</a:t>
            </a:r>
            <a:r>
              <a:rPr lang="en-US" sz="1400" b="1" baseline="30000"/>
              <a:t>rd</a:t>
            </a:r>
            <a:r>
              <a:rPr lang="en-US" sz="1400" b="1"/>
              <a:t> Quarter FY04 to 3</a:t>
            </a:r>
            <a:r>
              <a:rPr lang="en-US" sz="1400" b="1" baseline="30000"/>
              <a:t>nd</a:t>
            </a:r>
            <a:r>
              <a:rPr lang="en-US" sz="1400" b="1"/>
              <a:t> Quarter FY05)</a:t>
            </a:r>
          </a:p>
          <a:p>
            <a:pPr lvl="2">
              <a:lnSpc>
                <a:spcPct val="80000"/>
              </a:lnSpc>
            </a:pPr>
            <a:r>
              <a:rPr lang="en-US" sz="1200" b="1"/>
              <a:t>Integrate Independent Government/Industry Analysis of Requirements</a:t>
            </a:r>
          </a:p>
          <a:p>
            <a:pPr lvl="2">
              <a:lnSpc>
                <a:spcPct val="80000"/>
              </a:lnSpc>
            </a:pPr>
            <a:r>
              <a:rPr lang="en-US" sz="1200" b="1"/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</a:pPr>
            <a:r>
              <a:rPr lang="en-US" sz="1400" b="1"/>
              <a:t>Phase A: Study Phase (4</a:t>
            </a:r>
            <a:r>
              <a:rPr lang="en-US" sz="1400" b="1" baseline="30000"/>
              <a:t>rd</a:t>
            </a:r>
            <a:r>
              <a:rPr lang="en-US" sz="1400" b="1"/>
              <a:t> Quarter FY05 to 4</a:t>
            </a:r>
            <a:r>
              <a:rPr lang="en-US" sz="1400" b="1" baseline="30000"/>
              <a:t>th</a:t>
            </a:r>
            <a:r>
              <a:rPr lang="en-US" sz="1400" b="1"/>
              <a:t> Quarter 2006)</a:t>
            </a:r>
          </a:p>
          <a:p>
            <a:pPr lvl="2">
              <a:lnSpc>
                <a:spcPct val="80000"/>
              </a:lnSpc>
            </a:pPr>
            <a:r>
              <a:rPr lang="en-US" sz="1200" b="1"/>
              <a:t>Using BAA Award multiple Launch System Contracts to:</a:t>
            </a:r>
          </a:p>
          <a:p>
            <a:pPr lvl="3">
              <a:lnSpc>
                <a:spcPct val="80000"/>
              </a:lnSpc>
            </a:pPr>
            <a:r>
              <a:rPr lang="en-US" sz="1200" b="1"/>
              <a:t>Provide Launch system requirements and concept support</a:t>
            </a:r>
          </a:p>
          <a:p>
            <a:pPr lvl="3">
              <a:lnSpc>
                <a:spcPct val="80000"/>
              </a:lnSpc>
            </a:pPr>
            <a:r>
              <a:rPr lang="en-US" sz="1200" b="1"/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</a:pPr>
            <a:r>
              <a:rPr lang="en-US" sz="1200" b="1"/>
              <a:t>Support Spiral 1 level System Requirements Review</a:t>
            </a:r>
          </a:p>
          <a:p>
            <a:pPr lvl="1">
              <a:lnSpc>
                <a:spcPct val="80000"/>
              </a:lnSpc>
            </a:pPr>
            <a:r>
              <a:rPr lang="en-US" sz="1400" b="1"/>
              <a:t>Phase B/C: Competitive award to complete Design (FY07)</a:t>
            </a:r>
          </a:p>
          <a:p>
            <a:pPr lvl="2">
              <a:lnSpc>
                <a:spcPct val="80000"/>
              </a:lnSpc>
            </a:pPr>
            <a:r>
              <a:rPr lang="en-US" sz="1200" b="1"/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</a:pPr>
            <a:r>
              <a:rPr lang="en-US" sz="1600"/>
              <a:t>Schedule</a:t>
            </a:r>
          </a:p>
          <a:p>
            <a:pPr lvl="1">
              <a:lnSpc>
                <a:spcPct val="80000"/>
              </a:lnSpc>
            </a:pPr>
            <a:r>
              <a:rPr lang="en-US" sz="1400" b="1"/>
              <a:t>Draft RFP Release 2</a:t>
            </a:r>
            <a:r>
              <a:rPr lang="en-US" sz="1400" b="1" baseline="30000"/>
              <a:t>nd</a:t>
            </a:r>
            <a:r>
              <a:rPr lang="en-US" sz="1400" b="1"/>
              <a:t>-3</a:t>
            </a:r>
            <a:r>
              <a:rPr lang="en-US" sz="1400" b="1" baseline="30000"/>
              <a:t>rd</a:t>
            </a:r>
            <a:r>
              <a:rPr lang="en-US" sz="1400" b="1"/>
              <a:t> Quarter FY05</a:t>
            </a:r>
          </a:p>
          <a:p>
            <a:pPr lvl="1">
              <a:lnSpc>
                <a:spcPct val="80000"/>
              </a:lnSpc>
            </a:pPr>
            <a:r>
              <a:rPr lang="en-US" sz="1400" b="1"/>
              <a:t>Contract award Phase A 4</a:t>
            </a:r>
            <a:r>
              <a:rPr lang="en-US" sz="1400" b="1" baseline="30000"/>
              <a:t>th</a:t>
            </a:r>
            <a:r>
              <a:rPr lang="en-US" sz="1400" b="1"/>
              <a:t> Quarter FY05</a:t>
            </a:r>
          </a:p>
          <a:p>
            <a:pPr lvl="1">
              <a:lnSpc>
                <a:spcPct val="80000"/>
              </a:lnSpc>
            </a:pPr>
            <a:r>
              <a:rPr lang="en-US" sz="1400" b="1"/>
              <a:t>Launch Vehicle Design phase commence FY07 following Spiral 1 System Requirements 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r>
              <a:rPr lang="en-US"/>
              <a:t>Objective</a:t>
            </a:r>
          </a:p>
          <a:p>
            <a:pPr lvl="1"/>
            <a:r>
              <a:rPr lang="en-US"/>
              <a:t>Create a Government/Industry team to provide systems engineering &amp; integration functions necessary to complete the integration of complex multi-element systems</a:t>
            </a:r>
          </a:p>
          <a:p>
            <a:r>
              <a:rPr lang="en-US"/>
              <a:t>Strategy</a:t>
            </a:r>
          </a:p>
          <a:p>
            <a:pPr lvl="1"/>
            <a:r>
              <a:rPr lang="en-US"/>
              <a:t>Government team will provide systems engineering &amp; integration functions necessary to complete Spiral 1 System-of-Systems design through SRR in FY2006(3</a:t>
            </a:r>
            <a:r>
              <a:rPr lang="en-US" baseline="30000"/>
              <a:t>rd</a:t>
            </a:r>
            <a:r>
              <a:rPr lang="en-US"/>
              <a:t> Q)</a:t>
            </a:r>
          </a:p>
          <a:p>
            <a:pPr lvl="1"/>
            <a:r>
              <a:rPr lang="en-US"/>
              <a:t>Government retains Total System Performance Responsibility</a:t>
            </a:r>
          </a:p>
          <a:p>
            <a:pPr lvl="1"/>
            <a:r>
              <a:rPr lang="en-US"/>
              <a:t>Contractor team will ramp up through Spiral 1 SRR and support Spiral 2 Pre-Phase A systems engineering functions</a:t>
            </a:r>
          </a:p>
          <a:p>
            <a:pPr lvl="1"/>
            <a:endParaRPr lang="en-US" b="1"/>
          </a:p>
          <a:p>
            <a:r>
              <a:rPr lang="en-US"/>
              <a:t>Schedule</a:t>
            </a:r>
          </a:p>
          <a:p>
            <a:pPr lvl="1"/>
            <a:r>
              <a:rPr lang="en-US"/>
              <a:t>Contract Award ~January 2006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r>
              <a:rPr lang="en-US"/>
              <a:t>Objective</a:t>
            </a:r>
          </a:p>
          <a:p>
            <a:pPr lvl="1"/>
            <a:r>
              <a:rPr lang="en-US"/>
              <a:t>Technology infusion addressing key needed technologies for CEV and Spiral 1</a:t>
            </a:r>
            <a:endParaRPr lang="en-US" b="1"/>
          </a:p>
          <a:p>
            <a:pPr lvl="1"/>
            <a:endParaRPr lang="en-US" b="1"/>
          </a:p>
          <a:p>
            <a:r>
              <a:rPr lang="en-US"/>
              <a:t>Strategy</a:t>
            </a:r>
          </a:p>
          <a:p>
            <a:pPr lvl="1"/>
            <a:r>
              <a:rPr lang="en-US"/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/>
            <a:endParaRPr lang="en-US" b="1"/>
          </a:p>
          <a:p>
            <a:r>
              <a:rPr lang="en-US"/>
              <a:t>Schedule</a:t>
            </a:r>
          </a:p>
          <a:p>
            <a:pPr lvl="1"/>
            <a:r>
              <a:rPr lang="en-US"/>
              <a:t>BAA to be issued in 2</a:t>
            </a:r>
            <a:r>
              <a:rPr lang="en-US" baseline="30000"/>
              <a:t>nd</a:t>
            </a:r>
            <a:r>
              <a:rPr lang="en-US"/>
              <a:t> Quarter FY 2005</a:t>
            </a:r>
          </a:p>
          <a:p>
            <a:pPr lvl="1"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r>
              <a:rPr lang="en-US"/>
              <a:t>Objective</a:t>
            </a:r>
          </a:p>
          <a:p>
            <a:pPr lvl="1"/>
            <a:r>
              <a:rPr lang="en-US"/>
              <a:t>Addresses important missing technology areas, competency gaps, etc.</a:t>
            </a:r>
            <a:endParaRPr lang="en-US" b="1"/>
          </a:p>
          <a:p>
            <a:pPr lvl="1"/>
            <a:endParaRPr lang="en-US" b="1"/>
          </a:p>
          <a:p>
            <a:r>
              <a:rPr lang="en-US"/>
              <a:t>Strategy</a:t>
            </a:r>
          </a:p>
          <a:p>
            <a:pPr lvl="1"/>
            <a:r>
              <a:rPr lang="en-US"/>
              <a:t>Acquisition strategy still in development; requires close coordination with NASA Field Centers</a:t>
            </a:r>
            <a:endParaRPr lang="en-US" b="1"/>
          </a:p>
          <a:p>
            <a:pPr lvl="1"/>
            <a:endParaRPr lang="en-US" b="1"/>
          </a:p>
          <a:p>
            <a:r>
              <a:rPr lang="en-US"/>
              <a:t>Schedule</a:t>
            </a:r>
          </a:p>
          <a:p>
            <a:pPr lvl="1"/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Quarter FY 2005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929C-B0E1-4509-9924-F9C6CC6213D5}" type="slidenum">
              <a:rPr lang="en-US"/>
              <a:pPr/>
              <a:t>3</a:t>
            </a:fld>
            <a:endParaRPr lang="en-US"/>
          </a:p>
        </p:txBody>
      </p:sp>
      <p:sp>
        <p:nvSpPr>
          <p:cNvPr id="103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2825" y="0"/>
            <a:ext cx="8131175" cy="838200"/>
          </a:xfrm>
          <a:noFill/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Nation</a:t>
            </a:r>
            <a:r>
              <a:rPr lang="en-US">
                <a:solidFill>
                  <a:schemeClr val="tx1"/>
                </a:solidFill>
                <a:latin typeface="Albertus Medium"/>
              </a:rPr>
              <a:t>’</a:t>
            </a:r>
            <a:r>
              <a:rPr lang="en-US">
                <a:solidFill>
                  <a:schemeClr val="tx1"/>
                </a:solidFill>
              </a:rPr>
              <a:t>s Vision for Space Exploration</a:t>
            </a:r>
            <a:endParaRPr lang="en-US" sz="1400" b="0">
              <a:solidFill>
                <a:srgbClr val="183181"/>
              </a:solidFill>
              <a:latin typeface="Times New Roman" pitchFamily="18" charset="0"/>
            </a:endParaRPr>
          </a:p>
        </p:txBody>
      </p:sp>
      <p:sp>
        <p:nvSpPr>
          <p:cNvPr id="1036291" name="Rectangle 3"/>
          <p:cNvSpPr>
            <a:spLocks noChangeArrowheads="1"/>
          </p:cNvSpPr>
          <p:nvPr/>
        </p:nvSpPr>
        <p:spPr bwMode="auto">
          <a:xfrm>
            <a:off x="3429000" y="2370138"/>
            <a:ext cx="5103813" cy="40068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292" name="Rectangle 4"/>
          <p:cNvSpPr>
            <a:spLocks noChangeArrowheads="1"/>
          </p:cNvSpPr>
          <p:nvPr/>
        </p:nvSpPr>
        <p:spPr bwMode="auto">
          <a:xfrm>
            <a:off x="3354388" y="2268538"/>
            <a:ext cx="5103812" cy="39925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6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54275"/>
            <a:ext cx="2566988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6294" name="Rectangle 6"/>
          <p:cNvSpPr>
            <a:spLocks noChangeArrowheads="1"/>
          </p:cNvSpPr>
          <p:nvPr/>
        </p:nvSpPr>
        <p:spPr bwMode="auto">
          <a:xfrm>
            <a:off x="3352800" y="2362200"/>
            <a:ext cx="5140325" cy="122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350" indent="7938" eaLnBrk="1" hangingPunct="1">
              <a:lnSpc>
                <a:spcPct val="90000"/>
              </a:lnSpc>
              <a:spcBef>
                <a:spcPct val="90000"/>
              </a:spcBef>
              <a:buClr>
                <a:srgbClr val="D30C07"/>
              </a:buClr>
              <a:buSzPct val="100000"/>
              <a:buFont typeface="Symbol" pitchFamily="18" charset="2"/>
              <a:buNone/>
            </a:pPr>
            <a:r>
              <a:rPr lang="en-US" i="0">
                <a:solidFill>
                  <a:schemeClr val="tx1"/>
                </a:solidFill>
                <a:cs typeface="Times New Roman" pitchFamily="18" charset="0"/>
              </a:rPr>
              <a:t>Implement a </a:t>
            </a:r>
            <a:r>
              <a:rPr lang="en-US" i="0" u="sng">
                <a:solidFill>
                  <a:schemeClr val="tx1"/>
                </a:solidFill>
                <a:cs typeface="Times New Roman" pitchFamily="18" charset="0"/>
              </a:rPr>
              <a:t>sustained</a:t>
            </a:r>
            <a:r>
              <a:rPr lang="en-US" i="0">
                <a:solidFill>
                  <a:schemeClr val="tx1"/>
                </a:solidFill>
                <a:cs typeface="Times New Roman" pitchFamily="18" charset="0"/>
              </a:rPr>
              <a:t> and </a:t>
            </a:r>
            <a:r>
              <a:rPr lang="en-US" i="0" u="sng">
                <a:solidFill>
                  <a:schemeClr val="tx1"/>
                </a:solidFill>
                <a:cs typeface="Times New Roman" pitchFamily="18" charset="0"/>
              </a:rPr>
              <a:t>affordable</a:t>
            </a:r>
            <a:r>
              <a:rPr lang="en-US" i="0">
                <a:solidFill>
                  <a:schemeClr val="tx1"/>
                </a:solidFill>
                <a:cs typeface="Times New Roman" pitchFamily="18" charset="0"/>
              </a:rPr>
              <a:t> human and robotic program to explore the solar system and beyond</a:t>
            </a:r>
          </a:p>
          <a:p>
            <a:pPr marL="6350" indent="7938" eaLnBrk="1" hangingPunct="1">
              <a:lnSpc>
                <a:spcPct val="90000"/>
              </a:lnSpc>
              <a:spcBef>
                <a:spcPct val="90000"/>
              </a:spcBef>
              <a:buClr>
                <a:srgbClr val="D30C07"/>
              </a:buClr>
              <a:buSzPct val="100000"/>
              <a:buFont typeface="Symbol" pitchFamily="18" charset="2"/>
              <a:buNone/>
            </a:pPr>
            <a:r>
              <a:rPr lang="en-US" i="0" u="sng">
                <a:solidFill>
                  <a:schemeClr val="tx1"/>
                </a:solidFill>
                <a:cs typeface="Times New Roman" pitchFamily="18" charset="0"/>
              </a:rPr>
              <a:t>Extend human presence across the solar system</a:t>
            </a:r>
            <a:r>
              <a:rPr lang="en-US" i="0">
                <a:solidFill>
                  <a:schemeClr val="tx1"/>
                </a:solidFill>
                <a:cs typeface="Times New Roman" pitchFamily="18" charset="0"/>
              </a:rPr>
              <a:t>, starting with a human return to the Moon by the year 2020, in preparation for human exploration of Mars and other destinations;</a:t>
            </a:r>
          </a:p>
          <a:p>
            <a:pPr marL="6350" indent="7938" eaLnBrk="1" hangingPunct="1">
              <a:lnSpc>
                <a:spcPct val="90000"/>
              </a:lnSpc>
              <a:spcBef>
                <a:spcPct val="90000"/>
              </a:spcBef>
              <a:buClr>
                <a:srgbClr val="D30C07"/>
              </a:buClr>
              <a:buSzPct val="100000"/>
              <a:buFont typeface="Symbol" pitchFamily="18" charset="2"/>
              <a:buNone/>
            </a:pPr>
            <a:r>
              <a:rPr lang="en-US" i="0" u="sng">
                <a:solidFill>
                  <a:schemeClr val="tx1"/>
                </a:solidFill>
                <a:cs typeface="Times New Roman" pitchFamily="18" charset="0"/>
              </a:rPr>
              <a:t>Develop the innovative technologies</a:t>
            </a:r>
            <a:r>
              <a:rPr lang="en-US" i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i="0" u="sng">
                <a:solidFill>
                  <a:schemeClr val="tx1"/>
                </a:solidFill>
                <a:cs typeface="Times New Roman" pitchFamily="18" charset="0"/>
              </a:rPr>
              <a:t>knowledge</a:t>
            </a:r>
            <a:r>
              <a:rPr lang="en-US" i="0">
                <a:solidFill>
                  <a:schemeClr val="tx1"/>
                </a:solidFill>
                <a:cs typeface="Times New Roman" pitchFamily="18" charset="0"/>
              </a:rPr>
              <a:t>, and </a:t>
            </a:r>
            <a:r>
              <a:rPr lang="en-US" i="0" u="sng">
                <a:solidFill>
                  <a:schemeClr val="tx1"/>
                </a:solidFill>
                <a:cs typeface="Times New Roman" pitchFamily="18" charset="0"/>
              </a:rPr>
              <a:t>infrastructures</a:t>
            </a:r>
            <a:r>
              <a:rPr lang="en-US" i="0">
                <a:solidFill>
                  <a:schemeClr val="tx1"/>
                </a:solidFill>
                <a:cs typeface="Times New Roman" pitchFamily="18" charset="0"/>
              </a:rPr>
              <a:t> both to explore and to support decisions about the destinations for human exploration; and</a:t>
            </a:r>
          </a:p>
          <a:p>
            <a:pPr marL="6350" indent="7938" eaLnBrk="1" hangingPunct="1">
              <a:lnSpc>
                <a:spcPct val="90000"/>
              </a:lnSpc>
              <a:spcBef>
                <a:spcPct val="90000"/>
              </a:spcBef>
              <a:buClr>
                <a:srgbClr val="D30C07"/>
              </a:buClr>
              <a:buSzPct val="100000"/>
              <a:buFont typeface="Symbol" pitchFamily="18" charset="2"/>
              <a:buNone/>
            </a:pPr>
            <a:r>
              <a:rPr lang="en-US" i="0">
                <a:solidFill>
                  <a:schemeClr val="tx1"/>
                </a:solidFill>
                <a:cs typeface="Times New Roman" pitchFamily="18" charset="0"/>
              </a:rPr>
              <a:t>Promote </a:t>
            </a:r>
            <a:r>
              <a:rPr lang="en-US" i="0" u="sng">
                <a:solidFill>
                  <a:schemeClr val="tx1"/>
                </a:solidFill>
                <a:cs typeface="Times New Roman" pitchFamily="18" charset="0"/>
              </a:rPr>
              <a:t>international and commercial participation</a:t>
            </a:r>
            <a:r>
              <a:rPr lang="en-US" i="0">
                <a:solidFill>
                  <a:schemeClr val="tx1"/>
                </a:solidFill>
                <a:cs typeface="Times New Roman" pitchFamily="18" charset="0"/>
              </a:rPr>
              <a:t> in exploration to further U.S. scientific, security, and economic interests.</a:t>
            </a:r>
          </a:p>
        </p:txBody>
      </p:sp>
      <p:sp>
        <p:nvSpPr>
          <p:cNvPr id="1036295" name="Line 7"/>
          <p:cNvSpPr>
            <a:spLocks noChangeShapeType="1"/>
          </p:cNvSpPr>
          <p:nvPr/>
        </p:nvSpPr>
        <p:spPr bwMode="auto">
          <a:xfrm>
            <a:off x="2951163" y="5810250"/>
            <a:ext cx="403225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296" name="Line 8"/>
          <p:cNvSpPr>
            <a:spLocks noChangeShapeType="1"/>
          </p:cNvSpPr>
          <p:nvPr/>
        </p:nvSpPr>
        <p:spPr bwMode="auto">
          <a:xfrm flipH="1">
            <a:off x="2949575" y="2268538"/>
            <a:ext cx="404813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297" name="Text Box 9"/>
          <p:cNvSpPr txBox="1">
            <a:spLocks noChangeArrowheads="1"/>
          </p:cNvSpPr>
          <p:nvPr/>
        </p:nvSpPr>
        <p:spPr bwMode="auto">
          <a:xfrm>
            <a:off x="381000" y="1143000"/>
            <a:ext cx="83820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35000"/>
              </a:spcBef>
              <a:buSzPct val="100000"/>
            </a:pPr>
            <a:r>
              <a:rPr lang="en-US" sz="1800" i="0">
                <a:solidFill>
                  <a:schemeClr val="tx1"/>
                </a:solidFill>
              </a:rPr>
              <a:t>THE FUNDAMENTAL GOAL OF THIS VISION IS TO ADVANCE U.S. SCIENTIFIC, SECURITY, AND ECONOMIC INTEREST THROUGH A ROBUST SPACE EXPLORATION PROGRAM</a:t>
            </a:r>
            <a:r>
              <a:rPr lang="en-US" i="0">
                <a:solidFill>
                  <a:schemeClr val="tx1"/>
                </a:solidFill>
                <a:latin typeface="Times New Roman" pitchFamily="18" charset="0"/>
              </a:rPr>
              <a:t> </a:t>
            </a:r>
            <a:endParaRPr lang="en-US" b="0" i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4FC3D-84EE-46DE-8B48-0EBA0450BBF4}" type="slidenum">
              <a:rPr lang="en-US"/>
              <a:pPr/>
              <a:t>5</a:t>
            </a:fld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Elements of the Nation’s Vision</a:t>
            </a:r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863600"/>
            <a:ext cx="8229600" cy="5664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800" b="0"/>
              <a:t>Objectives</a:t>
            </a:r>
          </a:p>
          <a:p>
            <a:pPr lvl="1">
              <a:lnSpc>
                <a:spcPct val="85000"/>
              </a:lnSpc>
              <a:spcBef>
                <a:spcPct val="50000"/>
              </a:spcBef>
            </a:pPr>
            <a:r>
              <a:rPr lang="en-US"/>
              <a:t>Implement a </a:t>
            </a:r>
            <a:r>
              <a:rPr lang="en-US" u="sng"/>
              <a:t>sustained</a:t>
            </a:r>
            <a:r>
              <a:rPr lang="en-US"/>
              <a:t> and </a:t>
            </a:r>
            <a:r>
              <a:rPr lang="en-US" u="sng"/>
              <a:t>affordable</a:t>
            </a:r>
            <a:r>
              <a:rPr lang="en-US"/>
              <a:t> human and robotic program</a:t>
            </a:r>
          </a:p>
          <a:p>
            <a:pPr lvl="1">
              <a:lnSpc>
                <a:spcPct val="85000"/>
              </a:lnSpc>
              <a:spcBef>
                <a:spcPct val="50000"/>
              </a:spcBef>
            </a:pPr>
            <a:r>
              <a:rPr lang="en-US"/>
              <a:t>Extend human presence across the solar system and beyond</a:t>
            </a:r>
          </a:p>
          <a:p>
            <a:pPr lvl="1">
              <a:lnSpc>
                <a:spcPct val="85000"/>
              </a:lnSpc>
              <a:spcBef>
                <a:spcPct val="50000"/>
              </a:spcBef>
            </a:pPr>
            <a:r>
              <a:rPr lang="en-US"/>
              <a:t>Develop supporting innovative technologies, knowledge, and infrastructures</a:t>
            </a:r>
          </a:p>
          <a:p>
            <a:pPr lvl="1">
              <a:lnSpc>
                <a:spcPct val="85000"/>
              </a:lnSpc>
              <a:spcBef>
                <a:spcPct val="50000"/>
              </a:spcBef>
            </a:pPr>
            <a:r>
              <a:rPr lang="en-US"/>
              <a:t>Promote international and commercial participation in exploration</a:t>
            </a:r>
          </a:p>
          <a:p>
            <a:pPr lvl="1">
              <a:lnSpc>
                <a:spcPct val="85000"/>
              </a:lnSpc>
              <a:spcBef>
                <a:spcPct val="50000"/>
              </a:spcBef>
            </a:pPr>
            <a:endParaRPr lang="en-US"/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800" b="0"/>
              <a:t>Major Milestones</a:t>
            </a:r>
          </a:p>
          <a:p>
            <a:pPr lvl="1">
              <a:lnSpc>
                <a:spcPct val="85000"/>
              </a:lnSpc>
              <a:spcBef>
                <a:spcPct val="50000"/>
              </a:spcBef>
            </a:pPr>
            <a:r>
              <a:rPr lang="en-US"/>
              <a:t>2008: Initial flight test of CEV</a:t>
            </a:r>
          </a:p>
          <a:p>
            <a:pPr lvl="1">
              <a:lnSpc>
                <a:spcPct val="85000"/>
              </a:lnSpc>
              <a:spcBef>
                <a:spcPct val="50000"/>
              </a:spcBef>
            </a:pPr>
            <a:r>
              <a:rPr lang="en-US"/>
              <a:t>2008: Launch first lunar robotic orbiter</a:t>
            </a:r>
          </a:p>
          <a:p>
            <a:pPr lvl="1">
              <a:lnSpc>
                <a:spcPct val="85000"/>
              </a:lnSpc>
              <a:spcBef>
                <a:spcPct val="50000"/>
              </a:spcBef>
            </a:pPr>
            <a:r>
              <a:rPr lang="en-US"/>
              <a:t>2009-2010: Robotic mission to lunar surface</a:t>
            </a:r>
          </a:p>
          <a:p>
            <a:pPr lvl="1">
              <a:lnSpc>
                <a:spcPct val="85000"/>
              </a:lnSpc>
              <a:spcBef>
                <a:spcPct val="50000"/>
              </a:spcBef>
            </a:pPr>
            <a:r>
              <a:rPr lang="en-US"/>
              <a:t>2011 First Unmanned CEV flight</a:t>
            </a:r>
          </a:p>
          <a:p>
            <a:pPr lvl="1">
              <a:lnSpc>
                <a:spcPct val="85000"/>
              </a:lnSpc>
              <a:spcBef>
                <a:spcPct val="50000"/>
              </a:spcBef>
            </a:pPr>
            <a:r>
              <a:rPr lang="en-US"/>
              <a:t>2014: First crewed CEV flight</a:t>
            </a:r>
          </a:p>
          <a:p>
            <a:pPr lvl="1">
              <a:lnSpc>
                <a:spcPct val="85000"/>
              </a:lnSpc>
              <a:spcBef>
                <a:spcPct val="50000"/>
              </a:spcBef>
            </a:pPr>
            <a:r>
              <a:rPr lang="en-US"/>
              <a:t>2012-2015: Jupiter Icy Moon Orbiter (JIMO)/Prometheus</a:t>
            </a:r>
          </a:p>
          <a:p>
            <a:pPr lvl="1">
              <a:lnSpc>
                <a:spcPct val="85000"/>
              </a:lnSpc>
              <a:spcBef>
                <a:spcPct val="50000"/>
              </a:spcBef>
            </a:pPr>
            <a:r>
              <a:rPr lang="en-US"/>
              <a:t>2015-2020: First human mission to the Moon</a:t>
            </a:r>
          </a:p>
        </p:txBody>
      </p:sp>
      <p:pic>
        <p:nvPicPr>
          <p:cNvPr id="1038341" name="Picture 5" descr="alsep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63" y="3476625"/>
            <a:ext cx="2565400" cy="169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r>
              <a:rPr lang="en-US"/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>
                <a:solidFill>
                  <a:srgbClr val="FFFF00"/>
                </a:solidFill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>
                <a:solidFill>
                  <a:srgbClr val="FFFF00"/>
                </a:solidFill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>
                <a:solidFill>
                  <a:srgbClr val="FFFF00"/>
                </a:solidFill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>
                <a:solidFill>
                  <a:srgbClr val="FFFF00"/>
                </a:solidFill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>
                <a:solidFill>
                  <a:srgbClr val="FFFF00"/>
                </a:solidFill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>
                <a:solidFill>
                  <a:srgbClr val="000066"/>
                </a:solidFill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>
                <a:solidFill>
                  <a:srgbClr val="000066"/>
                </a:solidFill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>
                <a:solidFill>
                  <a:srgbClr val="000066"/>
                </a:solidFill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>
                <a:solidFill>
                  <a:srgbClr val="000066"/>
                </a:solidFill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>
                <a:solidFill>
                  <a:srgbClr val="000066"/>
                </a:solidFill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>
                <a:solidFill>
                  <a:srgbClr val="000066"/>
                </a:solidFill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>
                <a:solidFill>
                  <a:srgbClr val="000066"/>
                </a:solidFill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>
                <a:solidFill>
                  <a:srgbClr val="000066"/>
                </a:solidFill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>
                <a:solidFill>
                  <a:srgbClr val="000066"/>
                </a:solidFill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>
                <a:solidFill>
                  <a:srgbClr val="000066"/>
                </a:solidFill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>
                <a:solidFill>
                  <a:srgbClr val="000066"/>
                </a:solidFill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>
                <a:solidFill>
                  <a:srgbClr val="000066"/>
                </a:solidFill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>
                <a:solidFill>
                  <a:srgbClr val="000066"/>
                </a:solidFill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>
                <a:solidFill>
                  <a:schemeClr val="tx1"/>
                </a:solidFill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>
                <a:solidFill>
                  <a:schemeClr val="tx1"/>
                </a:solidFill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>
                <a:solidFill>
                  <a:schemeClr val="tx1"/>
                </a:solidFill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>
                <a:solidFill>
                  <a:schemeClr val="tx1"/>
                </a:solidFill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>
                <a:solidFill>
                  <a:schemeClr val="tx1"/>
                </a:solidFill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>
                <a:solidFill>
                  <a:schemeClr val="tx1"/>
                </a:solidFill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>
                <a:solidFill>
                  <a:srgbClr val="4D4D4D"/>
                </a:solidFill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>
                <a:solidFill>
                  <a:schemeClr val="tx1"/>
                </a:solidFill>
              </a:rPr>
              <a:t>ESRT: Exploration Systems Research &amp; Technology</a:t>
            </a:r>
          </a:p>
          <a:p>
            <a:pPr eaLnBrk="1" hangingPunct="1"/>
            <a:r>
              <a:rPr lang="en-US" sz="1000" i="0">
                <a:solidFill>
                  <a:schemeClr val="tx1"/>
                </a:solidFill>
              </a:rPr>
              <a:t>PNST: Prometheus Nuclear Systems Technology</a:t>
            </a:r>
          </a:p>
          <a:p>
            <a:pPr eaLnBrk="1" hangingPunct="1"/>
            <a:r>
              <a:rPr lang="en-US" sz="1000" i="0">
                <a:solidFill>
                  <a:schemeClr val="tx1"/>
                </a:solidFill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>
                <a:solidFill>
                  <a:srgbClr val="FFFF00"/>
                </a:solidFill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>
                  <a:solidFill>
                    <a:schemeClr val="tx1"/>
                  </a:solidFill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>
                  <a:solidFill>
                    <a:schemeClr val="bg1"/>
                  </a:solidFill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>
                    <a:solidFill>
                      <a:schemeClr val="tx1"/>
                    </a:solidFill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>
                    <a:solidFill>
                      <a:schemeClr val="tx1"/>
                    </a:solidFill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>
                      <a:solidFill>
                        <a:schemeClr val="bg1"/>
                      </a:solidFill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>
                      <a:solidFill>
                        <a:schemeClr val="bg1"/>
                      </a:solidFill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>
                  <a:solidFill>
                    <a:schemeClr val="tx1"/>
                  </a:solidFill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>
                  <a:solidFill>
                    <a:schemeClr val="tx1"/>
                  </a:solidFill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>
                      <a:solidFill>
                        <a:schemeClr val="tx1"/>
                      </a:solidFill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>
                    <a:solidFill>
                      <a:schemeClr val="tx1"/>
                    </a:solidFill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>
                    <a:solidFill>
                      <a:schemeClr val="bg1"/>
                    </a:solidFill>
                  </a:rPr>
                  <a:t>OPERATE</a:t>
                </a:r>
              </a:p>
              <a:p>
                <a:pPr algn="ctr" eaLnBrk="1" hangingPunct="1"/>
                <a:r>
                  <a:rPr lang="en-US" sz="100" i="0">
                    <a:solidFill>
                      <a:schemeClr val="bg1"/>
                    </a:solidFill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>
                    <a:solidFill>
                      <a:schemeClr val="bg1"/>
                    </a:solidFill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>
                    <a:solidFill>
                      <a:schemeClr val="bg1"/>
                    </a:solidFill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>
                    <a:solidFill>
                      <a:schemeClr val="bg1"/>
                    </a:solidFill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>
                    <a:solidFill>
                      <a:schemeClr val="tx1"/>
                    </a:solidFill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>
                    <a:solidFill>
                      <a:schemeClr val="bg1"/>
                    </a:solidFill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>
                  <a:solidFill>
                    <a:schemeClr val="tx1"/>
                  </a:solidFill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>
                    <a:solidFill>
                      <a:schemeClr val="bg1"/>
                    </a:solidFill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>
                    <a:solidFill>
                      <a:schemeClr val="bg1"/>
                    </a:solidFill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>
                    <a:solidFill>
                      <a:schemeClr val="bg1"/>
                    </a:solidFill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/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cs typeface="Times New Roman" pitchFamily="18" charset="0"/>
              </a:rPr>
              <a:t>Execute </a:t>
            </a:r>
            <a:r>
              <a:rPr lang="en-US" sz="1400" u="sng">
                <a:cs typeface="Times New Roman" pitchFamily="18" charset="0"/>
              </a:rPr>
              <a:t>extended duration</a:t>
            </a:r>
            <a:r>
              <a:rPr lang="en-US" sz="1400"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cs typeface="Times New Roman" pitchFamily="18" charset="0"/>
              </a:rPr>
              <a:t>Execute a </a:t>
            </a:r>
            <a:r>
              <a:rPr lang="en-US" sz="1400" u="sng">
                <a:cs typeface="Times New Roman" pitchFamily="18" charset="0"/>
              </a:rPr>
              <a:t>long-duration</a:t>
            </a:r>
            <a:r>
              <a:rPr lang="en-US" sz="1400"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</a:pPr>
            <a:r>
              <a:rPr lang="en-US" sz="1600"/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</a:pPr>
            <a:r>
              <a:rPr lang="en-US" sz="1600" b="1"/>
              <a:t>Spiral Acquisitions</a:t>
            </a:r>
          </a:p>
          <a:p>
            <a:pPr lvl="2">
              <a:lnSpc>
                <a:spcPct val="80000"/>
              </a:lnSpc>
            </a:pPr>
            <a:r>
              <a:rPr lang="en-US" sz="1400"/>
              <a:t>Systems that Deliver the Spirals End Capability</a:t>
            </a:r>
          </a:p>
          <a:p>
            <a:pPr lvl="2">
              <a:lnSpc>
                <a:spcPct val="80000"/>
              </a:lnSpc>
            </a:pPr>
            <a:r>
              <a:rPr lang="en-US" sz="1400"/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</a:pPr>
            <a:r>
              <a:rPr lang="en-US" sz="1600" b="1"/>
              <a:t>Pre-Acquisition Activities</a:t>
            </a:r>
          </a:p>
          <a:p>
            <a:pPr lvl="2">
              <a:lnSpc>
                <a:spcPct val="80000"/>
              </a:lnSpc>
            </a:pPr>
            <a:r>
              <a:rPr lang="en-US" sz="1400"/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</a:pPr>
            <a:r>
              <a:rPr lang="en-US" sz="1400"/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2D8FA-3E5C-4410-9381-FEF09C766A9E}" type="slidenum">
              <a:rPr lang="en-US"/>
              <a:pPr/>
              <a:t>8</a:t>
            </a:fld>
            <a:endParaRPr lang="en-US"/>
          </a:p>
        </p:txBody>
      </p:sp>
      <p:sp>
        <p:nvSpPr>
          <p:cNvPr id="104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25413"/>
            <a:ext cx="7346950" cy="457200"/>
          </a:xfrm>
          <a:noFill/>
          <a:ln/>
        </p:spPr>
        <p:txBody>
          <a:bodyPr/>
          <a:lstStyle/>
          <a:p>
            <a:r>
              <a:rPr lang="en-US"/>
              <a:t>Program Phases and Milestones</a:t>
            </a:r>
            <a:br>
              <a:rPr lang="en-US"/>
            </a:br>
            <a:r>
              <a:rPr lang="en-US" sz="1800"/>
              <a:t>NSSAP 0301</a:t>
            </a:r>
          </a:p>
        </p:txBody>
      </p:sp>
      <p:sp>
        <p:nvSpPr>
          <p:cNvPr id="1040387" name="Text Box 3"/>
          <p:cNvSpPr txBox="1">
            <a:spLocks noChangeArrowheads="1"/>
          </p:cNvSpPr>
          <p:nvPr/>
        </p:nvSpPr>
        <p:spPr bwMode="auto">
          <a:xfrm>
            <a:off x="0" y="744538"/>
            <a:ext cx="9540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>
              <a:lnSpc>
                <a:spcPct val="85000"/>
              </a:lnSpc>
              <a:buClr>
                <a:schemeClr val="tx1"/>
              </a:buClr>
            </a:pPr>
            <a:r>
              <a:rPr lang="en-US" sz="1400" i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Key</a:t>
            </a:r>
          </a:p>
          <a:p>
            <a:pPr algn="r">
              <a:lnSpc>
                <a:spcPct val="85000"/>
              </a:lnSpc>
              <a:buClr>
                <a:schemeClr val="tx1"/>
              </a:buClr>
            </a:pPr>
            <a:r>
              <a:rPr lang="en-US" sz="1400" i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Decision</a:t>
            </a:r>
          </a:p>
          <a:p>
            <a:pPr algn="r">
              <a:lnSpc>
                <a:spcPct val="85000"/>
              </a:lnSpc>
              <a:buClr>
                <a:schemeClr val="tx1"/>
              </a:buClr>
            </a:pPr>
            <a:r>
              <a:rPr lang="en-US" sz="1400" i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Points:</a:t>
            </a:r>
          </a:p>
        </p:txBody>
      </p:sp>
      <p:grpSp>
        <p:nvGrpSpPr>
          <p:cNvPr id="1040388" name="Group 4"/>
          <p:cNvGrpSpPr>
            <a:grpSpLocks/>
          </p:cNvGrpSpPr>
          <p:nvPr/>
        </p:nvGrpSpPr>
        <p:grpSpPr bwMode="auto">
          <a:xfrm>
            <a:off x="152400" y="1858963"/>
            <a:ext cx="677863" cy="403225"/>
            <a:chOff x="1795" y="3025"/>
            <a:chExt cx="427" cy="285"/>
          </a:xfrm>
        </p:grpSpPr>
        <p:sp>
          <p:nvSpPr>
            <p:cNvPr id="1040389" name="AutoShape 5"/>
            <p:cNvSpPr>
              <a:spLocks noChangeArrowheads="1"/>
            </p:cNvSpPr>
            <p:nvPr/>
          </p:nvSpPr>
          <p:spPr bwMode="auto">
            <a:xfrm>
              <a:off x="2126" y="3093"/>
              <a:ext cx="96" cy="120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390" name="Text Box 6"/>
            <p:cNvSpPr txBox="1">
              <a:spLocks noChangeArrowheads="1"/>
            </p:cNvSpPr>
            <p:nvPr/>
          </p:nvSpPr>
          <p:spPr bwMode="auto">
            <a:xfrm>
              <a:off x="1795" y="3025"/>
              <a:ext cx="365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85000"/>
                </a:lnSpc>
                <a:buClr>
                  <a:schemeClr val="tx1"/>
                </a:buClr>
              </a:pPr>
              <a:r>
                <a: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JROC</a:t>
              </a:r>
            </a:p>
            <a:p>
              <a:pPr>
                <a:lnSpc>
                  <a:spcPct val="85000"/>
                </a:lnSpc>
                <a:buClr>
                  <a:schemeClr val="tx1"/>
                </a:buClr>
              </a:pPr>
              <a:r>
                <a: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ICD</a:t>
              </a:r>
              <a:endParaRPr lang="en-US" sz="1200" i="0">
                <a:solidFill>
                  <a:srgbClr val="0204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040391" name="Rectangle 7"/>
          <p:cNvSpPr>
            <a:spLocks noChangeArrowheads="1"/>
          </p:cNvSpPr>
          <p:nvPr/>
        </p:nvSpPr>
        <p:spPr bwMode="auto">
          <a:xfrm>
            <a:off x="7391400" y="1057275"/>
            <a:ext cx="1524000" cy="448786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392" name="Rectangle 8"/>
          <p:cNvSpPr>
            <a:spLocks noChangeArrowheads="1"/>
          </p:cNvSpPr>
          <p:nvPr/>
        </p:nvSpPr>
        <p:spPr bwMode="auto">
          <a:xfrm>
            <a:off x="3276600" y="1057275"/>
            <a:ext cx="4038600" cy="451326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b="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40393" name="Rectangle 9"/>
          <p:cNvSpPr>
            <a:spLocks noChangeArrowheads="1"/>
          </p:cNvSpPr>
          <p:nvPr/>
        </p:nvSpPr>
        <p:spPr bwMode="auto">
          <a:xfrm>
            <a:off x="228600" y="989013"/>
            <a:ext cx="2971800" cy="461486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0394" name="Group 10"/>
          <p:cNvGrpSpPr>
            <a:grpSpLocks/>
          </p:cNvGrpSpPr>
          <p:nvPr/>
        </p:nvGrpSpPr>
        <p:grpSpPr bwMode="auto">
          <a:xfrm>
            <a:off x="228600" y="693738"/>
            <a:ext cx="8686800" cy="430212"/>
            <a:chOff x="1768" y="3898"/>
            <a:chExt cx="2361" cy="281"/>
          </a:xfrm>
        </p:grpSpPr>
        <p:sp>
          <p:nvSpPr>
            <p:cNvPr id="1040395" name="AutoShape 11"/>
            <p:cNvSpPr>
              <a:spLocks noChangeArrowheads="1"/>
            </p:cNvSpPr>
            <p:nvPr/>
          </p:nvSpPr>
          <p:spPr bwMode="gray">
            <a:xfrm>
              <a:off x="1768" y="3898"/>
              <a:ext cx="2361" cy="281"/>
            </a:xfrm>
            <a:prstGeom prst="bevel">
              <a:avLst>
                <a:gd name="adj" fmla="val 12500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0396" name="Text Box 12"/>
            <p:cNvSpPr txBox="1">
              <a:spLocks noChangeArrowheads="1"/>
            </p:cNvSpPr>
            <p:nvPr/>
          </p:nvSpPr>
          <p:spPr bwMode="gray">
            <a:xfrm>
              <a:off x="2551" y="3929"/>
              <a:ext cx="795" cy="2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en-US" sz="1800" i="0">
                  <a:solidFill>
                    <a:srgbClr val="DDDDDD"/>
                  </a:solidFill>
                  <a:latin typeface="Times New Roman" pitchFamily="18" charset="0"/>
                </a:rPr>
                <a:t>NSS Space Acq Policy 03-01</a:t>
              </a:r>
            </a:p>
          </p:txBody>
        </p:sp>
      </p:grpSp>
      <p:grpSp>
        <p:nvGrpSpPr>
          <p:cNvPr id="1040397" name="Group 13"/>
          <p:cNvGrpSpPr>
            <a:grpSpLocks/>
          </p:cNvGrpSpPr>
          <p:nvPr/>
        </p:nvGrpSpPr>
        <p:grpSpPr bwMode="auto">
          <a:xfrm>
            <a:off x="3200400" y="2216150"/>
            <a:ext cx="1981200" cy="746125"/>
            <a:chOff x="1584" y="2095"/>
            <a:chExt cx="1296" cy="528"/>
          </a:xfrm>
        </p:grpSpPr>
        <p:sp>
          <p:nvSpPr>
            <p:cNvPr id="1040398" name="AutoShape 14"/>
            <p:cNvSpPr>
              <a:spLocks noChangeArrowheads="1"/>
            </p:cNvSpPr>
            <p:nvPr/>
          </p:nvSpPr>
          <p:spPr bwMode="auto">
            <a:xfrm>
              <a:off x="1584" y="2095"/>
              <a:ext cx="1296" cy="528"/>
            </a:xfrm>
            <a:prstGeom prst="bevel">
              <a:avLst>
                <a:gd name="adj" fmla="val 1648"/>
              </a:avLst>
            </a:prstGeom>
            <a:solidFill>
              <a:schemeClr val="accent2"/>
            </a:solidFill>
            <a:ln>
              <a:noFill/>
            </a:ln>
            <a:effectLst>
              <a:prstShdw prst="shdw18" dist="17961" dir="135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399" name="Rectangle 15"/>
            <p:cNvSpPr>
              <a:spLocks noChangeArrowheads="1"/>
            </p:cNvSpPr>
            <p:nvPr/>
          </p:nvSpPr>
          <p:spPr bwMode="auto">
            <a:xfrm>
              <a:off x="1584" y="2143"/>
              <a:ext cx="1248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prstShdw prst="shdw18" dist="17961" dir="135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400" name="Text Box 16"/>
            <p:cNvSpPr txBox="1">
              <a:spLocks noChangeArrowheads="1"/>
            </p:cNvSpPr>
            <p:nvPr/>
          </p:nvSpPr>
          <p:spPr bwMode="auto">
            <a:xfrm>
              <a:off x="1584" y="2117"/>
              <a:ext cx="1248" cy="4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200" i="0">
                  <a:solidFill>
                    <a:srgbClr val="DDDDDD"/>
                  </a:solidFill>
                  <a:latin typeface="Times New Roman" pitchFamily="18" charset="0"/>
                </a:rPr>
                <a:t>PHASE B (Design Phase)</a:t>
              </a:r>
            </a:p>
            <a:p>
              <a:pPr algn="ctr"/>
              <a:r>
                <a:rPr lang="en-US" sz="1200" i="0">
                  <a:solidFill>
                    <a:srgbClr val="DDDDDD"/>
                  </a:solidFill>
                  <a:latin typeface="Times New Roman" pitchFamily="18" charset="0"/>
                </a:rPr>
                <a:t>Risk Reduction &amp; Design Development</a:t>
              </a:r>
            </a:p>
          </p:txBody>
        </p:sp>
      </p:grpSp>
      <p:grpSp>
        <p:nvGrpSpPr>
          <p:cNvPr id="1040401" name="Group 17"/>
          <p:cNvGrpSpPr>
            <a:grpSpLocks/>
          </p:cNvGrpSpPr>
          <p:nvPr/>
        </p:nvGrpSpPr>
        <p:grpSpPr bwMode="auto">
          <a:xfrm>
            <a:off x="1600200" y="2216150"/>
            <a:ext cx="1447800" cy="736600"/>
            <a:chOff x="624" y="2095"/>
            <a:chExt cx="912" cy="521"/>
          </a:xfrm>
        </p:grpSpPr>
        <p:sp>
          <p:nvSpPr>
            <p:cNvPr id="1040402" name="AutoShape 18"/>
            <p:cNvSpPr>
              <a:spLocks noChangeArrowheads="1"/>
            </p:cNvSpPr>
            <p:nvPr/>
          </p:nvSpPr>
          <p:spPr bwMode="auto">
            <a:xfrm>
              <a:off x="629" y="2095"/>
              <a:ext cx="907" cy="521"/>
            </a:xfrm>
            <a:prstGeom prst="bevel">
              <a:avLst>
                <a:gd name="adj" fmla="val 1648"/>
              </a:avLst>
            </a:prstGeom>
            <a:solidFill>
              <a:schemeClr val="accent2"/>
            </a:solidFill>
            <a:ln>
              <a:noFill/>
            </a:ln>
            <a:effectLst>
              <a:prstShdw prst="shdw18" dist="17961" dir="135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403" name="Rectangle 19"/>
            <p:cNvSpPr>
              <a:spLocks noChangeArrowheads="1"/>
            </p:cNvSpPr>
            <p:nvPr/>
          </p:nvSpPr>
          <p:spPr bwMode="auto">
            <a:xfrm>
              <a:off x="670" y="2146"/>
              <a:ext cx="818" cy="4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prstShdw prst="shdw18" dist="17961" dir="135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404" name="Text Box 20"/>
            <p:cNvSpPr txBox="1">
              <a:spLocks noChangeArrowheads="1"/>
            </p:cNvSpPr>
            <p:nvPr/>
          </p:nvSpPr>
          <p:spPr bwMode="auto">
            <a:xfrm>
              <a:off x="624" y="2117"/>
              <a:ext cx="864" cy="4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200" i="0">
                  <a:solidFill>
                    <a:srgbClr val="DDDDDD"/>
                  </a:solidFill>
                  <a:latin typeface="Times New Roman" pitchFamily="18" charset="0"/>
                </a:rPr>
                <a:t>PHASE A (Study Phase) Concept/</a:t>
              </a:r>
            </a:p>
            <a:p>
              <a:pPr algn="ctr"/>
              <a:r>
                <a:rPr lang="en-US" sz="1200" i="0">
                  <a:solidFill>
                    <a:srgbClr val="DDDDDD"/>
                  </a:solidFill>
                  <a:latin typeface="Times New Roman" pitchFamily="18" charset="0"/>
                </a:rPr>
                <a:t>Architecture Dev</a:t>
              </a:r>
            </a:p>
          </p:txBody>
        </p:sp>
      </p:grpSp>
      <p:grpSp>
        <p:nvGrpSpPr>
          <p:cNvPr id="1040405" name="Group 21"/>
          <p:cNvGrpSpPr>
            <a:grpSpLocks/>
          </p:cNvGrpSpPr>
          <p:nvPr/>
        </p:nvGrpSpPr>
        <p:grpSpPr bwMode="auto">
          <a:xfrm>
            <a:off x="5334000" y="2216150"/>
            <a:ext cx="3548063" cy="746125"/>
            <a:chOff x="3456" y="2095"/>
            <a:chExt cx="2091" cy="528"/>
          </a:xfrm>
        </p:grpSpPr>
        <p:sp>
          <p:nvSpPr>
            <p:cNvPr id="1040406" name="AutoShape 22"/>
            <p:cNvSpPr>
              <a:spLocks noChangeArrowheads="1"/>
            </p:cNvSpPr>
            <p:nvPr/>
          </p:nvSpPr>
          <p:spPr bwMode="auto">
            <a:xfrm>
              <a:off x="3456" y="2095"/>
              <a:ext cx="2091" cy="528"/>
            </a:xfrm>
            <a:prstGeom prst="bevel">
              <a:avLst>
                <a:gd name="adj" fmla="val 1648"/>
              </a:avLst>
            </a:prstGeom>
            <a:solidFill>
              <a:schemeClr val="accent2"/>
            </a:solidFill>
            <a:ln>
              <a:noFill/>
            </a:ln>
            <a:effectLst>
              <a:prstShdw prst="shdw18" dist="17961" dir="135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407" name="Rectangle 23"/>
            <p:cNvSpPr>
              <a:spLocks noChangeArrowheads="1"/>
            </p:cNvSpPr>
            <p:nvPr/>
          </p:nvSpPr>
          <p:spPr bwMode="auto">
            <a:xfrm>
              <a:off x="3552" y="2145"/>
              <a:ext cx="1968" cy="4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prstShdw prst="shdw18" dist="17961" dir="135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408" name="Text Box 24"/>
            <p:cNvSpPr txBox="1">
              <a:spLocks noChangeArrowheads="1"/>
            </p:cNvSpPr>
            <p:nvPr/>
          </p:nvSpPr>
          <p:spPr bwMode="auto">
            <a:xfrm>
              <a:off x="3552" y="2153"/>
              <a:ext cx="1762" cy="2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85000"/>
                </a:lnSpc>
                <a:buClr>
                  <a:schemeClr val="tx1"/>
                </a:buClr>
              </a:pPr>
              <a:r>
                <a:rPr lang="en-US" sz="1200" i="0">
                  <a:solidFill>
                    <a:srgbClr val="DDDDDD"/>
                  </a:solidFill>
                  <a:latin typeface="Times New Roman" pitchFamily="18" charset="0"/>
                </a:rPr>
                <a:t>PHASE C (Build, Test, Launch)</a:t>
              </a:r>
            </a:p>
            <a:p>
              <a:pPr algn="ctr">
                <a:lnSpc>
                  <a:spcPct val="85000"/>
                </a:lnSpc>
                <a:buClr>
                  <a:schemeClr val="tx1"/>
                </a:buClr>
              </a:pPr>
              <a:r>
                <a:rPr lang="en-US" sz="1200" i="0">
                  <a:solidFill>
                    <a:srgbClr val="DDDDDD"/>
                  </a:solidFill>
                  <a:latin typeface="Times New Roman" pitchFamily="18" charset="0"/>
                </a:rPr>
                <a:t>Acquisition &amp; Operations Support</a:t>
              </a:r>
              <a:endParaRPr lang="en-US" sz="1000" i="0">
                <a:solidFill>
                  <a:srgbClr val="DDDDDD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040409" name="Group 25"/>
          <p:cNvGrpSpPr>
            <a:grpSpLocks/>
          </p:cNvGrpSpPr>
          <p:nvPr/>
        </p:nvGrpSpPr>
        <p:grpSpPr bwMode="auto">
          <a:xfrm>
            <a:off x="2857500" y="1816100"/>
            <a:ext cx="495300" cy="323850"/>
            <a:chOff x="1392" y="1835"/>
            <a:chExt cx="312" cy="230"/>
          </a:xfrm>
        </p:grpSpPr>
        <p:sp>
          <p:nvSpPr>
            <p:cNvPr id="1040410" name="AutoShape 26"/>
            <p:cNvSpPr>
              <a:spLocks noChangeArrowheads="1"/>
            </p:cNvSpPr>
            <p:nvPr/>
          </p:nvSpPr>
          <p:spPr bwMode="auto">
            <a:xfrm flipV="1">
              <a:off x="1392" y="1906"/>
              <a:ext cx="312" cy="159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0411" name="Text Box 27"/>
            <p:cNvSpPr txBox="1">
              <a:spLocks noChangeArrowheads="1"/>
            </p:cNvSpPr>
            <p:nvPr/>
          </p:nvSpPr>
          <p:spPr bwMode="auto">
            <a:xfrm>
              <a:off x="1440" y="1835"/>
              <a:ext cx="19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en-US" sz="1700" i="0">
                  <a:solidFill>
                    <a:schemeClr val="bg1"/>
                  </a:solidFill>
                  <a:latin typeface="Arial Narrow" pitchFamily="34" charset="0"/>
                </a:rPr>
                <a:t>B</a:t>
              </a:r>
              <a:endParaRPr lang="en-US" sz="1700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040412" name="Group 28"/>
          <p:cNvGrpSpPr>
            <a:grpSpLocks/>
          </p:cNvGrpSpPr>
          <p:nvPr/>
        </p:nvGrpSpPr>
        <p:grpSpPr bwMode="auto">
          <a:xfrm>
            <a:off x="1295400" y="1816100"/>
            <a:ext cx="495300" cy="322263"/>
            <a:chOff x="528" y="1865"/>
            <a:chExt cx="312" cy="225"/>
          </a:xfrm>
        </p:grpSpPr>
        <p:sp>
          <p:nvSpPr>
            <p:cNvPr id="1040413" name="AutoShape 29"/>
            <p:cNvSpPr>
              <a:spLocks noChangeArrowheads="1"/>
            </p:cNvSpPr>
            <p:nvPr/>
          </p:nvSpPr>
          <p:spPr bwMode="auto">
            <a:xfrm flipV="1">
              <a:off x="528" y="1914"/>
              <a:ext cx="312" cy="15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0414" name="Text Box 30"/>
            <p:cNvSpPr txBox="1">
              <a:spLocks noChangeArrowheads="1"/>
            </p:cNvSpPr>
            <p:nvPr/>
          </p:nvSpPr>
          <p:spPr bwMode="auto">
            <a:xfrm>
              <a:off x="576" y="1865"/>
              <a:ext cx="19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en-US" sz="1700" i="0">
                  <a:solidFill>
                    <a:schemeClr val="bg1"/>
                  </a:solidFill>
                  <a:latin typeface="Arial Narrow" pitchFamily="34" charset="0"/>
                </a:rPr>
                <a:t>A</a:t>
              </a:r>
            </a:p>
          </p:txBody>
        </p:sp>
      </p:grpSp>
      <p:grpSp>
        <p:nvGrpSpPr>
          <p:cNvPr id="1040415" name="Group 31"/>
          <p:cNvGrpSpPr>
            <a:grpSpLocks/>
          </p:cNvGrpSpPr>
          <p:nvPr/>
        </p:nvGrpSpPr>
        <p:grpSpPr bwMode="auto">
          <a:xfrm>
            <a:off x="3733800" y="2946400"/>
            <a:ext cx="533400" cy="250825"/>
            <a:chOff x="2112" y="2612"/>
            <a:chExt cx="336" cy="178"/>
          </a:xfrm>
        </p:grpSpPr>
        <p:sp>
          <p:nvSpPr>
            <p:cNvPr id="1040416" name="Text Box 32"/>
            <p:cNvSpPr txBox="1">
              <a:spLocks noChangeArrowheads="1"/>
            </p:cNvSpPr>
            <p:nvPr/>
          </p:nvSpPr>
          <p:spPr bwMode="auto">
            <a:xfrm>
              <a:off x="2112" y="2612"/>
              <a:ext cx="333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85000"/>
                </a:lnSpc>
                <a:buClr>
                  <a:schemeClr val="tx1"/>
                </a:buClr>
              </a:pPr>
              <a:r>
                <a: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PDR</a:t>
              </a:r>
              <a:endParaRPr lang="en-US" sz="1200" i="0">
                <a:solidFill>
                  <a:srgbClr val="0204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040417" name="AutoShape 33"/>
            <p:cNvSpPr>
              <a:spLocks noChangeArrowheads="1"/>
            </p:cNvSpPr>
            <p:nvPr/>
          </p:nvSpPr>
          <p:spPr bwMode="auto">
            <a:xfrm>
              <a:off x="2352" y="2662"/>
              <a:ext cx="96" cy="120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0418" name="Group 34"/>
          <p:cNvGrpSpPr>
            <a:grpSpLocks/>
          </p:cNvGrpSpPr>
          <p:nvPr/>
        </p:nvGrpSpPr>
        <p:grpSpPr bwMode="auto">
          <a:xfrm>
            <a:off x="2971800" y="2946400"/>
            <a:ext cx="528638" cy="250825"/>
            <a:chOff x="1635" y="2612"/>
            <a:chExt cx="333" cy="178"/>
          </a:xfrm>
        </p:grpSpPr>
        <p:sp>
          <p:nvSpPr>
            <p:cNvPr id="1040419" name="Text Box 35"/>
            <p:cNvSpPr txBox="1">
              <a:spLocks noChangeArrowheads="1"/>
            </p:cNvSpPr>
            <p:nvPr/>
          </p:nvSpPr>
          <p:spPr bwMode="auto">
            <a:xfrm>
              <a:off x="1635" y="2612"/>
              <a:ext cx="333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85000"/>
                </a:lnSpc>
                <a:buClr>
                  <a:schemeClr val="tx1"/>
                </a:buClr>
              </a:pPr>
              <a:r>
                <a: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SDR</a:t>
              </a:r>
              <a:endParaRPr lang="en-US" sz="1200" i="0">
                <a:solidFill>
                  <a:srgbClr val="0204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040420" name="AutoShape 36"/>
            <p:cNvSpPr>
              <a:spLocks noChangeArrowheads="1"/>
            </p:cNvSpPr>
            <p:nvPr/>
          </p:nvSpPr>
          <p:spPr bwMode="auto">
            <a:xfrm>
              <a:off x="1872" y="2662"/>
              <a:ext cx="96" cy="120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0421" name="Group 37"/>
          <p:cNvGrpSpPr>
            <a:grpSpLocks/>
          </p:cNvGrpSpPr>
          <p:nvPr/>
        </p:nvGrpSpPr>
        <p:grpSpPr bwMode="auto">
          <a:xfrm>
            <a:off x="2057400" y="2955925"/>
            <a:ext cx="604838" cy="247650"/>
            <a:chOff x="1155" y="2619"/>
            <a:chExt cx="381" cy="175"/>
          </a:xfrm>
        </p:grpSpPr>
        <p:sp>
          <p:nvSpPr>
            <p:cNvPr id="1040422" name="Text Box 38"/>
            <p:cNvSpPr txBox="1">
              <a:spLocks noChangeArrowheads="1"/>
            </p:cNvSpPr>
            <p:nvPr/>
          </p:nvSpPr>
          <p:spPr bwMode="auto">
            <a:xfrm>
              <a:off x="1155" y="2619"/>
              <a:ext cx="381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85000"/>
                </a:lnSpc>
                <a:buClr>
                  <a:schemeClr val="tx1"/>
                </a:buClr>
              </a:pPr>
              <a:r>
                <a: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SRR</a:t>
              </a:r>
              <a:endParaRPr lang="en-US" sz="1200" i="0">
                <a:solidFill>
                  <a:srgbClr val="0204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040423" name="AutoShape 39"/>
            <p:cNvSpPr>
              <a:spLocks noChangeArrowheads="1"/>
            </p:cNvSpPr>
            <p:nvPr/>
          </p:nvSpPr>
          <p:spPr bwMode="auto">
            <a:xfrm>
              <a:off x="1440" y="2662"/>
              <a:ext cx="96" cy="120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0424" name="Text Box 40"/>
          <p:cNvSpPr txBox="1">
            <a:spLocks noChangeArrowheads="1"/>
          </p:cNvSpPr>
          <p:nvPr/>
        </p:nvSpPr>
        <p:spPr bwMode="auto">
          <a:xfrm>
            <a:off x="685800" y="1069975"/>
            <a:ext cx="21494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  <a:buClr>
                <a:schemeClr val="tx1"/>
              </a:buClr>
            </a:pPr>
            <a:r>
              <a:rPr lang="en-US" sz="1400" i="0">
                <a:solidFill>
                  <a:srgbClr val="000066"/>
                </a:solidFill>
                <a:latin typeface="Times New Roman" pitchFamily="18" charset="0"/>
              </a:rPr>
              <a:t>Pre-Systems Acquisition</a:t>
            </a:r>
          </a:p>
        </p:txBody>
      </p:sp>
      <p:sp>
        <p:nvSpPr>
          <p:cNvPr id="1040425" name="Text Box 41"/>
          <p:cNvSpPr txBox="1">
            <a:spLocks noChangeArrowheads="1"/>
          </p:cNvSpPr>
          <p:nvPr/>
        </p:nvSpPr>
        <p:spPr bwMode="auto">
          <a:xfrm>
            <a:off x="4559300" y="1069975"/>
            <a:ext cx="17970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  <a:buClr>
                <a:schemeClr val="tx1"/>
              </a:buClr>
            </a:pPr>
            <a:r>
              <a:rPr lang="en-US" sz="1400" i="0">
                <a:solidFill>
                  <a:srgbClr val="000066"/>
                </a:solidFill>
                <a:latin typeface="Times New Roman" pitchFamily="18" charset="0"/>
              </a:rPr>
              <a:t>Systems Acquisition</a:t>
            </a:r>
          </a:p>
        </p:txBody>
      </p:sp>
      <p:sp>
        <p:nvSpPr>
          <p:cNvPr id="1040426" name="Text Box 42"/>
          <p:cNvSpPr txBox="1">
            <a:spLocks noChangeArrowheads="1"/>
          </p:cNvSpPr>
          <p:nvPr/>
        </p:nvSpPr>
        <p:spPr bwMode="auto">
          <a:xfrm>
            <a:off x="7556500" y="1123950"/>
            <a:ext cx="13589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  <a:buClr>
                <a:schemeClr val="tx1"/>
              </a:buClr>
            </a:pPr>
            <a:r>
              <a:rPr lang="en-US" sz="1400" i="0">
                <a:solidFill>
                  <a:srgbClr val="000066"/>
                </a:solidFill>
                <a:latin typeface="Times New Roman" pitchFamily="18" charset="0"/>
              </a:rPr>
              <a:t>Sustainment</a:t>
            </a:r>
          </a:p>
        </p:txBody>
      </p:sp>
      <p:grpSp>
        <p:nvGrpSpPr>
          <p:cNvPr id="1040427" name="Group 43"/>
          <p:cNvGrpSpPr>
            <a:grpSpLocks/>
          </p:cNvGrpSpPr>
          <p:nvPr/>
        </p:nvGrpSpPr>
        <p:grpSpPr bwMode="auto">
          <a:xfrm>
            <a:off x="4953000" y="1884363"/>
            <a:ext cx="495300" cy="322262"/>
            <a:chOff x="2736" y="1890"/>
            <a:chExt cx="312" cy="229"/>
          </a:xfrm>
        </p:grpSpPr>
        <p:sp>
          <p:nvSpPr>
            <p:cNvPr id="1040428" name="AutoShape 44"/>
            <p:cNvSpPr>
              <a:spLocks noChangeArrowheads="1"/>
            </p:cNvSpPr>
            <p:nvPr/>
          </p:nvSpPr>
          <p:spPr bwMode="gray">
            <a:xfrm flipV="1">
              <a:off x="2736" y="1944"/>
              <a:ext cx="312" cy="159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0429" name="Text Box 45"/>
            <p:cNvSpPr txBox="1">
              <a:spLocks noChangeArrowheads="1"/>
            </p:cNvSpPr>
            <p:nvPr/>
          </p:nvSpPr>
          <p:spPr bwMode="auto">
            <a:xfrm>
              <a:off x="2780" y="1890"/>
              <a:ext cx="19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en-US" sz="1700" i="0">
                  <a:solidFill>
                    <a:srgbClr val="000066"/>
                  </a:solidFill>
                  <a:latin typeface="Arial Narrow" pitchFamily="34" charset="0"/>
                </a:rPr>
                <a:t>C</a:t>
              </a:r>
            </a:p>
          </p:txBody>
        </p:sp>
      </p:grpSp>
      <p:sp>
        <p:nvSpPr>
          <p:cNvPr id="1040430" name="Text Box 46"/>
          <p:cNvSpPr txBox="1">
            <a:spLocks noChangeArrowheads="1"/>
          </p:cNvSpPr>
          <p:nvPr/>
        </p:nvSpPr>
        <p:spPr bwMode="auto">
          <a:xfrm>
            <a:off x="7620000" y="1655763"/>
            <a:ext cx="10668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85000"/>
              </a:lnSpc>
              <a:buClr>
                <a:schemeClr val="tx1"/>
              </a:buClr>
            </a:pPr>
            <a:r>
              <a:rPr lang="en-US" sz="1200" i="0">
                <a:solidFill>
                  <a:schemeClr val="tx1"/>
                </a:solidFill>
                <a:latin typeface="Times New Roman" pitchFamily="18" charset="0"/>
              </a:rPr>
              <a:t>Upgrade Decision</a:t>
            </a:r>
            <a:endParaRPr lang="en-US" sz="1200" i="0">
              <a:solidFill>
                <a:srgbClr val="020400"/>
              </a:solidFill>
              <a:latin typeface="Times New Roman" pitchFamily="18" charset="0"/>
            </a:endParaRPr>
          </a:p>
        </p:txBody>
      </p:sp>
      <p:sp>
        <p:nvSpPr>
          <p:cNvPr id="1040431" name="Text Box 47"/>
          <p:cNvSpPr txBox="1">
            <a:spLocks noChangeArrowheads="1"/>
          </p:cNvSpPr>
          <p:nvPr/>
        </p:nvSpPr>
        <p:spPr bwMode="gray">
          <a:xfrm>
            <a:off x="6096000" y="1511300"/>
            <a:ext cx="1066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85000"/>
              </a:lnSpc>
              <a:buClr>
                <a:schemeClr val="tx1"/>
              </a:buClr>
            </a:pPr>
            <a:r>
              <a:rPr lang="en-US" sz="1200" i="0">
                <a:solidFill>
                  <a:schemeClr val="tx1"/>
                </a:solidFill>
                <a:latin typeface="Times New Roman" pitchFamily="18" charset="0"/>
              </a:rPr>
              <a:t>MDA </a:t>
            </a:r>
          </a:p>
          <a:p>
            <a:pPr>
              <a:lnSpc>
                <a:spcPct val="85000"/>
              </a:lnSpc>
              <a:buClr>
                <a:schemeClr val="tx1"/>
              </a:buClr>
            </a:pPr>
            <a:r>
              <a:rPr lang="en-US" sz="1200" i="0">
                <a:solidFill>
                  <a:schemeClr val="tx1"/>
                </a:solidFill>
                <a:latin typeface="Times New Roman" pitchFamily="18" charset="0"/>
              </a:rPr>
              <a:t>Option Buy</a:t>
            </a:r>
          </a:p>
          <a:p>
            <a:pPr>
              <a:lnSpc>
                <a:spcPct val="85000"/>
              </a:lnSpc>
              <a:buClr>
                <a:schemeClr val="tx1"/>
              </a:buClr>
            </a:pPr>
            <a:r>
              <a:rPr lang="en-US" sz="1200" i="0">
                <a:solidFill>
                  <a:schemeClr val="tx1"/>
                </a:solidFill>
                <a:latin typeface="Times New Roman" pitchFamily="18" charset="0"/>
              </a:rPr>
              <a:t>Approval</a:t>
            </a:r>
            <a:endParaRPr lang="en-US" sz="1200" i="0">
              <a:solidFill>
                <a:srgbClr val="020400"/>
              </a:solidFill>
              <a:latin typeface="Times New Roman" pitchFamily="18" charset="0"/>
            </a:endParaRPr>
          </a:p>
        </p:txBody>
      </p:sp>
      <p:sp>
        <p:nvSpPr>
          <p:cNvPr id="1040432" name="AutoShape 48"/>
          <p:cNvSpPr>
            <a:spLocks noChangeArrowheads="1"/>
          </p:cNvSpPr>
          <p:nvPr/>
        </p:nvSpPr>
        <p:spPr bwMode="auto">
          <a:xfrm>
            <a:off x="6400800" y="1970088"/>
            <a:ext cx="228600" cy="203200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0433" name="Group 49"/>
          <p:cNvGrpSpPr>
            <a:grpSpLocks/>
          </p:cNvGrpSpPr>
          <p:nvPr/>
        </p:nvGrpSpPr>
        <p:grpSpPr bwMode="auto">
          <a:xfrm>
            <a:off x="6657975" y="1444625"/>
            <a:ext cx="1038225" cy="762000"/>
            <a:chOff x="3570" y="1548"/>
            <a:chExt cx="654" cy="540"/>
          </a:xfrm>
        </p:grpSpPr>
        <p:sp>
          <p:nvSpPr>
            <p:cNvPr id="1040434" name="Text Box 50"/>
            <p:cNvSpPr txBox="1">
              <a:spLocks noChangeArrowheads="1"/>
            </p:cNvSpPr>
            <p:nvPr/>
          </p:nvSpPr>
          <p:spPr bwMode="auto">
            <a:xfrm>
              <a:off x="3570" y="1548"/>
              <a:ext cx="654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85000"/>
                </a:lnSpc>
                <a:buClr>
                  <a:schemeClr val="tx1"/>
                </a:buClr>
              </a:pPr>
              <a:r>
                <a:rPr lang="en-US" sz="1400" i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1st Launch</a:t>
              </a:r>
            </a:p>
          </p:txBody>
        </p:sp>
        <p:grpSp>
          <p:nvGrpSpPr>
            <p:cNvPr id="1040435" name="Group 51"/>
            <p:cNvGrpSpPr>
              <a:grpSpLocks/>
            </p:cNvGrpSpPr>
            <p:nvPr/>
          </p:nvGrpSpPr>
          <p:grpSpPr bwMode="auto">
            <a:xfrm flipV="1">
              <a:off x="3780" y="1704"/>
              <a:ext cx="116" cy="384"/>
              <a:chOff x="697" y="3369"/>
              <a:chExt cx="377" cy="159"/>
            </a:xfrm>
          </p:grpSpPr>
          <p:sp>
            <p:nvSpPr>
              <p:cNvPr id="1040436" name="AutoShape 52"/>
              <p:cNvSpPr>
                <a:spLocks noChangeArrowheads="1"/>
              </p:cNvSpPr>
              <p:nvPr/>
            </p:nvSpPr>
            <p:spPr bwMode="auto">
              <a:xfrm>
                <a:off x="736" y="3369"/>
                <a:ext cx="312" cy="159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0437" name="Text Box 53"/>
              <p:cNvSpPr txBox="1">
                <a:spLocks noChangeArrowheads="1"/>
              </p:cNvSpPr>
              <p:nvPr/>
            </p:nvSpPr>
            <p:spPr bwMode="auto">
              <a:xfrm>
                <a:off x="697" y="3436"/>
                <a:ext cx="377" cy="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wrap="none" anchor="ctr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endParaRPr lang="en-US" sz="500" i="0">
                  <a:solidFill>
                    <a:schemeClr val="tx2"/>
                  </a:solidFill>
                  <a:latin typeface="Arial Narrow" pitchFamily="34" charset="0"/>
                </a:endParaRPr>
              </a:p>
            </p:txBody>
          </p:sp>
        </p:grpSp>
      </p:grpSp>
      <p:grpSp>
        <p:nvGrpSpPr>
          <p:cNvPr id="1040438" name="Group 54"/>
          <p:cNvGrpSpPr>
            <a:grpSpLocks/>
          </p:cNvGrpSpPr>
          <p:nvPr/>
        </p:nvGrpSpPr>
        <p:grpSpPr bwMode="auto">
          <a:xfrm>
            <a:off x="8153400" y="1819275"/>
            <a:ext cx="695325" cy="374650"/>
            <a:chOff x="4890" y="1837"/>
            <a:chExt cx="438" cy="266"/>
          </a:xfrm>
        </p:grpSpPr>
        <p:sp>
          <p:nvSpPr>
            <p:cNvPr id="1040439" name="Text Box 55"/>
            <p:cNvSpPr txBox="1">
              <a:spLocks noChangeArrowheads="1"/>
            </p:cNvSpPr>
            <p:nvPr/>
          </p:nvSpPr>
          <p:spPr bwMode="auto">
            <a:xfrm>
              <a:off x="4890" y="1837"/>
              <a:ext cx="438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85000"/>
                </a:lnSpc>
                <a:buClr>
                  <a:schemeClr val="tx1"/>
                </a:buClr>
              </a:pPr>
              <a:r>
                <a:rPr lang="en-US" sz="1400" i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FOC</a:t>
              </a:r>
            </a:p>
          </p:txBody>
        </p:sp>
        <p:sp>
          <p:nvSpPr>
            <p:cNvPr id="1040440" name="AutoShape 56"/>
            <p:cNvSpPr>
              <a:spLocks noChangeArrowheads="1"/>
            </p:cNvSpPr>
            <p:nvPr/>
          </p:nvSpPr>
          <p:spPr bwMode="auto">
            <a:xfrm flipV="1">
              <a:off x="5007" y="2009"/>
              <a:ext cx="177" cy="7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0441" name="Text Box 57"/>
            <p:cNvSpPr txBox="1">
              <a:spLocks noChangeArrowheads="1"/>
            </p:cNvSpPr>
            <p:nvPr/>
          </p:nvSpPr>
          <p:spPr bwMode="auto">
            <a:xfrm flipV="1">
              <a:off x="5035" y="1989"/>
              <a:ext cx="116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anchor="ctr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ct val="20000"/>
                </a:spcBef>
                <a:buClr>
                  <a:schemeClr val="tx1"/>
                </a:buClr>
              </a:pPr>
              <a:endParaRPr lang="en-US" sz="500" i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040442" name="Group 58"/>
          <p:cNvGrpSpPr>
            <a:grpSpLocks/>
          </p:cNvGrpSpPr>
          <p:nvPr/>
        </p:nvGrpSpPr>
        <p:grpSpPr bwMode="auto">
          <a:xfrm>
            <a:off x="7162800" y="1819275"/>
            <a:ext cx="695325" cy="368300"/>
            <a:chOff x="3930" y="1837"/>
            <a:chExt cx="438" cy="261"/>
          </a:xfrm>
        </p:grpSpPr>
        <p:sp>
          <p:nvSpPr>
            <p:cNvPr id="1040443" name="AutoShape 59"/>
            <p:cNvSpPr>
              <a:spLocks noChangeArrowheads="1"/>
            </p:cNvSpPr>
            <p:nvPr/>
          </p:nvSpPr>
          <p:spPr bwMode="auto">
            <a:xfrm flipV="1">
              <a:off x="4047" y="2009"/>
              <a:ext cx="177" cy="7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0444" name="Text Box 60"/>
            <p:cNvSpPr txBox="1">
              <a:spLocks noChangeArrowheads="1"/>
            </p:cNvSpPr>
            <p:nvPr/>
          </p:nvSpPr>
          <p:spPr bwMode="auto">
            <a:xfrm flipV="1">
              <a:off x="4075" y="1984"/>
              <a:ext cx="116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anchor="ctr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ct val="20000"/>
                </a:spcBef>
                <a:buClr>
                  <a:schemeClr val="tx1"/>
                </a:buClr>
              </a:pPr>
              <a:endParaRPr lang="en-US" sz="500" i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1040445" name="Text Box 61"/>
            <p:cNvSpPr txBox="1">
              <a:spLocks noChangeArrowheads="1"/>
            </p:cNvSpPr>
            <p:nvPr/>
          </p:nvSpPr>
          <p:spPr bwMode="auto">
            <a:xfrm>
              <a:off x="3930" y="1837"/>
              <a:ext cx="438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85000"/>
                </a:lnSpc>
                <a:buClr>
                  <a:schemeClr val="tx1"/>
                </a:buClr>
              </a:pPr>
              <a:r>
                <a:rPr lang="en-US" sz="1400" i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IOC</a:t>
              </a:r>
            </a:p>
          </p:txBody>
        </p:sp>
      </p:grpSp>
      <p:sp>
        <p:nvSpPr>
          <p:cNvPr id="1040446" name="Text Box 62"/>
          <p:cNvSpPr txBox="1">
            <a:spLocks noChangeArrowheads="1"/>
          </p:cNvSpPr>
          <p:nvPr/>
        </p:nvSpPr>
        <p:spPr bwMode="auto">
          <a:xfrm>
            <a:off x="2743200" y="1473200"/>
            <a:ext cx="83185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85000"/>
              </a:lnSpc>
              <a:buClr>
                <a:schemeClr val="tx1"/>
              </a:buClr>
            </a:pPr>
            <a:r>
              <a:rPr lang="en-US" sz="1200" i="0">
                <a:solidFill>
                  <a:schemeClr val="tx1"/>
                </a:solidFill>
                <a:latin typeface="Times New Roman" pitchFamily="18" charset="0"/>
              </a:rPr>
              <a:t>PHASE B</a:t>
            </a:r>
          </a:p>
          <a:p>
            <a:pPr>
              <a:lnSpc>
                <a:spcPct val="85000"/>
              </a:lnSpc>
              <a:buClr>
                <a:schemeClr val="tx1"/>
              </a:buClr>
            </a:pPr>
            <a:r>
              <a:rPr lang="en-US" sz="1200" i="0">
                <a:solidFill>
                  <a:schemeClr val="tx1"/>
                </a:solidFill>
                <a:latin typeface="Times New Roman" pitchFamily="18" charset="0"/>
              </a:rPr>
              <a:t>Approval</a:t>
            </a:r>
            <a:endParaRPr lang="en-US" sz="1200" i="0">
              <a:solidFill>
                <a:srgbClr val="020400"/>
              </a:solidFill>
              <a:latin typeface="Times New Roman" pitchFamily="18" charset="0"/>
            </a:endParaRPr>
          </a:p>
        </p:txBody>
      </p:sp>
      <p:sp>
        <p:nvSpPr>
          <p:cNvPr id="1040447" name="Text Box 63"/>
          <p:cNvSpPr txBox="1">
            <a:spLocks noChangeArrowheads="1"/>
          </p:cNvSpPr>
          <p:nvPr/>
        </p:nvSpPr>
        <p:spPr bwMode="auto">
          <a:xfrm>
            <a:off x="1143000" y="1473200"/>
            <a:ext cx="950913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85000"/>
              </a:lnSpc>
              <a:buClr>
                <a:schemeClr val="tx1"/>
              </a:buClr>
            </a:pPr>
            <a:r>
              <a:rPr lang="en-US" sz="1200" i="0">
                <a:solidFill>
                  <a:schemeClr val="tx1"/>
                </a:solidFill>
                <a:latin typeface="Times New Roman" pitchFamily="18" charset="0"/>
              </a:rPr>
              <a:t>PHASE A</a:t>
            </a:r>
          </a:p>
          <a:p>
            <a:pPr>
              <a:lnSpc>
                <a:spcPct val="85000"/>
              </a:lnSpc>
              <a:buClr>
                <a:schemeClr val="tx1"/>
              </a:buClr>
            </a:pPr>
            <a:r>
              <a:rPr lang="en-US" sz="1200" i="0">
                <a:solidFill>
                  <a:schemeClr val="tx1"/>
                </a:solidFill>
                <a:latin typeface="Times New Roman" pitchFamily="18" charset="0"/>
              </a:rPr>
              <a:t>Approval</a:t>
            </a:r>
            <a:endParaRPr lang="en-US" sz="1200" i="0">
              <a:solidFill>
                <a:srgbClr val="020400"/>
              </a:solidFill>
              <a:latin typeface="Times New Roman" pitchFamily="18" charset="0"/>
            </a:endParaRPr>
          </a:p>
        </p:txBody>
      </p:sp>
      <p:sp>
        <p:nvSpPr>
          <p:cNvPr id="1040448" name="Text Box 64"/>
          <p:cNvSpPr txBox="1">
            <a:spLocks noChangeArrowheads="1"/>
          </p:cNvSpPr>
          <p:nvPr/>
        </p:nvSpPr>
        <p:spPr bwMode="auto">
          <a:xfrm>
            <a:off x="4953000" y="1508125"/>
            <a:ext cx="9144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85000"/>
              </a:lnSpc>
              <a:buClr>
                <a:schemeClr val="tx1"/>
              </a:buClr>
            </a:pPr>
            <a:r>
              <a:rPr lang="en-US" sz="1200" i="0">
                <a:solidFill>
                  <a:schemeClr val="tx1"/>
                </a:solidFill>
                <a:latin typeface="Times New Roman" pitchFamily="18" charset="0"/>
              </a:rPr>
              <a:t>PHASE C</a:t>
            </a:r>
          </a:p>
          <a:p>
            <a:pPr>
              <a:lnSpc>
                <a:spcPct val="85000"/>
              </a:lnSpc>
              <a:buClr>
                <a:schemeClr val="tx1"/>
              </a:buClr>
            </a:pPr>
            <a:r>
              <a:rPr lang="en-US" sz="1200" i="0">
                <a:solidFill>
                  <a:schemeClr val="tx1"/>
                </a:solidFill>
                <a:latin typeface="Times New Roman" pitchFamily="18" charset="0"/>
              </a:rPr>
              <a:t>Approval</a:t>
            </a:r>
            <a:endParaRPr lang="en-US" sz="1200" i="0">
              <a:solidFill>
                <a:srgbClr val="020400"/>
              </a:solidFill>
              <a:latin typeface="Times New Roman" pitchFamily="18" charset="0"/>
            </a:endParaRPr>
          </a:p>
        </p:txBody>
      </p:sp>
      <p:grpSp>
        <p:nvGrpSpPr>
          <p:cNvPr id="1040449" name="Group 65"/>
          <p:cNvGrpSpPr>
            <a:grpSpLocks/>
          </p:cNvGrpSpPr>
          <p:nvPr/>
        </p:nvGrpSpPr>
        <p:grpSpPr bwMode="auto">
          <a:xfrm>
            <a:off x="2293938" y="1858963"/>
            <a:ext cx="677862" cy="403225"/>
            <a:chOff x="1795" y="3025"/>
            <a:chExt cx="427" cy="285"/>
          </a:xfrm>
        </p:grpSpPr>
        <p:sp>
          <p:nvSpPr>
            <p:cNvPr id="1040450" name="AutoShape 66"/>
            <p:cNvSpPr>
              <a:spLocks noChangeArrowheads="1"/>
            </p:cNvSpPr>
            <p:nvPr/>
          </p:nvSpPr>
          <p:spPr bwMode="auto">
            <a:xfrm>
              <a:off x="2126" y="3093"/>
              <a:ext cx="96" cy="120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451" name="Text Box 67"/>
            <p:cNvSpPr txBox="1">
              <a:spLocks noChangeArrowheads="1"/>
            </p:cNvSpPr>
            <p:nvPr/>
          </p:nvSpPr>
          <p:spPr bwMode="auto">
            <a:xfrm>
              <a:off x="1795" y="3025"/>
              <a:ext cx="365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85000"/>
                </a:lnSpc>
                <a:buClr>
                  <a:schemeClr val="tx1"/>
                </a:buClr>
              </a:pPr>
              <a:r>
                <a: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JROC</a:t>
              </a:r>
            </a:p>
            <a:p>
              <a:pPr>
                <a:lnSpc>
                  <a:spcPct val="85000"/>
                </a:lnSpc>
                <a:buClr>
                  <a:schemeClr val="tx1"/>
                </a:buClr>
              </a:pPr>
              <a:r>
                <a: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CDD</a:t>
              </a:r>
              <a:endParaRPr lang="en-US" sz="1200" i="0">
                <a:solidFill>
                  <a:srgbClr val="0204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1040452" name="Group 68"/>
          <p:cNvGrpSpPr>
            <a:grpSpLocks/>
          </p:cNvGrpSpPr>
          <p:nvPr/>
        </p:nvGrpSpPr>
        <p:grpSpPr bwMode="auto">
          <a:xfrm>
            <a:off x="4800600" y="2946400"/>
            <a:ext cx="762000" cy="250825"/>
            <a:chOff x="2688" y="2612"/>
            <a:chExt cx="480" cy="178"/>
          </a:xfrm>
        </p:grpSpPr>
        <p:sp>
          <p:nvSpPr>
            <p:cNvPr id="1040453" name="AutoShape 69"/>
            <p:cNvSpPr>
              <a:spLocks noChangeArrowheads="1"/>
            </p:cNvSpPr>
            <p:nvPr/>
          </p:nvSpPr>
          <p:spPr bwMode="auto">
            <a:xfrm>
              <a:off x="3072" y="2647"/>
              <a:ext cx="96" cy="120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200" b="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40454" name="AutoShape 70"/>
            <p:cNvSpPr>
              <a:spLocks noChangeArrowheads="1"/>
            </p:cNvSpPr>
            <p:nvPr/>
          </p:nvSpPr>
          <p:spPr bwMode="auto">
            <a:xfrm>
              <a:off x="2688" y="2647"/>
              <a:ext cx="96" cy="120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200" b="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40455" name="AutoShape 71"/>
            <p:cNvSpPr>
              <a:spLocks noChangeArrowheads="1"/>
            </p:cNvSpPr>
            <p:nvPr/>
          </p:nvSpPr>
          <p:spPr bwMode="auto">
            <a:xfrm>
              <a:off x="2736" y="2647"/>
              <a:ext cx="96" cy="120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200" b="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40456" name="AutoShape 72"/>
            <p:cNvSpPr>
              <a:spLocks noChangeArrowheads="1"/>
            </p:cNvSpPr>
            <p:nvPr/>
          </p:nvSpPr>
          <p:spPr bwMode="auto">
            <a:xfrm>
              <a:off x="2784" y="2647"/>
              <a:ext cx="96" cy="120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200" b="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40457" name="AutoShape 73"/>
            <p:cNvSpPr>
              <a:spLocks noChangeArrowheads="1"/>
            </p:cNvSpPr>
            <p:nvPr/>
          </p:nvSpPr>
          <p:spPr bwMode="auto">
            <a:xfrm>
              <a:off x="2832" y="2647"/>
              <a:ext cx="96" cy="120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200" b="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40458" name="AutoShape 74"/>
            <p:cNvSpPr>
              <a:spLocks noChangeArrowheads="1"/>
            </p:cNvSpPr>
            <p:nvPr/>
          </p:nvSpPr>
          <p:spPr bwMode="auto">
            <a:xfrm>
              <a:off x="3024" y="2647"/>
              <a:ext cx="96" cy="120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200" b="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40459" name="AutoShape 75"/>
            <p:cNvSpPr>
              <a:spLocks noChangeArrowheads="1"/>
            </p:cNvSpPr>
            <p:nvPr/>
          </p:nvSpPr>
          <p:spPr bwMode="auto">
            <a:xfrm>
              <a:off x="2976" y="2647"/>
              <a:ext cx="96" cy="120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200" b="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40460" name="AutoShape 76"/>
            <p:cNvSpPr>
              <a:spLocks noChangeArrowheads="1"/>
            </p:cNvSpPr>
            <p:nvPr/>
          </p:nvSpPr>
          <p:spPr bwMode="auto">
            <a:xfrm>
              <a:off x="2928" y="2647"/>
              <a:ext cx="96" cy="120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200" b="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40461" name="AutoShape 77"/>
            <p:cNvSpPr>
              <a:spLocks noChangeArrowheads="1"/>
            </p:cNvSpPr>
            <p:nvPr/>
          </p:nvSpPr>
          <p:spPr bwMode="auto">
            <a:xfrm>
              <a:off x="2880" y="2647"/>
              <a:ext cx="96" cy="120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200" b="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40462" name="Text Box 78"/>
            <p:cNvSpPr txBox="1">
              <a:spLocks noChangeArrowheads="1"/>
            </p:cNvSpPr>
            <p:nvPr/>
          </p:nvSpPr>
          <p:spPr bwMode="auto">
            <a:xfrm>
              <a:off x="2736" y="2612"/>
              <a:ext cx="333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85000"/>
                </a:lnSpc>
                <a:buClr>
                  <a:schemeClr val="tx1"/>
                </a:buClr>
              </a:pPr>
              <a:r>
                <a: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CDR</a:t>
              </a:r>
              <a:endParaRPr lang="en-US" sz="1200" i="0">
                <a:solidFill>
                  <a:srgbClr val="0204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040463" name="Text Box 79"/>
          <p:cNvSpPr txBox="1">
            <a:spLocks noChangeArrowheads="1"/>
          </p:cNvSpPr>
          <p:nvPr/>
        </p:nvSpPr>
        <p:spPr bwMode="auto">
          <a:xfrm rot="-3619785">
            <a:off x="1800226" y="1473200"/>
            <a:ext cx="950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C2D8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0">
                <a:solidFill>
                  <a:schemeClr val="tx1"/>
                </a:solidFill>
                <a:latin typeface="Times New Roman" pitchFamily="18" charset="0"/>
              </a:rPr>
              <a:t>T&amp;E STRAT</a:t>
            </a:r>
          </a:p>
        </p:txBody>
      </p:sp>
      <p:sp>
        <p:nvSpPr>
          <p:cNvPr id="1040464" name="AutoShape 80"/>
          <p:cNvSpPr>
            <a:spLocks noChangeArrowheads="1"/>
          </p:cNvSpPr>
          <p:nvPr/>
        </p:nvSpPr>
        <p:spPr bwMode="auto">
          <a:xfrm>
            <a:off x="1905000" y="1970088"/>
            <a:ext cx="228600" cy="203200"/>
          </a:xfrm>
          <a:prstGeom prst="diamond">
            <a:avLst/>
          </a:prstGeom>
          <a:solidFill>
            <a:srgbClr val="CC00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465" name="Text Box 81"/>
          <p:cNvSpPr txBox="1">
            <a:spLocks noChangeArrowheads="1"/>
          </p:cNvSpPr>
          <p:nvPr/>
        </p:nvSpPr>
        <p:spPr bwMode="auto">
          <a:xfrm rot="-19152208">
            <a:off x="4343400" y="1455738"/>
            <a:ext cx="6080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C2D8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itchFamily="18" charset="0"/>
              </a:rPr>
              <a:t>TEMP</a:t>
            </a:r>
          </a:p>
        </p:txBody>
      </p:sp>
      <p:sp>
        <p:nvSpPr>
          <p:cNvPr id="1040466" name="AutoShape 82"/>
          <p:cNvSpPr>
            <a:spLocks noChangeArrowheads="1"/>
          </p:cNvSpPr>
          <p:nvPr/>
        </p:nvSpPr>
        <p:spPr bwMode="auto">
          <a:xfrm rot="-18951116">
            <a:off x="4800600" y="1760538"/>
            <a:ext cx="203200" cy="1524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C2D8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0467" name="Group 83"/>
          <p:cNvGrpSpPr>
            <a:grpSpLocks/>
          </p:cNvGrpSpPr>
          <p:nvPr/>
        </p:nvGrpSpPr>
        <p:grpSpPr bwMode="auto">
          <a:xfrm>
            <a:off x="228600" y="2239963"/>
            <a:ext cx="1295400" cy="736600"/>
            <a:chOff x="624" y="2095"/>
            <a:chExt cx="912" cy="521"/>
          </a:xfrm>
        </p:grpSpPr>
        <p:sp>
          <p:nvSpPr>
            <p:cNvPr id="1040468" name="AutoShape 84"/>
            <p:cNvSpPr>
              <a:spLocks noChangeArrowheads="1"/>
            </p:cNvSpPr>
            <p:nvPr/>
          </p:nvSpPr>
          <p:spPr bwMode="auto">
            <a:xfrm>
              <a:off x="629" y="2095"/>
              <a:ext cx="907" cy="521"/>
            </a:xfrm>
            <a:prstGeom prst="bevel">
              <a:avLst>
                <a:gd name="adj" fmla="val 1648"/>
              </a:avLst>
            </a:prstGeom>
            <a:solidFill>
              <a:schemeClr val="accent2"/>
            </a:solidFill>
            <a:ln>
              <a:noFill/>
            </a:ln>
            <a:effectLst>
              <a:prstShdw prst="shdw18" dist="17961" dir="135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469" name="Rectangle 85"/>
            <p:cNvSpPr>
              <a:spLocks noChangeArrowheads="1"/>
            </p:cNvSpPr>
            <p:nvPr/>
          </p:nvSpPr>
          <p:spPr bwMode="auto">
            <a:xfrm>
              <a:off x="670" y="2146"/>
              <a:ext cx="818" cy="4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prstShdw prst="shdw18" dist="17961" dir="135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470" name="Text Box 86"/>
            <p:cNvSpPr txBox="1">
              <a:spLocks noChangeArrowheads="1"/>
            </p:cNvSpPr>
            <p:nvPr/>
          </p:nvSpPr>
          <p:spPr bwMode="auto">
            <a:xfrm>
              <a:off x="624" y="2183"/>
              <a:ext cx="864" cy="3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200" i="0">
                  <a:solidFill>
                    <a:srgbClr val="DDDDDD"/>
                  </a:solidFill>
                  <a:latin typeface="Times New Roman" pitchFamily="18" charset="0"/>
                </a:rPr>
                <a:t>Pre KDP-A Activities</a:t>
              </a:r>
            </a:p>
          </p:txBody>
        </p:sp>
      </p:grpSp>
      <p:sp>
        <p:nvSpPr>
          <p:cNvPr id="1040471" name="AutoShape 87"/>
          <p:cNvSpPr>
            <a:spLocks noChangeArrowheads="1"/>
          </p:cNvSpPr>
          <p:nvPr/>
        </p:nvSpPr>
        <p:spPr bwMode="auto">
          <a:xfrm>
            <a:off x="7848600" y="1970088"/>
            <a:ext cx="228600" cy="203200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0472" name="Group 88"/>
          <p:cNvGrpSpPr>
            <a:grpSpLocks/>
          </p:cNvGrpSpPr>
          <p:nvPr/>
        </p:nvGrpSpPr>
        <p:grpSpPr bwMode="auto">
          <a:xfrm>
            <a:off x="5356225" y="4038600"/>
            <a:ext cx="3559175" cy="746125"/>
            <a:chOff x="3696" y="2704"/>
            <a:chExt cx="1850" cy="560"/>
          </a:xfrm>
        </p:grpSpPr>
        <p:sp>
          <p:nvSpPr>
            <p:cNvPr id="1040473" name="AutoShape 89"/>
            <p:cNvSpPr>
              <a:spLocks noChangeArrowheads="1"/>
            </p:cNvSpPr>
            <p:nvPr/>
          </p:nvSpPr>
          <p:spPr bwMode="auto">
            <a:xfrm>
              <a:off x="3696" y="2704"/>
              <a:ext cx="1850" cy="560"/>
            </a:xfrm>
            <a:prstGeom prst="bevel">
              <a:avLst>
                <a:gd name="adj" fmla="val 4477"/>
              </a:avLst>
            </a:prstGeom>
            <a:solidFill>
              <a:srgbClr val="9900CC"/>
            </a:solidFill>
            <a:ln>
              <a:noFill/>
            </a:ln>
            <a:effectLst>
              <a:prstShdw prst="shdw18" dist="17961" dir="13500000">
                <a:srgbClr val="9900CC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474" name="Rectangle 90"/>
            <p:cNvSpPr>
              <a:spLocks noChangeArrowheads="1"/>
            </p:cNvSpPr>
            <p:nvPr/>
          </p:nvSpPr>
          <p:spPr bwMode="auto">
            <a:xfrm>
              <a:off x="3744" y="2731"/>
              <a:ext cx="768" cy="458"/>
            </a:xfrm>
            <a:prstGeom prst="rect">
              <a:avLst/>
            </a:prstGeom>
            <a:solidFill>
              <a:srgbClr val="9900CC"/>
            </a:solidFill>
            <a:ln>
              <a:noFill/>
            </a:ln>
            <a:effectLst>
              <a:prstShdw prst="shdw18" dist="17961" dir="13500000">
                <a:srgbClr val="9900CC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475" name="Text Box 91"/>
            <p:cNvSpPr txBox="1">
              <a:spLocks noChangeArrowheads="1"/>
            </p:cNvSpPr>
            <p:nvPr/>
          </p:nvSpPr>
          <p:spPr bwMode="auto">
            <a:xfrm>
              <a:off x="3744" y="2755"/>
              <a:ext cx="790" cy="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85000"/>
                </a:lnSpc>
                <a:buClr>
                  <a:schemeClr val="tx1"/>
                </a:buClr>
              </a:pPr>
              <a:r>
                <a:rPr lang="en-US" sz="1200" i="0">
                  <a:solidFill>
                    <a:srgbClr val="DDDDDD"/>
                  </a:solidFill>
                  <a:latin typeface="Times New Roman" pitchFamily="18" charset="0"/>
                </a:rPr>
                <a:t>Phase D</a:t>
              </a:r>
            </a:p>
            <a:p>
              <a:pPr algn="ctr">
                <a:lnSpc>
                  <a:spcPct val="85000"/>
                </a:lnSpc>
                <a:buClr>
                  <a:schemeClr val="tx1"/>
                </a:buClr>
              </a:pPr>
              <a:r>
                <a:rPr lang="en-US" sz="1200" i="0">
                  <a:solidFill>
                    <a:srgbClr val="DDDDDD"/>
                  </a:solidFill>
                  <a:latin typeface="Times New Roman" pitchFamily="18" charset="0"/>
                </a:rPr>
                <a:t>Fabrication, Integration and test</a:t>
              </a:r>
            </a:p>
          </p:txBody>
        </p:sp>
        <p:sp>
          <p:nvSpPr>
            <p:cNvPr id="1040476" name="Rectangle 92"/>
            <p:cNvSpPr>
              <a:spLocks noChangeArrowheads="1"/>
            </p:cNvSpPr>
            <p:nvPr/>
          </p:nvSpPr>
          <p:spPr bwMode="auto">
            <a:xfrm>
              <a:off x="4593" y="2731"/>
              <a:ext cx="879" cy="458"/>
            </a:xfrm>
            <a:prstGeom prst="rect">
              <a:avLst/>
            </a:prstGeom>
            <a:solidFill>
              <a:srgbClr val="9900CC"/>
            </a:solidFill>
            <a:ln>
              <a:noFill/>
            </a:ln>
            <a:effectLst>
              <a:prstShdw prst="shdw18" dist="17961" dir="13500000">
                <a:srgbClr val="9900CC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477" name="Text Box 93"/>
            <p:cNvSpPr txBox="1">
              <a:spLocks noChangeArrowheads="1"/>
            </p:cNvSpPr>
            <p:nvPr/>
          </p:nvSpPr>
          <p:spPr bwMode="auto">
            <a:xfrm>
              <a:off x="4564" y="2809"/>
              <a:ext cx="925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85000"/>
                </a:lnSpc>
                <a:buClr>
                  <a:schemeClr val="tx1"/>
                </a:buClr>
              </a:pPr>
              <a:r>
                <a:rPr lang="en-US" sz="1200" i="0">
                  <a:solidFill>
                    <a:srgbClr val="DDDDDD"/>
                  </a:solidFill>
                  <a:latin typeface="Times New Roman" pitchFamily="18" charset="0"/>
                </a:rPr>
                <a:t>Phase E</a:t>
              </a:r>
            </a:p>
            <a:p>
              <a:pPr algn="ctr">
                <a:lnSpc>
                  <a:spcPct val="85000"/>
                </a:lnSpc>
                <a:buClr>
                  <a:schemeClr val="tx1"/>
                </a:buClr>
              </a:pPr>
              <a:r>
                <a:rPr lang="en-US" sz="1200" i="0">
                  <a:solidFill>
                    <a:srgbClr val="DDDDDD"/>
                  </a:solidFill>
                  <a:latin typeface="Times New Roman" pitchFamily="18" charset="0"/>
                </a:rPr>
                <a:t>Operations</a:t>
              </a:r>
            </a:p>
          </p:txBody>
        </p:sp>
      </p:grpSp>
      <p:sp>
        <p:nvSpPr>
          <p:cNvPr id="1040478" name="AutoShape 94"/>
          <p:cNvSpPr>
            <a:spLocks noChangeArrowheads="1"/>
          </p:cNvSpPr>
          <p:nvPr/>
        </p:nvSpPr>
        <p:spPr bwMode="auto">
          <a:xfrm>
            <a:off x="5080000" y="4887913"/>
            <a:ext cx="152400" cy="169862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479" name="Text Box 95"/>
          <p:cNvSpPr txBox="1">
            <a:spLocks noChangeArrowheads="1"/>
          </p:cNvSpPr>
          <p:nvPr/>
        </p:nvSpPr>
        <p:spPr bwMode="auto">
          <a:xfrm>
            <a:off x="4678363" y="4838700"/>
            <a:ext cx="52863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85000"/>
              </a:lnSpc>
              <a:buClr>
                <a:schemeClr val="tx1"/>
              </a:buClr>
            </a:pPr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CDR</a:t>
            </a:r>
            <a:endParaRPr lang="en-US" sz="1200" i="0">
              <a:solidFill>
                <a:srgbClr val="0204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1040480" name="Group 96"/>
          <p:cNvGrpSpPr>
            <a:grpSpLocks/>
          </p:cNvGrpSpPr>
          <p:nvPr/>
        </p:nvGrpSpPr>
        <p:grpSpPr bwMode="auto">
          <a:xfrm>
            <a:off x="228600" y="4048125"/>
            <a:ext cx="1295400" cy="736600"/>
            <a:chOff x="624" y="2095"/>
            <a:chExt cx="912" cy="521"/>
          </a:xfrm>
        </p:grpSpPr>
        <p:sp>
          <p:nvSpPr>
            <p:cNvPr id="1040481" name="AutoShape 97"/>
            <p:cNvSpPr>
              <a:spLocks noChangeArrowheads="1"/>
            </p:cNvSpPr>
            <p:nvPr/>
          </p:nvSpPr>
          <p:spPr bwMode="auto">
            <a:xfrm>
              <a:off x="629" y="2095"/>
              <a:ext cx="907" cy="521"/>
            </a:xfrm>
            <a:prstGeom prst="bevel">
              <a:avLst>
                <a:gd name="adj" fmla="val 1648"/>
              </a:avLst>
            </a:prstGeom>
            <a:solidFill>
              <a:srgbClr val="9900CC"/>
            </a:solidFill>
            <a:ln>
              <a:noFill/>
            </a:ln>
            <a:effectLst>
              <a:prstShdw prst="shdw18" dist="17961" dir="13500000">
                <a:srgbClr val="9900CC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482" name="Rectangle 98"/>
            <p:cNvSpPr>
              <a:spLocks noChangeArrowheads="1"/>
            </p:cNvSpPr>
            <p:nvPr/>
          </p:nvSpPr>
          <p:spPr bwMode="auto">
            <a:xfrm>
              <a:off x="670" y="2146"/>
              <a:ext cx="818" cy="426"/>
            </a:xfrm>
            <a:prstGeom prst="rect">
              <a:avLst/>
            </a:prstGeom>
            <a:solidFill>
              <a:srgbClr val="9900CC"/>
            </a:solidFill>
            <a:ln>
              <a:noFill/>
            </a:ln>
            <a:effectLst>
              <a:prstShdw prst="shdw18" dist="17961" dir="13500000">
                <a:srgbClr val="9900CC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483" name="Text Box 99"/>
            <p:cNvSpPr txBox="1">
              <a:spLocks noChangeArrowheads="1"/>
            </p:cNvSpPr>
            <p:nvPr/>
          </p:nvSpPr>
          <p:spPr bwMode="auto">
            <a:xfrm>
              <a:off x="624" y="2119"/>
              <a:ext cx="864" cy="452"/>
            </a:xfrm>
            <a:prstGeom prst="rect">
              <a:avLst/>
            </a:prstGeom>
            <a:solidFill>
              <a:srgbClr val="99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200" i="0">
                  <a:solidFill>
                    <a:srgbClr val="DDDDDD"/>
                  </a:solidFill>
                  <a:latin typeface="Times New Roman" pitchFamily="18" charset="0"/>
                </a:rPr>
                <a:t>Pre Phase A Advanced Studies</a:t>
              </a:r>
            </a:p>
          </p:txBody>
        </p:sp>
      </p:grpSp>
      <p:grpSp>
        <p:nvGrpSpPr>
          <p:cNvPr id="1040484" name="Group 100"/>
          <p:cNvGrpSpPr>
            <a:grpSpLocks/>
          </p:cNvGrpSpPr>
          <p:nvPr/>
        </p:nvGrpSpPr>
        <p:grpSpPr bwMode="auto">
          <a:xfrm>
            <a:off x="1600200" y="4038600"/>
            <a:ext cx="1549400" cy="735013"/>
            <a:chOff x="624" y="2095"/>
            <a:chExt cx="912" cy="521"/>
          </a:xfrm>
        </p:grpSpPr>
        <p:sp>
          <p:nvSpPr>
            <p:cNvPr id="1040485" name="AutoShape 101"/>
            <p:cNvSpPr>
              <a:spLocks noChangeArrowheads="1"/>
            </p:cNvSpPr>
            <p:nvPr/>
          </p:nvSpPr>
          <p:spPr bwMode="auto">
            <a:xfrm>
              <a:off x="629" y="2095"/>
              <a:ext cx="907" cy="521"/>
            </a:xfrm>
            <a:prstGeom prst="bevel">
              <a:avLst>
                <a:gd name="adj" fmla="val 1648"/>
              </a:avLst>
            </a:prstGeom>
            <a:solidFill>
              <a:srgbClr val="9900CC"/>
            </a:solidFill>
            <a:ln>
              <a:noFill/>
            </a:ln>
            <a:effectLst>
              <a:prstShdw prst="shdw18" dist="17961" dir="13500000">
                <a:srgbClr val="9900CC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486" name="Rectangle 102"/>
            <p:cNvSpPr>
              <a:spLocks noChangeArrowheads="1"/>
            </p:cNvSpPr>
            <p:nvPr/>
          </p:nvSpPr>
          <p:spPr bwMode="auto">
            <a:xfrm>
              <a:off x="670" y="2146"/>
              <a:ext cx="818" cy="426"/>
            </a:xfrm>
            <a:prstGeom prst="rect">
              <a:avLst/>
            </a:prstGeom>
            <a:solidFill>
              <a:srgbClr val="9900CC"/>
            </a:solidFill>
            <a:ln>
              <a:noFill/>
            </a:ln>
            <a:effectLst>
              <a:prstShdw prst="shdw18" dist="17961" dir="13500000">
                <a:srgbClr val="9900CC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487" name="Text Box 103"/>
            <p:cNvSpPr txBox="1">
              <a:spLocks noChangeArrowheads="1"/>
            </p:cNvSpPr>
            <p:nvPr/>
          </p:nvSpPr>
          <p:spPr bwMode="auto">
            <a:xfrm>
              <a:off x="624" y="2183"/>
              <a:ext cx="864" cy="324"/>
            </a:xfrm>
            <a:prstGeom prst="rect">
              <a:avLst/>
            </a:prstGeom>
            <a:solidFill>
              <a:srgbClr val="99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200" i="0">
                  <a:solidFill>
                    <a:srgbClr val="DDDDDD"/>
                  </a:solidFill>
                  <a:latin typeface="Times New Roman" pitchFamily="18" charset="0"/>
                </a:rPr>
                <a:t>Phase A</a:t>
              </a:r>
            </a:p>
            <a:p>
              <a:pPr algn="ctr"/>
              <a:r>
                <a:rPr lang="en-US" sz="1200" i="0">
                  <a:solidFill>
                    <a:srgbClr val="DDDDDD"/>
                  </a:solidFill>
                  <a:latin typeface="Times New Roman" pitchFamily="18" charset="0"/>
                </a:rPr>
                <a:t>Mission Definition</a:t>
              </a:r>
            </a:p>
          </p:txBody>
        </p:sp>
      </p:grpSp>
      <p:sp>
        <p:nvSpPr>
          <p:cNvPr id="1040488" name="Line 104"/>
          <p:cNvSpPr>
            <a:spLocks noChangeShapeType="1"/>
          </p:cNvSpPr>
          <p:nvPr/>
        </p:nvSpPr>
        <p:spPr bwMode="auto">
          <a:xfrm>
            <a:off x="279400" y="3360738"/>
            <a:ext cx="84963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>
            <a:prstShdw prst="shdw17" dist="17961" dir="2700000">
              <a:srgbClr val="A50021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0489" name="Group 105"/>
          <p:cNvGrpSpPr>
            <a:grpSpLocks/>
          </p:cNvGrpSpPr>
          <p:nvPr/>
        </p:nvGrpSpPr>
        <p:grpSpPr bwMode="auto">
          <a:xfrm>
            <a:off x="3251200" y="4038600"/>
            <a:ext cx="1054100" cy="746125"/>
            <a:chOff x="1584" y="2095"/>
            <a:chExt cx="1296" cy="528"/>
          </a:xfrm>
        </p:grpSpPr>
        <p:sp>
          <p:nvSpPr>
            <p:cNvPr id="1040490" name="AutoShape 106"/>
            <p:cNvSpPr>
              <a:spLocks noChangeArrowheads="1"/>
            </p:cNvSpPr>
            <p:nvPr/>
          </p:nvSpPr>
          <p:spPr bwMode="auto">
            <a:xfrm>
              <a:off x="1584" y="2095"/>
              <a:ext cx="1296" cy="528"/>
            </a:xfrm>
            <a:prstGeom prst="bevel">
              <a:avLst>
                <a:gd name="adj" fmla="val 1648"/>
              </a:avLst>
            </a:prstGeom>
            <a:solidFill>
              <a:srgbClr val="9900CC"/>
            </a:solidFill>
            <a:ln>
              <a:noFill/>
            </a:ln>
            <a:effectLst>
              <a:prstShdw prst="shdw18" dist="17961" dir="13500000">
                <a:srgbClr val="9900CC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491" name="Rectangle 107"/>
            <p:cNvSpPr>
              <a:spLocks noChangeArrowheads="1"/>
            </p:cNvSpPr>
            <p:nvPr/>
          </p:nvSpPr>
          <p:spPr bwMode="auto">
            <a:xfrm>
              <a:off x="1584" y="2143"/>
              <a:ext cx="1248" cy="432"/>
            </a:xfrm>
            <a:prstGeom prst="rect">
              <a:avLst/>
            </a:prstGeom>
            <a:solidFill>
              <a:srgbClr val="9900CC"/>
            </a:solidFill>
            <a:ln>
              <a:noFill/>
            </a:ln>
            <a:effectLst>
              <a:prstShdw prst="shdw18" dist="17961" dir="13500000">
                <a:srgbClr val="9900CC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492" name="Text Box 108"/>
            <p:cNvSpPr txBox="1">
              <a:spLocks noChangeArrowheads="1"/>
            </p:cNvSpPr>
            <p:nvPr/>
          </p:nvSpPr>
          <p:spPr bwMode="auto">
            <a:xfrm>
              <a:off x="1584" y="2120"/>
              <a:ext cx="1248" cy="453"/>
            </a:xfrm>
            <a:prstGeom prst="rect">
              <a:avLst/>
            </a:prstGeom>
            <a:solidFill>
              <a:srgbClr val="99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200" i="0">
                  <a:solidFill>
                    <a:srgbClr val="DDDDDD"/>
                  </a:solidFill>
                  <a:latin typeface="Times New Roman" pitchFamily="18" charset="0"/>
                </a:rPr>
                <a:t>Phase B</a:t>
              </a:r>
            </a:p>
            <a:p>
              <a:pPr algn="ctr"/>
              <a:r>
                <a:rPr lang="en-US" sz="1200" i="0">
                  <a:solidFill>
                    <a:srgbClr val="DDDDDD"/>
                  </a:solidFill>
                  <a:latin typeface="Times New Roman" pitchFamily="18" charset="0"/>
                </a:rPr>
                <a:t>Preliminary Design</a:t>
              </a:r>
            </a:p>
          </p:txBody>
        </p:sp>
      </p:grpSp>
      <p:grpSp>
        <p:nvGrpSpPr>
          <p:cNvPr id="1040493" name="Group 109"/>
          <p:cNvGrpSpPr>
            <a:grpSpLocks/>
          </p:cNvGrpSpPr>
          <p:nvPr/>
        </p:nvGrpSpPr>
        <p:grpSpPr bwMode="auto">
          <a:xfrm>
            <a:off x="228600" y="5521325"/>
            <a:ext cx="8686800" cy="430213"/>
            <a:chOff x="144" y="3727"/>
            <a:chExt cx="5472" cy="305"/>
          </a:xfrm>
        </p:grpSpPr>
        <p:grpSp>
          <p:nvGrpSpPr>
            <p:cNvPr id="1040494" name="Group 110"/>
            <p:cNvGrpSpPr>
              <a:grpSpLocks/>
            </p:cNvGrpSpPr>
            <p:nvPr/>
          </p:nvGrpSpPr>
          <p:grpSpPr bwMode="auto">
            <a:xfrm>
              <a:off x="144" y="3727"/>
              <a:ext cx="5472" cy="305"/>
              <a:chOff x="1768" y="3898"/>
              <a:chExt cx="2361" cy="281"/>
            </a:xfrm>
          </p:grpSpPr>
          <p:sp>
            <p:nvSpPr>
              <p:cNvPr id="1040495" name="AutoShape 111"/>
              <p:cNvSpPr>
                <a:spLocks noChangeArrowheads="1"/>
              </p:cNvSpPr>
              <p:nvPr/>
            </p:nvSpPr>
            <p:spPr bwMode="gray">
              <a:xfrm>
                <a:off x="1768" y="3898"/>
                <a:ext cx="2361" cy="281"/>
              </a:xfrm>
              <a:prstGeom prst="bevel">
                <a:avLst>
                  <a:gd name="adj" fmla="val 12500"/>
                </a:avLst>
              </a:prstGeom>
              <a:solidFill>
                <a:srgbClr val="9900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0496" name="Text Box 112"/>
              <p:cNvSpPr txBox="1">
                <a:spLocks noChangeArrowheads="1"/>
              </p:cNvSpPr>
              <p:nvPr/>
            </p:nvSpPr>
            <p:spPr bwMode="gray">
              <a:xfrm>
                <a:off x="2923" y="3929"/>
                <a:ext cx="50" cy="218"/>
              </a:xfrm>
              <a:prstGeom prst="rect">
                <a:avLst/>
              </a:prstGeom>
              <a:solidFill>
                <a:srgbClr val="9900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endParaRPr lang="en-US" sz="1800" i="0">
                  <a:solidFill>
                    <a:srgbClr val="DDDDDD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040497" name="Text Box 113"/>
            <p:cNvSpPr txBox="1">
              <a:spLocks noChangeArrowheads="1"/>
            </p:cNvSpPr>
            <p:nvPr/>
          </p:nvSpPr>
          <p:spPr bwMode="auto">
            <a:xfrm>
              <a:off x="2512" y="3761"/>
              <a:ext cx="956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en-US" sz="1800" i="0">
                  <a:solidFill>
                    <a:srgbClr val="DDDDDD"/>
                  </a:solidFill>
                  <a:latin typeface="Times New Roman" pitchFamily="18" charset="0"/>
                </a:rPr>
                <a:t>NPG 7120.5C</a:t>
              </a:r>
            </a:p>
          </p:txBody>
        </p:sp>
      </p:grpSp>
      <p:grpSp>
        <p:nvGrpSpPr>
          <p:cNvPr id="1040498" name="Group 114"/>
          <p:cNvGrpSpPr>
            <a:grpSpLocks/>
          </p:cNvGrpSpPr>
          <p:nvPr/>
        </p:nvGrpSpPr>
        <p:grpSpPr bwMode="auto">
          <a:xfrm>
            <a:off x="228600" y="1830388"/>
            <a:ext cx="677863" cy="403225"/>
            <a:chOff x="1795" y="3027"/>
            <a:chExt cx="427" cy="286"/>
          </a:xfrm>
        </p:grpSpPr>
        <p:sp>
          <p:nvSpPr>
            <p:cNvPr id="1040499" name="AutoShape 115"/>
            <p:cNvSpPr>
              <a:spLocks noChangeArrowheads="1"/>
            </p:cNvSpPr>
            <p:nvPr/>
          </p:nvSpPr>
          <p:spPr bwMode="auto">
            <a:xfrm>
              <a:off x="2126" y="3093"/>
              <a:ext cx="96" cy="120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500" name="Text Box 116"/>
            <p:cNvSpPr txBox="1">
              <a:spLocks noChangeArrowheads="1"/>
            </p:cNvSpPr>
            <p:nvPr/>
          </p:nvSpPr>
          <p:spPr bwMode="auto">
            <a:xfrm>
              <a:off x="1795" y="3027"/>
              <a:ext cx="36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85000"/>
                </a:lnSpc>
                <a:buClr>
                  <a:schemeClr val="tx1"/>
                </a:buClr>
              </a:pPr>
              <a:r>
                <a: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JROC</a:t>
              </a:r>
            </a:p>
            <a:p>
              <a:pPr>
                <a:lnSpc>
                  <a:spcPct val="85000"/>
                </a:lnSpc>
                <a:buClr>
                  <a:schemeClr val="tx1"/>
                </a:buClr>
              </a:pPr>
              <a:r>
                <a: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ICD</a:t>
              </a:r>
              <a:endParaRPr lang="en-US" sz="1200" i="0">
                <a:solidFill>
                  <a:srgbClr val="0204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040501" name="AutoShape 117"/>
          <p:cNvSpPr>
            <a:spLocks noChangeArrowheads="1"/>
          </p:cNvSpPr>
          <p:nvPr/>
        </p:nvSpPr>
        <p:spPr bwMode="auto">
          <a:xfrm>
            <a:off x="647700" y="2954338"/>
            <a:ext cx="152400" cy="190500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502" name="AutoShape 118"/>
          <p:cNvSpPr>
            <a:spLocks noChangeArrowheads="1"/>
          </p:cNvSpPr>
          <p:nvPr/>
        </p:nvSpPr>
        <p:spPr bwMode="auto">
          <a:xfrm>
            <a:off x="952500" y="2954338"/>
            <a:ext cx="152400" cy="190500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503" name="AutoShape 119"/>
          <p:cNvSpPr>
            <a:spLocks noChangeArrowheads="1"/>
          </p:cNvSpPr>
          <p:nvPr/>
        </p:nvSpPr>
        <p:spPr bwMode="auto">
          <a:xfrm>
            <a:off x="1257300" y="2954338"/>
            <a:ext cx="152400" cy="190500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0504" name="Group 120"/>
          <p:cNvGrpSpPr>
            <a:grpSpLocks/>
          </p:cNvGrpSpPr>
          <p:nvPr/>
        </p:nvGrpSpPr>
        <p:grpSpPr bwMode="auto">
          <a:xfrm>
            <a:off x="4343400" y="4038600"/>
            <a:ext cx="952500" cy="746125"/>
            <a:chOff x="1584" y="2095"/>
            <a:chExt cx="1296" cy="528"/>
          </a:xfrm>
        </p:grpSpPr>
        <p:sp>
          <p:nvSpPr>
            <p:cNvPr id="1040505" name="AutoShape 121"/>
            <p:cNvSpPr>
              <a:spLocks noChangeArrowheads="1"/>
            </p:cNvSpPr>
            <p:nvPr/>
          </p:nvSpPr>
          <p:spPr bwMode="auto">
            <a:xfrm>
              <a:off x="1584" y="2095"/>
              <a:ext cx="1296" cy="528"/>
            </a:xfrm>
            <a:prstGeom prst="bevel">
              <a:avLst>
                <a:gd name="adj" fmla="val 1648"/>
              </a:avLst>
            </a:prstGeom>
            <a:solidFill>
              <a:srgbClr val="9900CC"/>
            </a:solidFill>
            <a:ln>
              <a:noFill/>
            </a:ln>
            <a:effectLst>
              <a:prstShdw prst="shdw18" dist="17961" dir="13500000">
                <a:srgbClr val="9900CC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506" name="Rectangle 122"/>
            <p:cNvSpPr>
              <a:spLocks noChangeArrowheads="1"/>
            </p:cNvSpPr>
            <p:nvPr/>
          </p:nvSpPr>
          <p:spPr bwMode="auto">
            <a:xfrm>
              <a:off x="1584" y="2143"/>
              <a:ext cx="1248" cy="432"/>
            </a:xfrm>
            <a:prstGeom prst="rect">
              <a:avLst/>
            </a:prstGeom>
            <a:solidFill>
              <a:srgbClr val="9900CC"/>
            </a:solidFill>
            <a:ln>
              <a:noFill/>
            </a:ln>
            <a:effectLst>
              <a:prstShdw prst="shdw18" dist="17961" dir="13500000">
                <a:srgbClr val="9900CC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507" name="Text Box 123"/>
            <p:cNvSpPr txBox="1">
              <a:spLocks noChangeArrowheads="1"/>
            </p:cNvSpPr>
            <p:nvPr/>
          </p:nvSpPr>
          <p:spPr bwMode="auto">
            <a:xfrm>
              <a:off x="1584" y="2120"/>
              <a:ext cx="1248" cy="452"/>
            </a:xfrm>
            <a:prstGeom prst="rect">
              <a:avLst/>
            </a:prstGeom>
            <a:solidFill>
              <a:srgbClr val="99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200" i="0">
                  <a:solidFill>
                    <a:srgbClr val="DDDDDD"/>
                  </a:solidFill>
                  <a:latin typeface="Times New Roman" pitchFamily="18" charset="0"/>
                </a:rPr>
                <a:t>Phase C</a:t>
              </a:r>
            </a:p>
            <a:p>
              <a:pPr algn="ctr"/>
              <a:r>
                <a:rPr lang="en-US" sz="1200" i="0">
                  <a:solidFill>
                    <a:srgbClr val="DDDDDD"/>
                  </a:solidFill>
                  <a:latin typeface="Times New Roman" pitchFamily="18" charset="0"/>
                </a:rPr>
                <a:t>Final Design</a:t>
              </a:r>
            </a:p>
          </p:txBody>
        </p:sp>
      </p:grpSp>
      <p:grpSp>
        <p:nvGrpSpPr>
          <p:cNvPr id="1040508" name="Group 124"/>
          <p:cNvGrpSpPr>
            <a:grpSpLocks/>
          </p:cNvGrpSpPr>
          <p:nvPr/>
        </p:nvGrpSpPr>
        <p:grpSpPr bwMode="auto">
          <a:xfrm>
            <a:off x="3657600" y="4838700"/>
            <a:ext cx="533400" cy="250825"/>
            <a:chOff x="2112" y="2612"/>
            <a:chExt cx="336" cy="178"/>
          </a:xfrm>
        </p:grpSpPr>
        <p:sp>
          <p:nvSpPr>
            <p:cNvPr id="1040509" name="Text Box 125"/>
            <p:cNvSpPr txBox="1">
              <a:spLocks noChangeArrowheads="1"/>
            </p:cNvSpPr>
            <p:nvPr/>
          </p:nvSpPr>
          <p:spPr bwMode="auto">
            <a:xfrm>
              <a:off x="2112" y="2612"/>
              <a:ext cx="333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85000"/>
                </a:lnSpc>
                <a:buClr>
                  <a:schemeClr val="tx1"/>
                </a:buClr>
              </a:pPr>
              <a:r>
                <a: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PDR</a:t>
              </a:r>
              <a:endParaRPr lang="en-US" sz="1200" i="0">
                <a:solidFill>
                  <a:srgbClr val="0204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040510" name="AutoShape 126"/>
            <p:cNvSpPr>
              <a:spLocks noChangeArrowheads="1"/>
            </p:cNvSpPr>
            <p:nvPr/>
          </p:nvSpPr>
          <p:spPr bwMode="auto">
            <a:xfrm>
              <a:off x="2352" y="2662"/>
              <a:ext cx="96" cy="120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0511" name="Group 127"/>
          <p:cNvGrpSpPr>
            <a:grpSpLocks/>
          </p:cNvGrpSpPr>
          <p:nvPr/>
        </p:nvGrpSpPr>
        <p:grpSpPr bwMode="auto">
          <a:xfrm>
            <a:off x="3238500" y="4838700"/>
            <a:ext cx="528638" cy="250825"/>
            <a:chOff x="1635" y="2612"/>
            <a:chExt cx="333" cy="178"/>
          </a:xfrm>
        </p:grpSpPr>
        <p:sp>
          <p:nvSpPr>
            <p:cNvPr id="1040512" name="Text Box 128"/>
            <p:cNvSpPr txBox="1">
              <a:spLocks noChangeArrowheads="1"/>
            </p:cNvSpPr>
            <p:nvPr/>
          </p:nvSpPr>
          <p:spPr bwMode="auto">
            <a:xfrm>
              <a:off x="1635" y="2612"/>
              <a:ext cx="333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85000"/>
                </a:lnSpc>
                <a:buClr>
                  <a:schemeClr val="tx1"/>
                </a:buClr>
              </a:pPr>
              <a:r>
                <a: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SDR</a:t>
              </a:r>
              <a:endParaRPr lang="en-US" sz="1200" i="0">
                <a:solidFill>
                  <a:srgbClr val="0204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040513" name="AutoShape 129"/>
            <p:cNvSpPr>
              <a:spLocks noChangeArrowheads="1"/>
            </p:cNvSpPr>
            <p:nvPr/>
          </p:nvSpPr>
          <p:spPr bwMode="auto">
            <a:xfrm>
              <a:off x="1872" y="2662"/>
              <a:ext cx="96" cy="120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0514" name="Text Box 130"/>
          <p:cNvSpPr txBox="1">
            <a:spLocks noChangeArrowheads="1"/>
          </p:cNvSpPr>
          <p:nvPr/>
        </p:nvSpPr>
        <p:spPr bwMode="auto">
          <a:xfrm>
            <a:off x="1739900" y="3560763"/>
            <a:ext cx="214947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  <a:buClr>
                <a:schemeClr val="tx1"/>
              </a:buClr>
            </a:pPr>
            <a:r>
              <a:rPr lang="en-US" sz="1400" i="0">
                <a:solidFill>
                  <a:srgbClr val="000066"/>
                </a:solidFill>
                <a:latin typeface="Times New Roman" pitchFamily="18" charset="0"/>
              </a:rPr>
              <a:t>Formulation</a:t>
            </a:r>
          </a:p>
        </p:txBody>
      </p:sp>
      <p:sp>
        <p:nvSpPr>
          <p:cNvPr id="1040515" name="Text Box 131"/>
          <p:cNvSpPr txBox="1">
            <a:spLocks noChangeArrowheads="1"/>
          </p:cNvSpPr>
          <p:nvPr/>
        </p:nvSpPr>
        <p:spPr bwMode="auto">
          <a:xfrm>
            <a:off x="5207000" y="3548063"/>
            <a:ext cx="214947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  <a:buClr>
                <a:schemeClr val="tx1"/>
              </a:buClr>
            </a:pPr>
            <a:r>
              <a:rPr lang="en-US" sz="1400" i="0">
                <a:solidFill>
                  <a:srgbClr val="000066"/>
                </a:solidFill>
                <a:latin typeface="Times New Roman" pitchFamily="18" charset="0"/>
              </a:rPr>
              <a:t>Implementation</a:t>
            </a:r>
          </a:p>
        </p:txBody>
      </p:sp>
      <p:sp>
        <p:nvSpPr>
          <p:cNvPr id="1040516" name="Line 132"/>
          <p:cNvSpPr>
            <a:spLocks noChangeShapeType="1"/>
          </p:cNvSpPr>
          <p:nvPr/>
        </p:nvSpPr>
        <p:spPr bwMode="auto">
          <a:xfrm>
            <a:off x="4254500" y="3690938"/>
            <a:ext cx="0" cy="139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0517" name="Line 133"/>
          <p:cNvSpPr>
            <a:spLocks noChangeShapeType="1"/>
          </p:cNvSpPr>
          <p:nvPr/>
        </p:nvSpPr>
        <p:spPr bwMode="auto">
          <a:xfrm>
            <a:off x="3454400" y="3690938"/>
            <a:ext cx="72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0518" name="Line 134"/>
          <p:cNvSpPr>
            <a:spLocks noChangeShapeType="1"/>
          </p:cNvSpPr>
          <p:nvPr/>
        </p:nvSpPr>
        <p:spPr bwMode="auto">
          <a:xfrm flipH="1">
            <a:off x="4356100" y="3678238"/>
            <a:ext cx="120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0519" name="Line 135"/>
          <p:cNvSpPr>
            <a:spLocks noChangeShapeType="1"/>
          </p:cNvSpPr>
          <p:nvPr/>
        </p:nvSpPr>
        <p:spPr bwMode="auto">
          <a:xfrm flipH="1">
            <a:off x="1651000" y="3690938"/>
            <a:ext cx="55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0520" name="Line 136"/>
          <p:cNvSpPr>
            <a:spLocks noChangeShapeType="1"/>
          </p:cNvSpPr>
          <p:nvPr/>
        </p:nvSpPr>
        <p:spPr bwMode="auto">
          <a:xfrm>
            <a:off x="6985000" y="3678238"/>
            <a:ext cx="180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0521" name="AutoShape 137"/>
          <p:cNvSpPr>
            <a:spLocks noChangeArrowheads="1"/>
          </p:cNvSpPr>
          <p:nvPr/>
        </p:nvSpPr>
        <p:spPr bwMode="auto">
          <a:xfrm>
            <a:off x="4140200" y="3582988"/>
            <a:ext cx="228600" cy="203200"/>
          </a:xfrm>
          <a:prstGeom prst="diamond">
            <a:avLst/>
          </a:prstGeom>
          <a:solidFill>
            <a:srgbClr val="CC00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522" name="Text Box 138"/>
          <p:cNvSpPr txBox="1">
            <a:spLocks noChangeArrowheads="1"/>
          </p:cNvSpPr>
          <p:nvPr/>
        </p:nvSpPr>
        <p:spPr bwMode="auto">
          <a:xfrm>
            <a:off x="3340100" y="3379788"/>
            <a:ext cx="177323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85000"/>
              </a:lnSpc>
              <a:buClr>
                <a:schemeClr val="tx1"/>
              </a:buClr>
            </a:pPr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Program Plan &amp; PCA</a:t>
            </a:r>
            <a:endParaRPr lang="en-US" sz="1200" i="0">
              <a:solidFill>
                <a:srgbClr val="0204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40523" name="AutoShape 139"/>
          <p:cNvSpPr>
            <a:spLocks noChangeArrowheads="1"/>
          </p:cNvSpPr>
          <p:nvPr/>
        </p:nvSpPr>
        <p:spPr bwMode="auto">
          <a:xfrm>
            <a:off x="1447800" y="3582988"/>
            <a:ext cx="228600" cy="203200"/>
          </a:xfrm>
          <a:prstGeom prst="diamond">
            <a:avLst/>
          </a:prstGeom>
          <a:solidFill>
            <a:srgbClr val="CC00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524" name="Text Box 140"/>
          <p:cNvSpPr txBox="1">
            <a:spLocks noChangeArrowheads="1"/>
          </p:cNvSpPr>
          <p:nvPr/>
        </p:nvSpPr>
        <p:spPr bwMode="auto">
          <a:xfrm>
            <a:off x="1270000" y="3379788"/>
            <a:ext cx="57943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85000"/>
              </a:lnSpc>
              <a:buClr>
                <a:schemeClr val="tx1"/>
              </a:buClr>
            </a:pPr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FAD</a:t>
            </a:r>
            <a:endParaRPr lang="en-US" sz="1200" i="0">
              <a:solidFill>
                <a:srgbClr val="0204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1040525" name="Group 141"/>
          <p:cNvGrpSpPr>
            <a:grpSpLocks/>
          </p:cNvGrpSpPr>
          <p:nvPr/>
        </p:nvGrpSpPr>
        <p:grpSpPr bwMode="auto">
          <a:xfrm>
            <a:off x="2222500" y="4835525"/>
            <a:ext cx="604838" cy="247650"/>
            <a:chOff x="1155" y="2619"/>
            <a:chExt cx="381" cy="175"/>
          </a:xfrm>
        </p:grpSpPr>
        <p:sp>
          <p:nvSpPr>
            <p:cNvPr id="1040526" name="Text Box 142"/>
            <p:cNvSpPr txBox="1">
              <a:spLocks noChangeArrowheads="1"/>
            </p:cNvSpPr>
            <p:nvPr/>
          </p:nvSpPr>
          <p:spPr bwMode="auto">
            <a:xfrm>
              <a:off x="1155" y="2619"/>
              <a:ext cx="381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85000"/>
                </a:lnSpc>
                <a:buClr>
                  <a:schemeClr val="tx1"/>
                </a:buClr>
              </a:pPr>
              <a:r>
                <a: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SRR</a:t>
              </a:r>
              <a:endParaRPr lang="en-US" sz="1200" i="0">
                <a:solidFill>
                  <a:srgbClr val="0204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040527" name="AutoShape 143"/>
            <p:cNvSpPr>
              <a:spLocks noChangeArrowheads="1"/>
            </p:cNvSpPr>
            <p:nvPr/>
          </p:nvSpPr>
          <p:spPr bwMode="auto">
            <a:xfrm>
              <a:off x="1440" y="2662"/>
              <a:ext cx="96" cy="120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0528" name="Text Box 144"/>
          <p:cNvSpPr txBox="1">
            <a:spLocks noChangeArrowheads="1"/>
          </p:cNvSpPr>
          <p:nvPr/>
        </p:nvSpPr>
        <p:spPr bwMode="auto">
          <a:xfrm>
            <a:off x="2921000" y="3792538"/>
            <a:ext cx="57943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85000"/>
              </a:lnSpc>
              <a:buClr>
                <a:schemeClr val="tx1"/>
              </a:buClr>
            </a:pPr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IPAO</a:t>
            </a:r>
            <a:endParaRPr lang="en-US" sz="1200" i="0">
              <a:solidFill>
                <a:srgbClr val="0204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40529" name="Text Box 145"/>
          <p:cNvSpPr txBox="1">
            <a:spLocks noChangeArrowheads="1"/>
          </p:cNvSpPr>
          <p:nvPr/>
        </p:nvSpPr>
        <p:spPr bwMode="auto">
          <a:xfrm>
            <a:off x="3987800" y="3792538"/>
            <a:ext cx="57943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85000"/>
              </a:lnSpc>
              <a:buClr>
                <a:schemeClr val="tx1"/>
              </a:buClr>
            </a:pPr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IPAO</a:t>
            </a:r>
            <a:endParaRPr lang="en-US" sz="1200" i="0">
              <a:solidFill>
                <a:srgbClr val="0204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40530" name="Text Box 146"/>
          <p:cNvSpPr txBox="1">
            <a:spLocks noChangeArrowheads="1"/>
          </p:cNvSpPr>
          <p:nvPr/>
        </p:nvSpPr>
        <p:spPr bwMode="auto">
          <a:xfrm>
            <a:off x="1358900" y="3792538"/>
            <a:ext cx="57943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85000"/>
              </a:lnSpc>
              <a:buClr>
                <a:schemeClr val="tx1"/>
              </a:buClr>
            </a:pPr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BC</a:t>
            </a:r>
            <a:endParaRPr lang="en-US" sz="1200" i="0">
              <a:solidFill>
                <a:srgbClr val="0204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40531" name="Text Box 147"/>
          <p:cNvSpPr txBox="1">
            <a:spLocks noChangeArrowheads="1"/>
          </p:cNvSpPr>
          <p:nvPr/>
        </p:nvSpPr>
        <p:spPr bwMode="auto">
          <a:xfrm>
            <a:off x="1257300" y="5156200"/>
            <a:ext cx="846138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85000"/>
              </a:lnSpc>
              <a:buClr>
                <a:schemeClr val="tx1"/>
              </a:buClr>
            </a:pPr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MNS</a:t>
            </a:r>
          </a:p>
          <a:p>
            <a:pPr>
              <a:lnSpc>
                <a:spcPct val="85000"/>
              </a:lnSpc>
              <a:buClr>
                <a:schemeClr val="tx1"/>
              </a:buClr>
            </a:pPr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CONOPS</a:t>
            </a:r>
            <a:endParaRPr lang="en-US" sz="1200" i="0">
              <a:solidFill>
                <a:srgbClr val="0204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40532" name="Text Box 148"/>
          <p:cNvSpPr txBox="1">
            <a:spLocks noChangeArrowheads="1"/>
          </p:cNvSpPr>
          <p:nvPr/>
        </p:nvSpPr>
        <p:spPr bwMode="auto">
          <a:xfrm>
            <a:off x="2654300" y="5156200"/>
            <a:ext cx="960438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85000"/>
              </a:lnSpc>
              <a:buClr>
                <a:schemeClr val="tx1"/>
              </a:buClr>
            </a:pPr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Final LvL 1 </a:t>
            </a:r>
          </a:p>
          <a:p>
            <a:pPr>
              <a:lnSpc>
                <a:spcPct val="85000"/>
              </a:lnSpc>
              <a:buClr>
                <a:schemeClr val="tx1"/>
              </a:buClr>
            </a:pPr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Draft LvL 2</a:t>
            </a:r>
            <a:endParaRPr lang="en-US" sz="1200" i="0">
              <a:solidFill>
                <a:srgbClr val="0204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40533" name="Text Box 149"/>
          <p:cNvSpPr txBox="1">
            <a:spLocks noChangeArrowheads="1"/>
          </p:cNvSpPr>
          <p:nvPr/>
        </p:nvSpPr>
        <p:spPr bwMode="auto">
          <a:xfrm>
            <a:off x="3708400" y="5233988"/>
            <a:ext cx="96043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85000"/>
              </a:lnSpc>
              <a:buClr>
                <a:schemeClr val="tx1"/>
              </a:buClr>
            </a:pPr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Final LvL 2</a:t>
            </a:r>
            <a:endParaRPr lang="en-US" sz="1200" i="0">
              <a:solidFill>
                <a:srgbClr val="0204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40534" name="Text Box 150"/>
          <p:cNvSpPr txBox="1">
            <a:spLocks noChangeArrowheads="1"/>
          </p:cNvSpPr>
          <p:nvPr/>
        </p:nvSpPr>
        <p:spPr bwMode="auto">
          <a:xfrm>
            <a:off x="4724400" y="5233988"/>
            <a:ext cx="123983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85000"/>
              </a:lnSpc>
              <a:buClr>
                <a:schemeClr val="tx1"/>
              </a:buClr>
            </a:pPr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Final LvL 3,4,5</a:t>
            </a:r>
            <a:endParaRPr lang="en-US" sz="1200" i="0">
              <a:solidFill>
                <a:srgbClr val="0204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40535" name="Text Box 151"/>
          <p:cNvSpPr txBox="1">
            <a:spLocks noChangeArrowheads="1"/>
          </p:cNvSpPr>
          <p:nvPr/>
        </p:nvSpPr>
        <p:spPr bwMode="auto">
          <a:xfrm>
            <a:off x="5473700" y="3792538"/>
            <a:ext cx="57943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85000"/>
              </a:lnSpc>
              <a:buClr>
                <a:schemeClr val="tx1"/>
              </a:buClr>
            </a:pPr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IPAO</a:t>
            </a:r>
            <a:endParaRPr lang="en-US" sz="1200" i="0">
              <a:solidFill>
                <a:srgbClr val="0204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40536" name="Text Box 152"/>
          <p:cNvSpPr txBox="1">
            <a:spLocks noChangeArrowheads="1"/>
          </p:cNvSpPr>
          <p:nvPr/>
        </p:nvSpPr>
        <p:spPr bwMode="auto">
          <a:xfrm>
            <a:off x="7200900" y="3792538"/>
            <a:ext cx="57943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85000"/>
              </a:lnSpc>
              <a:buClr>
                <a:schemeClr val="tx1"/>
              </a:buClr>
            </a:pPr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IPAO</a:t>
            </a:r>
            <a:endParaRPr lang="en-US" sz="1200" i="0">
              <a:solidFill>
                <a:srgbClr val="0204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40541" name="Text Box 157"/>
          <p:cNvSpPr txBox="1">
            <a:spLocks noChangeArrowheads="1"/>
          </p:cNvSpPr>
          <p:nvPr/>
        </p:nvSpPr>
        <p:spPr bwMode="auto">
          <a:xfrm>
            <a:off x="611188" y="6021388"/>
            <a:ext cx="7470775" cy="62865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>
                <a:solidFill>
                  <a:srgbClr val="000066"/>
                </a:solidFill>
              </a:rPr>
              <a:t>Exploration Systems Mission Directorate Will Utilize NSSAP 0301 </a:t>
            </a:r>
            <a:br>
              <a:rPr lang="en-US" i="0">
                <a:solidFill>
                  <a:srgbClr val="000066"/>
                </a:solidFill>
              </a:rPr>
            </a:br>
            <a:r>
              <a:rPr lang="en-US" i="0">
                <a:solidFill>
                  <a:srgbClr val="000066"/>
                </a:solidFill>
              </a:rPr>
              <a:t>Phases and Nomenclature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Working to Revision B of Exploration Systems Requirements</a:t>
            </a:r>
          </a:p>
          <a:p>
            <a:pPr lvl="1">
              <a:lnSpc>
                <a:spcPct val="90000"/>
              </a:lnSpc>
            </a:pPr>
            <a:r>
              <a:rPr lang="en-US" sz="1600" b="1"/>
              <a:t>Exploration System-of-System Requirements</a:t>
            </a:r>
          </a:p>
          <a:p>
            <a:pPr lvl="1">
              <a:lnSpc>
                <a:spcPct val="90000"/>
              </a:lnSpc>
            </a:pPr>
            <a:r>
              <a:rPr lang="en-US" sz="1600" b="1"/>
              <a:t>Exploration Crew Transport System Requirements</a:t>
            </a:r>
          </a:p>
          <a:p>
            <a:pPr lvl="2">
              <a:lnSpc>
                <a:spcPct val="90000"/>
              </a:lnSpc>
            </a:pPr>
            <a:r>
              <a:rPr lang="en-US" sz="1400" b="1"/>
              <a:t>Spiral I</a:t>
            </a:r>
          </a:p>
          <a:p>
            <a:pPr lvl="2">
              <a:lnSpc>
                <a:spcPct val="90000"/>
              </a:lnSpc>
            </a:pPr>
            <a:r>
              <a:rPr lang="en-US" sz="1400" b="1"/>
              <a:t>Spiral II</a:t>
            </a:r>
          </a:p>
          <a:p>
            <a:pPr lvl="2">
              <a:lnSpc>
                <a:spcPct val="90000"/>
              </a:lnSpc>
            </a:pPr>
            <a:r>
              <a:rPr lang="en-US" sz="1400" b="1"/>
              <a:t>Spiral III</a:t>
            </a:r>
          </a:p>
          <a:p>
            <a:pPr lvl="1">
              <a:lnSpc>
                <a:spcPct val="90000"/>
              </a:lnSpc>
            </a:pPr>
            <a:r>
              <a:rPr lang="en-US" sz="1600" b="1"/>
              <a:t>Crew Exploration Vehicle Concept of Operations</a:t>
            </a:r>
          </a:p>
          <a:p>
            <a:pPr lvl="1">
              <a:lnSpc>
                <a:spcPct val="90000"/>
              </a:lnSpc>
            </a:pPr>
            <a:endParaRPr lang="en-US" sz="600" b="1"/>
          </a:p>
          <a:p>
            <a:pPr>
              <a:lnSpc>
                <a:spcPct val="90000"/>
              </a:lnSpc>
            </a:pPr>
            <a:r>
              <a:rPr lang="en-US" sz="1800"/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</a:pPr>
            <a:r>
              <a:rPr lang="en-US" sz="1600" b="1"/>
              <a:t>Requirements Defined to Level of Detail that Supports Concept Studies</a:t>
            </a:r>
          </a:p>
          <a:p>
            <a:pPr lvl="1">
              <a:lnSpc>
                <a:spcPct val="90000"/>
              </a:lnSpc>
            </a:pPr>
            <a:r>
              <a:rPr lang="en-US" sz="1600" b="1"/>
              <a:t>Requirements Will Continue to Mature as Concept Studies Proceed</a:t>
            </a:r>
          </a:p>
          <a:p>
            <a:pPr lvl="1">
              <a:lnSpc>
                <a:spcPct val="90000"/>
              </a:lnSpc>
            </a:pPr>
            <a:r>
              <a:rPr lang="en-US" sz="1600" b="1"/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</a:pPr>
            <a:endParaRPr lang="en-US" sz="600" b="1"/>
          </a:p>
          <a:p>
            <a:pPr>
              <a:lnSpc>
                <a:spcPct val="90000"/>
              </a:lnSpc>
            </a:pPr>
            <a:r>
              <a:rPr lang="en-US" sz="1800"/>
              <a:t>Spiral I Acquisition Strategy for Addressing Requirements</a:t>
            </a:r>
          </a:p>
          <a:p>
            <a:pPr lvl="1">
              <a:lnSpc>
                <a:spcPct val="90000"/>
              </a:lnSpc>
            </a:pPr>
            <a:r>
              <a:rPr lang="en-US" sz="1600" b="1"/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</a:pPr>
            <a:r>
              <a:rPr lang="en-US" sz="1600" b="1"/>
              <a:t>Where Feasible, Use Spiral I &amp; II Requirements as Threshold</a:t>
            </a:r>
          </a:p>
          <a:p>
            <a:pPr lvl="1">
              <a:lnSpc>
                <a:spcPct val="90000"/>
              </a:lnSpc>
            </a:pPr>
            <a:r>
              <a:rPr lang="en-US" sz="1600" b="1"/>
              <a:t>Where Feasible, Establish Spiral III Requirements as Goal</a:t>
            </a:r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6659_Constell_Copy_10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B1997"/>
      </a:hlink>
      <a:folHlink>
        <a:srgbClr val="B2B2B2"/>
      </a:folHlink>
    </a:clrScheme>
    <a:fontScheme name="6659_Constell_Copy_1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rgbClr val="00008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rgbClr val="00008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659_Constell_Copy_10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659_Constell_Copy_1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659_Constell_Copy_10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659_Constell_Copy_10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659_Constell_Copy_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659_Constell_Copy_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659_Constell_Copy_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HD:Users:dunnima:Desktop:  Work In Progress:6659 POP MSFC Constellati#722A8:6659_Constell_Copy_10.ppt</Template>
  <TotalTime>63970</TotalTime>
  <Words>2456</Words>
  <Application>Microsoft Office PowerPoint</Application>
  <PresentationFormat>On-screen Show (4:3)</PresentationFormat>
  <Paragraphs>627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Times</vt:lpstr>
      <vt:lpstr>Arial</vt:lpstr>
      <vt:lpstr>Times New Roman</vt:lpstr>
      <vt:lpstr>Symbol</vt:lpstr>
      <vt:lpstr>Albertus Medium</vt:lpstr>
      <vt:lpstr>Arial Narrow</vt:lpstr>
      <vt:lpstr>Wingdings</vt:lpstr>
      <vt:lpstr>6659_Constell_Copy_10</vt:lpstr>
      <vt:lpstr>PowerPoint Presentation</vt:lpstr>
      <vt:lpstr>Agenda</vt:lpstr>
      <vt:lpstr>Nation’s Vision for Space Exploration</vt:lpstr>
      <vt:lpstr>The Nation’s Vision</vt:lpstr>
      <vt:lpstr>Key Elements of the Nation’s Vision</vt:lpstr>
      <vt:lpstr>Constellation Spirals</vt:lpstr>
      <vt:lpstr>Constellation Spirals</vt:lpstr>
      <vt:lpstr>Program Phases and Milestones NSSAP 0301</vt:lpstr>
      <vt:lpstr>Requirements</vt:lpstr>
      <vt:lpstr>Agenda</vt:lpstr>
      <vt:lpstr>PowerPoint Presentation</vt:lpstr>
      <vt:lpstr>Spiral I Study Phase</vt:lpstr>
      <vt:lpstr>Pre-Acquisition Activities in Support of Spiral I</vt:lpstr>
      <vt:lpstr>Agenda</vt:lpstr>
      <vt:lpstr>CEV Development Plan</vt:lpstr>
      <vt:lpstr>CEV Development Plan</vt:lpstr>
      <vt:lpstr>Fee Structure</vt:lpstr>
      <vt:lpstr>Down Select and Period Of Performance</vt:lpstr>
      <vt:lpstr>Commercial Approach for Earth to Orbit</vt:lpstr>
      <vt:lpstr>Conclusions</vt:lpstr>
      <vt:lpstr>Launch Vehicle</vt:lpstr>
      <vt:lpstr>System Integrator</vt:lpstr>
      <vt:lpstr>Spiral I Technology Infusion</vt:lpstr>
      <vt:lpstr>Safety Net BAA</vt:lpstr>
    </vt:vector>
  </TitlesOfParts>
  <Company>ESMD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Spiral I Acquisition Strategy</dc:title>
  <dc:subject>Current Status of Exploration Systems Directorate Acquisition Strategy</dc:subject>
  <dc:creator>Mike Hecker</dc:creator>
  <dc:description>Latest thoughts on acquisition that will make up Spiral I.  Presented to industry, along with Revision B of the requirements, on 16 Nov 2004</dc:description>
  <cp:lastModifiedBy>HP</cp:lastModifiedBy>
  <cp:revision>1073</cp:revision>
  <cp:lastPrinted>2004-06-14T20:07:31Z</cp:lastPrinted>
  <dcterms:created xsi:type="dcterms:W3CDTF">2003-03-13T20:36:28Z</dcterms:created>
  <dcterms:modified xsi:type="dcterms:W3CDTF">2021-03-27T01:47:55Z</dcterms:modified>
</cp:coreProperties>
</file>