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handoutMasterIdLst>
    <p:handoutMasterId r:id="rId30"/>
  </p:handoutMasterIdLst>
  <p:sldIdLst>
    <p:sldId id="274" r:id="rId2"/>
    <p:sldId id="275" r:id="rId3"/>
    <p:sldId id="273" r:id="rId4"/>
    <p:sldId id="258" r:id="rId5"/>
    <p:sldId id="259" r:id="rId6"/>
    <p:sldId id="265" r:id="rId7"/>
    <p:sldId id="276" r:id="rId8"/>
    <p:sldId id="277" r:id="rId9"/>
    <p:sldId id="284" r:id="rId10"/>
    <p:sldId id="285" r:id="rId11"/>
    <p:sldId id="278" r:id="rId12"/>
    <p:sldId id="279" r:id="rId13"/>
    <p:sldId id="263" r:id="rId14"/>
    <p:sldId id="282" r:id="rId15"/>
    <p:sldId id="264" r:id="rId16"/>
    <p:sldId id="270" r:id="rId17"/>
    <p:sldId id="280" r:id="rId18"/>
    <p:sldId id="281" r:id="rId19"/>
    <p:sldId id="272" r:id="rId20"/>
    <p:sldId id="287" r:id="rId21"/>
    <p:sldId id="286" r:id="rId22"/>
    <p:sldId id="266" r:id="rId23"/>
    <p:sldId id="283" r:id="rId24"/>
    <p:sldId id="288" r:id="rId25"/>
    <p:sldId id="289" r:id="rId26"/>
    <p:sldId id="290" r:id="rId27"/>
    <p:sldId id="291" r:id="rId28"/>
    <p:sldId id="271" r:id="rId2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2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2A134D-AEF6-4614-A47B-15909CE8F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8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8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6639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2664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2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653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654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655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6656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B65FF-6E6C-4F00-852D-67404A86FE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72869-7C57-4BFB-A88D-C5157C56F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7DD86-3381-4916-A858-C7F4ACE5BD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482648-875B-47CF-A021-528EE1B04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C7D05-4717-4DD3-9FB5-127F2CE370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403FF-1BDD-4E90-ADE1-E87B844B1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447AF-E6C1-4E3C-B232-9D06881802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51F29-F52D-47CF-9AFD-A25166EC3A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B519B-F391-40E7-AF41-CDDA05FD2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DDDDA-77DD-452D-B025-A4619443DE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E1C0A-D96B-4C8C-97F7-1E5430EF9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B5C94-E553-4A25-AE7A-88F378340C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5605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2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3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1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1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562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D88642EE-32DC-46D6-829C-366C3DD876E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Channel Archiver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Oct 2000</a:t>
            </a:r>
          </a:p>
          <a:p>
            <a:r>
              <a:rPr lang="en-US" sz="2400"/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More Options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>
                <a:latin typeface="Arial" charset="0"/>
              </a:rPr>
              <a:t>!write_period &lt;seconds&gt;</a:t>
            </a:r>
            <a:br>
              <a:rPr lang="en-US" sz="1800">
                <a:latin typeface="Arial" charset="0"/>
              </a:rPr>
            </a:br>
            <a:r>
              <a:rPr lang="en-US" sz="2000"/>
              <a:t>Time between writes to disk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>
                <a:latin typeface="Arial" charset="0"/>
              </a:rPr>
              <a:t>!get_threshold &lt;seconds&gt;</a:t>
            </a:r>
            <a:br>
              <a:rPr lang="en-US" sz="1800">
                <a:latin typeface="Arial" charset="0"/>
              </a:rPr>
            </a:br>
            <a:r>
              <a:rPr lang="en-US" sz="1800"/>
              <a:t>Internally, CA ‘get’ is used for channels scanned at period &gt; threshold, remaining channels are ‘monitored’</a:t>
            </a:r>
            <a:endParaRPr lang="en-US" sz="200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>
                <a:latin typeface="Arial" charset="0"/>
              </a:rPr>
              <a:t>!buffer_reserve</a:t>
            </a:r>
            <a:r>
              <a:rPr lang="en-US" sz="2000"/>
              <a:t/>
            </a:r>
            <a:br>
              <a:rPr lang="en-US" sz="2000"/>
            </a:br>
            <a:r>
              <a:rPr lang="en-US" sz="1800"/>
              <a:t>Engine keeps memory buffer per channel to buffer between writes to disk.</a:t>
            </a:r>
            <a:br>
              <a:rPr lang="en-US" sz="1800"/>
            </a:br>
            <a:r>
              <a:rPr lang="en-US" sz="1800"/>
              <a:t>Size:	</a:t>
            </a:r>
            <a:r>
              <a:rPr lang="en-US" sz="1800" i="1"/>
              <a:t>buffer_reserve * write_period/scan_period</a:t>
            </a:r>
            <a:br>
              <a:rPr lang="en-US" sz="1800" i="1"/>
            </a:br>
            <a:r>
              <a:rPr lang="en-US" sz="1800"/>
              <a:t>Since writes can be delayed by other tasks, disk activity etc., buffer is usually bigger than the minimum required (default: 3).</a:t>
            </a:r>
            <a:br>
              <a:rPr lang="en-US" sz="1800"/>
            </a:br>
            <a:r>
              <a:rPr lang="en-US" sz="1800"/>
              <a:t>If receiving "override" messages, one should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Check if the offending channel is tagged </a:t>
            </a:r>
            <a:r>
              <a:rPr lang="en-US" sz="1800" i="1"/>
              <a:t>Monitor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>In that case the </a:t>
            </a:r>
            <a:r>
              <a:rPr lang="en-US" sz="1800" i="1"/>
              <a:t>period</a:t>
            </a:r>
            <a:r>
              <a:rPr lang="en-US" sz="1800"/>
              <a:t> estimate might be too large.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Increase </a:t>
            </a:r>
            <a:r>
              <a:rPr lang="en-US" sz="1800" i="1"/>
              <a:t>buffer_reserve</a:t>
            </a:r>
            <a:r>
              <a:rPr lang="en-US" sz="1800"/>
              <a:t> (global for all channels)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Status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400"/>
              <a:t>URL of engine’s HTTPD: </a:t>
            </a:r>
            <a:r>
              <a:rPr lang="en-US" sz="2400">
                <a:latin typeface="Arial" charset="0"/>
              </a:rPr>
              <a:t>http://&lt;machine&gt;:&lt;port&gt;</a:t>
            </a:r>
          </a:p>
          <a:p>
            <a:r>
              <a:rPr lang="en-US" sz="2400"/>
              <a:t>“Client Pull”: Updates on reload</a:t>
            </a:r>
          </a:p>
          <a:p>
            <a:r>
              <a:rPr lang="en-US" sz="2400"/>
              <a:t>Changes (added groups/channels) written to cfg subdirectory, original config. files unchanged</a:t>
            </a:r>
            <a:endParaRPr lang="en-US" sz="280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475"/>
            <a:ext cx="6278563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4114800"/>
            <a:ext cx="395446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Sampling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Original time stamps of CA Server / IOC preserved, not adjusted/rounded to period!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/>
              <a:t>“1.0 sec”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 </a:t>
            </a:r>
            <a:r>
              <a:rPr lang="en-US"/>
              <a:t>every sec.,</a:t>
            </a:r>
            <a:br>
              <a:rPr lang="en-US"/>
            </a:br>
            <a:r>
              <a:rPr lang="en-US"/>
              <a:t>  last value</a:t>
            </a:r>
            <a:br>
              <a:rPr lang="en-US"/>
            </a:br>
            <a:r>
              <a:rPr lang="en-US"/>
              <a:t>  is saved</a:t>
            </a:r>
          </a:p>
          <a:p>
            <a:endParaRPr lang="en-US"/>
          </a:p>
        </p:txBody>
      </p:sp>
      <p:pic>
        <p:nvPicPr>
          <p:cNvPr id="3994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WIN32 Browser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Familiar User Interface</a:t>
            </a:r>
          </a:p>
          <a:p>
            <a:r>
              <a:rPr lang="en-US"/>
              <a:t>Win. Only</a:t>
            </a:r>
          </a:p>
        </p:txBody>
      </p:sp>
      <p:pic>
        <p:nvPicPr>
          <p:cNvPr id="9220" name="Picture 4" descr="D:\Kay\Epics\src\ArchiverInfo\WinBrows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461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3154363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XARR, StripTool (Chris Larrieu, JLab)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View/Export Tools for UNIX (X11/Motif)</a:t>
            </a:r>
          </a:p>
          <a:p>
            <a:r>
              <a:rPr lang="en-US" sz="2800"/>
              <a:t>XARR: access to archive via older lib.</a:t>
            </a:r>
          </a:p>
          <a:p>
            <a:r>
              <a:rPr lang="en-US" sz="2800"/>
              <a:t>Plan: Support LibIO for both</a:t>
            </a:r>
            <a:endParaRPr lang="en-US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687763"/>
            <a:ext cx="5008562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3459163"/>
            <a:ext cx="4046537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038600" cy="1143000"/>
          </a:xfrm>
        </p:spPr>
        <p:txBody>
          <a:bodyPr/>
          <a:lstStyle/>
          <a:p>
            <a:r>
              <a:rPr lang="en-US"/>
              <a:t>CGIExport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14800"/>
            <a:ext cx="3581400" cy="1981200"/>
          </a:xfrm>
        </p:spPr>
        <p:txBody>
          <a:bodyPr/>
          <a:lstStyle/>
          <a:p>
            <a:r>
              <a:rPr lang="en-US" sz="2000"/>
              <a:t>For any Web Browser,</a:t>
            </a:r>
            <a:br>
              <a:rPr lang="en-US" sz="2000"/>
            </a:br>
            <a:r>
              <a:rPr lang="en-US" sz="2000"/>
              <a:t>any  Web Server w/ CGI</a:t>
            </a:r>
          </a:p>
          <a:p>
            <a:endParaRPr lang="en-US" sz="2000"/>
          </a:p>
          <a:p>
            <a:r>
              <a:rPr lang="en-US" sz="2000"/>
              <a:t>Archive Info</a:t>
            </a:r>
          </a:p>
          <a:p>
            <a:r>
              <a:rPr lang="en-US" sz="2000"/>
              <a:t>Simple Plots (GNUPlot)</a:t>
            </a:r>
          </a:p>
          <a:p>
            <a:r>
              <a:rPr lang="en-US" sz="2000"/>
              <a:t>Export in Spreadsheet format</a:t>
            </a:r>
            <a:endParaRPr lang="en-US" sz="2800"/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1981200" y="3429000"/>
            <a:ext cx="609600" cy="685800"/>
          </a:xfrm>
          <a:prstGeom prst="flowChartMagneticDisk">
            <a:avLst/>
          </a:prstGeom>
          <a:solidFill>
            <a:srgbClr val="C0C0C0"/>
          </a:solidFill>
          <a:ln w="158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2438400" y="1600200"/>
            <a:ext cx="1752600" cy="1828800"/>
            <a:chOff x="2640" y="2688"/>
            <a:chExt cx="1104" cy="1152"/>
          </a:xfrm>
        </p:grpSpPr>
        <p:grpSp>
          <p:nvGrpSpPr>
            <p:cNvPr id="10259" name="Group 19"/>
            <p:cNvGrpSpPr>
              <a:grpSpLocks/>
            </p:cNvGrpSpPr>
            <p:nvPr/>
          </p:nvGrpSpPr>
          <p:grpSpPr bwMode="auto">
            <a:xfrm>
              <a:off x="2640" y="2928"/>
              <a:ext cx="1104" cy="912"/>
              <a:chOff x="2640" y="2928"/>
              <a:chExt cx="1104" cy="912"/>
            </a:xfrm>
          </p:grpSpPr>
          <p:grpSp>
            <p:nvGrpSpPr>
              <p:cNvPr id="10260" name="Group 20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10261" name="Group 21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064" y="1104"/>
                  <a:chExt cx="1296" cy="1104"/>
                </a:xfrm>
              </p:grpSpPr>
              <p:sp>
                <p:nvSpPr>
                  <p:cNvPr id="1026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endParaRPr lang="en-US"/>
                  </a:p>
                </p:txBody>
              </p:sp>
              <p:sp>
                <p:nvSpPr>
                  <p:cNvPr id="10263" name="AutoShape 2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64" name="Rectangle 24"/>
                <p:cNvSpPr>
                  <a:spLocks noChangeArrowheads="1"/>
                </p:cNvSpPr>
                <p:nvPr/>
              </p:nvSpPr>
              <p:spPr bwMode="auto">
                <a:xfrm>
                  <a:off x="2832" y="3024"/>
                  <a:ext cx="720" cy="19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/>
                    <a:t>Web Server</a:t>
                  </a:r>
                </a:p>
              </p:txBody>
            </p:sp>
            <p:sp>
              <p:nvSpPr>
                <p:cNvPr id="10265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2" y="3408"/>
                  <a:ext cx="720" cy="19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/>
                    <a:t>I/O Lib</a:t>
                  </a:r>
                </a:p>
              </p:txBody>
            </p:sp>
          </p:grpSp>
          <p:sp>
            <p:nvSpPr>
              <p:cNvPr id="10266" name="Rectangle 26"/>
              <p:cNvSpPr>
                <a:spLocks noChangeArrowheads="1"/>
              </p:cNvSpPr>
              <p:nvPr/>
            </p:nvSpPr>
            <p:spPr bwMode="auto">
              <a:xfrm>
                <a:off x="2832" y="3216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CGIExport</a:t>
                </a:r>
              </a:p>
            </p:txBody>
          </p:sp>
        </p:grpSp>
        <p:sp>
          <p:nvSpPr>
            <p:cNvPr id="10267" name="AutoShape 27"/>
            <p:cNvSpPr>
              <a:spLocks noChangeArrowheads="1"/>
            </p:cNvSpPr>
            <p:nvPr/>
          </p:nvSpPr>
          <p:spPr bwMode="auto">
            <a:xfrm>
              <a:off x="2880" y="2688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/>
                <a:t>HTTP</a:t>
              </a:r>
              <a:endParaRPr lang="en-US"/>
            </a:p>
          </p:txBody>
        </p:sp>
      </p:grpSp>
      <p:sp>
        <p:nvSpPr>
          <p:cNvPr id="10269" name="AutoShape 29"/>
          <p:cNvSpPr>
            <a:spLocks noChangeArrowheads="1"/>
          </p:cNvSpPr>
          <p:nvPr/>
        </p:nvSpPr>
        <p:spPr bwMode="auto">
          <a:xfrm rot="5400000" flipH="1">
            <a:off x="2667000" y="3276600"/>
            <a:ext cx="381000" cy="381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0C0C0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9425"/>
            <a:ext cx="4633913" cy="607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CGIExport: Plots</a:t>
            </a:r>
          </a:p>
        </p:txBody>
      </p:sp>
      <p:pic>
        <p:nvPicPr>
          <p:cNvPr id="23558" name="Picture 6" descr="D:\Kay\Epics\src\ArchiverInfo\CGI3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095750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D:\Kay\Epics\src\ArchiverInfo\CGI2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862513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CGIExport: Spreadsheet Options</a:t>
            </a:r>
          </a:p>
        </p:txBody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Original Time Stamps:</a:t>
            </a:r>
            <a:br>
              <a:rPr lang="en-US"/>
            </a:br>
            <a:r>
              <a:rPr lang="en-US"/>
              <a:t>ill-suited for Spreadsheets</a:t>
            </a:r>
          </a:p>
          <a:p>
            <a:r>
              <a:rPr lang="en-US"/>
              <a:t>“Fill” missing values</a:t>
            </a:r>
            <a:br>
              <a:rPr lang="en-US"/>
            </a:br>
            <a:r>
              <a:rPr lang="en-US"/>
              <a:t> by repetition</a:t>
            </a:r>
          </a:p>
          <a:p>
            <a:r>
              <a:rPr lang="en-US"/>
              <a:t>Linear Interpolation</a:t>
            </a:r>
            <a:br>
              <a:rPr lang="en-US"/>
            </a:br>
            <a:r>
              <a:rPr lang="en-US"/>
              <a:t>for given period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sz="2800"/>
              <a:t>   (initial #N/A until all channels have valid value)</a:t>
            </a:r>
          </a:p>
          <a:p>
            <a:endParaRPr lang="en-US" sz="2800"/>
          </a:p>
          <a:p>
            <a:endParaRPr lang="en-US"/>
          </a:p>
          <a:p>
            <a:endParaRPr 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715000" y="1752600"/>
          <a:ext cx="24844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" name="Worksheet" r:id="rId3" imgW="2484425" imgH="1013724" progId="Excel.Sheet.8">
                  <p:embed/>
                </p:oleObj>
              </mc:Choice>
              <mc:Fallback>
                <p:oleObj name="Worksheet" r:id="rId3" imgW="2484425" imgH="1013724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2484438" cy="1012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715000" y="2971800"/>
          <a:ext cx="24844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Worksheet" r:id="rId5" imgW="2484425" imgH="1181486" progId="Excel.Sheet.8">
                  <p:embed/>
                </p:oleObj>
              </mc:Choice>
              <mc:Fallback>
                <p:oleObj name="Worksheet" r:id="rId5" imgW="2484425" imgH="1181486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2484438" cy="1181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5715000" y="4343400"/>
          <a:ext cx="24844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Worksheet" r:id="rId7" imgW="2484425" imgH="1348923" progId="Excel.Sheet.8">
                  <p:embed/>
                </p:oleObj>
              </mc:Choice>
              <mc:Fallback>
                <p:oleObj name="Worksheet" r:id="rId7" imgW="2484425" imgH="1348923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2484438" cy="1347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CGIExport: “Fill”, “Interpol.”, ...</a:t>
            </a:r>
          </a:p>
        </p:txBody>
      </p:sp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1600200" y="1676400"/>
          <a:ext cx="5867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" name="Worksheet" r:id="rId3" imgW="4663745" imgH="3513247" progId="Excel.Sheet.8">
                  <p:embed/>
                </p:oleObj>
              </mc:Choice>
              <mc:Fallback>
                <p:oleObj name="Worksheet" r:id="rId3" imgW="4663745" imgH="3513247" progId="Excel.Sheet.8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8674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172200" cy="1143000"/>
          </a:xfrm>
        </p:spPr>
        <p:txBody>
          <a:bodyPr/>
          <a:lstStyle/>
          <a:p>
            <a:r>
              <a:rPr lang="en-US"/>
              <a:t>Scripting Interface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6550"/>
            <a:ext cx="4038600" cy="4800600"/>
          </a:xfrm>
        </p:spPr>
        <p:txBody>
          <a:bodyPr/>
          <a:lstStyle/>
          <a:p>
            <a:r>
              <a:rPr lang="en-US" sz="2400"/>
              <a:t>Not optimal for “end users”,</a:t>
            </a:r>
            <a:br>
              <a:rPr lang="en-US" sz="2400"/>
            </a:br>
            <a:r>
              <a:rPr lang="en-US" sz="2400"/>
              <a:t>but allows programmers to</a:t>
            </a:r>
          </a:p>
          <a:p>
            <a:pPr lvl="1"/>
            <a:r>
              <a:rPr lang="en-US" sz="2000"/>
              <a:t>provide adjustable scripts: Time/Y Plot, X/Y Plot, List,...</a:t>
            </a:r>
          </a:p>
          <a:p>
            <a:pPr lvl="1"/>
            <a:r>
              <a:rPr lang="en-US" sz="2000"/>
              <a:t>automatically generate e.g. daily statistics for Web</a:t>
            </a:r>
          </a:p>
          <a:p>
            <a:pPr lvl="1"/>
            <a:r>
              <a:rPr lang="en-US" sz="2000"/>
              <a:t>write filters for Matlab, Mathematica, …</a:t>
            </a:r>
          </a:p>
          <a:p>
            <a:pPr lvl="1"/>
            <a:r>
              <a:rPr lang="en-US" sz="2000"/>
              <a:t>answer questions like:</a:t>
            </a:r>
            <a:br>
              <a:rPr lang="en-US" sz="2000"/>
            </a:br>
            <a:r>
              <a:rPr lang="en-US" sz="2000"/>
              <a:t>“How often was XX below 10.0 and for how long?”</a:t>
            </a:r>
          </a:p>
          <a:p>
            <a:pPr lvl="1"/>
            <a:endParaRPr lang="en-US" sz="2400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0592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 Archiver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Generic archiving system for EPICS</a:t>
            </a:r>
          </a:p>
          <a:p>
            <a:pPr>
              <a:lnSpc>
                <a:spcPct val="140000"/>
              </a:lnSpc>
            </a:pPr>
            <a:r>
              <a:rPr lang="en-US"/>
              <a:t>Stores independent “Channels”</a:t>
            </a:r>
            <a:br>
              <a:rPr lang="en-US"/>
            </a:br>
            <a:r>
              <a:rPr lang="en-US" sz="2800"/>
              <a:t>= any Process Variable served by Channel Access</a:t>
            </a:r>
          </a:p>
          <a:p>
            <a:pPr>
              <a:lnSpc>
                <a:spcPct val="140000"/>
              </a:lnSpc>
            </a:pPr>
            <a:r>
              <a:rPr lang="en-US" sz="2800"/>
              <a:t>Sampling options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sz="2400"/>
              <a:t>a) periodically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sz="2400"/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CASI: Channel Archive Scripting Interface</a:t>
            </a:r>
            <a:endParaRPr lang="en-US"/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400"/>
              <a:t>SWIG - based:</a:t>
            </a:r>
          </a:p>
          <a:p>
            <a:pPr lvl="1"/>
            <a:r>
              <a:rPr lang="en-US" sz="2000"/>
              <a:t>allows access from tcl, perl, python</a:t>
            </a:r>
          </a:p>
          <a:p>
            <a:pPr lvl="1"/>
            <a:r>
              <a:rPr lang="en-US" sz="2000"/>
              <a:t>available for Win32 and Unix</a:t>
            </a:r>
          </a:p>
          <a:p>
            <a:pPr lvl="1"/>
            <a:r>
              <a:rPr lang="en-US" sz="2000"/>
              <a:t>Available Examples: tcl/tk and python</a:t>
            </a:r>
          </a:p>
          <a:p>
            <a:pPr lvl="1"/>
            <a:r>
              <a:rPr lang="en-US" sz="2000"/>
              <a:t>for Win32 and Linux: loadable module</a:t>
            </a:r>
          </a:p>
          <a:p>
            <a:endParaRPr lang="en-US" sz="2400"/>
          </a:p>
          <a:p>
            <a:r>
              <a:rPr lang="en-US" sz="2400"/>
              <a:t>API:</a:t>
            </a:r>
          </a:p>
          <a:p>
            <a:pPr lvl="1"/>
            <a:r>
              <a:rPr lang="en-US" sz="2000"/>
              <a:t>Plain adaption</a:t>
            </a:r>
            <a:br>
              <a:rPr lang="en-US" sz="2000"/>
            </a:br>
            <a:r>
              <a:rPr lang="en-US" sz="2000"/>
              <a:t>of ChannelArchive</a:t>
            </a:r>
            <a:br>
              <a:rPr lang="en-US" sz="2000"/>
            </a:br>
            <a:r>
              <a:rPr lang="en-US" sz="2000"/>
              <a:t>LibIO</a:t>
            </a:r>
          </a:p>
        </p:txBody>
      </p:sp>
      <p:pic>
        <p:nvPicPr>
          <p:cNvPr id="51205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3705225"/>
            <a:ext cx="51514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4232275" cy="22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Generic Examples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1744663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354263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6" name="Picture 10" descr="G:\Epics\extensions\src\ChannelArchiver\doc\atac\xyplot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76200"/>
            <a:ext cx="354647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33750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 Archiver LibIO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Portable C++ code (handling e.g. byte swapping)</a:t>
            </a:r>
          </a:p>
          <a:p>
            <a:pPr>
              <a:lnSpc>
                <a:spcPct val="90000"/>
              </a:lnSpc>
            </a:pPr>
            <a:r>
              <a:rPr lang="en-US" sz="2800"/>
              <a:t>Based on generic “Iterator” interface: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Archive: list channels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ChannelIterator/Channel:</a:t>
            </a:r>
            <a:br>
              <a:rPr lang="en-US" sz="2400"/>
            </a:br>
            <a:r>
              <a:rPr lang="en-US" sz="2400"/>
              <a:t>first/last time available, find value before/after/near time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ValueIterator/Value:</a:t>
            </a:r>
            <a:br>
              <a:rPr lang="en-US" sz="2400"/>
            </a:br>
            <a:r>
              <a:rPr lang="en-US" sz="2400"/>
              <a:t>get time, status, value both as string and “raw”</a:t>
            </a:r>
          </a:p>
          <a:p>
            <a:pPr>
              <a:lnSpc>
                <a:spcPct val="90000"/>
              </a:lnSpc>
            </a:pPr>
            <a:r>
              <a:rPr lang="en-US" sz="2800"/>
              <a:t>Supported: BinArchive, MultiArchive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LibIO: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>
                <a:latin typeface="Arial" charset="0"/>
              </a:rPr>
              <a:t>#define ARCHIVE_TYPE BinArchive</a:t>
            </a:r>
          </a:p>
          <a:p>
            <a:pPr>
              <a:buFontTx/>
              <a:buNone/>
            </a:pPr>
            <a:endParaRPr lang="en-US" sz="1200">
              <a:latin typeface="Arial" charset="0"/>
            </a:endParaRP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void list_values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 (const stdString &amp;archive_name, const stdString &amp;channel_name, const osiTime &amp;start, const osiTime &amp;end)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Archive         archive (new ARCHIVE_TYPE (archive_name));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ChannelIterator channel(archive);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ValueIterator   value(archive);</a:t>
            </a:r>
          </a:p>
          <a:p>
            <a:pPr>
              <a:buFontTx/>
              <a:buNone/>
            </a:pPr>
            <a:endParaRPr lang="en-US" sz="1200">
              <a:latin typeface="Arial" charset="0"/>
            </a:endParaRP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if (! archive.findChannelByName (channel_name, channel))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	return;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channel-&gt;getValueAfterTime (start, value);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while (value &amp;&amp; value-&gt;getTime() &lt; end)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{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	cout &lt;&lt; *value &lt;&lt; endl;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	++ value;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	}</a:t>
            </a:r>
          </a:p>
          <a:p>
            <a:pPr>
              <a:buFontTx/>
              <a:buNone/>
            </a:pPr>
            <a:r>
              <a:rPr lang="en-US" sz="1200">
                <a:latin typeface="Arial" charset="0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/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/>
                <a:t>Directory File</a:t>
              </a:r>
            </a:p>
            <a:p>
              <a:pPr algn="l"/>
              <a:r>
                <a:rPr lang="en-US" sz="1600"/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/>
                <a:t>Channel “X”</a:t>
              </a:r>
            </a:p>
            <a:p>
              <a:pPr algn="l"/>
              <a:r>
                <a:rPr lang="en-US" sz="1600"/>
                <a:t>start time</a:t>
              </a:r>
            </a:p>
            <a:p>
              <a:pPr algn="l"/>
              <a:r>
                <a:rPr lang="en-US" sz="1600"/>
                <a:t>end time</a:t>
              </a:r>
            </a:p>
            <a:p>
              <a:pPr algn="l"/>
              <a:r>
                <a:rPr lang="en-US" sz="1600"/>
                <a:t>first data buffer</a:t>
              </a:r>
            </a:p>
            <a:p>
              <a:pPr algn="l"/>
              <a:r>
                <a:rPr lang="en-US" sz="1600"/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/>
                <a:t>Channel “Y”</a:t>
              </a:r>
            </a:p>
            <a:p>
              <a:pPr algn="l"/>
              <a:r>
                <a:rPr lang="en-US" sz="1600"/>
                <a:t>start time</a:t>
              </a:r>
            </a:p>
            <a:p>
              <a:pPr algn="l"/>
              <a:r>
                <a:rPr lang="en-US" sz="1600"/>
                <a:t>end time</a:t>
              </a:r>
            </a:p>
            <a:p>
              <a:pPr algn="l"/>
              <a:r>
                <a:rPr lang="en-US" sz="1600"/>
                <a:t>first data buffer</a:t>
              </a:r>
            </a:p>
            <a:p>
              <a:pPr algn="l"/>
              <a:r>
                <a:rPr lang="en-US" sz="1600"/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/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/>
                <a:t>Control Info</a:t>
              </a:r>
              <a:r>
                <a:rPr lang="en-US" sz="1400"/>
                <a:t/>
              </a:r>
              <a:br>
                <a:rPr lang="en-US" sz="1400"/>
              </a:br>
              <a:r>
                <a:rPr lang="en-US" sz="1200"/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/>
                <a:t>Data Buffer (X)</a:t>
              </a:r>
            </a:p>
            <a:p>
              <a:pPr algn="l"/>
              <a:r>
                <a:rPr lang="en-US" sz="1200"/>
                <a:t>buffer info: start/end, type, …</a:t>
              </a:r>
            </a:p>
            <a:p>
              <a:pPr algn="l"/>
              <a:r>
                <a:rPr lang="en-US" sz="1200"/>
                <a:t>prev buffer, next buffer</a:t>
              </a:r>
            </a:p>
            <a:p>
              <a:pPr algn="l"/>
              <a:r>
                <a:rPr lang="en-US" sz="1200"/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/>
                <a:t>Control Info</a:t>
              </a:r>
              <a:r>
                <a:rPr lang="en-US" sz="1400"/>
                <a:t/>
              </a:r>
              <a:br>
                <a:rPr lang="en-US" sz="1400"/>
              </a:br>
              <a:r>
                <a:rPr lang="en-US" sz="1200"/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/>
                <a:t>Data Buffer (Y)</a:t>
              </a:r>
            </a:p>
            <a:p>
              <a:pPr algn="l"/>
              <a:r>
                <a:rPr lang="en-US" sz="1200"/>
                <a:t>buffer info: start/end, type, …</a:t>
              </a:r>
            </a:p>
            <a:p>
              <a:pPr algn="l"/>
              <a:r>
                <a:rPr lang="en-US" sz="1200"/>
                <a:t>prev buffer, next buffer</a:t>
              </a:r>
            </a:p>
            <a:p>
              <a:pPr algn="l"/>
              <a:r>
                <a:rPr lang="en-US" sz="1200"/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/>
                <a:t>Data Buffer (Y)</a:t>
              </a:r>
            </a:p>
            <a:p>
              <a:pPr algn="l"/>
              <a:r>
                <a:rPr lang="en-US" sz="1200"/>
                <a:t>buffer info: start/end, type, …</a:t>
              </a:r>
            </a:p>
            <a:p>
              <a:pPr algn="l"/>
              <a:r>
                <a:rPr lang="en-US" sz="1200"/>
                <a:t>prev buffer, next buffer</a:t>
              </a:r>
            </a:p>
            <a:p>
              <a:pPr algn="l"/>
              <a:r>
                <a:rPr lang="en-US" sz="1200"/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/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/>
                <a:t>Control Info</a:t>
              </a:r>
              <a:r>
                <a:rPr lang="en-US" sz="1400"/>
                <a:t/>
              </a:r>
              <a:br>
                <a:rPr lang="en-US" sz="1400"/>
              </a:br>
              <a:r>
                <a:rPr lang="en-US" sz="1200"/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/>
                <a:t>Data Buffer (X)</a:t>
              </a:r>
            </a:p>
            <a:p>
              <a:pPr algn="l"/>
              <a:r>
                <a:rPr lang="en-US" sz="1200"/>
                <a:t>buffer info: start/end, type, …</a:t>
              </a:r>
            </a:p>
            <a:p>
              <a:pPr algn="l"/>
              <a:r>
                <a:rPr lang="en-US" sz="1200"/>
                <a:t>prev buffer, next buffer</a:t>
              </a:r>
            </a:p>
            <a:p>
              <a:pPr algn="l"/>
              <a:r>
                <a:rPr lang="en-US" sz="1200"/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/>
                <a:t>Control Info</a:t>
              </a:r>
              <a:r>
                <a:rPr lang="en-US" sz="1400"/>
                <a:t/>
              </a:r>
              <a:br>
                <a:rPr lang="en-US" sz="1400"/>
              </a:br>
              <a:r>
                <a:rPr lang="en-US" sz="1200"/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/>
                <a:t>Data Buffer (Y)</a:t>
              </a:r>
            </a:p>
            <a:p>
              <a:pPr algn="l"/>
              <a:r>
                <a:rPr lang="en-US" sz="1200"/>
                <a:t>buffer info: start/end, type, …</a:t>
              </a:r>
            </a:p>
            <a:p>
              <a:pPr algn="l"/>
              <a:r>
                <a:rPr lang="en-US" sz="1200"/>
                <a:t>prev buffer, next buffer</a:t>
              </a:r>
            </a:p>
            <a:p>
              <a:pPr algn="l"/>
              <a:r>
                <a:rPr lang="en-US" sz="1200"/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BinArchive Features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Hash Table</a:t>
            </a:r>
          </a:p>
          <a:p>
            <a:pPr lvl="1">
              <a:buFontTx/>
              <a:buChar char="+"/>
            </a:pPr>
            <a:r>
              <a:rPr lang="en-US" sz="2400"/>
              <a:t>fastest lookup by name</a:t>
            </a:r>
          </a:p>
          <a:p>
            <a:pPr lvl="1"/>
            <a:r>
              <a:rPr lang="en-US" sz="2400"/>
              <a:t>less suited for sorted listing or wildcard lookup</a:t>
            </a:r>
          </a:p>
          <a:p>
            <a:r>
              <a:rPr lang="en-US" sz="2800"/>
              <a:t>Binary Data File, Multiple Channels per File</a:t>
            </a:r>
          </a:p>
          <a:p>
            <a:pPr lvl="1">
              <a:buFontTx/>
              <a:buChar char="+"/>
            </a:pPr>
            <a:r>
              <a:rPr lang="en-US" sz="2400"/>
              <a:t>minimized open/close calls, fastest read/write access</a:t>
            </a:r>
          </a:p>
          <a:p>
            <a:pPr lvl="1"/>
            <a:r>
              <a:rPr lang="en-US" sz="2400"/>
              <a:t>byte swapping required, harder to maintain</a:t>
            </a:r>
          </a:p>
          <a:p>
            <a:r>
              <a:rPr lang="en-US" sz="2800"/>
              <a:t>Double-Linked Data Blocks</a:t>
            </a:r>
          </a:p>
          <a:p>
            <a:pPr lvl="1">
              <a:buFontTx/>
              <a:buChar char="+"/>
            </a:pPr>
            <a:r>
              <a:rPr lang="en-US" sz="2400"/>
              <a:t>fastest access to most recent values</a:t>
            </a:r>
          </a:p>
          <a:p>
            <a:pPr lvl="1"/>
            <a:r>
              <a:rPr lang="en-US" sz="2400"/>
              <a:t>links must not be broken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/>
          <a:lstStyle/>
          <a:p>
            <a:r>
              <a:rPr lang="en-US" sz="2400"/>
              <a:t>Extraction of channels and time range into new archive</a:t>
            </a:r>
          </a:p>
          <a:p>
            <a:pPr lvl="1"/>
            <a:r>
              <a:rPr lang="en-US" sz="2000"/>
              <a:t>attempt is made to skip/repair “broken” values while copying</a:t>
            </a:r>
          </a:p>
          <a:p>
            <a:r>
              <a:rPr lang="en-US" sz="2400"/>
              <a:t>Channels/time ranges can be appended to existing archive</a:t>
            </a:r>
          </a:p>
          <a:p>
            <a:pPr lvl="1"/>
            <a:r>
              <a:rPr lang="en-US" sz="2000"/>
              <a:t>no “insert” nor “prepend”!</a:t>
            </a:r>
          </a:p>
          <a:p>
            <a:r>
              <a:rPr lang="en-US" sz="2400"/>
              <a:t>Possible Approach:</a:t>
            </a:r>
          </a:p>
          <a:p>
            <a:pPr lvl="1"/>
            <a:r>
              <a:rPr lang="en-US" sz="2000"/>
              <a:t>Create extracts of reasonable size for backup (e.g. monthly CD-ROM) </a:t>
            </a:r>
          </a:p>
          <a:p>
            <a:pPr lvl="1"/>
            <a:r>
              <a:rPr lang="en-US" sz="2000"/>
              <a:t>Original archive can be recreated from extracts, starting with the oldest one,</a:t>
            </a:r>
            <a:br>
              <a:rPr lang="en-US" sz="2000"/>
            </a:br>
            <a:r>
              <a:rPr lang="en-US" sz="2000"/>
              <a:t>not going</a:t>
            </a:r>
            <a:br>
              <a:rPr lang="en-US" sz="2000"/>
            </a:br>
            <a:r>
              <a:rPr lang="en-US" sz="2000"/>
              <a:t>back in</a:t>
            </a:r>
            <a:br>
              <a:rPr lang="en-US" sz="2000"/>
            </a:br>
            <a:r>
              <a:rPr lang="en-US" sz="2000"/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1999</a:t>
            </a:r>
          </a:p>
          <a:p>
            <a:r>
              <a:rPr lang="en-US"/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1999</a:t>
              </a:r>
            </a:p>
            <a:p>
              <a:r>
                <a:rPr lang="en-US"/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MultiArchive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49400"/>
            <a:ext cx="7772400" cy="4546600"/>
          </a:xfrm>
        </p:spPr>
        <p:txBody>
          <a:bodyPr/>
          <a:lstStyle/>
          <a:p>
            <a:r>
              <a:rPr lang="en-US" sz="2400"/>
              <a:t>Allows read-access to list of archives</a:t>
            </a:r>
          </a:p>
          <a:p>
            <a:pPr lvl="1"/>
            <a:r>
              <a:rPr lang="en-US" sz="2000"/>
              <a:t>compile-time option for CGIExport, Tcl extension, WinBrowser</a:t>
            </a:r>
          </a:p>
          <a:p>
            <a:pPr lvl="1"/>
            <a:r>
              <a:rPr lang="en-US" sz="2000"/>
              <a:t>first archive that holds requested data is used</a:t>
            </a:r>
          </a:p>
          <a:p>
            <a:pPr lvl="1"/>
            <a:r>
              <a:rPr lang="en-US" sz="2000"/>
              <a:t>when iteration meets end of data, archive list is searched again</a:t>
            </a:r>
          </a:p>
          <a:p>
            <a:pPr lvl="1"/>
            <a:r>
              <a:rPr lang="en-US" sz="2000"/>
              <a:t>no sophisticated merging, i.e. archives should not overlap in time</a:t>
            </a:r>
          </a:p>
          <a:p>
            <a:pPr lvl="1"/>
            <a:r>
              <a:rPr lang="en-US" sz="2000"/>
              <a:t>for now each individual archive has to be a BinArchive</a:t>
            </a:r>
          </a:p>
          <a:p>
            <a:pPr>
              <a:lnSpc>
                <a:spcPct val="90000"/>
              </a:lnSpc>
            </a:pPr>
            <a:r>
              <a:rPr lang="en-US" sz="2400"/>
              <a:t>Format:</a:t>
            </a:r>
            <a:br>
              <a:rPr lang="en-US" sz="2400"/>
            </a:br>
            <a:r>
              <a:rPr lang="en-US" sz="2400"/>
              <a:t>		</a:t>
            </a:r>
            <a:r>
              <a:rPr lang="en-US" sz="1800">
                <a:latin typeface="Arial" charset="0"/>
              </a:rPr>
              <a:t># ChannelArchiver master file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master_version=1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# Order in which archives are checked for data: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/archives/fast/dir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/archives/main/SinceJan2000/freq_directory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/archives/main/Jul99-Dec99/freq_directory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/archives/main/Jan99-Jun99/freq_directory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/home/fred/xyzarchive/dir</a:t>
            </a:r>
            <a:endParaRPr lang="en-US" sz="180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“ChannelArchiver” under</a:t>
            </a:r>
            <a:br>
              <a:rPr lang="en-US"/>
            </a:br>
            <a:r>
              <a:rPr lang="en-US"/>
              <a:t> http://mesa53.lanl.gov/lansce8/epics/PC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Documentation is part of sources: ChannelArchiver/doc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Bob Dalesio: ldalesio@lanl.gov</a:t>
            </a:r>
            <a:br>
              <a:rPr lang="en-US"/>
            </a:br>
            <a:r>
              <a:rPr lang="en-US"/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1800"/>
              <a:t>Fast:</a:t>
            </a:r>
          </a:p>
          <a:p>
            <a:pPr lvl="1"/>
            <a:r>
              <a:rPr lang="en-US" sz="1600"/>
              <a:t>Hash-table channel lookup,</a:t>
            </a:r>
            <a:br>
              <a:rPr lang="en-US" sz="1600"/>
            </a:br>
            <a:r>
              <a:rPr lang="en-US" sz="1600"/>
              <a:t>binary data format with direct access to recent values.</a:t>
            </a:r>
          </a:p>
          <a:p>
            <a:r>
              <a:rPr lang="en-US" sz="1800"/>
              <a:t>Generic and Portable:</a:t>
            </a:r>
          </a:p>
          <a:p>
            <a:pPr lvl="1"/>
            <a:r>
              <a:rPr lang="en-US" sz="1600"/>
              <a:t>Win32, Linux, Solaris, HPUX,…</a:t>
            </a:r>
          </a:p>
          <a:p>
            <a:pPr lvl="1"/>
            <a:r>
              <a:rPr lang="en-US" sz="1600"/>
              <a:t>Data archived: EPICS dbr_time_*, providing system-independent access</a:t>
            </a:r>
            <a:br>
              <a:rPr lang="en-US" sz="1600"/>
            </a:br>
            <a:r>
              <a:rPr lang="en-US" sz="1600"/>
              <a:t>to float, int, string, enum, … with time &amp; status, units, limits, …</a:t>
            </a:r>
          </a:p>
          <a:p>
            <a:r>
              <a:rPr lang="en-US" sz="1800"/>
              <a:t>Networked:</a:t>
            </a:r>
          </a:p>
          <a:p>
            <a:pPr lvl="1"/>
            <a:r>
              <a:rPr lang="en-US" sz="1600"/>
              <a:t>Remote access to both Engine status/configuration and archived data</a:t>
            </a:r>
          </a:p>
          <a:p>
            <a:r>
              <a:rPr lang="en-US" sz="1800"/>
              <a:t>Extendable:</a:t>
            </a:r>
          </a:p>
          <a:p>
            <a:pPr lvl="1"/>
            <a:r>
              <a:rPr lang="en-US" sz="1600"/>
              <a:t>I/O library meant to be extended to make Engine, CGI Tool etc. work with different storage formats</a:t>
            </a:r>
          </a:p>
          <a:p>
            <a:r>
              <a:rPr lang="en-US" sz="1800"/>
              <a:t>Attractive for both casual users and “experts”</a:t>
            </a:r>
          </a:p>
          <a:p>
            <a:pPr lvl="1"/>
            <a:r>
              <a:rPr lang="en-US" sz="1600"/>
              <a:t>Web interface, Win32 archive viewer for generic access to raw samples</a:t>
            </a:r>
          </a:p>
          <a:p>
            <a:pPr lvl="1"/>
            <a:r>
              <a:rPr lang="en-US" sz="1600"/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Engine: Taking data from ChannelAccess</a:t>
            </a:r>
          </a:p>
          <a:p>
            <a:r>
              <a:rPr lang="en-US"/>
              <a:t>CGIExport: Web access to data</a:t>
            </a:r>
          </a:p>
          <a:p>
            <a:r>
              <a:rPr lang="en-US"/>
              <a:t>ChannelArchive ScriptingInterface: SWIG access for more sophisticated analysis</a:t>
            </a:r>
          </a:p>
          <a:p>
            <a:r>
              <a:rPr lang="en-US"/>
              <a:t>WinBrowser: Win32 tool for fast archive browsing</a:t>
            </a:r>
          </a:p>
          <a:p>
            <a:r>
              <a:rPr lang="en-US"/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r>
                      <a:rPr lang="en-US" sz="2000"/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/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600"/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Web Browser</a:t>
                </a:r>
                <a:br>
                  <a:rPr lang="en-US" sz="1400"/>
                </a:br>
                <a:r>
                  <a:rPr lang="en-US" sz="1400"/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/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/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/>
                  <a:t>Web Browser</a:t>
                </a:r>
                <a:br>
                  <a:rPr lang="en-US" sz="1400"/>
                </a:br>
                <a:r>
                  <a:rPr lang="en-US" sz="1400"/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400"/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400"/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chemeClr val="accent2"/>
                </a:solidFill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/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tx2"/>
              </a:solidFill>
              <a:ln w="158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200"/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/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200"/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r>
                  <a:rPr lang="en-US" sz="2000"/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CA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400"/>
              <a:t>Networked via HTTP</a:t>
            </a:r>
          </a:p>
          <a:p>
            <a:r>
              <a:rPr lang="en-US" sz="2400"/>
              <a:t>Up to 10000 values/sec</a:t>
            </a:r>
            <a:br>
              <a:rPr lang="en-US" sz="2400"/>
            </a:br>
            <a:r>
              <a:rPr lang="en-US" sz="2400"/>
              <a:t>(450Mhz PC)</a:t>
            </a:r>
          </a:p>
          <a:p>
            <a:r>
              <a:rPr lang="en-US" sz="2400"/>
              <a:t>WIN32, Linux, Solaris</a:t>
            </a:r>
          </a:p>
        </p:txBody>
      </p:sp>
      <p:pic>
        <p:nvPicPr>
          <p:cNvPr id="11270" name="Picture 6" descr="D:\Kay\Epics\src\ArchiverInfo\GroupInf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4826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398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Start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Arial" charset="0"/>
              </a:rPr>
              <a:t>     USAGE:  ArchiveEngine [Options] &lt;config-file&gt; [&lt;directory-file&gt;]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Options: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       -port &lt;port&gt;                WWW server's TCP port (default 4812)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       -description &lt;text&gt;	     description for HTTP display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       -log &lt;filename&gt;          write logfile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        Default directory-file: 'freq_directory'</a:t>
            </a:r>
            <a:r>
              <a:rPr lang="en-US"/>
              <a:t> </a:t>
            </a:r>
          </a:p>
          <a:p>
            <a:pPr>
              <a:lnSpc>
                <a:spcPct val="130000"/>
              </a:lnSpc>
            </a:pPr>
            <a:r>
              <a:rPr lang="en-US" sz="2800"/>
              <a:t>Engine is ChannelAccess client: may have to set</a:t>
            </a:r>
          </a:p>
          <a:p>
            <a:pPr lvl="1">
              <a:buFontTx/>
              <a:buNone/>
            </a:pPr>
            <a:r>
              <a:rPr lang="en-US" sz="2000"/>
              <a:t>EPICS_CA_ADDR_LIST, EPICS_CA_SERVER_PORT</a:t>
            </a:r>
          </a:p>
          <a:p>
            <a:r>
              <a:rPr lang="en-US" sz="2800"/>
              <a:t>TCP port has to be unique per machine</a:t>
            </a:r>
          </a:p>
          <a:p>
            <a:r>
              <a:rPr lang="en-US" sz="2800"/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Configuration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4953000"/>
          </a:xfrm>
        </p:spPr>
        <p:txBody>
          <a:bodyPr/>
          <a:lstStyle/>
          <a:p>
            <a:r>
              <a:rPr lang="en-US" sz="2400"/>
              <a:t>ASCII File: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</a:rPr>
              <a:t>	</a:t>
            </a:r>
            <a:r>
              <a:rPr lang="en-US" sz="1800">
                <a:latin typeface="Arial" charset="0"/>
              </a:rPr>
              <a:t># Comments</a:t>
            </a:r>
          </a:p>
          <a:p>
            <a:pPr>
              <a:buFontTx/>
              <a:buNone/>
            </a:pPr>
            <a:r>
              <a:rPr lang="en-US" sz="1800">
                <a:latin typeface="Arial" charset="0"/>
              </a:rPr>
              <a:t>	!default_period 30</a:t>
            </a:r>
          </a:p>
          <a:p>
            <a:pPr>
              <a:buFontTx/>
              <a:buNone/>
            </a:pPr>
            <a:r>
              <a:rPr lang="en-US" sz="1800">
                <a:latin typeface="Arial" charset="0"/>
              </a:rPr>
              <a:t>	!group &lt;Another config. file&gt;</a:t>
            </a:r>
          </a:p>
          <a:p>
            <a:pPr lvl="1"/>
            <a:r>
              <a:rPr lang="en-US" sz="1600"/>
              <a:t>For building disabling groups, otherwise like an #include in C/C++</a:t>
            </a:r>
            <a:endParaRPr lang="en-US" sz="1600">
              <a:latin typeface="Arial" charset="0"/>
            </a:endParaRPr>
          </a:p>
          <a:p>
            <a:pPr>
              <a:buFontTx/>
              <a:buNone/>
            </a:pPr>
            <a:r>
              <a:rPr lang="en-US" sz="1800">
                <a:latin typeface="Arial" charset="0"/>
              </a:rPr>
              <a:t>	&lt;Channel Name&gt; &lt;Period [sec]&gt; [Monitor] [Disable]</a:t>
            </a:r>
          </a:p>
          <a:p>
            <a:pPr lvl="1"/>
            <a:r>
              <a:rPr lang="en-US" sz="1600"/>
              <a:t>Scan period is also important for “Monitor” channels:</a:t>
            </a:r>
            <a:br>
              <a:rPr lang="en-US" sz="1600"/>
            </a:br>
            <a:r>
              <a:rPr lang="en-US" sz="1600"/>
              <a:t>It determines size of buffer.</a:t>
            </a:r>
            <a:r>
              <a:rPr lang="en-US" sz="1400"/>
              <a:t/>
            </a:r>
            <a:br>
              <a:rPr lang="en-US" sz="1400"/>
            </a:br>
            <a:r>
              <a:rPr lang="en-US" sz="1600"/>
              <a:t>If more samples arrive than anticipated, “overwrites” occur.</a:t>
            </a:r>
          </a:p>
          <a:p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		</a:t>
            </a:r>
            <a:r>
              <a:rPr lang="en-US" sz="1800">
                <a:latin typeface="Arial" charset="0"/>
              </a:rPr>
              <a:t>#Archive channels of example CA server (excas)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fred Monitor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freddy Monitor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jane 5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Engine: Groups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“disabling” channel !=0  </a:t>
            </a:r>
            <a:r>
              <a:rPr lang="en-US" sz="2800">
                <a:sym typeface="Symbol" pitchFamily="18" charset="2"/>
              </a:rPr>
              <a:t></a:t>
            </a:r>
            <a:r>
              <a:rPr lang="en-US" sz="2800"/>
              <a:t>  group disabled:</a:t>
            </a:r>
            <a:br>
              <a:rPr lang="en-US" sz="2800"/>
            </a:br>
            <a:endParaRPr lang="en-US" sz="2800"/>
          </a:p>
          <a:p>
            <a:r>
              <a:rPr lang="en-US" sz="2000"/>
              <a:t>Main:		</a:t>
            </a:r>
            <a:r>
              <a:rPr lang="en-US" sz="1800">
                <a:latin typeface="Arial" charset="0"/>
              </a:rPr>
              <a:t># Main archive file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!default_period 30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!write_period 60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!group power_supply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!group another_subsystem</a:t>
            </a:r>
            <a:br>
              <a:rPr lang="en-US" sz="1800">
                <a:latin typeface="Arial" charset="0"/>
              </a:rPr>
            </a:br>
            <a:endParaRPr lang="en-US" sz="1800">
              <a:latin typeface="Arial" charset="0"/>
            </a:endParaRPr>
          </a:p>
          <a:p>
            <a:r>
              <a:rPr lang="en-US" sz="2000"/>
              <a:t>power_supply:	</a:t>
            </a:r>
            <a:r>
              <a:rPr lang="en-US" sz="1800">
                <a:latin typeface="Arial" charset="0"/>
              </a:rPr>
              <a:t># Power Supply: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# Archive only when power is on!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power_off         Monitor  Disable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power_setpoint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power_readback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power_temperature</a:t>
            </a:r>
          </a:p>
          <a:p>
            <a:pPr>
              <a:buFontTx/>
              <a:buNone/>
            </a:pPr>
            <a:endParaRPr lang="en-US" sz="1800">
              <a:latin typeface="Arial" charset="0"/>
            </a:endParaRPr>
          </a:p>
          <a:p>
            <a:r>
              <a:rPr lang="en-US" sz="1800">
                <a:latin typeface="Arial" charset="0"/>
              </a:rPr>
              <a:t>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D:\sys\Office\Templates\Presentation Designs\Contemporary.pot</Template>
  <TotalTime>1014</TotalTime>
  <Words>734</Words>
  <Application>Microsoft Office PowerPoint</Application>
  <PresentationFormat>On-screen Show (4:3)</PresentationFormat>
  <Paragraphs>237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Arial</vt:lpstr>
      <vt:lpstr>Symbol</vt:lpstr>
      <vt:lpstr>Courier New</vt:lpstr>
      <vt:lpstr>Contemporary</vt:lpstr>
      <vt:lpstr>Microsoft Excel Worksheet</vt:lpstr>
      <vt:lpstr>Channel Archiver</vt:lpstr>
      <vt:lpstr>Channel Archiver</vt:lpstr>
      <vt:lpstr>Goals</vt:lpstr>
      <vt:lpstr>Components</vt:lpstr>
      <vt:lpstr>Interactions</vt:lpstr>
      <vt:lpstr>Engine</vt:lpstr>
      <vt:lpstr>Engine: Start</vt:lpstr>
      <vt:lpstr>Engine: Configuration</vt:lpstr>
      <vt:lpstr>Engine: Groups</vt:lpstr>
      <vt:lpstr>Engine: More Options</vt:lpstr>
      <vt:lpstr>Engine: Status</vt:lpstr>
      <vt:lpstr>Engine: Sampling</vt:lpstr>
      <vt:lpstr>WIN32 Browser</vt:lpstr>
      <vt:lpstr>XARR, StripTool (Chris Larrieu, JLab)</vt:lpstr>
      <vt:lpstr>CGIExport</vt:lpstr>
      <vt:lpstr>CGIExport: Plots</vt:lpstr>
      <vt:lpstr>CGIExport: Spreadsheet Options</vt:lpstr>
      <vt:lpstr>CGIExport: “Fill”, “Interpol.”, ...</vt:lpstr>
      <vt:lpstr>Scripting Interface</vt:lpstr>
      <vt:lpstr>CASI: Channel Archive Scripting Interface</vt:lpstr>
      <vt:lpstr> Generic Examples</vt:lpstr>
      <vt:lpstr>Channel Archiver LibIO</vt:lpstr>
      <vt:lpstr>LibIO: Example</vt:lpstr>
      <vt:lpstr>BinArchive File Layout</vt:lpstr>
      <vt:lpstr>BinArchive Features</vt:lpstr>
      <vt:lpstr>ArchiveManager Program</vt:lpstr>
      <vt:lpstr>MultiArchive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Archiver</dc:title>
  <dc:creator>Monika</dc:creator>
  <cp:lastModifiedBy>HP</cp:lastModifiedBy>
  <cp:revision>107</cp:revision>
  <cp:lastPrinted>2000-05-03T16:59:58Z</cp:lastPrinted>
  <dcterms:created xsi:type="dcterms:W3CDTF">1996-09-30T18:28:10Z</dcterms:created>
  <dcterms:modified xsi:type="dcterms:W3CDTF">2021-03-27T01:44:13Z</dcterms:modified>
</cp:coreProperties>
</file>