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0" r:id="rId3"/>
  </p:sldMasterIdLst>
  <p:notesMasterIdLst>
    <p:notesMasterId r:id="rId22"/>
  </p:notesMasterIdLst>
  <p:handoutMasterIdLst>
    <p:handoutMasterId r:id="rId23"/>
  </p:handoutMasterIdLst>
  <p:sldIdLst>
    <p:sldId id="321" r:id="rId4"/>
    <p:sldId id="259" r:id="rId5"/>
    <p:sldId id="263" r:id="rId6"/>
    <p:sldId id="286" r:id="rId7"/>
    <p:sldId id="269" r:id="rId8"/>
    <p:sldId id="266" r:id="rId9"/>
    <p:sldId id="318" r:id="rId10"/>
    <p:sldId id="268" r:id="rId11"/>
    <p:sldId id="293" r:id="rId12"/>
    <p:sldId id="305" r:id="rId13"/>
    <p:sldId id="275" r:id="rId14"/>
    <p:sldId id="307" r:id="rId15"/>
    <p:sldId id="303" r:id="rId16"/>
    <p:sldId id="282" r:id="rId17"/>
    <p:sldId id="295" r:id="rId18"/>
    <p:sldId id="322" r:id="rId19"/>
    <p:sldId id="323" r:id="rId20"/>
    <p:sldId id="311" r:id="rId21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9900"/>
    <a:srgbClr val="FFCC66"/>
    <a:srgbClr val="000000"/>
    <a:srgbClr val="000066"/>
    <a:srgbClr val="0033CC"/>
    <a:srgbClr val="0000FF"/>
    <a:srgbClr val="E65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50" autoAdjust="0"/>
  </p:normalViewPr>
  <p:slideViewPr>
    <p:cSldViewPr>
      <p:cViewPr>
        <p:scale>
          <a:sx n="72" d="100"/>
          <a:sy n="72" d="100"/>
        </p:scale>
        <p:origin x="-1110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511BEB-F2F8-44E9-B658-B92447C52E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3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493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4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35C758-9CEB-4D31-BCE6-36D0D9275E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38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5224A-CD2E-4B99-9C7E-B7CB8AC617CA}" type="slidenum">
              <a:rPr lang="en-US"/>
              <a:pPr/>
              <a:t>2</a:t>
            </a:fld>
            <a:endParaRPr lang="en-US"/>
          </a:p>
        </p:txBody>
      </p:sp>
      <p:sp>
        <p:nvSpPr>
          <p:cNvPr id="165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B4EAD5-9061-4031-9560-26B67B79108A}" type="slidenum">
              <a:rPr lang="en-US"/>
              <a:pPr/>
              <a:t>4</a:t>
            </a:fld>
            <a:endParaRPr lang="en-US"/>
          </a:p>
        </p:txBody>
      </p:sp>
      <p:sp>
        <p:nvSpPr>
          <p:cNvPr id="2273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338790-3598-4730-B1A9-F8F7A019D613}" type="slidenum">
              <a:rPr lang="en-US"/>
              <a:pPr/>
              <a:t>5</a:t>
            </a:fld>
            <a:endParaRPr lang="en-US"/>
          </a:p>
        </p:txBody>
      </p:sp>
      <p:sp>
        <p:nvSpPr>
          <p:cNvPr id="173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34FD3-D01B-4AF1-B35E-CC16FB3AAB50}" type="slidenum">
              <a:rPr lang="en-US"/>
              <a:pPr/>
              <a:t>6</a:t>
            </a:fld>
            <a:endParaRPr lang="en-US"/>
          </a:p>
        </p:txBody>
      </p:sp>
      <p:sp>
        <p:nvSpPr>
          <p:cNvPr id="1259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5B896-FBBE-4389-8DAA-810C80D1A280}" type="slidenum">
              <a:rPr lang="en-US"/>
              <a:pPr/>
              <a:t>10</a:t>
            </a:fld>
            <a:endParaRPr lang="en-US"/>
          </a:p>
        </p:txBody>
      </p:sp>
      <p:sp>
        <p:nvSpPr>
          <p:cNvPr id="2344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2B8A0-89D5-442E-B4A6-A80AB6245E52}" type="slidenum">
              <a:rPr lang="en-US"/>
              <a:pPr/>
              <a:t>11</a:t>
            </a:fld>
            <a:endParaRPr lang="en-US"/>
          </a:p>
        </p:txBody>
      </p:sp>
      <p:sp>
        <p:nvSpPr>
          <p:cNvPr id="235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704D65-BA6D-421E-9ADB-C15BDC65E77A}" type="slidenum">
              <a:rPr lang="en-US"/>
              <a:pPr/>
              <a:t>12</a:t>
            </a:fld>
            <a:endParaRPr lang="en-US"/>
          </a:p>
        </p:txBody>
      </p:sp>
      <p:sp>
        <p:nvSpPr>
          <p:cNvPr id="2304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6650D-A4C3-482E-9C0B-2ECE6648584B}" type="slidenum">
              <a:rPr lang="en-US"/>
              <a:pPr/>
              <a:t>14</a:t>
            </a:fld>
            <a:endParaRPr lang="en-US"/>
          </a:p>
        </p:txBody>
      </p:sp>
      <p:sp>
        <p:nvSpPr>
          <p:cNvPr id="169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99CC">
                  <a:gamma/>
                  <a:shade val="46275"/>
                  <a:invGamma/>
                </a:srgbClr>
              </a:gs>
              <a:gs pos="100000">
                <a:srgbClr val="0099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53256" name="Picture 8" descr="noaa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63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5" name="Picture 7" descr="DOC-NOBack-small-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8844B4-7BFB-495A-9005-A56CDCAC0A3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3259" name="Picture 11" descr="200 year logo for we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0"/>
            <a:ext cx="1752600" cy="72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8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42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52400" y="1447800"/>
            <a:ext cx="8839200" cy="4525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39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447800"/>
            <a:ext cx="8839200" cy="4525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39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6DD7A0-7060-461A-A50A-09C4A8D925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15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A9D2B7-4E9D-4564-8A79-5B0343F6A8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83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1ADD1C-41C7-4830-8F49-8BCB34F9F4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91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611964-D91A-48C4-B552-ACBC875A87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03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E2E50F-7526-407A-A410-F314ABF549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49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677086-BA3A-4FD6-9AAB-288111E16B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5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70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7525F2-2B68-47FC-9CE2-52AA6F1E4E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12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2EC4BB-7F6B-443A-BDE0-DC5BB65D2C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30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BDC787-4DD8-4FF2-867B-007843E326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B0A9D5-0543-4D65-AF81-E27A5B5FB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805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3B5C6D-0F76-413F-8ABF-DA6C4626E4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8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640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18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40003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59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9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4047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131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8221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76774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1631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045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43000"/>
            <a:ext cx="2057400" cy="4983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019800" cy="4983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4343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343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8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0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8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7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20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506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0" y="1371600"/>
            <a:ext cx="9144000" cy="54864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371600"/>
          </a:xfrm>
          <a:prstGeom prst="rect">
            <a:avLst/>
          </a:prstGeom>
          <a:gradFill rotWithShape="1">
            <a:gsLst>
              <a:gs pos="0">
                <a:srgbClr val="0099CC">
                  <a:gamma/>
                  <a:shade val="46275"/>
                  <a:invGamma/>
                </a:srgbClr>
              </a:gs>
              <a:gs pos="100000">
                <a:srgbClr val="0099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839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DOC-NOBack-small-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0" y="6223000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oaalogo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6064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9248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/>
            <a:fld id="{B59CE5A3-EB06-4E29-8250-7C92CE7E8479}" type="slidenum">
              <a:rPr lang="en-US" sz="1400"/>
              <a:pPr algn="r"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40000"/>
        </a:spcBef>
        <a:spcAft>
          <a:spcPct val="0"/>
        </a:spcAft>
        <a:buChar char="•"/>
        <a:defRPr sz="28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40000"/>
        </a:spcBef>
        <a:spcAft>
          <a:spcPct val="0"/>
        </a:spcAft>
        <a:buChar char="–"/>
        <a:defRPr sz="2400">
          <a:solidFill>
            <a:srgbClr val="000066"/>
          </a:solidFill>
          <a:latin typeface="+mn-lt"/>
        </a:defRPr>
      </a:lvl2pPr>
      <a:lvl3pPr marL="1143000" indent="-228600" algn="l" rtl="0" fontAlgn="base">
        <a:spcBef>
          <a:spcPct val="40000"/>
        </a:spcBef>
        <a:spcAft>
          <a:spcPct val="0"/>
        </a:spcAft>
        <a:buChar char="•"/>
        <a:defRPr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40000"/>
        </a:spcBef>
        <a:spcAft>
          <a:spcPct val="0"/>
        </a:spcAft>
        <a:buChar char="–"/>
        <a:defRPr sz="1600">
          <a:solidFill>
            <a:srgbClr val="000066"/>
          </a:solidFill>
          <a:latin typeface="+mn-lt"/>
        </a:defRPr>
      </a:lvl4pPr>
      <a:lvl5pPr marL="2057400" indent="-228600" algn="l" rtl="0" fontAlgn="base">
        <a:spcBef>
          <a:spcPct val="4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4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4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4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4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10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428F68A-7495-472C-84C2-F509DD0E78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rgbClr val="0099C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0099CC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0099CC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0099CC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0099CC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99CC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99CC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99CC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99CC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99CC">
                  <a:gamma/>
                  <a:shade val="46275"/>
                  <a:invGamma/>
                </a:srgbClr>
              </a:gs>
              <a:gs pos="100000">
                <a:srgbClr val="0099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9404" name="Picture 12" descr="noaa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63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5" name="Picture 13" descr="DOC-NOBack-small-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85344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/>
            <a:fld id="{0167ECF3-EF95-47B0-890C-883AF9E4CC86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5940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430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Annual Catch Limits</a:t>
            </a:r>
            <a:br>
              <a:rPr lang="en-US"/>
            </a:br>
            <a:r>
              <a:rPr lang="en-US"/>
              <a:t>&amp; NS1 Guidelines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Key Factors in Design and Implementation of ACLs &amp; AMs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5029200"/>
          </a:xfrm>
        </p:spPr>
        <p:txBody>
          <a:bodyPr/>
          <a:lstStyle/>
          <a:p>
            <a:r>
              <a:rPr lang="en-US"/>
              <a:t>Management / Regulatory Approach</a:t>
            </a:r>
          </a:p>
          <a:p>
            <a:pPr lvl="1"/>
            <a:r>
              <a:rPr lang="en-US"/>
              <a:t>Some approaches are more effective than others at achieving actual catch levels close to targets</a:t>
            </a:r>
          </a:p>
          <a:p>
            <a:r>
              <a:rPr lang="en-US"/>
              <a:t>Monitoring / Catch Data Availability</a:t>
            </a:r>
          </a:p>
          <a:p>
            <a:r>
              <a:rPr lang="en-US"/>
              <a:t>Scientific Knowledge of Stocks</a:t>
            </a:r>
          </a:p>
          <a:p>
            <a:r>
              <a:rPr lang="en-US"/>
              <a:t>Uncertainty</a:t>
            </a:r>
            <a:endParaRPr lang="en-US" b="1" i="1"/>
          </a:p>
          <a:p>
            <a:pPr algn="ctr">
              <a:buFontTx/>
              <a:buNone/>
            </a:pPr>
            <a:endParaRPr lang="en-US" sz="1200" b="1"/>
          </a:p>
          <a:p>
            <a:pPr algn="ctr">
              <a:buFontTx/>
              <a:buNone/>
            </a:pPr>
            <a:r>
              <a:rPr lang="en-US" b="1"/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and Federal Management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5029200"/>
          </a:xfrm>
        </p:spPr>
        <p:txBody>
          <a:bodyPr/>
          <a:lstStyle/>
          <a:p>
            <a:pPr>
              <a:lnSpc>
                <a:spcPct val="105000"/>
              </a:lnSpc>
              <a:buFontTx/>
              <a:buNone/>
            </a:pPr>
            <a:r>
              <a:rPr lang="en-US"/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Issue: Scientific Knowledge of </a:t>
            </a:r>
            <a:br>
              <a:rPr lang="en-US" sz="4000"/>
            </a:br>
            <a:r>
              <a:rPr lang="en-US" sz="4000"/>
              <a:t>Stocks Varies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b="1" u="sng"/>
              <a:t>Considerations</a:t>
            </a:r>
          </a:p>
          <a:p>
            <a:r>
              <a:rPr lang="en-US"/>
              <a:t>Quality of catch data varies</a:t>
            </a:r>
          </a:p>
          <a:p>
            <a:pPr lvl="1"/>
            <a:r>
              <a:rPr lang="en-US"/>
              <a:t>Completeness of catch data</a:t>
            </a:r>
          </a:p>
          <a:p>
            <a:pPr lvl="2">
              <a:spcBef>
                <a:spcPct val="0"/>
              </a:spcBef>
            </a:pPr>
            <a:r>
              <a:rPr lang="en-US"/>
              <a:t>Landings and discards data from all sectors &amp; user groups</a:t>
            </a:r>
          </a:p>
          <a:p>
            <a:pPr lvl="2">
              <a:spcBef>
                <a:spcPct val="0"/>
              </a:spcBef>
            </a:pPr>
            <a:r>
              <a:rPr lang="en-US"/>
              <a:t>Landings data only, no discards</a:t>
            </a:r>
          </a:p>
          <a:p>
            <a:pPr lvl="2">
              <a:spcBef>
                <a:spcPct val="0"/>
              </a:spcBef>
            </a:pPr>
            <a:r>
              <a:rPr lang="en-US"/>
              <a:t>No catch data at all</a:t>
            </a:r>
          </a:p>
          <a:p>
            <a:pPr lvl="1"/>
            <a:r>
              <a:rPr lang="en-US"/>
              <a:t>Precision of catch data estimates</a:t>
            </a:r>
          </a:p>
          <a:p>
            <a:pPr lvl="2">
              <a:spcBef>
                <a:spcPct val="0"/>
              </a:spcBef>
            </a:pPr>
            <a:r>
              <a:rPr lang="en-US"/>
              <a:t>e.g. size of confidence intervals, statistical methods used</a:t>
            </a:r>
          </a:p>
          <a:p>
            <a:pPr lvl="1"/>
            <a:r>
              <a:rPr lang="en-US"/>
              <a:t>Many different data collection methods are used and each have different data quality issues</a:t>
            </a:r>
          </a:p>
          <a:p>
            <a:pPr lvl="2">
              <a:spcBef>
                <a:spcPct val="0"/>
              </a:spcBef>
            </a:pPr>
            <a:r>
              <a:rPr lang="en-US"/>
              <a:t>Commercial: logbooks, port sampling, landings reports, processor/dealer reports, observers</a:t>
            </a:r>
          </a:p>
          <a:p>
            <a:pPr lvl="2">
              <a:spcBef>
                <a:spcPct val="0"/>
              </a:spcBef>
            </a:pPr>
            <a:r>
              <a:rPr lang="en-US"/>
              <a:t>Recreational: MRFSS, other surveys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Issue: Scientific Knowledge of </a:t>
            </a:r>
            <a:br>
              <a:rPr lang="en-US" sz="4000"/>
            </a:br>
            <a:r>
              <a:rPr lang="en-US" sz="4000"/>
              <a:t>Stocks Varies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b="1" u="sng"/>
              <a:t>Considerations (continued)  </a:t>
            </a:r>
          </a:p>
          <a:p>
            <a:r>
              <a:rPr lang="en-US"/>
              <a:t>Biomass and fishing mortality estimates are not known for every stock</a:t>
            </a:r>
          </a:p>
          <a:p>
            <a:r>
              <a:rPr lang="en-US"/>
              <a:t>Stock status varies: Known, Unknown, Undefined</a:t>
            </a:r>
          </a:p>
          <a:p>
            <a:pPr lvl="1">
              <a:spcBef>
                <a:spcPct val="10000"/>
              </a:spcBef>
            </a:pPr>
            <a:r>
              <a:rPr lang="en-US"/>
              <a:t>Subject to overfishing</a:t>
            </a:r>
          </a:p>
          <a:p>
            <a:pPr lvl="1">
              <a:spcBef>
                <a:spcPct val="10000"/>
              </a:spcBef>
            </a:pPr>
            <a:r>
              <a:rPr lang="en-US"/>
              <a:t>Overfished</a:t>
            </a:r>
          </a:p>
          <a:p>
            <a:pPr lvl="1">
              <a:spcBef>
                <a:spcPct val="10000"/>
              </a:spcBef>
            </a:pPr>
            <a:r>
              <a:rPr lang="en-US"/>
              <a:t>Approaching overfished</a:t>
            </a:r>
          </a:p>
          <a:p>
            <a:r>
              <a:rPr lang="en-US"/>
              <a:t>Existence of other academic research varies</a:t>
            </a:r>
          </a:p>
          <a:p>
            <a:r>
              <a:rPr lang="en-US"/>
              <a:t>Existence of anecdotal information varies</a:t>
            </a:r>
          </a:p>
          <a:p>
            <a:r>
              <a:rPr lang="en-US"/>
              <a:t>No information exists on the stock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Issue: Timeliness of Catch Data Varies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b="1" u="sng"/>
              <a:t>Considerations</a:t>
            </a:r>
          </a:p>
          <a:p>
            <a:r>
              <a:rPr lang="en-US"/>
              <a:t>Timing of catch data availability (including analysis time):</a:t>
            </a:r>
          </a:p>
          <a:p>
            <a:pPr lvl="1"/>
            <a:r>
              <a:rPr lang="en-US"/>
              <a:t>in-season allows for in-season adjustments to catch</a:t>
            </a:r>
          </a:p>
          <a:p>
            <a:pPr lvl="1"/>
            <a:r>
              <a:rPr lang="en-US"/>
              <a:t>in time to make adjustments to next year’s target catch</a:t>
            </a:r>
          </a:p>
          <a:p>
            <a:pPr lvl="1"/>
            <a:r>
              <a:rPr lang="en-US"/>
              <a:t>in time to make adjustments to target catch two or more years later</a:t>
            </a:r>
          </a:p>
          <a:p>
            <a:r>
              <a:rPr lang="en-US"/>
              <a:t>No catch data at 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63" grpId="0" animBg="1"/>
      <p:bldP spid="188464" grpId="0" animBg="1"/>
      <p:bldP spid="188466" grpId="0" animBg="1"/>
      <p:bldP spid="1884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Some Preliminary Themes  </a:t>
            </a:r>
            <a:br>
              <a:rPr lang="en-US" sz="4000"/>
            </a:br>
            <a:r>
              <a:rPr lang="en-US" sz="4000"/>
              <a:t>from Scoping</a:t>
            </a:r>
            <a:endParaRPr lang="en-US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/>
              <a:t>Improve Data</a:t>
            </a:r>
          </a:p>
          <a:p>
            <a:pPr>
              <a:lnSpc>
                <a:spcPct val="90000"/>
              </a:lnSpc>
            </a:pPr>
            <a:r>
              <a:rPr lang="en-US" sz="2200"/>
              <a:t>Develop guidelines for Optimum Yield</a:t>
            </a:r>
          </a:p>
          <a:p>
            <a:pPr>
              <a:lnSpc>
                <a:spcPct val="90000"/>
              </a:lnSpc>
            </a:pPr>
            <a:r>
              <a:rPr lang="en-US" sz="2400"/>
              <a:t>How</a:t>
            </a:r>
            <a:r>
              <a:rPr lang="en-US" sz="2200"/>
              <a:t> to deal with overages due to State fisheries</a:t>
            </a:r>
          </a:p>
          <a:p>
            <a:pPr>
              <a:lnSpc>
                <a:spcPct val="90000"/>
              </a:lnSpc>
            </a:pPr>
            <a:r>
              <a:rPr lang="en-US" sz="2200"/>
              <a:t>Provide guidance on SSC role</a:t>
            </a:r>
          </a:p>
          <a:p>
            <a:pPr>
              <a:lnSpc>
                <a:spcPct val="90000"/>
              </a:lnSpc>
            </a:pPr>
            <a:r>
              <a:rPr lang="en-US" sz="2200"/>
              <a:t>Councils should retain flexibility in developing measures</a:t>
            </a:r>
          </a:p>
          <a:p>
            <a:pPr>
              <a:lnSpc>
                <a:spcPct val="90000"/>
              </a:lnSpc>
            </a:pPr>
            <a:r>
              <a:rPr lang="en-US" sz="2200"/>
              <a:t>Ensure ongoing review of management effectiveness</a:t>
            </a:r>
          </a:p>
          <a:p>
            <a:pPr>
              <a:lnSpc>
                <a:spcPct val="90000"/>
              </a:lnSpc>
            </a:pPr>
            <a:r>
              <a:rPr lang="en-US" sz="2200"/>
              <a:t>AMs should provide short cycle-time -- prefer inseason adjustments to corrective ones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More Preliminary Themes </a:t>
            </a:r>
            <a:br>
              <a:rPr lang="en-US" sz="4000"/>
            </a:br>
            <a:r>
              <a:rPr lang="en-US" sz="4000"/>
              <a:t>from Scoping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ACLs for rebuilding stocks must ensure rebuilding - not just prevent overfishing</a:t>
            </a:r>
          </a:p>
          <a:p>
            <a:r>
              <a:rPr lang="en-US" sz="2400"/>
              <a:t>Protect sectors from each other</a:t>
            </a:r>
          </a:p>
          <a:p>
            <a:r>
              <a:rPr lang="en-US" sz="2400"/>
              <a:t>Will hard TACs be required when data are available to support them? </a:t>
            </a:r>
          </a:p>
          <a:p>
            <a:r>
              <a:rPr lang="en-US" sz="2400"/>
              <a:t>Will paybacks be required if overfishing occurs?</a:t>
            </a:r>
          </a:p>
          <a:p>
            <a:r>
              <a:rPr lang="en-US" sz="2400"/>
              <a:t>Is a buffer between OFL and ACL required?</a:t>
            </a:r>
          </a:p>
          <a:p>
            <a:r>
              <a:rPr lang="en-US" sz="2400"/>
              <a:t>Mixed-Stock Exception in current NS1 guidelines seems incompatible with new MSA requirements</a:t>
            </a: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28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Requirements of the 2006 MSRA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Annual catch limits and accountability measures must be implemented: </a:t>
            </a:r>
          </a:p>
          <a:p>
            <a:pPr>
              <a:buFontTx/>
              <a:buNone/>
            </a:pPr>
            <a:endParaRPr lang="en-US" sz="1200"/>
          </a:p>
          <a:p>
            <a:r>
              <a:rPr lang="en-US"/>
              <a:t>in fishing year 2010 for fisheries determined by the Secretary to be subject to overfishing</a:t>
            </a:r>
          </a:p>
          <a:p>
            <a:pPr lvl="1"/>
            <a:r>
              <a:rPr lang="en-US">
                <a:solidFill>
                  <a:srgbClr val="0033CC"/>
                </a:solidFill>
              </a:rPr>
              <a:t>MSRA Section 104 (b)(1)(A)</a:t>
            </a:r>
            <a:endParaRPr lang="en-US"/>
          </a:p>
          <a:p>
            <a:endParaRPr lang="en-US"/>
          </a:p>
          <a:p>
            <a:r>
              <a:rPr lang="en-US"/>
              <a:t>in fishing year 2011 for all other fisheries</a:t>
            </a:r>
          </a:p>
          <a:p>
            <a:pPr lvl="1"/>
            <a:r>
              <a:rPr lang="en-US">
                <a:solidFill>
                  <a:srgbClr val="0033CC"/>
                </a:solidFill>
              </a:rPr>
              <a:t>MSRA Section 104 (b)(1)(B)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Annual Catch Limits (ACLs) &amp; </a:t>
            </a:r>
            <a:br>
              <a:rPr lang="en-US" sz="4000"/>
            </a:br>
            <a:r>
              <a:rPr lang="en-US" sz="4000"/>
              <a:t>Accountability Measures (AMs)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382000" cy="4525963"/>
          </a:xfrm>
          <a:noFill/>
          <a:ln/>
        </p:spPr>
        <p:txBody>
          <a:bodyPr/>
          <a:lstStyle/>
          <a:p>
            <a:r>
              <a:rPr lang="en-US"/>
              <a:t>ACLs and AMs work together as a system to ensure that overfishing will not occur</a:t>
            </a:r>
          </a:p>
          <a:p>
            <a:endParaRPr lang="en-US"/>
          </a:p>
          <a:p>
            <a:r>
              <a:rPr lang="en-US"/>
              <a:t>ACLs &amp; AMs must:</a:t>
            </a:r>
          </a:p>
          <a:p>
            <a:pPr lvl="1"/>
            <a:r>
              <a:rPr lang="en-US"/>
              <a:t>end overfishing on fisheries and/or stocks subject to overfishing</a:t>
            </a:r>
          </a:p>
          <a:p>
            <a:pPr lvl="1"/>
            <a:r>
              <a:rPr lang="en-US"/>
              <a:t>prevent overfishing on fisheries and/or stocks not subject to overfishing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Preliminary Interpretation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For each managed stock an:</a:t>
            </a:r>
          </a:p>
          <a:p>
            <a:pPr>
              <a:spcBef>
                <a:spcPct val="55000"/>
              </a:spcBef>
            </a:pPr>
            <a:r>
              <a:rPr lang="en-US"/>
              <a:t>Overfishing Level (OFL) should be established</a:t>
            </a:r>
          </a:p>
          <a:p>
            <a:pPr lvl="1"/>
            <a:r>
              <a:rPr lang="en-US"/>
              <a:t>An annual numerical amount of catch that would result in overfishing if exceeded </a:t>
            </a:r>
          </a:p>
          <a:p>
            <a:pPr lvl="1"/>
            <a:r>
              <a:rPr lang="en-US"/>
              <a:t>Not identified in the Act but it is essential for developing accountability measures and monitoring ACL performance</a:t>
            </a:r>
          </a:p>
          <a:p>
            <a:r>
              <a:rPr lang="en-US"/>
              <a:t>Annual Catch Limit (ACL) must be established</a:t>
            </a:r>
          </a:p>
          <a:p>
            <a:pPr lvl="1"/>
            <a:r>
              <a:rPr lang="en-US"/>
              <a:t>An annual numerical target catch level</a:t>
            </a:r>
          </a:p>
          <a:p>
            <a:pPr lvl="1"/>
            <a:r>
              <a:rPr lang="en-US"/>
              <a:t>Set below the OFL to ensure that overfishing does not occur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79" name="Group 31"/>
          <p:cNvGrpSpPr>
            <a:grpSpLocks/>
          </p:cNvGrpSpPr>
          <p:nvPr/>
        </p:nvGrpSpPr>
        <p:grpSpPr bwMode="auto">
          <a:xfrm>
            <a:off x="1752600" y="1905000"/>
            <a:ext cx="1828800" cy="3581400"/>
            <a:chOff x="1104" y="1200"/>
            <a:chExt cx="1152" cy="2256"/>
          </a:xfrm>
        </p:grpSpPr>
        <p:sp>
          <p:nvSpPr>
            <p:cNvPr id="130076" name="Rectangle 28"/>
            <p:cNvSpPr>
              <a:spLocks noChangeArrowheads="1"/>
            </p:cNvSpPr>
            <p:nvPr/>
          </p:nvSpPr>
          <p:spPr bwMode="auto">
            <a:xfrm>
              <a:off x="1104" y="1200"/>
              <a:ext cx="1056" cy="536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077" name="Group 29"/>
            <p:cNvGrpSpPr>
              <a:grpSpLocks/>
            </p:cNvGrpSpPr>
            <p:nvPr/>
          </p:nvGrpSpPr>
          <p:grpSpPr bwMode="auto">
            <a:xfrm>
              <a:off x="1104" y="1200"/>
              <a:ext cx="1152" cy="2256"/>
              <a:chOff x="1104" y="1193"/>
              <a:chExt cx="1152" cy="2256"/>
            </a:xfrm>
          </p:grpSpPr>
          <p:sp>
            <p:nvSpPr>
              <p:cNvPr id="130053" name="Rectangle 5"/>
              <p:cNvSpPr>
                <a:spLocks noChangeArrowheads="1"/>
              </p:cNvSpPr>
              <p:nvPr/>
            </p:nvSpPr>
            <p:spPr bwMode="auto">
              <a:xfrm>
                <a:off x="1104" y="2064"/>
                <a:ext cx="1056" cy="192"/>
              </a:xfrm>
              <a:prstGeom prst="rect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0099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062" name="Rectangle 14"/>
              <p:cNvSpPr>
                <a:spLocks noChangeArrowheads="1"/>
              </p:cNvSpPr>
              <p:nvPr/>
            </p:nvSpPr>
            <p:spPr bwMode="auto">
              <a:xfrm>
                <a:off x="1104" y="1865"/>
                <a:ext cx="1056" cy="199"/>
              </a:xfrm>
              <a:prstGeom prst="rect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rgbClr val="FFCC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0060" name="Line 12"/>
              <p:cNvSpPr>
                <a:spLocks noChangeShapeType="1"/>
              </p:cNvSpPr>
              <p:nvPr/>
            </p:nvSpPr>
            <p:spPr bwMode="auto">
              <a:xfrm>
                <a:off x="1104" y="2153"/>
                <a:ext cx="1152" cy="0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055" name="Rectangle 7"/>
              <p:cNvSpPr>
                <a:spLocks noChangeArrowheads="1"/>
              </p:cNvSpPr>
              <p:nvPr/>
            </p:nvSpPr>
            <p:spPr bwMode="auto">
              <a:xfrm>
                <a:off x="1104" y="1728"/>
                <a:ext cx="1056" cy="144"/>
              </a:xfrm>
              <a:prstGeom prst="rect">
                <a:avLst/>
              </a:prstGeom>
              <a:gradFill rotWithShape="1">
                <a:gsLst>
                  <a:gs pos="0">
                    <a:srgbClr val="A50021"/>
                  </a:gs>
                  <a:gs pos="100000">
                    <a:srgbClr val="FF9933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066" name="Rectangle 18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1056" cy="1181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054" name="Line 6"/>
              <p:cNvSpPr>
                <a:spLocks noChangeShapeType="1"/>
              </p:cNvSpPr>
              <p:nvPr/>
            </p:nvSpPr>
            <p:spPr bwMode="auto">
              <a:xfrm>
                <a:off x="1104" y="1817"/>
                <a:ext cx="1152" cy="0"/>
              </a:xfrm>
              <a:prstGeom prst="line">
                <a:avLst/>
              </a:prstGeom>
              <a:noFill/>
              <a:ln w="63500">
                <a:solidFill>
                  <a:srgbClr val="CC0000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0057" name="Group 9"/>
              <p:cNvGrpSpPr>
                <a:grpSpLocks/>
              </p:cNvGrpSpPr>
              <p:nvPr/>
            </p:nvGrpSpPr>
            <p:grpSpPr bwMode="auto">
              <a:xfrm>
                <a:off x="1104" y="1193"/>
                <a:ext cx="1104" cy="2256"/>
                <a:chOff x="1248" y="1200"/>
                <a:chExt cx="3888" cy="2400"/>
              </a:xfrm>
            </p:grpSpPr>
            <p:sp>
              <p:nvSpPr>
                <p:cNvPr id="130058" name="Line 10"/>
                <p:cNvSpPr>
                  <a:spLocks noChangeShapeType="1"/>
                </p:cNvSpPr>
                <p:nvPr/>
              </p:nvSpPr>
              <p:spPr bwMode="auto">
                <a:xfrm>
                  <a:off x="1248" y="1200"/>
                  <a:ext cx="0" cy="24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059" name="Line 11"/>
                <p:cNvSpPr>
                  <a:spLocks noChangeShapeType="1"/>
                </p:cNvSpPr>
                <p:nvPr/>
              </p:nvSpPr>
              <p:spPr bwMode="auto">
                <a:xfrm>
                  <a:off x="1248" y="3600"/>
                  <a:ext cx="38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30052" name="Line 4"/>
          <p:cNvSpPr>
            <a:spLocks noChangeShapeType="1"/>
          </p:cNvSpPr>
          <p:nvPr/>
        </p:nvSpPr>
        <p:spPr bwMode="auto">
          <a:xfrm flipH="1" flipV="1">
            <a:off x="3733800" y="3432175"/>
            <a:ext cx="914400" cy="442913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1" name="Text Box 13"/>
          <p:cNvSpPr txBox="1">
            <a:spLocks noChangeArrowheads="1"/>
          </p:cNvSpPr>
          <p:nvPr/>
        </p:nvSpPr>
        <p:spPr bwMode="auto">
          <a:xfrm>
            <a:off x="4724400" y="3646488"/>
            <a:ext cx="3429000" cy="39687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</a:rPr>
              <a:t>Annual Catch Limit (ACL) </a:t>
            </a:r>
            <a:endParaRPr lang="en-US" sz="2000" b="1" baseline="30000">
              <a:solidFill>
                <a:schemeClr val="bg1"/>
              </a:solidFill>
            </a:endParaRPr>
          </a:p>
        </p:txBody>
      </p:sp>
      <p:sp>
        <p:nvSpPr>
          <p:cNvPr id="130063" name="Text Box 15"/>
          <p:cNvSpPr txBox="1">
            <a:spLocks noChangeArrowheads="1"/>
          </p:cNvSpPr>
          <p:nvPr/>
        </p:nvSpPr>
        <p:spPr bwMode="auto">
          <a:xfrm>
            <a:off x="4724400" y="2274888"/>
            <a:ext cx="3429000" cy="396875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Overfishing Level (OFL)</a:t>
            </a:r>
            <a:endParaRPr lang="en-US" sz="2000" b="1" baseline="30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0065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Relationship between ACL &amp; OFL</a:t>
            </a:r>
          </a:p>
        </p:txBody>
      </p:sp>
      <p:sp>
        <p:nvSpPr>
          <p:cNvPr id="130067" name="Text Box 19"/>
          <p:cNvSpPr txBox="1">
            <a:spLocks noChangeArrowheads="1"/>
          </p:cNvSpPr>
          <p:nvPr/>
        </p:nvSpPr>
        <p:spPr bwMode="auto">
          <a:xfrm rot="16200000">
            <a:off x="-845343" y="3436143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Catch in Tons of Stock Z</a:t>
            </a:r>
          </a:p>
        </p:txBody>
      </p:sp>
      <p:sp>
        <p:nvSpPr>
          <p:cNvPr id="130068" name="Text Box 20"/>
          <p:cNvSpPr txBox="1">
            <a:spLocks noChangeArrowheads="1"/>
          </p:cNvSpPr>
          <p:nvPr/>
        </p:nvSpPr>
        <p:spPr bwMode="auto">
          <a:xfrm rot="16200000">
            <a:off x="822325" y="4556125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Increasing</a:t>
            </a:r>
          </a:p>
        </p:txBody>
      </p:sp>
      <p:sp>
        <p:nvSpPr>
          <p:cNvPr id="130070" name="Line 22"/>
          <p:cNvSpPr>
            <a:spLocks noChangeShapeType="1"/>
          </p:cNvSpPr>
          <p:nvPr/>
        </p:nvSpPr>
        <p:spPr bwMode="auto">
          <a:xfrm flipH="1">
            <a:off x="3733800" y="2579688"/>
            <a:ext cx="838200" cy="31908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1676400" y="5500688"/>
            <a:ext cx="182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Year 1</a:t>
            </a:r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4267200" y="2940050"/>
            <a:ext cx="457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Distance between the OFL and ACL will vary.</a:t>
            </a:r>
          </a:p>
        </p:txBody>
      </p:sp>
      <p:sp>
        <p:nvSpPr>
          <p:cNvPr id="130080" name="Line 32"/>
          <p:cNvSpPr>
            <a:spLocks noChangeShapeType="1"/>
          </p:cNvSpPr>
          <p:nvPr/>
        </p:nvSpPr>
        <p:spPr bwMode="auto">
          <a:xfrm flipV="1">
            <a:off x="1524000" y="25146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Criteria for ACLs &amp; OFLs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Overfishing Levels (OFL) and Annual Catch Limits (ACL):  </a:t>
            </a:r>
          </a:p>
          <a:p>
            <a:pPr>
              <a:lnSpc>
                <a:spcPct val="80000"/>
              </a:lnSpc>
            </a:pPr>
            <a:endParaRPr lang="en-US" sz="1200"/>
          </a:p>
          <a:p>
            <a:pPr>
              <a:lnSpc>
                <a:spcPct val="80000"/>
              </a:lnSpc>
            </a:pPr>
            <a:r>
              <a:rPr lang="en-US" sz="2400"/>
              <a:t>Set for each managed fishery/stock </a:t>
            </a:r>
          </a:p>
          <a:p>
            <a:pPr>
              <a:lnSpc>
                <a:spcPct val="80000"/>
              </a:lnSpc>
            </a:pPr>
            <a:r>
              <a:rPr lang="en-US" sz="2400"/>
              <a:t>Can be set for multiple year periods </a:t>
            </a:r>
          </a:p>
          <a:p>
            <a:pPr>
              <a:lnSpc>
                <a:spcPct val="80000"/>
              </a:lnSpc>
            </a:pPr>
            <a:r>
              <a:rPr lang="en-US" sz="2400"/>
              <a:t>Numerical annual value set in weight or numbers of fish</a:t>
            </a:r>
          </a:p>
          <a:p>
            <a:pPr>
              <a:lnSpc>
                <a:spcPct val="80000"/>
              </a:lnSpc>
            </a:pPr>
            <a:r>
              <a:rPr lang="en-US" sz="2400"/>
              <a:t>Includes all sources of fishing mortality, where possible: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Landings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Discards/Bycatch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All sectors and user groups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</a:pPr>
            <a:r>
              <a:rPr lang="en-US" sz="2400"/>
              <a:t>An ACL is required to be set for each managed fishery/stock</a:t>
            </a:r>
          </a:p>
          <a:p>
            <a:pPr>
              <a:lnSpc>
                <a:spcPct val="90000"/>
              </a:lnSpc>
            </a:pPr>
            <a:r>
              <a:rPr lang="en-US" sz="2400"/>
              <a:t>The Councils and NMFS could: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Subdivide an ACL (set for each fishery/stock) into “</a:t>
            </a:r>
            <a:r>
              <a:rPr lang="en-US" sz="2000" i="1"/>
              <a:t>sector-ACLs”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</a:rPr>
                <a:t>Sector-ACL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Accountability Measures (AMs)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5105400"/>
          </a:xfrm>
        </p:spPr>
        <p:txBody>
          <a:bodyPr/>
          <a:lstStyle/>
          <a:p>
            <a:r>
              <a:rPr lang="en-US"/>
              <a:t>Management measures established with ACLs to end and prevent overfishing</a:t>
            </a:r>
          </a:p>
          <a:p>
            <a:r>
              <a:rPr lang="en-US"/>
              <a:t>Two basic types:</a:t>
            </a:r>
          </a:p>
          <a:p>
            <a:pPr lvl="1"/>
            <a:r>
              <a:rPr lang="en-US"/>
              <a:t>Preventive in-season management actions </a:t>
            </a:r>
          </a:p>
          <a:p>
            <a:pPr lvl="2"/>
            <a:r>
              <a:rPr lang="en-US"/>
              <a:t>e.g., in-season fishery closure if the target catch limit has been reached</a:t>
            </a:r>
          </a:p>
          <a:p>
            <a:pPr lvl="1"/>
            <a:r>
              <a:rPr lang="en-US"/>
              <a:t>Corrective management actions </a:t>
            </a:r>
          </a:p>
          <a:p>
            <a:pPr lvl="2"/>
            <a:r>
              <a:rPr lang="en-US"/>
              <a:t>e.g., overage payback in the next fishing year</a:t>
            </a:r>
          </a:p>
          <a:p>
            <a:r>
              <a:rPr lang="en-US"/>
              <a:t>Must be established for each fishery/stock</a:t>
            </a:r>
          </a:p>
          <a:p>
            <a:r>
              <a:rPr lang="en-US"/>
              <a:t>Could be established for each sector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Overarching Issue: Diverse Fisheries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5029200"/>
          </a:xfrm>
        </p:spPr>
        <p:txBody>
          <a:bodyPr/>
          <a:lstStyle/>
          <a:p>
            <a:r>
              <a:rPr lang="en-US"/>
              <a:t>U.S. fisheries are biologically &amp; ecologically diverse</a:t>
            </a:r>
          </a:p>
          <a:p>
            <a:pPr lvl="1"/>
            <a:r>
              <a:rPr lang="en-US"/>
              <a:t>530 stocks and stock complexes: range from Arctic to tropical regions</a:t>
            </a:r>
          </a:p>
          <a:p>
            <a:r>
              <a:rPr lang="en-US"/>
              <a:t>Management approaches vary</a:t>
            </a:r>
          </a:p>
          <a:p>
            <a:pPr lvl="1"/>
            <a:r>
              <a:rPr lang="en-US"/>
              <a:t>46 FMPs: some use hard TACs, some use effort controls</a:t>
            </a:r>
          </a:p>
          <a:p>
            <a:r>
              <a:rPr lang="en-US"/>
              <a:t>Data available for each stock vary</a:t>
            </a:r>
          </a:p>
          <a:p>
            <a:pPr>
              <a:buFontTx/>
              <a:buNone/>
            </a:pPr>
            <a:endParaRPr lang="en-US"/>
          </a:p>
          <a:p>
            <a:pPr algn="ctr">
              <a:buFontTx/>
              <a:buNone/>
            </a:pPr>
            <a:r>
              <a:rPr lang="en-US" b="1" i="1"/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3860</TotalTime>
  <Words>998</Words>
  <Application>Microsoft Office PowerPoint</Application>
  <PresentationFormat>On-screen Show (4:3)</PresentationFormat>
  <Paragraphs>173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Default Design</vt:lpstr>
      <vt:lpstr>1_Custom Design</vt:lpstr>
      <vt:lpstr>Custom Design</vt:lpstr>
      <vt:lpstr>Annual Catch Limits &amp; NS1 Guidelines</vt:lpstr>
      <vt:lpstr>Requirements of the 2006 MSRA</vt:lpstr>
      <vt:lpstr>Annual Catch Limits (ACLs) &amp;  Accountability Measures (AMs)</vt:lpstr>
      <vt:lpstr>Preliminary Interpretation</vt:lpstr>
      <vt:lpstr>Relationship between ACL &amp; OFL</vt:lpstr>
      <vt:lpstr> Criteria for ACLs &amp; OFLs</vt:lpstr>
      <vt:lpstr>Issue: Sector Allocations </vt:lpstr>
      <vt:lpstr>Accountability Measures (AMs)</vt:lpstr>
      <vt:lpstr>Overarching Issue: Diverse Fisheries</vt:lpstr>
      <vt:lpstr>Key Factors in Design and Implementation of ACLs &amp; AMs</vt:lpstr>
      <vt:lpstr>State and Federal Management</vt:lpstr>
      <vt:lpstr>Issue: Scientific Knowledge of  Stocks Varies</vt:lpstr>
      <vt:lpstr>Issue: Scientific Knowledge of  Stocks Varies</vt:lpstr>
      <vt:lpstr>Issue: Timeliness of Catch Data Varies</vt:lpstr>
      <vt:lpstr>Considerations in Developing  ACLs and AMs for Each Fishery </vt:lpstr>
      <vt:lpstr>Some Preliminary Themes   from Scoping</vt:lpstr>
      <vt:lpstr>More Preliminary Themes  from Scoping</vt:lpstr>
      <vt:lpstr>Estimated Implementation Timeline</vt:lpstr>
    </vt:vector>
  </TitlesOfParts>
  <Company>Department of Commerce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Scoping for Creating Guidance on Annual Catch Limits and Accountability Measures:  Requirements of the Magnuson Stevens Fishery Conservation and Management Reauthorization Act of 2006</dc:title>
  <dc:creator>Monika</dc:creator>
  <cp:lastModifiedBy>HP</cp:lastModifiedBy>
  <cp:revision>116</cp:revision>
  <dcterms:created xsi:type="dcterms:W3CDTF">2007-02-20T17:24:10Z</dcterms:created>
  <dcterms:modified xsi:type="dcterms:W3CDTF">2021-03-27T01:43:43Z</dcterms:modified>
</cp:coreProperties>
</file>