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7" r:id="rId2"/>
    <p:sldId id="267" r:id="rId3"/>
    <p:sldId id="261" r:id="rId4"/>
    <p:sldId id="262" r:id="rId5"/>
    <p:sldId id="260" r:id="rId6"/>
    <p:sldId id="265" r:id="rId7"/>
    <p:sldId id="263" r:id="rId8"/>
    <p:sldId id="264" r:id="rId9"/>
    <p:sldId id="259" r:id="rId10"/>
    <p:sldId id="266" r:id="rId11"/>
  </p:sldIdLst>
  <p:sldSz cx="9144000" cy="6858000" type="screen4x3"/>
  <p:notesSz cx="6935788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CC0000"/>
    <a:srgbClr val="FF9933"/>
    <a:srgbClr val="FFFF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2787"/>
    <p:restoredTop sz="90929"/>
  </p:normalViewPr>
  <p:slideViewPr>
    <p:cSldViewPr snapToGrid="0">
      <p:cViewPr>
        <p:scale>
          <a:sx n="79" d="100"/>
          <a:sy n="79" d="100"/>
        </p:scale>
        <p:origin x="-1498" y="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67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35" tIns="45767" rIns="91535" bIns="45767" numCol="1" anchor="t" anchorCtr="0" compatLnSpc="1">
            <a:prstTxWarp prst="textNoShape">
              <a:avLst/>
            </a:prstTxWarp>
          </a:bodyPr>
          <a:lstStyle>
            <a:lvl1pPr defTabSz="915988">
              <a:defRPr sz="1200"/>
            </a:lvl1pPr>
          </a:lstStyle>
          <a:p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9063" y="0"/>
            <a:ext cx="30067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35" tIns="45767" rIns="91535" bIns="45767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/>
            </a:lvl1pPr>
          </a:lstStyle>
          <a:p>
            <a:endParaRPr lang="en-US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9825"/>
            <a:ext cx="30067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35" tIns="45767" rIns="91535" bIns="45767" numCol="1" anchor="b" anchorCtr="0" compatLnSpc="1">
            <a:prstTxWarp prst="textNoShape">
              <a:avLst/>
            </a:prstTxWarp>
          </a:bodyPr>
          <a:lstStyle>
            <a:lvl1pPr defTabSz="915988">
              <a:defRPr sz="1200"/>
            </a:lvl1pPr>
          </a:lstStyle>
          <a:p>
            <a:endParaRPr lang="en-US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9063" y="8759825"/>
            <a:ext cx="30067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35" tIns="45767" rIns="91535" bIns="45767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/>
            </a:lvl1pPr>
          </a:lstStyle>
          <a:p>
            <a:fld id="{B9902D33-D186-448E-ABD8-9F9948C6C8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527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9225" y="0"/>
            <a:ext cx="297021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4588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0075"/>
            <a:ext cx="5100638" cy="410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42363"/>
            <a:ext cx="2970213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9225" y="8742363"/>
            <a:ext cx="2970213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7D4D41A-7A70-44C2-9348-0045930AC59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836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55D700-69A5-4AE3-8F94-44C30BBAD7A6}" type="slidenum">
              <a:rPr lang="en-US"/>
              <a:pPr/>
              <a:t>1</a:t>
            </a:fld>
            <a:endParaRPr lang="en-US"/>
          </a:p>
        </p:txBody>
      </p:sp>
      <p:sp>
        <p:nvSpPr>
          <p:cNvPr id="276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81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FF6FD40-582F-4B86-8D96-36C0C86E605A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079" name="Group 7"/>
          <p:cNvGrpSpPr>
            <a:grpSpLocks/>
          </p:cNvGrpSpPr>
          <p:nvPr userDrawn="1"/>
        </p:nvGrpSpPr>
        <p:grpSpPr bwMode="auto">
          <a:xfrm>
            <a:off x="381000" y="1600200"/>
            <a:ext cx="8763000" cy="458788"/>
            <a:chOff x="288" y="625"/>
            <a:chExt cx="5136" cy="1008"/>
          </a:xfrm>
        </p:grpSpPr>
        <p:sp>
          <p:nvSpPr>
            <p:cNvPr id="3080" name="Arc 8"/>
            <p:cNvSpPr>
              <a:spLocks/>
            </p:cNvSpPr>
            <p:nvPr/>
          </p:nvSpPr>
          <p:spPr bwMode="invGray">
            <a:xfrm>
              <a:off x="3595" y="625"/>
              <a:ext cx="1829" cy="1008"/>
            </a:xfrm>
            <a:custGeom>
              <a:avLst/>
              <a:gdLst>
                <a:gd name="G0" fmla="+- 312 0 0"/>
                <a:gd name="G1" fmla="+- 21600 0 0"/>
                <a:gd name="G2" fmla="+- 21600 0 0"/>
                <a:gd name="T0" fmla="*/ 300 w 21912"/>
                <a:gd name="T1" fmla="*/ 0 h 43200"/>
                <a:gd name="T2" fmla="*/ 0 w 21912"/>
                <a:gd name="T3" fmla="*/ 43198 h 43200"/>
                <a:gd name="T4" fmla="*/ 312 w 21912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912" h="43200" fill="none" extrusionOk="0">
                  <a:moveTo>
                    <a:pt x="300" y="0"/>
                  </a:moveTo>
                  <a:cubicBezTo>
                    <a:pt x="304" y="0"/>
                    <a:pt x="308" y="-1"/>
                    <a:pt x="312" y="0"/>
                  </a:cubicBezTo>
                  <a:cubicBezTo>
                    <a:pt x="12241" y="0"/>
                    <a:pt x="21912" y="9670"/>
                    <a:pt x="21912" y="21600"/>
                  </a:cubicBezTo>
                  <a:cubicBezTo>
                    <a:pt x="21912" y="33529"/>
                    <a:pt x="12241" y="43200"/>
                    <a:pt x="312" y="43200"/>
                  </a:cubicBezTo>
                  <a:cubicBezTo>
                    <a:pt x="207" y="43200"/>
                    <a:pt x="103" y="43199"/>
                    <a:pt x="0" y="43197"/>
                  </a:cubicBezTo>
                </a:path>
                <a:path w="21912" h="43200" stroke="0" extrusionOk="0">
                  <a:moveTo>
                    <a:pt x="300" y="0"/>
                  </a:moveTo>
                  <a:cubicBezTo>
                    <a:pt x="304" y="0"/>
                    <a:pt x="308" y="-1"/>
                    <a:pt x="312" y="0"/>
                  </a:cubicBezTo>
                  <a:cubicBezTo>
                    <a:pt x="12241" y="0"/>
                    <a:pt x="21912" y="9670"/>
                    <a:pt x="21912" y="21600"/>
                  </a:cubicBezTo>
                  <a:cubicBezTo>
                    <a:pt x="21912" y="33529"/>
                    <a:pt x="12241" y="43200"/>
                    <a:pt x="312" y="43200"/>
                  </a:cubicBezTo>
                  <a:cubicBezTo>
                    <a:pt x="207" y="43200"/>
                    <a:pt x="103" y="43199"/>
                    <a:pt x="0" y="43197"/>
                  </a:cubicBezTo>
                  <a:lnTo>
                    <a:pt x="312" y="2160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6633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1" name="Arc 9"/>
            <p:cNvSpPr>
              <a:spLocks/>
            </p:cNvSpPr>
            <p:nvPr/>
          </p:nvSpPr>
          <p:spPr bwMode="invGray">
            <a:xfrm>
              <a:off x="3548" y="729"/>
              <a:ext cx="1831" cy="800"/>
            </a:xfrm>
            <a:custGeom>
              <a:avLst/>
              <a:gdLst>
                <a:gd name="G0" fmla="+- 324 0 0"/>
                <a:gd name="G1" fmla="+- 21600 0 0"/>
                <a:gd name="G2" fmla="+- 21600 0 0"/>
                <a:gd name="T0" fmla="*/ 312 w 21924"/>
                <a:gd name="T1" fmla="*/ 0 h 43200"/>
                <a:gd name="T2" fmla="*/ 0 w 21924"/>
                <a:gd name="T3" fmla="*/ 43198 h 43200"/>
                <a:gd name="T4" fmla="*/ 324 w 2192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924" h="43200" fill="none" extrusionOk="0">
                  <a:moveTo>
                    <a:pt x="312" y="0"/>
                  </a:moveTo>
                  <a:cubicBezTo>
                    <a:pt x="316" y="0"/>
                    <a:pt x="320" y="-1"/>
                    <a:pt x="324" y="0"/>
                  </a:cubicBezTo>
                  <a:cubicBezTo>
                    <a:pt x="12253" y="0"/>
                    <a:pt x="21924" y="9670"/>
                    <a:pt x="21924" y="21600"/>
                  </a:cubicBezTo>
                  <a:cubicBezTo>
                    <a:pt x="21924" y="33529"/>
                    <a:pt x="12253" y="43200"/>
                    <a:pt x="324" y="43200"/>
                  </a:cubicBezTo>
                  <a:cubicBezTo>
                    <a:pt x="215" y="43200"/>
                    <a:pt x="107" y="43199"/>
                    <a:pt x="0" y="43197"/>
                  </a:cubicBezTo>
                </a:path>
                <a:path w="21924" h="43200" stroke="0" extrusionOk="0">
                  <a:moveTo>
                    <a:pt x="312" y="0"/>
                  </a:moveTo>
                  <a:cubicBezTo>
                    <a:pt x="316" y="0"/>
                    <a:pt x="320" y="-1"/>
                    <a:pt x="324" y="0"/>
                  </a:cubicBezTo>
                  <a:cubicBezTo>
                    <a:pt x="12253" y="0"/>
                    <a:pt x="21924" y="9670"/>
                    <a:pt x="21924" y="21600"/>
                  </a:cubicBezTo>
                  <a:cubicBezTo>
                    <a:pt x="21924" y="33529"/>
                    <a:pt x="12253" y="43200"/>
                    <a:pt x="324" y="43200"/>
                  </a:cubicBezTo>
                  <a:cubicBezTo>
                    <a:pt x="215" y="43200"/>
                    <a:pt x="107" y="43199"/>
                    <a:pt x="0" y="43197"/>
                  </a:cubicBezTo>
                  <a:lnTo>
                    <a:pt x="324" y="2160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8944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" name="Arc 10"/>
            <p:cNvSpPr>
              <a:spLocks/>
            </p:cNvSpPr>
            <p:nvPr/>
          </p:nvSpPr>
          <p:spPr bwMode="invGray">
            <a:xfrm>
              <a:off x="3521" y="868"/>
              <a:ext cx="1830" cy="522"/>
            </a:xfrm>
            <a:custGeom>
              <a:avLst/>
              <a:gdLst>
                <a:gd name="G0" fmla="+- 325 0 0"/>
                <a:gd name="G1" fmla="+- 21600 0 0"/>
                <a:gd name="G2" fmla="+- 21600 0 0"/>
                <a:gd name="T0" fmla="*/ 313 w 21925"/>
                <a:gd name="T1" fmla="*/ 0 h 43200"/>
                <a:gd name="T2" fmla="*/ 0 w 21925"/>
                <a:gd name="T3" fmla="*/ 43198 h 43200"/>
                <a:gd name="T4" fmla="*/ 325 w 2192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925" h="43200" fill="none" extrusionOk="0">
                  <a:moveTo>
                    <a:pt x="313" y="0"/>
                  </a:moveTo>
                  <a:cubicBezTo>
                    <a:pt x="317" y="0"/>
                    <a:pt x="321" y="-1"/>
                    <a:pt x="325" y="0"/>
                  </a:cubicBezTo>
                  <a:cubicBezTo>
                    <a:pt x="12254" y="0"/>
                    <a:pt x="21925" y="9670"/>
                    <a:pt x="21925" y="21600"/>
                  </a:cubicBezTo>
                  <a:cubicBezTo>
                    <a:pt x="21925" y="33529"/>
                    <a:pt x="12254" y="43200"/>
                    <a:pt x="325" y="43200"/>
                  </a:cubicBezTo>
                  <a:cubicBezTo>
                    <a:pt x="216" y="43200"/>
                    <a:pt x="108" y="43199"/>
                    <a:pt x="0" y="43197"/>
                  </a:cubicBezTo>
                </a:path>
                <a:path w="21925" h="43200" stroke="0" extrusionOk="0">
                  <a:moveTo>
                    <a:pt x="313" y="0"/>
                  </a:moveTo>
                  <a:cubicBezTo>
                    <a:pt x="317" y="0"/>
                    <a:pt x="321" y="-1"/>
                    <a:pt x="325" y="0"/>
                  </a:cubicBezTo>
                  <a:cubicBezTo>
                    <a:pt x="12254" y="0"/>
                    <a:pt x="21925" y="9670"/>
                    <a:pt x="21925" y="21600"/>
                  </a:cubicBezTo>
                  <a:cubicBezTo>
                    <a:pt x="21925" y="33529"/>
                    <a:pt x="12254" y="43200"/>
                    <a:pt x="325" y="43200"/>
                  </a:cubicBezTo>
                  <a:cubicBezTo>
                    <a:pt x="216" y="43200"/>
                    <a:pt x="108" y="43199"/>
                    <a:pt x="0" y="43197"/>
                  </a:cubicBezTo>
                  <a:lnTo>
                    <a:pt x="325" y="2160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B75B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" name="AutoShape 11"/>
            <p:cNvSpPr>
              <a:spLocks noChangeArrowheads="1"/>
            </p:cNvSpPr>
            <p:nvPr/>
          </p:nvSpPr>
          <p:spPr bwMode="invGray">
            <a:xfrm>
              <a:off x="288" y="1076"/>
              <a:ext cx="4988" cy="104"/>
            </a:xfrm>
            <a:prstGeom prst="roundRect">
              <a:avLst>
                <a:gd name="adj" fmla="val 49995"/>
              </a:avLst>
            </a:prstGeom>
            <a:gradFill rotWithShape="0">
              <a:gsLst>
                <a:gs pos="0">
                  <a:srgbClr val="000000"/>
                </a:gs>
                <a:gs pos="20000">
                  <a:srgbClr val="000040"/>
                </a:gs>
                <a:gs pos="50000">
                  <a:srgbClr val="400040"/>
                </a:gs>
                <a:gs pos="75000">
                  <a:srgbClr val="8F0040"/>
                </a:gs>
                <a:gs pos="89999">
                  <a:srgbClr val="F27300"/>
                </a:gs>
                <a:gs pos="100000">
                  <a:srgbClr val="FFBF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144887-AF6F-4991-97D2-2DF022FB9D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369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152400"/>
            <a:ext cx="207645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07695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BB83C5-85EA-4A4D-8329-88590F0E45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78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F0AB4E-8F2F-4380-A99F-9D65FEC5B8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06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BEBDBD-20A3-487A-B0D2-BBE7CBA9C6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50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19200"/>
            <a:ext cx="40767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219200"/>
            <a:ext cx="40767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29BFA7-938D-4D51-9084-D36ABCFB28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90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106D79-0B53-4A9E-B8B0-F340C03884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35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233F6C-148F-4E1A-826A-26FE35C1D68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85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DF6658-B902-469A-9868-384E92B353D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36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E415DA-DB2B-47B2-9D41-1094ECDCCB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444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B8F509-CAB7-499E-95C7-3190CD0BA1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52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19200"/>
            <a:ext cx="83058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A7671AE-488F-453A-9AF6-14D0E06B2B14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31" name="Group 7"/>
          <p:cNvGrpSpPr>
            <a:grpSpLocks/>
          </p:cNvGrpSpPr>
          <p:nvPr userDrawn="1"/>
        </p:nvGrpSpPr>
        <p:grpSpPr bwMode="auto">
          <a:xfrm>
            <a:off x="228600" y="762000"/>
            <a:ext cx="8763000" cy="458788"/>
            <a:chOff x="288" y="625"/>
            <a:chExt cx="5136" cy="1008"/>
          </a:xfrm>
        </p:grpSpPr>
        <p:sp>
          <p:nvSpPr>
            <p:cNvPr id="1032" name="Arc 8"/>
            <p:cNvSpPr>
              <a:spLocks/>
            </p:cNvSpPr>
            <p:nvPr/>
          </p:nvSpPr>
          <p:spPr bwMode="invGray">
            <a:xfrm>
              <a:off x="3595" y="625"/>
              <a:ext cx="1829" cy="1008"/>
            </a:xfrm>
            <a:custGeom>
              <a:avLst/>
              <a:gdLst>
                <a:gd name="G0" fmla="+- 312 0 0"/>
                <a:gd name="G1" fmla="+- 21600 0 0"/>
                <a:gd name="G2" fmla="+- 21600 0 0"/>
                <a:gd name="T0" fmla="*/ 300 w 21912"/>
                <a:gd name="T1" fmla="*/ 0 h 43200"/>
                <a:gd name="T2" fmla="*/ 0 w 21912"/>
                <a:gd name="T3" fmla="*/ 43198 h 43200"/>
                <a:gd name="T4" fmla="*/ 312 w 21912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912" h="43200" fill="none" extrusionOk="0">
                  <a:moveTo>
                    <a:pt x="300" y="0"/>
                  </a:moveTo>
                  <a:cubicBezTo>
                    <a:pt x="304" y="0"/>
                    <a:pt x="308" y="-1"/>
                    <a:pt x="312" y="0"/>
                  </a:cubicBezTo>
                  <a:cubicBezTo>
                    <a:pt x="12241" y="0"/>
                    <a:pt x="21912" y="9670"/>
                    <a:pt x="21912" y="21600"/>
                  </a:cubicBezTo>
                  <a:cubicBezTo>
                    <a:pt x="21912" y="33529"/>
                    <a:pt x="12241" y="43200"/>
                    <a:pt x="312" y="43200"/>
                  </a:cubicBezTo>
                  <a:cubicBezTo>
                    <a:pt x="207" y="43200"/>
                    <a:pt x="103" y="43199"/>
                    <a:pt x="0" y="43197"/>
                  </a:cubicBezTo>
                </a:path>
                <a:path w="21912" h="43200" stroke="0" extrusionOk="0">
                  <a:moveTo>
                    <a:pt x="300" y="0"/>
                  </a:moveTo>
                  <a:cubicBezTo>
                    <a:pt x="304" y="0"/>
                    <a:pt x="308" y="-1"/>
                    <a:pt x="312" y="0"/>
                  </a:cubicBezTo>
                  <a:cubicBezTo>
                    <a:pt x="12241" y="0"/>
                    <a:pt x="21912" y="9670"/>
                    <a:pt x="21912" y="21600"/>
                  </a:cubicBezTo>
                  <a:cubicBezTo>
                    <a:pt x="21912" y="33529"/>
                    <a:pt x="12241" y="43200"/>
                    <a:pt x="312" y="43200"/>
                  </a:cubicBezTo>
                  <a:cubicBezTo>
                    <a:pt x="207" y="43200"/>
                    <a:pt x="103" y="43199"/>
                    <a:pt x="0" y="43197"/>
                  </a:cubicBezTo>
                  <a:lnTo>
                    <a:pt x="312" y="2160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6633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3" name="Arc 9"/>
            <p:cNvSpPr>
              <a:spLocks/>
            </p:cNvSpPr>
            <p:nvPr/>
          </p:nvSpPr>
          <p:spPr bwMode="invGray">
            <a:xfrm>
              <a:off x="3548" y="729"/>
              <a:ext cx="1831" cy="800"/>
            </a:xfrm>
            <a:custGeom>
              <a:avLst/>
              <a:gdLst>
                <a:gd name="G0" fmla="+- 324 0 0"/>
                <a:gd name="G1" fmla="+- 21600 0 0"/>
                <a:gd name="G2" fmla="+- 21600 0 0"/>
                <a:gd name="T0" fmla="*/ 312 w 21924"/>
                <a:gd name="T1" fmla="*/ 0 h 43200"/>
                <a:gd name="T2" fmla="*/ 0 w 21924"/>
                <a:gd name="T3" fmla="*/ 43198 h 43200"/>
                <a:gd name="T4" fmla="*/ 324 w 2192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924" h="43200" fill="none" extrusionOk="0">
                  <a:moveTo>
                    <a:pt x="312" y="0"/>
                  </a:moveTo>
                  <a:cubicBezTo>
                    <a:pt x="316" y="0"/>
                    <a:pt x="320" y="-1"/>
                    <a:pt x="324" y="0"/>
                  </a:cubicBezTo>
                  <a:cubicBezTo>
                    <a:pt x="12253" y="0"/>
                    <a:pt x="21924" y="9670"/>
                    <a:pt x="21924" y="21600"/>
                  </a:cubicBezTo>
                  <a:cubicBezTo>
                    <a:pt x="21924" y="33529"/>
                    <a:pt x="12253" y="43200"/>
                    <a:pt x="324" y="43200"/>
                  </a:cubicBezTo>
                  <a:cubicBezTo>
                    <a:pt x="215" y="43200"/>
                    <a:pt x="107" y="43199"/>
                    <a:pt x="0" y="43197"/>
                  </a:cubicBezTo>
                </a:path>
                <a:path w="21924" h="43200" stroke="0" extrusionOk="0">
                  <a:moveTo>
                    <a:pt x="312" y="0"/>
                  </a:moveTo>
                  <a:cubicBezTo>
                    <a:pt x="316" y="0"/>
                    <a:pt x="320" y="-1"/>
                    <a:pt x="324" y="0"/>
                  </a:cubicBezTo>
                  <a:cubicBezTo>
                    <a:pt x="12253" y="0"/>
                    <a:pt x="21924" y="9670"/>
                    <a:pt x="21924" y="21600"/>
                  </a:cubicBezTo>
                  <a:cubicBezTo>
                    <a:pt x="21924" y="33529"/>
                    <a:pt x="12253" y="43200"/>
                    <a:pt x="324" y="43200"/>
                  </a:cubicBezTo>
                  <a:cubicBezTo>
                    <a:pt x="215" y="43200"/>
                    <a:pt x="107" y="43199"/>
                    <a:pt x="0" y="43197"/>
                  </a:cubicBezTo>
                  <a:lnTo>
                    <a:pt x="324" y="2160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8944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" name="Arc 10"/>
            <p:cNvSpPr>
              <a:spLocks/>
            </p:cNvSpPr>
            <p:nvPr/>
          </p:nvSpPr>
          <p:spPr bwMode="invGray">
            <a:xfrm>
              <a:off x="3521" y="868"/>
              <a:ext cx="1830" cy="522"/>
            </a:xfrm>
            <a:custGeom>
              <a:avLst/>
              <a:gdLst>
                <a:gd name="G0" fmla="+- 325 0 0"/>
                <a:gd name="G1" fmla="+- 21600 0 0"/>
                <a:gd name="G2" fmla="+- 21600 0 0"/>
                <a:gd name="T0" fmla="*/ 313 w 21925"/>
                <a:gd name="T1" fmla="*/ 0 h 43200"/>
                <a:gd name="T2" fmla="*/ 0 w 21925"/>
                <a:gd name="T3" fmla="*/ 43198 h 43200"/>
                <a:gd name="T4" fmla="*/ 325 w 2192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925" h="43200" fill="none" extrusionOk="0">
                  <a:moveTo>
                    <a:pt x="313" y="0"/>
                  </a:moveTo>
                  <a:cubicBezTo>
                    <a:pt x="317" y="0"/>
                    <a:pt x="321" y="-1"/>
                    <a:pt x="325" y="0"/>
                  </a:cubicBezTo>
                  <a:cubicBezTo>
                    <a:pt x="12254" y="0"/>
                    <a:pt x="21925" y="9670"/>
                    <a:pt x="21925" y="21600"/>
                  </a:cubicBezTo>
                  <a:cubicBezTo>
                    <a:pt x="21925" y="33529"/>
                    <a:pt x="12254" y="43200"/>
                    <a:pt x="325" y="43200"/>
                  </a:cubicBezTo>
                  <a:cubicBezTo>
                    <a:pt x="216" y="43200"/>
                    <a:pt x="108" y="43199"/>
                    <a:pt x="0" y="43197"/>
                  </a:cubicBezTo>
                </a:path>
                <a:path w="21925" h="43200" stroke="0" extrusionOk="0">
                  <a:moveTo>
                    <a:pt x="313" y="0"/>
                  </a:moveTo>
                  <a:cubicBezTo>
                    <a:pt x="317" y="0"/>
                    <a:pt x="321" y="-1"/>
                    <a:pt x="325" y="0"/>
                  </a:cubicBezTo>
                  <a:cubicBezTo>
                    <a:pt x="12254" y="0"/>
                    <a:pt x="21925" y="9670"/>
                    <a:pt x="21925" y="21600"/>
                  </a:cubicBezTo>
                  <a:cubicBezTo>
                    <a:pt x="21925" y="33529"/>
                    <a:pt x="12254" y="43200"/>
                    <a:pt x="325" y="43200"/>
                  </a:cubicBezTo>
                  <a:cubicBezTo>
                    <a:pt x="216" y="43200"/>
                    <a:pt x="108" y="43199"/>
                    <a:pt x="0" y="43197"/>
                  </a:cubicBezTo>
                  <a:lnTo>
                    <a:pt x="325" y="2160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B75B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" name="AutoShape 11"/>
            <p:cNvSpPr>
              <a:spLocks noChangeArrowheads="1"/>
            </p:cNvSpPr>
            <p:nvPr/>
          </p:nvSpPr>
          <p:spPr bwMode="invGray">
            <a:xfrm>
              <a:off x="288" y="1076"/>
              <a:ext cx="4988" cy="104"/>
            </a:xfrm>
            <a:prstGeom prst="roundRect">
              <a:avLst>
                <a:gd name="adj" fmla="val 49995"/>
              </a:avLst>
            </a:prstGeom>
            <a:gradFill rotWithShape="0">
              <a:gsLst>
                <a:gs pos="0">
                  <a:srgbClr val="000000"/>
                </a:gs>
                <a:gs pos="20000">
                  <a:srgbClr val="000040"/>
                </a:gs>
                <a:gs pos="50000">
                  <a:srgbClr val="400040"/>
                </a:gs>
                <a:gs pos="75000">
                  <a:srgbClr val="8F0040"/>
                </a:gs>
                <a:gs pos="89999">
                  <a:srgbClr val="F27300"/>
                </a:gs>
                <a:gs pos="100000">
                  <a:srgbClr val="FFBF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MiniBooNE Status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/>
              <a:t>Eric Prebys</a:t>
            </a:r>
          </a:p>
          <a:p>
            <a:r>
              <a:rPr lang="en-US"/>
              <a:t>FNAL Beams Division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New Power Supply is Ready for MP02.  Negotiating time to connect.</a:t>
            </a:r>
          </a:p>
          <a:p>
            <a:r>
              <a:rPr lang="en-US" sz="2400"/>
              <a:t>At the same time, we will do a magnet move which should improve some of the worst losses (L13, L22, L24).</a:t>
            </a:r>
          </a:p>
          <a:p>
            <a:r>
              <a:rPr lang="en-US" sz="2400"/>
              <a:t>Review of collimator shielding design on Monday.  Build and install shielding over next few months to bring collimators on line.</a:t>
            </a:r>
          </a:p>
          <a:p>
            <a:r>
              <a:rPr lang="en-US" sz="2400"/>
              <a:t>Progress in beam position correction.  Soon implemented full time.</a:t>
            </a:r>
          </a:p>
          <a:p>
            <a:r>
              <a:rPr lang="en-US" sz="2400"/>
              <a:t>New extraction septum installed during January shutdown.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Cautionary Tale About the Beamline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Look at the number of multiwires in your design.</a:t>
            </a:r>
          </a:p>
          <a:p>
            <a:pPr>
              <a:lnSpc>
                <a:spcPct val="90000"/>
              </a:lnSpc>
            </a:pPr>
            <a:r>
              <a:rPr lang="en-US"/>
              <a:t>Increase the number.</a:t>
            </a:r>
          </a:p>
          <a:p>
            <a:pPr>
              <a:lnSpc>
                <a:spcPct val="90000"/>
              </a:lnSpc>
            </a:pPr>
            <a:r>
              <a:rPr lang="en-US"/>
              <a:t>People will tell you this is not necessary.</a:t>
            </a:r>
          </a:p>
          <a:p>
            <a:pPr>
              <a:lnSpc>
                <a:spcPct val="90000"/>
              </a:lnSpc>
            </a:pPr>
            <a:r>
              <a:rPr lang="en-US"/>
              <a:t>These people are lying.</a:t>
            </a:r>
          </a:p>
          <a:p>
            <a:pPr>
              <a:lnSpc>
                <a:spcPct val="90000"/>
              </a:lnSpc>
            </a:pPr>
            <a:r>
              <a:rPr lang="en-US"/>
              <a:t>Power up the beamline with your design optics.</a:t>
            </a:r>
          </a:p>
          <a:p>
            <a:pPr>
              <a:lnSpc>
                <a:spcPct val="90000"/>
              </a:lnSpc>
            </a:pPr>
            <a:r>
              <a:rPr lang="en-US"/>
              <a:t>Do a power on access to verify all magnet polarities and control paths.</a:t>
            </a:r>
          </a:p>
          <a:p>
            <a:pPr>
              <a:lnSpc>
                <a:spcPct val="90000"/>
              </a:lnSpc>
            </a:pPr>
            <a:r>
              <a:rPr lang="en-US"/>
              <a:t>People will tell you this is not necessary.</a:t>
            </a:r>
          </a:p>
          <a:p>
            <a:pPr>
              <a:lnSpc>
                <a:spcPct val="90000"/>
              </a:lnSpc>
            </a:pPr>
            <a:r>
              <a:rPr lang="en-US"/>
              <a:t>These people are lying.</a:t>
            </a:r>
          </a:p>
          <a:p>
            <a:pPr>
              <a:lnSpc>
                <a:spcPct val="90000"/>
              </a:lnSpc>
            </a:pPr>
            <a:r>
              <a:rPr lang="en-US"/>
              <a:t>Now on to the Booster…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Protons to MiniBooNE this Week</a:t>
            </a:r>
          </a:p>
        </p:txBody>
      </p:sp>
      <p:pic>
        <p:nvPicPr>
          <p:cNvPr id="870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1250950"/>
            <a:ext cx="6267450" cy="521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6835775" y="3328988"/>
            <a:ext cx="1616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87045" name="Text Box 5"/>
          <p:cNvSpPr txBox="1">
            <a:spLocks noChangeArrowheads="1"/>
          </p:cNvSpPr>
          <p:nvPr/>
        </p:nvSpPr>
        <p:spPr bwMode="auto">
          <a:xfrm>
            <a:off x="6986588" y="3257550"/>
            <a:ext cx="13763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Total</a:t>
            </a:r>
          </a:p>
        </p:txBody>
      </p:sp>
      <p:sp>
        <p:nvSpPr>
          <p:cNvPr id="87046" name="Text Box 6"/>
          <p:cNvSpPr txBox="1">
            <a:spLocks noChangeArrowheads="1"/>
          </p:cNvSpPr>
          <p:nvPr/>
        </p:nvSpPr>
        <p:spPr bwMode="auto">
          <a:xfrm>
            <a:off x="6943725" y="4165600"/>
            <a:ext cx="13763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MiniBooNE</a:t>
            </a:r>
          </a:p>
        </p:txBody>
      </p:sp>
      <p:sp>
        <p:nvSpPr>
          <p:cNvPr id="87047" name="Text Box 7"/>
          <p:cNvSpPr txBox="1">
            <a:spLocks noChangeArrowheads="1"/>
          </p:cNvSpPr>
          <p:nvPr/>
        </p:nvSpPr>
        <p:spPr bwMode="auto">
          <a:xfrm>
            <a:off x="6988175" y="4830763"/>
            <a:ext cx="13763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Stacking</a:t>
            </a:r>
          </a:p>
        </p:txBody>
      </p:sp>
      <p:sp>
        <p:nvSpPr>
          <p:cNvPr id="87048" name="Line 8"/>
          <p:cNvSpPr>
            <a:spLocks noChangeShapeType="1"/>
          </p:cNvSpPr>
          <p:nvPr/>
        </p:nvSpPr>
        <p:spPr bwMode="auto">
          <a:xfrm flipH="1">
            <a:off x="6151563" y="3541713"/>
            <a:ext cx="906462" cy="649287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7049" name="Line 9"/>
          <p:cNvSpPr>
            <a:spLocks noChangeShapeType="1"/>
          </p:cNvSpPr>
          <p:nvPr/>
        </p:nvSpPr>
        <p:spPr bwMode="auto">
          <a:xfrm flipH="1">
            <a:off x="6054725" y="4440238"/>
            <a:ext cx="906463" cy="498475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7050" name="Line 10"/>
          <p:cNvSpPr>
            <a:spLocks noChangeShapeType="1"/>
          </p:cNvSpPr>
          <p:nvPr/>
        </p:nvSpPr>
        <p:spPr bwMode="auto">
          <a:xfrm flipH="1">
            <a:off x="6038850" y="5054600"/>
            <a:ext cx="1003300" cy="303213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 Short…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MiniBooNE is running.</a:t>
            </a:r>
          </a:p>
          <a:p>
            <a:r>
              <a:rPr lang="en-US"/>
              <a:t>We typically take 1.5-2.0 times as many protons as stacking.</a:t>
            </a:r>
          </a:p>
          <a:p>
            <a:r>
              <a:rPr lang="en-US"/>
              <a:t>This number needs to go up by about a factor of 8.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it Limiting MiniBooNE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(Longitudinal?) instabilities in the Booster are limiting the per pulse intensity to ~4E12 ppp.</a:t>
            </a:r>
          </a:p>
          <a:p>
            <a:r>
              <a:rPr lang="en-US"/>
              <a:t>Normalized tunnel losses limit the total protons to about 2E16 pph when the Booster is running well.</a:t>
            </a:r>
          </a:p>
          <a:p>
            <a:r>
              <a:rPr lang="en-US"/>
              <a:t>Beam power loss limit (currently 400 W) is similar.</a:t>
            </a:r>
          </a:p>
          <a:p>
            <a:r>
              <a:rPr lang="en-US"/>
              <a:t>Heating in the extraction septum (MP02) currently limits MiniBooNE rate to ~.9 Hz during stacking.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Effect of Longitudinal Damping</a:t>
            </a:r>
          </a:p>
        </p:txBody>
      </p:sp>
      <p:pic>
        <p:nvPicPr>
          <p:cNvPr id="921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0" t="15236" r="54321" b="45708"/>
          <a:stretch>
            <a:fillRect/>
          </a:stretch>
        </p:blipFill>
        <p:spPr bwMode="auto">
          <a:xfrm>
            <a:off x="6232525" y="1530350"/>
            <a:ext cx="2619375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0" t="15236" r="54321" b="45708"/>
          <a:stretch>
            <a:fillRect/>
          </a:stretch>
        </p:blipFill>
        <p:spPr bwMode="auto">
          <a:xfrm>
            <a:off x="303213" y="1582738"/>
            <a:ext cx="2619375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0" t="15236" r="54321" b="45708"/>
          <a:stretch>
            <a:fillRect/>
          </a:stretch>
        </p:blipFill>
        <p:spPr bwMode="auto">
          <a:xfrm>
            <a:off x="3155950" y="1592263"/>
            <a:ext cx="2619375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167" name="Text Box 7"/>
          <p:cNvSpPr txBox="1">
            <a:spLocks noChangeArrowheads="1"/>
          </p:cNvSpPr>
          <p:nvPr/>
        </p:nvSpPr>
        <p:spPr bwMode="auto">
          <a:xfrm>
            <a:off x="2992438" y="1119188"/>
            <a:ext cx="31765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High Dispersion Region</a:t>
            </a:r>
          </a:p>
        </p:txBody>
      </p:sp>
      <p:sp>
        <p:nvSpPr>
          <p:cNvPr id="92168" name="Text Box 8"/>
          <p:cNvSpPr txBox="1">
            <a:spLocks noChangeArrowheads="1"/>
          </p:cNvSpPr>
          <p:nvPr/>
        </p:nvSpPr>
        <p:spPr bwMode="auto">
          <a:xfrm>
            <a:off x="384175" y="4014788"/>
            <a:ext cx="2092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CC0000"/>
                </a:solidFill>
              </a:rPr>
              <a:t>No Dampers</a:t>
            </a:r>
          </a:p>
        </p:txBody>
      </p:sp>
      <p:sp>
        <p:nvSpPr>
          <p:cNvPr id="92169" name="Text Box 9"/>
          <p:cNvSpPr txBox="1">
            <a:spLocks noChangeArrowheads="1"/>
          </p:cNvSpPr>
          <p:nvPr/>
        </p:nvSpPr>
        <p:spPr bwMode="auto">
          <a:xfrm>
            <a:off x="3260725" y="3716338"/>
            <a:ext cx="20923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9900"/>
                </a:solidFill>
              </a:rPr>
              <a:t>Dampers Working</a:t>
            </a:r>
          </a:p>
        </p:txBody>
      </p:sp>
      <p:sp>
        <p:nvSpPr>
          <p:cNvPr id="92170" name="Text Box 10"/>
          <p:cNvSpPr txBox="1">
            <a:spLocks noChangeArrowheads="1"/>
          </p:cNvSpPr>
          <p:nvPr/>
        </p:nvSpPr>
        <p:spPr bwMode="auto">
          <a:xfrm>
            <a:off x="6218238" y="3778250"/>
            <a:ext cx="2579687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9933"/>
                </a:solidFill>
              </a:rPr>
              <a:t>Occasional Bad Pulse at High Intensity (trips loss monitors)</a:t>
            </a:r>
          </a:p>
        </p:txBody>
      </p:sp>
      <p:pic>
        <p:nvPicPr>
          <p:cNvPr id="92171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" t="6807" r="6001" b="5106"/>
          <a:stretch>
            <a:fillRect/>
          </a:stretch>
        </p:blipFill>
        <p:spPr bwMode="auto">
          <a:xfrm>
            <a:off x="206375" y="4546600"/>
            <a:ext cx="2486025" cy="212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72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0" t="8510" r="6001" b="5106"/>
          <a:stretch>
            <a:fillRect/>
          </a:stretch>
        </p:blipFill>
        <p:spPr bwMode="auto">
          <a:xfrm>
            <a:off x="3200400" y="4502150"/>
            <a:ext cx="2492375" cy="2119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Tunnel Losses</a:t>
            </a:r>
          </a:p>
        </p:txBody>
      </p:sp>
      <p:pic>
        <p:nvPicPr>
          <p:cNvPr id="90117" name="Picture 5" descr="X:\.fnal.gov\files\home\room1\prebys\public_html\boone\beamlinemonitoring\blmsummar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38" y="1265238"/>
            <a:ext cx="7267575" cy="545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Limit Summary</a:t>
            </a:r>
          </a:p>
        </p:txBody>
      </p:sp>
      <p:pic>
        <p:nvPicPr>
          <p:cNvPr id="91139" name="Picture 3" descr="X:\.fnal.gov\files\home\room1\prebys\public_html\boone\beamlinemonitoring\bstrlosses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25" y="1301750"/>
            <a:ext cx="6858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Fairly Bad 9 Hour Period</a:t>
            </a:r>
          </a:p>
        </p:txBody>
      </p:sp>
      <p:pic>
        <p:nvPicPr>
          <p:cNvPr id="849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6" t="7619" r="4074" b="4572"/>
          <a:stretch>
            <a:fillRect/>
          </a:stretch>
        </p:blipFill>
        <p:spPr bwMode="auto">
          <a:xfrm>
            <a:off x="473075" y="1258888"/>
            <a:ext cx="6276975" cy="526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6800850" y="3240088"/>
            <a:ext cx="22272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rgbClr val="009900"/>
                </a:solidFill>
              </a:rPr>
              <a:t>Per pulse intensity (E12)</a:t>
            </a:r>
          </a:p>
        </p:txBody>
      </p:sp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6864350" y="3898900"/>
            <a:ext cx="2076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rgbClr val="0066FF"/>
                </a:solidFill>
              </a:rPr>
              <a:t>MiniBooNE rate (p/hr)</a:t>
            </a:r>
          </a:p>
        </p:txBody>
      </p:sp>
      <p:sp>
        <p:nvSpPr>
          <p:cNvPr id="84998" name="Text Box 6"/>
          <p:cNvSpPr txBox="1">
            <a:spLocks noChangeArrowheads="1"/>
          </p:cNvSpPr>
          <p:nvPr/>
        </p:nvSpPr>
        <p:spPr bwMode="auto">
          <a:xfrm>
            <a:off x="6927850" y="2781300"/>
            <a:ext cx="2076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rgbClr val="CC0000"/>
                </a:solidFill>
              </a:rPr>
              <a:t>Booster Power Loss</a:t>
            </a:r>
          </a:p>
        </p:txBody>
      </p:sp>
      <p:sp>
        <p:nvSpPr>
          <p:cNvPr id="84999" name="Line 7"/>
          <p:cNvSpPr>
            <a:spLocks noChangeShapeType="1"/>
          </p:cNvSpPr>
          <p:nvPr/>
        </p:nvSpPr>
        <p:spPr bwMode="auto">
          <a:xfrm flipH="1">
            <a:off x="5592763" y="2982913"/>
            <a:ext cx="1331912" cy="4000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5000" name="Line 8"/>
          <p:cNvSpPr>
            <a:spLocks noChangeShapeType="1"/>
          </p:cNvSpPr>
          <p:nvPr/>
        </p:nvSpPr>
        <p:spPr bwMode="auto">
          <a:xfrm flipH="1">
            <a:off x="6092825" y="3490913"/>
            <a:ext cx="736600" cy="133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5001" name="Line 9"/>
          <p:cNvSpPr>
            <a:spLocks noChangeShapeType="1"/>
          </p:cNvSpPr>
          <p:nvPr/>
        </p:nvSpPr>
        <p:spPr bwMode="auto">
          <a:xfrm flipH="1" flipV="1">
            <a:off x="5872163" y="3989388"/>
            <a:ext cx="1003300" cy="133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322</Words>
  <Application>Microsoft Office PowerPoint</Application>
  <PresentationFormat>On-screen Show (4:3)</PresentationFormat>
  <Paragraphs>44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Times New Roman</vt:lpstr>
      <vt:lpstr>Default Design</vt:lpstr>
      <vt:lpstr>MiniBooNE Status</vt:lpstr>
      <vt:lpstr>A Cautionary Tale About the Beamline</vt:lpstr>
      <vt:lpstr>Protons to MiniBooNE this Week</vt:lpstr>
      <vt:lpstr>In Short…</vt:lpstr>
      <vt:lpstr>What it Limiting MiniBooNE</vt:lpstr>
      <vt:lpstr>Effect of Longitudinal Damping</vt:lpstr>
      <vt:lpstr>Tunnel Losses</vt:lpstr>
      <vt:lpstr>Limit Summary</vt:lpstr>
      <vt:lpstr>A Fairly Bad 9 Hour Period</vt:lpstr>
      <vt:lpstr>Plan</vt:lpstr>
    </vt:vector>
  </TitlesOfParts>
  <Company>Fermilab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Prebys</dc:creator>
  <cp:lastModifiedBy>HP</cp:lastModifiedBy>
  <cp:revision>51</cp:revision>
  <dcterms:created xsi:type="dcterms:W3CDTF">2001-11-07T21:18:51Z</dcterms:created>
  <dcterms:modified xsi:type="dcterms:W3CDTF">2021-03-27T01:44:57Z</dcterms:modified>
</cp:coreProperties>
</file>