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8" r:id="rId2"/>
    <p:sldId id="265" r:id="rId3"/>
    <p:sldId id="275" r:id="rId4"/>
    <p:sldId id="259" r:id="rId5"/>
    <p:sldId id="264" r:id="rId6"/>
    <p:sldId id="271" r:id="rId7"/>
    <p:sldId id="260" r:id="rId8"/>
    <p:sldId id="263" r:id="rId9"/>
    <p:sldId id="274" r:id="rId10"/>
    <p:sldId id="273" r:id="rId11"/>
    <p:sldId id="276" r:id="rId12"/>
    <p:sldId id="272" r:id="rId13"/>
    <p:sldId id="266" r:id="rId14"/>
    <p:sldId id="267" r:id="rId15"/>
    <p:sldId id="268" r:id="rId16"/>
    <p:sldId id="269" r:id="rId17"/>
    <p:sldId id="256" r:id="rId18"/>
    <p:sldId id="270" r:id="rId19"/>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66"/>
    <a:srgbClr val="660033"/>
    <a:srgbClr val="008000"/>
    <a:srgbClr val="FF0000"/>
    <a:srgbClr val="33CC33"/>
    <a:srgbClr val="CC3300"/>
    <a:srgbClr val="8000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99" autoAdjust="0"/>
    <p:restoredTop sz="85009" autoAdjust="0"/>
  </p:normalViewPr>
  <p:slideViewPr>
    <p:cSldViewPr>
      <p:cViewPr>
        <p:scale>
          <a:sx n="67" d="100"/>
          <a:sy n="67" d="100"/>
        </p:scale>
        <p:origin x="-1248" y="-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defTabSz="931863">
              <a:defRPr sz="1200"/>
            </a:lvl1pPr>
          </a:lstStyle>
          <a:p>
            <a:endParaRPr lang="en-US"/>
          </a:p>
        </p:txBody>
      </p:sp>
      <p:sp>
        <p:nvSpPr>
          <p:cNvPr id="49155" name="Rectangle 3"/>
          <p:cNvSpPr>
            <a:spLocks noGrp="1" noChangeArrowheads="1"/>
          </p:cNvSpPr>
          <p:nvPr>
            <p:ph type="dt" idx="1"/>
          </p:nvPr>
        </p:nvSpPr>
        <p:spPr bwMode="auto">
          <a:xfrm>
            <a:off x="3971925"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defTabSz="931863">
              <a:defRPr sz="1200"/>
            </a:lvl1pPr>
          </a:lstStyle>
          <a:p>
            <a:endParaRPr lang="en-US"/>
          </a:p>
        </p:txBody>
      </p:sp>
      <p:sp>
        <p:nvSpPr>
          <p:cNvPr id="49156" name="Rectangle 4"/>
          <p:cNvSpPr>
            <a:spLocks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9157" name="Rectangle 5"/>
          <p:cNvSpPr>
            <a:spLocks noGrp="1" noChangeArrowheads="1"/>
          </p:cNvSpPr>
          <p:nvPr>
            <p:ph type="body" sz="quarter" idx="3"/>
          </p:nvPr>
        </p:nvSpPr>
        <p:spPr bwMode="auto">
          <a:xfrm>
            <a:off x="935038" y="4416425"/>
            <a:ext cx="5140325"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9158" name="Rectangle 6"/>
          <p:cNvSpPr>
            <a:spLocks noGrp="1" noChangeArrowheads="1"/>
          </p:cNvSpPr>
          <p:nvPr>
            <p:ph type="ftr" sz="quarter" idx="4"/>
          </p:nvPr>
        </p:nvSpPr>
        <p:spPr bwMode="auto">
          <a:xfrm>
            <a:off x="0" y="8831263"/>
            <a:ext cx="3038475"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defTabSz="931863">
              <a:defRPr sz="1200"/>
            </a:lvl1pPr>
          </a:lstStyle>
          <a:p>
            <a:endParaRPr lang="en-US"/>
          </a:p>
        </p:txBody>
      </p:sp>
      <p:sp>
        <p:nvSpPr>
          <p:cNvPr id="49159" name="Rectangle 7"/>
          <p:cNvSpPr>
            <a:spLocks noGrp="1" noChangeArrowheads="1"/>
          </p:cNvSpPr>
          <p:nvPr>
            <p:ph type="sldNum" sz="quarter" idx="5"/>
          </p:nvPr>
        </p:nvSpPr>
        <p:spPr bwMode="auto">
          <a:xfrm>
            <a:off x="3971925" y="8831263"/>
            <a:ext cx="3038475"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defTabSz="931863">
              <a:defRPr sz="1200"/>
            </a:lvl1pPr>
          </a:lstStyle>
          <a:p>
            <a:fld id="{C0059FFE-57B2-4A1E-B153-5346625ACF4D}" type="slidenum">
              <a:rPr lang="en-US"/>
              <a:pPr/>
              <a:t>‹#›</a:t>
            </a:fld>
            <a:endParaRPr lang="en-US"/>
          </a:p>
        </p:txBody>
      </p:sp>
    </p:spTree>
    <p:extLst>
      <p:ext uri="{BB962C8B-B14F-4D97-AF65-F5344CB8AC3E}">
        <p14:creationId xmlns:p14="http://schemas.microsoft.com/office/powerpoint/2010/main" val="43227830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51C165-7856-4844-8B80-0FF7A822C3B8}" type="slidenum">
              <a:rPr lang="en-US"/>
              <a:pPr/>
              <a:t>4</a:t>
            </a:fld>
            <a:endParaRPr lang="en-US"/>
          </a:p>
        </p:txBody>
      </p:sp>
      <p:sp>
        <p:nvSpPr>
          <p:cNvPr id="50178" name="Rectangle 2"/>
          <p:cNvSpPr>
            <a:spLocks noChangeArrowheads="1" noTextEdit="1"/>
          </p:cNvSpPr>
          <p:nvPr>
            <p:ph type="sldImg"/>
          </p:nvPr>
        </p:nvSpPr>
        <p:spPr>
          <a:ln/>
        </p:spPr>
      </p:sp>
      <p:sp>
        <p:nvSpPr>
          <p:cNvPr id="50179" name="Rectangle 3"/>
          <p:cNvSpPr>
            <a:spLocks noGrp="1" noChangeArrowheads="1"/>
          </p:cNvSpPr>
          <p:nvPr>
            <p:ph type="body" idx="1"/>
          </p:nvPr>
        </p:nvSpPr>
        <p:spPr/>
        <p:txBody>
          <a:bodyPr/>
          <a:lstStyle/>
          <a:p>
            <a:r>
              <a:rPr lang="en-US">
                <a:solidFill>
                  <a:srgbClr val="FF3300"/>
                </a:solidFill>
              </a:rPr>
              <a:t>For fire treatments I typically think of the following: </a:t>
            </a:r>
            <a:r>
              <a:rPr lang="en-US"/>
              <a:t>When was it last burnt (treated)?</a:t>
            </a:r>
          </a:p>
          <a:p>
            <a:r>
              <a:rPr lang="en-US"/>
              <a:t>What is the objective of the burn (</a:t>
            </a:r>
            <a:r>
              <a:rPr lang="en-US" i="1"/>
              <a:t>e.g.,</a:t>
            </a:r>
            <a:r>
              <a:rPr lang="en-US"/>
              <a:t> single species -v- multi-species, desired complexity, </a:t>
            </a:r>
            <a:r>
              <a:rPr lang="en-US" i="1"/>
              <a:t>etc</a:t>
            </a:r>
            <a:r>
              <a:rPr lang="en-US"/>
              <a:t>.)?</a:t>
            </a:r>
          </a:p>
          <a:p>
            <a:r>
              <a:rPr lang="en-US"/>
              <a:t>Seasonal timing and conditions</a:t>
            </a:r>
          </a:p>
          <a:p>
            <a:r>
              <a:rPr lang="en-US"/>
              <a:t>Desired area (size) of impact</a:t>
            </a:r>
          </a:p>
          <a:p>
            <a:r>
              <a:rPr lang="en-US"/>
              <a:t>Coordination with others (neighbors and agencies)</a:t>
            </a:r>
          </a:p>
          <a:p>
            <a:r>
              <a:rPr lang="en-US"/>
              <a:t>What is an appropriate fire return interval to achieve long-term desired results?</a:t>
            </a:r>
          </a:p>
          <a:p>
            <a:endParaRPr lang="en-US"/>
          </a:p>
          <a:p>
            <a:endParaRPr lang="en-US"/>
          </a:p>
          <a:p>
            <a:endParaRPr lang="en-US">
              <a:solidFill>
                <a:srgbClr val="FF33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9AEC7C-58DD-45E5-9EC3-D3663E18D8A7}" type="slidenum">
              <a:rPr lang="en-US"/>
              <a:pPr/>
              <a:t>14</a:t>
            </a:fld>
            <a:endParaRPr lang="en-US"/>
          </a:p>
        </p:txBody>
      </p:sp>
      <p:sp>
        <p:nvSpPr>
          <p:cNvPr id="56322" name="Rectangle 2"/>
          <p:cNvSpPr>
            <a:spLocks noChangeArrowheads="1" noTextEdit="1"/>
          </p:cNvSpPr>
          <p:nvPr>
            <p:ph type="sldImg"/>
          </p:nvPr>
        </p:nvSpPr>
        <p:spPr>
          <a:ln/>
        </p:spPr>
      </p:sp>
      <p:sp>
        <p:nvSpPr>
          <p:cNvPr id="56323" name="Rectangle 3"/>
          <p:cNvSpPr>
            <a:spLocks noGrp="1" noChangeArrowheads="1"/>
          </p:cNvSpPr>
          <p:nvPr>
            <p:ph type="body" idx="1"/>
          </p:nvPr>
        </p:nvSpPr>
        <p:spPr/>
        <p:txBody>
          <a:bodyPr/>
          <a:lstStyle/>
          <a:p>
            <a:r>
              <a:rPr lang="en-US"/>
              <a:t>Tilden Park might also fit into this (EBRPD/Karen Swaim). </a:t>
            </a:r>
          </a:p>
          <a:p>
            <a:r>
              <a:rPr lang="en-US" sz="900">
                <a:solidFill>
                  <a:schemeClr val="folHlink"/>
                </a:solidFill>
              </a:rPr>
              <a:t>Cirsium ochrocentrum (yellowspine thistle) and Solanum elaeagnifolium (silverleaf nightshade), Delaria odorata (Cape Ivy), Cirsium vulgare (bull thistle) and Erechtites glomerata (Australasian fireweed) and Centaurea melitensis (tocalote)</a:t>
            </a:r>
            <a:r>
              <a:rPr lang="en-US" sz="900"/>
              <a: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410114-648F-4FD4-A2AD-21660BD2CD65}" type="slidenum">
              <a:rPr lang="en-US"/>
              <a:pPr/>
              <a:t>15</a:t>
            </a:fld>
            <a:endParaRPr lang="en-US"/>
          </a:p>
        </p:txBody>
      </p:sp>
      <p:sp>
        <p:nvSpPr>
          <p:cNvPr id="57346" name="Rectangle 2"/>
          <p:cNvSpPr>
            <a:spLocks noChangeArrowheads="1" noTextEdit="1"/>
          </p:cNvSpPr>
          <p:nvPr>
            <p:ph type="sldImg"/>
          </p:nvPr>
        </p:nvSpPr>
        <p:spPr>
          <a:ln/>
        </p:spPr>
      </p:sp>
      <p:sp>
        <p:nvSpPr>
          <p:cNvPr id="57347" name="Rectangle 3"/>
          <p:cNvSpPr>
            <a:spLocks noGrp="1" noChangeArrowheads="1"/>
          </p:cNvSpPr>
          <p:nvPr>
            <p:ph type="body" idx="1"/>
          </p:nvPr>
        </p:nvSpPr>
        <p:spPr/>
        <p:txBody>
          <a:bodyPr/>
          <a:lstStyle/>
          <a:p>
            <a:r>
              <a:rPr lang="en-US"/>
              <a:t>Planning tools?  These are resources for fire effects and species distributions.  Certainly the GIS components of CWHR and CNDDB are components of tools if added to other data sets (topography, urban infrastructure, etc.).</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DE83CF-CE18-42B2-9FF2-73D3EF976406}" type="slidenum">
              <a:rPr lang="en-US"/>
              <a:pPr/>
              <a:t>16</a:t>
            </a:fld>
            <a:endParaRPr lang="en-US"/>
          </a:p>
        </p:txBody>
      </p:sp>
      <p:sp>
        <p:nvSpPr>
          <p:cNvPr id="58370" name="Rectangle 2"/>
          <p:cNvSpPr>
            <a:spLocks noChangeArrowheads="1" noTextEdit="1"/>
          </p:cNvSpPr>
          <p:nvPr>
            <p:ph type="sldImg"/>
          </p:nvPr>
        </p:nvSpPr>
        <p:spPr>
          <a:ln/>
        </p:spPr>
      </p:sp>
      <p:sp>
        <p:nvSpPr>
          <p:cNvPr id="58371" name="Rectangle 3"/>
          <p:cNvSpPr>
            <a:spLocks noGrp="1" noChangeArrowheads="1"/>
          </p:cNvSpPr>
          <p:nvPr>
            <p:ph type="body" idx="1"/>
          </p:nvPr>
        </p:nvSpPr>
        <p:spPr/>
        <p:txBody>
          <a:bodyPr/>
          <a:lstStyle/>
          <a:p>
            <a:r>
              <a:rPr lang="en-US"/>
              <a:t>Local fire knowledge still available among certain indigenous communities, professional organizations and individuals, land agencies, regulatory agencies, local experts and academics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A26E85-5572-46F3-9A67-8D66F2A646FF}" type="slidenum">
              <a:rPr lang="en-US"/>
              <a:pPr/>
              <a:t>5</a:t>
            </a:fld>
            <a:endParaRPr lang="en-US"/>
          </a:p>
        </p:txBody>
      </p:sp>
      <p:sp>
        <p:nvSpPr>
          <p:cNvPr id="51202" name="Rectangle 2"/>
          <p:cNvSpPr>
            <a:spLocks noChangeArrowheads="1" noTextEdit="1"/>
          </p:cNvSpPr>
          <p:nvPr>
            <p:ph type="sldImg"/>
          </p:nvPr>
        </p:nvSpPr>
        <p:spPr>
          <a:ln/>
        </p:spPr>
      </p:sp>
      <p:sp>
        <p:nvSpPr>
          <p:cNvPr id="51203" name="Rectangle 3"/>
          <p:cNvSpPr>
            <a:spLocks noGrp="1" noChangeArrowheads="1"/>
          </p:cNvSpPr>
          <p:nvPr>
            <p:ph type="body" idx="1"/>
          </p:nvPr>
        </p:nvSpPr>
        <p:spPr/>
        <p:txBody>
          <a:bodyPr/>
          <a:lstStyle/>
          <a:p>
            <a:r>
              <a:rPr lang="en-US"/>
              <a:t>Other project outcomes could included increased habitat heterogeneity, productivity and fecundity.  Most wildlife are able to survive fire events (many studies show this).  Depending on the seasonal timing and intensity of fire, many plants can also survive fire treatments (e.g., burning when there is high fuel moisture versus low fuel moisture may contribute to increased survivorship for low intensity burns).  Fire and treatments may alter the processes, functions and structures of ecosystems.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3CC0B3-CECC-42BB-8842-690FC3B8BB5F}" type="slidenum">
              <a:rPr lang="en-US"/>
              <a:pPr/>
              <a:t>7</a:t>
            </a:fld>
            <a:endParaRPr lang="en-US"/>
          </a:p>
        </p:txBody>
      </p:sp>
      <p:sp>
        <p:nvSpPr>
          <p:cNvPr id="52226" name="Rectangle 2"/>
          <p:cNvSpPr>
            <a:spLocks noChangeArrowheads="1" noTextEdit="1"/>
          </p:cNvSpPr>
          <p:nvPr>
            <p:ph type="sldImg"/>
          </p:nvPr>
        </p:nvSpPr>
        <p:spPr>
          <a:ln/>
        </p:spPr>
      </p:sp>
      <p:sp>
        <p:nvSpPr>
          <p:cNvPr id="522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F886A3-DF94-4BC3-9DB2-A858953B6937}" type="slidenum">
              <a:rPr lang="en-US"/>
              <a:pPr/>
              <a:t>8</a:t>
            </a:fld>
            <a:endParaRPr lang="en-US"/>
          </a:p>
        </p:txBody>
      </p:sp>
      <p:sp>
        <p:nvSpPr>
          <p:cNvPr id="54274" name="Rectangle 2"/>
          <p:cNvSpPr>
            <a:spLocks noChangeArrowheads="1" noTextEdit="1"/>
          </p:cNvSpPr>
          <p:nvPr>
            <p:ph type="sldImg"/>
          </p:nvPr>
        </p:nvSpPr>
        <p:spPr>
          <a:ln/>
        </p:spPr>
      </p:sp>
      <p:sp>
        <p:nvSpPr>
          <p:cNvPr id="54275" name="Rectangle 3"/>
          <p:cNvSpPr>
            <a:spLocks noGrp="1" noChangeArrowheads="1"/>
          </p:cNvSpPr>
          <p:nvPr>
            <p:ph type="body" idx="1"/>
          </p:nvPr>
        </p:nvSpPr>
        <p:spPr/>
        <p:txBody>
          <a:bodyPr/>
          <a:lstStyle/>
          <a:p>
            <a:r>
              <a:rPr lang="en-US"/>
              <a:t>I think the focus should be more terrestrial, which is more representative of species impacted by fuel treatment projects.  I would say the aquatic species impacts are more of a concern for large landscape level impacts (“catastrophic” fires).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996C40-2B87-4210-B04D-3F2206644B77}" type="slidenum">
              <a:rPr lang="en-US"/>
              <a:pPr/>
              <a:t>9</a:t>
            </a:fld>
            <a:endParaRPr lang="en-US"/>
          </a:p>
        </p:txBody>
      </p:sp>
      <p:sp>
        <p:nvSpPr>
          <p:cNvPr id="67586" name="Rectangle 2"/>
          <p:cNvSpPr>
            <a:spLocks noChangeArrowheads="1" noTextEdit="1"/>
          </p:cNvSpPr>
          <p:nvPr>
            <p:ph type="sldImg"/>
          </p:nvPr>
        </p:nvSpPr>
        <p:spPr>
          <a:ln/>
        </p:spPr>
      </p:sp>
      <p:sp>
        <p:nvSpPr>
          <p:cNvPr id="67587" name="Rectangle 3"/>
          <p:cNvSpPr>
            <a:spLocks noGrp="1" noChangeArrowheads="1"/>
          </p:cNvSpPr>
          <p:nvPr>
            <p:ph type="body" idx="1"/>
          </p:nvPr>
        </p:nvSpPr>
        <p:spPr/>
        <p:txBody>
          <a:bodyPr/>
          <a:lstStyle/>
          <a:p>
            <a:r>
              <a:rPr lang="en-US"/>
              <a:t>I think the focus should be more terrestrial, which is more representative of species impacted by fuel treatment projects.  I would say the aquatic species impacts are more of a concern for large landscape level impacts (“catastrophic” fires). Pinus ponderosa var. scopulorum- interior ponderosa pine.  NOTE the complexity of fire and Arctostaphylos and Ceanothus.  This same adult/seed relationship exists with many species of pine.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584103-11AD-4D6A-8BD0-761E81410E11}" type="slidenum">
              <a:rPr lang="en-US"/>
              <a:pPr/>
              <a:t>10</a:t>
            </a:fld>
            <a:endParaRPr lang="en-US"/>
          </a:p>
        </p:txBody>
      </p:sp>
      <p:sp>
        <p:nvSpPr>
          <p:cNvPr id="64514" name="Rectangle 2"/>
          <p:cNvSpPr>
            <a:spLocks noChangeArrowheads="1" noTextEdit="1"/>
          </p:cNvSpPr>
          <p:nvPr>
            <p:ph type="sldImg"/>
          </p:nvPr>
        </p:nvSpPr>
        <p:spPr>
          <a:ln/>
        </p:spPr>
      </p:sp>
      <p:sp>
        <p:nvSpPr>
          <p:cNvPr id="64515" name="Rectangle 3"/>
          <p:cNvSpPr>
            <a:spLocks noGrp="1" noChangeArrowheads="1"/>
          </p:cNvSpPr>
          <p:nvPr>
            <p:ph type="body" idx="1"/>
          </p:nvPr>
        </p:nvSpPr>
        <p:spPr/>
        <p:txBody>
          <a:bodyPr/>
          <a:lstStyle/>
          <a:p>
            <a:r>
              <a:rPr lang="en-US"/>
              <a:t>What are catastrophic fires?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9F1339-C44F-4EF7-9F55-E3236A402D01}" type="slidenum">
              <a:rPr lang="en-US"/>
              <a:pPr/>
              <a:t>11</a:t>
            </a:fld>
            <a:endParaRPr lang="en-US"/>
          </a:p>
        </p:txBody>
      </p:sp>
      <p:sp>
        <p:nvSpPr>
          <p:cNvPr id="78850" name="Rectangle 2"/>
          <p:cNvSpPr>
            <a:spLocks noChangeArrowheads="1" noTextEdit="1"/>
          </p:cNvSpPr>
          <p:nvPr>
            <p:ph type="sldImg"/>
          </p:nvPr>
        </p:nvSpPr>
        <p:spPr>
          <a:ln/>
        </p:spPr>
      </p:sp>
      <p:sp>
        <p:nvSpPr>
          <p:cNvPr id="78851" name="Rectangle 3"/>
          <p:cNvSpPr>
            <a:spLocks noGrp="1" noChangeArrowheads="1"/>
          </p:cNvSpPr>
          <p:nvPr>
            <p:ph type="body" idx="1"/>
          </p:nvPr>
        </p:nvSpPr>
        <p:spPr/>
        <p:txBody>
          <a:bodyPr/>
          <a:lstStyle/>
          <a:p>
            <a:r>
              <a:rPr lang="en-US"/>
              <a:t>What are catastrophic fires?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4CDB3D-2944-4F9F-86BC-CC928986FFD8}" type="slidenum">
              <a:rPr lang="en-US"/>
              <a:pPr/>
              <a:t>12</a:t>
            </a:fld>
            <a:endParaRPr lang="en-US"/>
          </a:p>
        </p:txBody>
      </p:sp>
      <p:sp>
        <p:nvSpPr>
          <p:cNvPr id="62466" name="Rectangle 2"/>
          <p:cNvSpPr>
            <a:spLocks noChangeArrowheads="1" noTextEdit="1"/>
          </p:cNvSpPr>
          <p:nvPr>
            <p:ph type="sldImg"/>
          </p:nvPr>
        </p:nvSpPr>
        <p:spPr>
          <a:ln/>
        </p:spPr>
      </p:sp>
      <p:sp>
        <p:nvSpPr>
          <p:cNvPr id="62467" name="Rectangle 3"/>
          <p:cNvSpPr>
            <a:spLocks noGrp="1" noChangeArrowheads="1"/>
          </p:cNvSpPr>
          <p:nvPr>
            <p:ph type="body" idx="1"/>
          </p:nvPr>
        </p:nvSpPr>
        <p:spPr/>
        <p:txBody>
          <a:bodyPr/>
          <a:lstStyle/>
          <a:p>
            <a:r>
              <a:rPr lang="en-US"/>
              <a:t>I think the focus should be more terrestrial, which is more representative of species impacted by fuel treatment projects.  I would say the aquatic species impacts are more of a concern for large landscape level impacts (“catastrophic” fires).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D219F2-1180-4E19-9679-85A7B095EDDE}" type="slidenum">
              <a:rPr lang="en-US"/>
              <a:pPr/>
              <a:t>13</a:t>
            </a:fld>
            <a:endParaRPr lang="en-US"/>
          </a:p>
        </p:txBody>
      </p:sp>
      <p:sp>
        <p:nvSpPr>
          <p:cNvPr id="55298" name="Rectangle 2"/>
          <p:cNvSpPr>
            <a:spLocks noChangeArrowheads="1" noTextEdit="1"/>
          </p:cNvSpPr>
          <p:nvPr>
            <p:ph type="sldImg"/>
          </p:nvPr>
        </p:nvSpPr>
        <p:spPr>
          <a:ln/>
        </p:spPr>
      </p:sp>
      <p:sp>
        <p:nvSpPr>
          <p:cNvPr id="55299" name="Rectangle 3"/>
          <p:cNvSpPr>
            <a:spLocks noGrp="1" noChangeArrowheads="1"/>
          </p:cNvSpPr>
          <p:nvPr>
            <p:ph type="body" idx="1"/>
          </p:nvPr>
        </p:nvSpPr>
        <p:spPr/>
        <p:txBody>
          <a:bodyPr/>
          <a:lstStyle/>
          <a:p>
            <a:r>
              <a:rPr lang="en-US"/>
              <a:t>You might check to see if Jennifer Potts (student of Scott Stephens) has published her research findings.  In a nut shell, she found that mechanical treatments had lower species utilization (across taxa) in comparison to burn treatments.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FA648CF-F54D-49C7-B634-2C8A8884B79E}" type="slidenum">
              <a:rPr lang="en-US"/>
              <a:pPr/>
              <a:t>‹#›</a:t>
            </a:fld>
            <a:endParaRPr lang="en-US"/>
          </a:p>
        </p:txBody>
      </p:sp>
    </p:spTree>
    <p:extLst>
      <p:ext uri="{BB962C8B-B14F-4D97-AF65-F5344CB8AC3E}">
        <p14:creationId xmlns:p14="http://schemas.microsoft.com/office/powerpoint/2010/main" val="1954001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2B81F99-178F-4883-ACFC-84D0B3204EC8}" type="slidenum">
              <a:rPr lang="en-US"/>
              <a:pPr/>
              <a:t>‹#›</a:t>
            </a:fld>
            <a:endParaRPr lang="en-US"/>
          </a:p>
        </p:txBody>
      </p:sp>
    </p:spTree>
    <p:extLst>
      <p:ext uri="{BB962C8B-B14F-4D97-AF65-F5344CB8AC3E}">
        <p14:creationId xmlns:p14="http://schemas.microsoft.com/office/powerpoint/2010/main" val="4214047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B28123-C26D-4A9C-A70C-CE98C763BA05}" type="slidenum">
              <a:rPr lang="en-US"/>
              <a:pPr/>
              <a:t>‹#›</a:t>
            </a:fld>
            <a:endParaRPr lang="en-US"/>
          </a:p>
        </p:txBody>
      </p:sp>
    </p:spTree>
    <p:extLst>
      <p:ext uri="{BB962C8B-B14F-4D97-AF65-F5344CB8AC3E}">
        <p14:creationId xmlns:p14="http://schemas.microsoft.com/office/powerpoint/2010/main" val="3997715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1B6B2D17-F620-412C-AA4F-47F25489A70C}" type="slidenum">
              <a:rPr lang="en-US"/>
              <a:pPr/>
              <a:t>‹#›</a:t>
            </a:fld>
            <a:endParaRPr lang="en-US"/>
          </a:p>
        </p:txBody>
      </p:sp>
    </p:spTree>
    <p:extLst>
      <p:ext uri="{BB962C8B-B14F-4D97-AF65-F5344CB8AC3E}">
        <p14:creationId xmlns:p14="http://schemas.microsoft.com/office/powerpoint/2010/main" val="21760072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endParaRPr lang="en-US"/>
          </a:p>
        </p:txBody>
      </p:sp>
      <p:sp>
        <p:nvSpPr>
          <p:cNvPr id="4" name="Date Placeholder 3"/>
          <p:cNvSpPr>
            <a:spLocks noGrp="1"/>
          </p:cNvSpPr>
          <p:nvPr>
            <p:ph type="dt" sz="half" idx="10"/>
          </p:nvPr>
        </p:nvSpPr>
        <p:spPr>
          <a:xfrm>
            <a:off x="457200" y="6245225"/>
            <a:ext cx="2133600" cy="476250"/>
          </a:xfrm>
        </p:spPr>
        <p:txBody>
          <a:bodyPr/>
          <a:lstStyle>
            <a:lvl1pPr>
              <a:defRPr/>
            </a:lvl1pPr>
          </a:lstStyle>
          <a:p>
            <a:endParaRPr 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88155788-3E94-40D1-AE1B-50E95FF25626}" type="slidenum">
              <a:rPr lang="en-US"/>
              <a:pPr/>
              <a:t>‹#›</a:t>
            </a:fld>
            <a:endParaRPr lang="en-US"/>
          </a:p>
        </p:txBody>
      </p:sp>
    </p:spTree>
    <p:extLst>
      <p:ext uri="{BB962C8B-B14F-4D97-AF65-F5344CB8AC3E}">
        <p14:creationId xmlns:p14="http://schemas.microsoft.com/office/powerpoint/2010/main" val="40717052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8229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3B3E5E51-8E45-42B2-8438-E66641DB8062}" type="slidenum">
              <a:rPr lang="en-US"/>
              <a:pPr/>
              <a:t>‹#›</a:t>
            </a:fld>
            <a:endParaRPr lang="en-US"/>
          </a:p>
        </p:txBody>
      </p:sp>
    </p:spTree>
    <p:extLst>
      <p:ext uri="{BB962C8B-B14F-4D97-AF65-F5344CB8AC3E}">
        <p14:creationId xmlns:p14="http://schemas.microsoft.com/office/powerpoint/2010/main" val="1978211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C4A058D-B8DF-4D59-8ED2-0035FDC7951B}" type="slidenum">
              <a:rPr lang="en-US"/>
              <a:pPr/>
              <a:t>‹#›</a:t>
            </a:fld>
            <a:endParaRPr lang="en-US"/>
          </a:p>
        </p:txBody>
      </p:sp>
    </p:spTree>
    <p:extLst>
      <p:ext uri="{BB962C8B-B14F-4D97-AF65-F5344CB8AC3E}">
        <p14:creationId xmlns:p14="http://schemas.microsoft.com/office/powerpoint/2010/main" val="224548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392C083-7006-44A8-92DE-2B509D6B221A}" type="slidenum">
              <a:rPr lang="en-US"/>
              <a:pPr/>
              <a:t>‹#›</a:t>
            </a:fld>
            <a:endParaRPr lang="en-US"/>
          </a:p>
        </p:txBody>
      </p:sp>
    </p:spTree>
    <p:extLst>
      <p:ext uri="{BB962C8B-B14F-4D97-AF65-F5344CB8AC3E}">
        <p14:creationId xmlns:p14="http://schemas.microsoft.com/office/powerpoint/2010/main" val="472934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80CEA5C-A3CA-4B18-8377-F11DC6476E9C}" type="slidenum">
              <a:rPr lang="en-US"/>
              <a:pPr/>
              <a:t>‹#›</a:t>
            </a:fld>
            <a:endParaRPr lang="en-US"/>
          </a:p>
        </p:txBody>
      </p:sp>
    </p:spTree>
    <p:extLst>
      <p:ext uri="{BB962C8B-B14F-4D97-AF65-F5344CB8AC3E}">
        <p14:creationId xmlns:p14="http://schemas.microsoft.com/office/powerpoint/2010/main" val="444000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651346CB-BDE3-4C2B-9756-A3199C3588D7}" type="slidenum">
              <a:rPr lang="en-US"/>
              <a:pPr/>
              <a:t>‹#›</a:t>
            </a:fld>
            <a:endParaRPr lang="en-US"/>
          </a:p>
        </p:txBody>
      </p:sp>
    </p:spTree>
    <p:extLst>
      <p:ext uri="{BB962C8B-B14F-4D97-AF65-F5344CB8AC3E}">
        <p14:creationId xmlns:p14="http://schemas.microsoft.com/office/powerpoint/2010/main" val="2121258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2032774C-EA88-44F0-B60F-AF3BCAD103A6}" type="slidenum">
              <a:rPr lang="en-US"/>
              <a:pPr/>
              <a:t>‹#›</a:t>
            </a:fld>
            <a:endParaRPr lang="en-US"/>
          </a:p>
        </p:txBody>
      </p:sp>
    </p:spTree>
    <p:extLst>
      <p:ext uri="{BB962C8B-B14F-4D97-AF65-F5344CB8AC3E}">
        <p14:creationId xmlns:p14="http://schemas.microsoft.com/office/powerpoint/2010/main" val="4281986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93F3797F-ECB9-4CE2-AB03-7E570B71FBD3}" type="slidenum">
              <a:rPr lang="en-US"/>
              <a:pPr/>
              <a:t>‹#›</a:t>
            </a:fld>
            <a:endParaRPr lang="en-US"/>
          </a:p>
        </p:txBody>
      </p:sp>
    </p:spTree>
    <p:extLst>
      <p:ext uri="{BB962C8B-B14F-4D97-AF65-F5344CB8AC3E}">
        <p14:creationId xmlns:p14="http://schemas.microsoft.com/office/powerpoint/2010/main" val="487262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F3368C8-7489-490C-B081-313BF1B7B64D}" type="slidenum">
              <a:rPr lang="en-US"/>
              <a:pPr/>
              <a:t>‹#›</a:t>
            </a:fld>
            <a:endParaRPr lang="en-US"/>
          </a:p>
        </p:txBody>
      </p:sp>
    </p:spTree>
    <p:extLst>
      <p:ext uri="{BB962C8B-B14F-4D97-AF65-F5344CB8AC3E}">
        <p14:creationId xmlns:p14="http://schemas.microsoft.com/office/powerpoint/2010/main" val="3104784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0A0D4E0-8957-41CE-9B20-7AD51DFF1CF0}" type="slidenum">
              <a:rPr lang="en-US"/>
              <a:pPr/>
              <a:t>‹#›</a:t>
            </a:fld>
            <a:endParaRPr lang="en-US"/>
          </a:p>
        </p:txBody>
      </p:sp>
    </p:spTree>
    <p:extLst>
      <p:ext uri="{BB962C8B-B14F-4D97-AF65-F5344CB8AC3E}">
        <p14:creationId xmlns:p14="http://schemas.microsoft.com/office/powerpoint/2010/main" val="1714767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08FB7808-6C90-4584-BDDA-90999E415229}"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fs.fed.us/database/feis/index.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www.ucpress.edu/books/pages/10085.html" TargetMode="External"/><Relationship Id="rId5" Type="http://schemas.openxmlformats.org/officeDocument/2006/relationships/hyperlink" Target="http://www.dfg.ca.gov/bdb/html/rarefind.html" TargetMode="External"/><Relationship Id="rId4" Type="http://schemas.openxmlformats.org/officeDocument/2006/relationships/hyperlink" Target="http://www.dfg.ca.gov/bdb/html/cwhr.html"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dfgintranet/regions/region6.shtml" TargetMode="External"/><Relationship Id="rId3" Type="http://schemas.openxmlformats.org/officeDocument/2006/relationships/hyperlink" Target="http://dfgintranet/regions/region1.shtml" TargetMode="External"/><Relationship Id="rId7" Type="http://schemas.openxmlformats.org/officeDocument/2006/relationships/hyperlink" Target="http://dfgintranet/regions/region5.shtml" TargetMode="External"/><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hyperlink" Target="http://dfgintranet/regions/region4.shtml" TargetMode="External"/><Relationship Id="rId5" Type="http://schemas.openxmlformats.org/officeDocument/2006/relationships/hyperlink" Target="http://dfgintranet/regions/region3.shtml" TargetMode="External"/><Relationship Id="rId4" Type="http://schemas.openxmlformats.org/officeDocument/2006/relationships/hyperlink" Target="http://dfgintranet/regions/region2.shtml"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hyperlink" Target="http://www.fws.gov/fire/living_with_fir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z="2000" b="1">
                <a:solidFill>
                  <a:schemeClr val="bg1"/>
                </a:solidFill>
              </a:rPr>
              <a:t/>
            </a:r>
            <a:br>
              <a:rPr lang="en-US" sz="2000" b="1">
                <a:solidFill>
                  <a:schemeClr val="bg1"/>
                </a:solidFill>
              </a:rPr>
            </a:br>
            <a:r>
              <a:rPr lang="en-US" sz="2000" b="1">
                <a:solidFill>
                  <a:schemeClr val="bg1"/>
                </a:solidFill>
              </a:rPr>
              <a:t/>
            </a:r>
            <a:br>
              <a:rPr lang="en-US" sz="2000" b="1">
                <a:solidFill>
                  <a:schemeClr val="bg1"/>
                </a:solidFill>
              </a:rPr>
            </a:br>
            <a:r>
              <a:rPr lang="en-US" sz="2400" b="1">
                <a:solidFill>
                  <a:schemeClr val="bg1"/>
                </a:solidFill>
              </a:rPr>
              <a:t>Strategic Environmental Compliance for </a:t>
            </a:r>
            <a:r>
              <a:rPr lang="en-US" sz="2400">
                <a:solidFill>
                  <a:schemeClr val="bg1"/>
                </a:solidFill>
              </a:rPr>
              <a:t/>
            </a:r>
            <a:br>
              <a:rPr lang="en-US" sz="2400">
                <a:solidFill>
                  <a:schemeClr val="bg1"/>
                </a:solidFill>
              </a:rPr>
            </a:br>
            <a:r>
              <a:rPr lang="en-US" sz="2400" b="1">
                <a:solidFill>
                  <a:schemeClr val="bg1"/>
                </a:solidFill>
              </a:rPr>
              <a:t>Fire Safe Council &amp; Community Wildfire Protection Plan Projects</a:t>
            </a:r>
            <a:r>
              <a:rPr lang="en-US" sz="1600" b="1"/>
              <a:t> </a:t>
            </a:r>
            <a:r>
              <a:rPr lang="en-US" sz="1600"/>
              <a:t/>
            </a:r>
            <a:br>
              <a:rPr lang="en-US" sz="1600"/>
            </a:br>
            <a:r>
              <a:rPr lang="en-US" sz="1200"/>
              <a:t/>
            </a:r>
            <a:br>
              <a:rPr lang="en-US" sz="1200"/>
            </a:br>
            <a:r>
              <a:rPr lang="en-US" sz="2000">
                <a:solidFill>
                  <a:schemeClr val="bg1"/>
                </a:solidFill>
              </a:rPr>
              <a:t/>
            </a:r>
            <a:br>
              <a:rPr lang="en-US" sz="2000">
                <a:solidFill>
                  <a:schemeClr val="bg1"/>
                </a:solidFill>
              </a:rPr>
            </a:br>
            <a:endParaRPr lang="en-US" sz="2000">
              <a:solidFill>
                <a:schemeClr val="bg1"/>
              </a:solidFill>
            </a:endParaRPr>
          </a:p>
        </p:txBody>
      </p:sp>
      <p:sp>
        <p:nvSpPr>
          <p:cNvPr id="9219" name="Rectangle 3"/>
          <p:cNvSpPr>
            <a:spLocks noGrp="1" noChangeArrowheads="1"/>
          </p:cNvSpPr>
          <p:nvPr>
            <p:ph type="body" idx="1"/>
          </p:nvPr>
        </p:nvSpPr>
        <p:spPr/>
        <p:txBody>
          <a:bodyPr/>
          <a:lstStyle/>
          <a:p>
            <a:pPr algn="ctr">
              <a:buFontTx/>
              <a:buNone/>
            </a:pPr>
            <a:r>
              <a:rPr lang="en-US" sz="3600" b="1">
                <a:solidFill>
                  <a:schemeClr val="bg1"/>
                </a:solidFill>
              </a:rPr>
              <a:t>Project Scope and Conservation Strategies:</a:t>
            </a:r>
          </a:p>
          <a:p>
            <a:pPr algn="ctr">
              <a:buFontTx/>
              <a:buNone/>
            </a:pPr>
            <a:r>
              <a:rPr lang="en-US" sz="3600" b="1">
                <a:solidFill>
                  <a:schemeClr val="bg1"/>
                </a:solidFill>
              </a:rPr>
              <a:t>Wildlife and Vegetation Community Considerations</a:t>
            </a:r>
          </a:p>
          <a:p>
            <a:pPr algn="ctr">
              <a:buFontTx/>
              <a:buNone/>
            </a:pPr>
            <a:r>
              <a:rPr lang="en-US" sz="2000" b="1">
                <a:solidFill>
                  <a:srgbClr val="FFFF00"/>
                </a:solidFill>
              </a:rPr>
              <a:t>Kevin Shaffer</a:t>
            </a:r>
          </a:p>
          <a:p>
            <a:pPr algn="ctr">
              <a:buFontTx/>
              <a:buNone/>
            </a:pPr>
            <a:r>
              <a:rPr lang="en-US" sz="2000" b="1">
                <a:solidFill>
                  <a:srgbClr val="FFFF00"/>
                </a:solidFill>
              </a:rPr>
              <a:t>Department of Fish and Game</a:t>
            </a:r>
          </a:p>
          <a:p>
            <a:pPr algn="ctr">
              <a:buFontTx/>
              <a:buNone/>
            </a:pPr>
            <a:r>
              <a:rPr lang="en-US" sz="2000" b="1">
                <a:solidFill>
                  <a:srgbClr val="FFFF00"/>
                </a:solidFill>
              </a:rPr>
              <a:t>(916) 651-7806</a:t>
            </a:r>
          </a:p>
          <a:p>
            <a:pPr algn="ctr">
              <a:buFontTx/>
              <a:buNone/>
            </a:pPr>
            <a:r>
              <a:rPr lang="en-US" sz="2000" b="1">
                <a:solidFill>
                  <a:srgbClr val="FFFF00"/>
                </a:solidFill>
              </a:rPr>
              <a:t>.</a:t>
            </a:r>
            <a:r>
              <a:rPr lang="en-US" sz="2000" b="1">
                <a:solidFill>
                  <a:srgbClr val="FFFF00"/>
                </a:solidFill>
                <a:effectLst>
                  <a:outerShdw blurRad="38100" dist="38100" dir="2700000" algn="tl">
                    <a:srgbClr val="C0C0C0"/>
                  </a:outerShdw>
                </a:effectLst>
              </a:rPr>
              <a:t>kshaffer@dfg.ca.gov</a:t>
            </a:r>
          </a:p>
          <a:p>
            <a:pPr algn="ctr">
              <a:buFontTx/>
              <a:buNone/>
            </a:pPr>
            <a:endParaRPr lang="en-US" sz="2000" b="1">
              <a:solidFill>
                <a:srgbClr val="FFFF00"/>
              </a:solidFill>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sz="4000">
                <a:solidFill>
                  <a:srgbClr val="CC3300"/>
                </a:solidFill>
              </a:rPr>
              <a:t>What do </a:t>
            </a:r>
            <a:r>
              <a:rPr lang="en-US" sz="4000" b="1">
                <a:solidFill>
                  <a:srgbClr val="800000"/>
                </a:solidFill>
              </a:rPr>
              <a:t>terrestrial wildlife</a:t>
            </a:r>
            <a:r>
              <a:rPr lang="en-US" sz="4000">
                <a:solidFill>
                  <a:srgbClr val="CC3300"/>
                </a:solidFill>
              </a:rPr>
              <a:t> need?</a:t>
            </a:r>
          </a:p>
        </p:txBody>
      </p:sp>
      <p:sp>
        <p:nvSpPr>
          <p:cNvPr id="63495" name="Rectangle 7"/>
          <p:cNvSpPr>
            <a:spLocks noGrp="1" noChangeArrowheads="1"/>
          </p:cNvSpPr>
          <p:nvPr>
            <p:ph type="body" idx="1"/>
          </p:nvPr>
        </p:nvSpPr>
        <p:spPr/>
        <p:txBody>
          <a:bodyPr/>
          <a:lstStyle/>
          <a:p>
            <a:pPr>
              <a:lnSpc>
                <a:spcPct val="80000"/>
              </a:lnSpc>
            </a:pPr>
            <a:r>
              <a:rPr lang="en-US" sz="1400"/>
              <a:t>Some terrestrial wildlife species are able to adapt to the rapid change in environment from fire &amp; others cannot.</a:t>
            </a:r>
          </a:p>
          <a:p>
            <a:pPr lvl="1">
              <a:lnSpc>
                <a:spcPct val="80000"/>
              </a:lnSpc>
            </a:pPr>
            <a:r>
              <a:rPr lang="en-US" sz="1400"/>
              <a:t>Arboreal (goshawk), ground-level (grouse), subterranean (burrowing owl)</a:t>
            </a:r>
          </a:p>
          <a:p>
            <a:pPr lvl="1">
              <a:lnSpc>
                <a:spcPct val="80000"/>
              </a:lnSpc>
            </a:pPr>
            <a:r>
              <a:rPr lang="en-US" sz="1400"/>
              <a:t>Mobility (desert tortoise v. deer), escape mechanisms (flight, burrows, cavities)</a:t>
            </a:r>
          </a:p>
          <a:p>
            <a:pPr lvl="1">
              <a:lnSpc>
                <a:spcPct val="80000"/>
              </a:lnSpc>
            </a:pPr>
            <a:r>
              <a:rPr lang="en-US" sz="1400"/>
              <a:t>Type, degree, and duration in change to environment- shelter, food….</a:t>
            </a:r>
          </a:p>
          <a:p>
            <a:pPr lvl="1">
              <a:lnSpc>
                <a:spcPct val="80000"/>
              </a:lnSpc>
            </a:pPr>
            <a:endParaRPr lang="en-US" sz="1400"/>
          </a:p>
          <a:p>
            <a:pPr>
              <a:lnSpc>
                <a:spcPct val="80000"/>
              </a:lnSpc>
            </a:pPr>
            <a:r>
              <a:rPr lang="en-US" sz="1400"/>
              <a:t>Some habitat is (greatly) improved, others are (greatly) degraded, while others completely eliminated</a:t>
            </a:r>
          </a:p>
          <a:p>
            <a:pPr lvl="1">
              <a:lnSpc>
                <a:spcPct val="80000"/>
              </a:lnSpc>
            </a:pPr>
            <a:r>
              <a:rPr lang="en-US" sz="1400"/>
              <a:t>There will be endless variation.  Fire is not uniform, so cannot be uniformly "good" or "bad" for wildlife.</a:t>
            </a:r>
          </a:p>
          <a:p>
            <a:pPr lvl="1">
              <a:lnSpc>
                <a:spcPct val="80000"/>
              </a:lnSpc>
            </a:pPr>
            <a:endParaRPr lang="en-US" sz="1400"/>
          </a:p>
          <a:p>
            <a:pPr>
              <a:lnSpc>
                <a:spcPct val="80000"/>
              </a:lnSpc>
            </a:pPr>
            <a:r>
              <a:rPr lang="en-US" sz="1400"/>
              <a:t>Fire effects on wildlife are immediate.  But more importantly, effects to wildlife populations &amp; wildlife habitat revolve around </a:t>
            </a:r>
            <a:r>
              <a:rPr lang="en-US" sz="1400" i="1" u="sng"/>
              <a:t>successional theory</a:t>
            </a:r>
            <a:r>
              <a:rPr lang="en-US" sz="1400"/>
              <a:t>. </a:t>
            </a:r>
            <a:r>
              <a:rPr lang="en-US" sz="1400" b="1" u="sng">
                <a:solidFill>
                  <a:srgbClr val="CC3300"/>
                </a:solidFill>
              </a:rPr>
              <a:t>Habitat structure and elements</a:t>
            </a:r>
            <a:r>
              <a:rPr lang="en-US" sz="1400"/>
              <a:t>, and their utility to any given species, may follow trends in the plant populations &amp; communities. </a:t>
            </a:r>
          </a:p>
          <a:p>
            <a:pPr>
              <a:lnSpc>
                <a:spcPct val="80000"/>
              </a:lnSpc>
            </a:pPr>
            <a:endParaRPr lang="en-US" sz="1400"/>
          </a:p>
          <a:p>
            <a:pPr>
              <a:lnSpc>
                <a:spcPct val="80000"/>
              </a:lnSpc>
            </a:pPr>
            <a:r>
              <a:rPr lang="en-US" sz="1400"/>
              <a:t>Fire/disturbance intervals, timing, extent, and uniformity play a significant role in these trends. </a:t>
            </a:r>
          </a:p>
          <a:p>
            <a:pPr>
              <a:lnSpc>
                <a:spcPct val="80000"/>
              </a:lnSpc>
            </a:pPr>
            <a:endParaRPr lang="en-US" sz="1400"/>
          </a:p>
          <a:p>
            <a:pPr>
              <a:lnSpc>
                <a:spcPct val="80000"/>
              </a:lnSpc>
            </a:pPr>
            <a:r>
              <a:rPr lang="en-US" sz="1400"/>
              <a:t>Terrestrial animal population changes tends to follow plant community succession but do not correlate 100%- predictable changes to bird and rodent communities, some insects….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3495">
                                            <p:txEl>
                                              <p:pRg st="0" end="0"/>
                                            </p:txEl>
                                          </p:spTgt>
                                        </p:tgtEl>
                                        <p:attrNameLst>
                                          <p:attrName>style.visibility</p:attrName>
                                        </p:attrNameLst>
                                      </p:cBhvr>
                                      <p:to>
                                        <p:strVal val="visible"/>
                                      </p:to>
                                    </p:set>
                                    <p:animEffect transition="in" filter="wipe(down)">
                                      <p:cBhvr>
                                        <p:cTn id="7" dur="500"/>
                                        <p:tgtEl>
                                          <p:spTgt spid="63495">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3495">
                                            <p:txEl>
                                              <p:pRg st="1" end="1"/>
                                            </p:txEl>
                                          </p:spTgt>
                                        </p:tgtEl>
                                        <p:attrNameLst>
                                          <p:attrName>style.visibility</p:attrName>
                                        </p:attrNameLst>
                                      </p:cBhvr>
                                      <p:to>
                                        <p:strVal val="visible"/>
                                      </p:to>
                                    </p:set>
                                    <p:animEffect transition="in" filter="wipe(down)">
                                      <p:cBhvr>
                                        <p:cTn id="10" dur="500"/>
                                        <p:tgtEl>
                                          <p:spTgt spid="63495">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63495">
                                            <p:txEl>
                                              <p:pRg st="2" end="2"/>
                                            </p:txEl>
                                          </p:spTgt>
                                        </p:tgtEl>
                                        <p:attrNameLst>
                                          <p:attrName>style.visibility</p:attrName>
                                        </p:attrNameLst>
                                      </p:cBhvr>
                                      <p:to>
                                        <p:strVal val="visible"/>
                                      </p:to>
                                    </p:set>
                                    <p:animEffect transition="in" filter="wipe(down)">
                                      <p:cBhvr>
                                        <p:cTn id="13" dur="500"/>
                                        <p:tgtEl>
                                          <p:spTgt spid="63495">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63495">
                                            <p:txEl>
                                              <p:pRg st="3" end="3"/>
                                            </p:txEl>
                                          </p:spTgt>
                                        </p:tgtEl>
                                        <p:attrNameLst>
                                          <p:attrName>style.visibility</p:attrName>
                                        </p:attrNameLst>
                                      </p:cBhvr>
                                      <p:to>
                                        <p:strVal val="visible"/>
                                      </p:to>
                                    </p:set>
                                    <p:animEffect transition="in" filter="wipe(down)">
                                      <p:cBhvr>
                                        <p:cTn id="16" dur="500"/>
                                        <p:tgtEl>
                                          <p:spTgt spid="63495">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63495">
                                            <p:txEl>
                                              <p:pRg st="5" end="5"/>
                                            </p:txEl>
                                          </p:spTgt>
                                        </p:tgtEl>
                                        <p:attrNameLst>
                                          <p:attrName>style.visibility</p:attrName>
                                        </p:attrNameLst>
                                      </p:cBhvr>
                                      <p:to>
                                        <p:strVal val="visible"/>
                                      </p:to>
                                    </p:set>
                                    <p:animEffect transition="in" filter="wipe(down)">
                                      <p:cBhvr>
                                        <p:cTn id="21" dur="500"/>
                                        <p:tgtEl>
                                          <p:spTgt spid="63495">
                                            <p:txEl>
                                              <p:pRg st="5" end="5"/>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63495">
                                            <p:txEl>
                                              <p:pRg st="6" end="6"/>
                                            </p:txEl>
                                          </p:spTgt>
                                        </p:tgtEl>
                                        <p:attrNameLst>
                                          <p:attrName>style.visibility</p:attrName>
                                        </p:attrNameLst>
                                      </p:cBhvr>
                                      <p:to>
                                        <p:strVal val="visible"/>
                                      </p:to>
                                    </p:set>
                                    <p:animEffect transition="in" filter="wipe(down)">
                                      <p:cBhvr>
                                        <p:cTn id="24" dur="500"/>
                                        <p:tgtEl>
                                          <p:spTgt spid="63495">
                                            <p:txEl>
                                              <p:pRg st="6" end="6"/>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63495">
                                            <p:txEl>
                                              <p:pRg st="8" end="8"/>
                                            </p:txEl>
                                          </p:spTgt>
                                        </p:tgtEl>
                                        <p:attrNameLst>
                                          <p:attrName>style.visibility</p:attrName>
                                        </p:attrNameLst>
                                      </p:cBhvr>
                                      <p:to>
                                        <p:strVal val="visible"/>
                                      </p:to>
                                    </p:set>
                                    <p:animEffect transition="in" filter="wipe(down)">
                                      <p:cBhvr>
                                        <p:cTn id="29" dur="500"/>
                                        <p:tgtEl>
                                          <p:spTgt spid="63495">
                                            <p:txEl>
                                              <p:pRg st="8" end="8"/>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63495">
                                            <p:txEl>
                                              <p:pRg st="10" end="10"/>
                                            </p:txEl>
                                          </p:spTgt>
                                        </p:tgtEl>
                                        <p:attrNameLst>
                                          <p:attrName>style.visibility</p:attrName>
                                        </p:attrNameLst>
                                      </p:cBhvr>
                                      <p:to>
                                        <p:strVal val="visible"/>
                                      </p:to>
                                    </p:set>
                                    <p:animEffect transition="in" filter="wipe(down)">
                                      <p:cBhvr>
                                        <p:cTn id="34" dur="500"/>
                                        <p:tgtEl>
                                          <p:spTgt spid="63495">
                                            <p:txEl>
                                              <p:pRg st="10" end="10"/>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63495">
                                            <p:txEl>
                                              <p:pRg st="12" end="12"/>
                                            </p:txEl>
                                          </p:spTgt>
                                        </p:tgtEl>
                                        <p:attrNameLst>
                                          <p:attrName>style.visibility</p:attrName>
                                        </p:attrNameLst>
                                      </p:cBhvr>
                                      <p:to>
                                        <p:strVal val="visible"/>
                                      </p:to>
                                    </p:set>
                                    <p:animEffect transition="in" filter="wipe(down)">
                                      <p:cBhvr>
                                        <p:cTn id="39" dur="500"/>
                                        <p:tgtEl>
                                          <p:spTgt spid="6349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5"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sz="4000">
                <a:solidFill>
                  <a:srgbClr val="CC3300"/>
                </a:solidFill>
              </a:rPr>
              <a:t>What do </a:t>
            </a:r>
            <a:r>
              <a:rPr lang="en-US" sz="4000" b="1">
                <a:solidFill>
                  <a:srgbClr val="800000"/>
                </a:solidFill>
              </a:rPr>
              <a:t>terrestrial wildlife</a:t>
            </a:r>
            <a:r>
              <a:rPr lang="en-US" sz="4000">
                <a:solidFill>
                  <a:srgbClr val="CC3300"/>
                </a:solidFill>
              </a:rPr>
              <a:t> need?</a:t>
            </a:r>
          </a:p>
        </p:txBody>
      </p:sp>
      <p:sp>
        <p:nvSpPr>
          <p:cNvPr id="77827" name="Rectangle 3"/>
          <p:cNvSpPr>
            <a:spLocks noGrp="1" noChangeArrowheads="1"/>
          </p:cNvSpPr>
          <p:nvPr>
            <p:ph type="body" idx="1"/>
          </p:nvPr>
        </p:nvSpPr>
        <p:spPr/>
        <p:txBody>
          <a:bodyPr/>
          <a:lstStyle/>
          <a:p>
            <a:pPr>
              <a:lnSpc>
                <a:spcPct val="80000"/>
              </a:lnSpc>
              <a:buFontTx/>
              <a:buNone/>
            </a:pPr>
            <a:r>
              <a:rPr lang="en-US" sz="1600"/>
              <a:t>What may influence terrestrial animal~fire (project) effects: </a:t>
            </a:r>
          </a:p>
          <a:p>
            <a:pPr lvl="1">
              <a:lnSpc>
                <a:spcPct val="80000"/>
              </a:lnSpc>
            </a:pPr>
            <a:r>
              <a:rPr lang="en-US" sz="1600"/>
              <a:t>The current condition and arrangement of plant communities</a:t>
            </a:r>
          </a:p>
          <a:p>
            <a:pPr lvl="1">
              <a:lnSpc>
                <a:spcPct val="80000"/>
              </a:lnSpc>
            </a:pPr>
            <a:r>
              <a:rPr lang="en-US" sz="1600"/>
              <a:t>The current condition and distribution of (key) habitat elements (</a:t>
            </a:r>
            <a:r>
              <a:rPr lang="en-US" sz="1600" i="1">
                <a:solidFill>
                  <a:srgbClr val="0033CC"/>
                </a:solidFill>
              </a:rPr>
              <a:t>tree cavities, talus rocks, downed trees or snags, dens, prey, foliage</a:t>
            </a:r>
            <a:r>
              <a:rPr lang="en-US" sz="1600"/>
              <a:t>)</a:t>
            </a:r>
          </a:p>
          <a:p>
            <a:pPr lvl="1">
              <a:lnSpc>
                <a:spcPct val="80000"/>
              </a:lnSpc>
            </a:pPr>
            <a:r>
              <a:rPr lang="en-US" sz="1600"/>
              <a:t>Likely or projected habitat element recruitment </a:t>
            </a:r>
          </a:p>
          <a:p>
            <a:pPr lvl="1">
              <a:lnSpc>
                <a:spcPct val="80000"/>
              </a:lnSpc>
            </a:pPr>
            <a:r>
              <a:rPr lang="en-US" sz="1600"/>
              <a:t>The species that occur in the proposed, treated area (seasonally, perennially, conditionally) </a:t>
            </a:r>
          </a:p>
          <a:p>
            <a:pPr lvl="2">
              <a:lnSpc>
                <a:spcPct val="80000"/>
              </a:lnSpc>
            </a:pPr>
            <a:r>
              <a:rPr lang="en-US" sz="1400"/>
              <a:t>Biological needs of animal population- breeding, rearing, migrating, over-wintering</a:t>
            </a:r>
          </a:p>
          <a:p>
            <a:pPr lvl="3">
              <a:lnSpc>
                <a:spcPct val="80000"/>
              </a:lnSpc>
            </a:pPr>
            <a:r>
              <a:rPr lang="en-US" sz="1200"/>
              <a:t>Temporal nature</a:t>
            </a:r>
          </a:p>
          <a:p>
            <a:pPr lvl="3">
              <a:lnSpc>
                <a:spcPct val="80000"/>
              </a:lnSpc>
            </a:pPr>
            <a:r>
              <a:rPr lang="en-US" sz="1200"/>
              <a:t>Spatial nature- where in the area and how much area</a:t>
            </a:r>
          </a:p>
          <a:p>
            <a:pPr lvl="1">
              <a:lnSpc>
                <a:spcPct val="80000"/>
              </a:lnSpc>
            </a:pPr>
            <a:r>
              <a:rPr lang="en-US" sz="1600"/>
              <a:t>The species that would be anticipated to use, colonize, emigrate due to anticipated changes</a:t>
            </a:r>
          </a:p>
          <a:p>
            <a:pPr lvl="2">
              <a:lnSpc>
                <a:spcPct val="80000"/>
              </a:lnSpc>
            </a:pPr>
            <a:r>
              <a:rPr lang="en-US" sz="1400"/>
              <a:t>Temporal nature of change/shift- how long might species stay or be displaced</a:t>
            </a:r>
          </a:p>
          <a:p>
            <a:pPr lvl="1">
              <a:lnSpc>
                <a:spcPct val="80000"/>
              </a:lnSpc>
            </a:pPr>
            <a:r>
              <a:rPr lang="en-US" sz="1600"/>
              <a:t>Fire ecology and effects of animal species</a:t>
            </a:r>
          </a:p>
          <a:p>
            <a:pPr lvl="1">
              <a:lnSpc>
                <a:spcPct val="80000"/>
              </a:lnSpc>
            </a:pPr>
            <a:r>
              <a:rPr lang="en-US" sz="1600"/>
              <a:t>Fire ecology/issues/concerns of sensitive species- </a:t>
            </a:r>
            <a:r>
              <a:rPr lang="en-US" sz="1200"/>
              <a:t>USFWS listings and recovery</a:t>
            </a:r>
          </a:p>
          <a:p>
            <a:pPr lvl="1">
              <a:lnSpc>
                <a:spcPct val="80000"/>
              </a:lnSpc>
            </a:pPr>
            <a:r>
              <a:rPr lang="en-US" sz="1600"/>
              <a:t>Habitat refugia during and immediate-post project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7827">
                                            <p:txEl>
                                              <p:pRg st="1" end="1"/>
                                            </p:txEl>
                                          </p:spTgt>
                                        </p:tgtEl>
                                        <p:attrNameLst>
                                          <p:attrName>style.visibility</p:attrName>
                                        </p:attrNameLst>
                                      </p:cBhvr>
                                      <p:to>
                                        <p:strVal val="visible"/>
                                      </p:to>
                                    </p:set>
                                    <p:animEffect transition="in" filter="wipe(left)">
                                      <p:cBhvr>
                                        <p:cTn id="7" dur="1000"/>
                                        <p:tgtEl>
                                          <p:spTgt spid="7782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7827">
                                            <p:txEl>
                                              <p:pRg st="2" end="2"/>
                                            </p:txEl>
                                          </p:spTgt>
                                        </p:tgtEl>
                                        <p:attrNameLst>
                                          <p:attrName>style.visibility</p:attrName>
                                        </p:attrNameLst>
                                      </p:cBhvr>
                                      <p:to>
                                        <p:strVal val="visible"/>
                                      </p:to>
                                    </p:set>
                                    <p:animEffect transition="in" filter="wipe(left)">
                                      <p:cBhvr>
                                        <p:cTn id="12" dur="1000"/>
                                        <p:tgtEl>
                                          <p:spTgt spid="7782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7827">
                                            <p:txEl>
                                              <p:pRg st="3" end="3"/>
                                            </p:txEl>
                                          </p:spTgt>
                                        </p:tgtEl>
                                        <p:attrNameLst>
                                          <p:attrName>style.visibility</p:attrName>
                                        </p:attrNameLst>
                                      </p:cBhvr>
                                      <p:to>
                                        <p:strVal val="visible"/>
                                      </p:to>
                                    </p:set>
                                    <p:animEffect transition="in" filter="wipe(left)">
                                      <p:cBhvr>
                                        <p:cTn id="17" dur="1000"/>
                                        <p:tgtEl>
                                          <p:spTgt spid="7782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7827">
                                            <p:txEl>
                                              <p:pRg st="4" end="4"/>
                                            </p:txEl>
                                          </p:spTgt>
                                        </p:tgtEl>
                                        <p:attrNameLst>
                                          <p:attrName>style.visibility</p:attrName>
                                        </p:attrNameLst>
                                      </p:cBhvr>
                                      <p:to>
                                        <p:strVal val="visible"/>
                                      </p:to>
                                    </p:set>
                                    <p:animEffect transition="in" filter="wipe(left)">
                                      <p:cBhvr>
                                        <p:cTn id="22" dur="1000"/>
                                        <p:tgtEl>
                                          <p:spTgt spid="77827">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77827">
                                            <p:txEl>
                                              <p:pRg st="5" end="5"/>
                                            </p:txEl>
                                          </p:spTgt>
                                        </p:tgtEl>
                                        <p:attrNameLst>
                                          <p:attrName>style.visibility</p:attrName>
                                        </p:attrNameLst>
                                      </p:cBhvr>
                                      <p:to>
                                        <p:strVal val="visible"/>
                                      </p:to>
                                    </p:set>
                                    <p:animEffect transition="in" filter="wipe(left)">
                                      <p:cBhvr>
                                        <p:cTn id="25" dur="1000"/>
                                        <p:tgtEl>
                                          <p:spTgt spid="77827">
                                            <p:txEl>
                                              <p:pRg st="5" end="5"/>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77827">
                                            <p:txEl>
                                              <p:pRg st="6" end="6"/>
                                            </p:txEl>
                                          </p:spTgt>
                                        </p:tgtEl>
                                        <p:attrNameLst>
                                          <p:attrName>style.visibility</p:attrName>
                                        </p:attrNameLst>
                                      </p:cBhvr>
                                      <p:to>
                                        <p:strVal val="visible"/>
                                      </p:to>
                                    </p:set>
                                    <p:animEffect transition="in" filter="wipe(left)">
                                      <p:cBhvr>
                                        <p:cTn id="28" dur="1000"/>
                                        <p:tgtEl>
                                          <p:spTgt spid="77827">
                                            <p:txEl>
                                              <p:pRg st="6" end="6"/>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77827">
                                            <p:txEl>
                                              <p:pRg st="7" end="7"/>
                                            </p:txEl>
                                          </p:spTgt>
                                        </p:tgtEl>
                                        <p:attrNameLst>
                                          <p:attrName>style.visibility</p:attrName>
                                        </p:attrNameLst>
                                      </p:cBhvr>
                                      <p:to>
                                        <p:strVal val="visible"/>
                                      </p:to>
                                    </p:set>
                                    <p:animEffect transition="in" filter="wipe(left)">
                                      <p:cBhvr>
                                        <p:cTn id="31" dur="1000"/>
                                        <p:tgtEl>
                                          <p:spTgt spid="77827">
                                            <p:txEl>
                                              <p:pRg st="7" end="7"/>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77827">
                                            <p:txEl>
                                              <p:pRg st="8" end="8"/>
                                            </p:txEl>
                                          </p:spTgt>
                                        </p:tgtEl>
                                        <p:attrNameLst>
                                          <p:attrName>style.visibility</p:attrName>
                                        </p:attrNameLst>
                                      </p:cBhvr>
                                      <p:to>
                                        <p:strVal val="visible"/>
                                      </p:to>
                                    </p:set>
                                    <p:animEffect transition="in" filter="wipe(left)">
                                      <p:cBhvr>
                                        <p:cTn id="34" dur="1000"/>
                                        <p:tgtEl>
                                          <p:spTgt spid="77827">
                                            <p:txEl>
                                              <p:pRg st="8" end="8"/>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77827">
                                            <p:txEl>
                                              <p:pRg st="9" end="9"/>
                                            </p:txEl>
                                          </p:spTgt>
                                        </p:tgtEl>
                                        <p:attrNameLst>
                                          <p:attrName>style.visibility</p:attrName>
                                        </p:attrNameLst>
                                      </p:cBhvr>
                                      <p:to>
                                        <p:strVal val="visible"/>
                                      </p:to>
                                    </p:set>
                                    <p:animEffect transition="in" filter="wipe(left)">
                                      <p:cBhvr>
                                        <p:cTn id="37" dur="1000"/>
                                        <p:tgtEl>
                                          <p:spTgt spid="77827">
                                            <p:txEl>
                                              <p:pRg st="9" end="9"/>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7827">
                                            <p:txEl>
                                              <p:pRg st="10" end="10"/>
                                            </p:txEl>
                                          </p:spTgt>
                                        </p:tgtEl>
                                        <p:attrNameLst>
                                          <p:attrName>style.visibility</p:attrName>
                                        </p:attrNameLst>
                                      </p:cBhvr>
                                      <p:to>
                                        <p:strVal val="visible"/>
                                      </p:to>
                                    </p:set>
                                    <p:animEffect transition="in" filter="wipe(left)">
                                      <p:cBhvr>
                                        <p:cTn id="42" dur="1000"/>
                                        <p:tgtEl>
                                          <p:spTgt spid="77827">
                                            <p:txEl>
                                              <p:pRg st="10" end="1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7827">
                                            <p:txEl>
                                              <p:pRg st="11" end="11"/>
                                            </p:txEl>
                                          </p:spTgt>
                                        </p:tgtEl>
                                        <p:attrNameLst>
                                          <p:attrName>style.visibility</p:attrName>
                                        </p:attrNameLst>
                                      </p:cBhvr>
                                      <p:to>
                                        <p:strVal val="visible"/>
                                      </p:to>
                                    </p:set>
                                    <p:animEffect transition="in" filter="wipe(left)">
                                      <p:cBhvr>
                                        <p:cTn id="47" dur="1000"/>
                                        <p:tgtEl>
                                          <p:spTgt spid="77827">
                                            <p:txEl>
                                              <p:pRg st="11" end="11"/>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77827">
                                            <p:txEl>
                                              <p:pRg st="12" end="12"/>
                                            </p:txEl>
                                          </p:spTgt>
                                        </p:tgtEl>
                                        <p:attrNameLst>
                                          <p:attrName>style.visibility</p:attrName>
                                        </p:attrNameLst>
                                      </p:cBhvr>
                                      <p:to>
                                        <p:strVal val="visible"/>
                                      </p:to>
                                    </p:set>
                                    <p:animEffect transition="in" filter="wipe(left)">
                                      <p:cBhvr>
                                        <p:cTn id="52" dur="1000"/>
                                        <p:tgtEl>
                                          <p:spTgt spid="7782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solidFill>
                  <a:srgbClr val="CC3300"/>
                </a:solidFill>
              </a:rPr>
              <a:t>What do </a:t>
            </a:r>
            <a:r>
              <a:rPr lang="en-US" b="1">
                <a:solidFill>
                  <a:srgbClr val="0033CC"/>
                </a:solidFill>
              </a:rPr>
              <a:t>aquatic wildlife</a:t>
            </a:r>
            <a:r>
              <a:rPr lang="en-US">
                <a:solidFill>
                  <a:srgbClr val="CC3300"/>
                </a:solidFill>
              </a:rPr>
              <a:t> need?</a:t>
            </a:r>
          </a:p>
        </p:txBody>
      </p:sp>
      <p:pic>
        <p:nvPicPr>
          <p:cNvPr id="61443" name="Picture 3" descr="SteelheadPhenology"/>
          <p:cNvPicPr>
            <a:picLocks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838200" y="1284288"/>
            <a:ext cx="7086600" cy="26717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1444" name="Rectangle 4"/>
          <p:cNvSpPr>
            <a:spLocks noGrp="1" noChangeArrowheads="1"/>
          </p:cNvSpPr>
          <p:nvPr>
            <p:ph type="body" sz="half" idx="2"/>
          </p:nvPr>
        </p:nvSpPr>
        <p:spPr>
          <a:solidFill>
            <a:schemeClr val="accent2"/>
          </a:solidFill>
        </p:spPr>
        <p:txBody>
          <a:bodyPr/>
          <a:lstStyle/>
          <a:p>
            <a:pPr>
              <a:lnSpc>
                <a:spcPct val="90000"/>
              </a:lnSpc>
              <a:buFontTx/>
              <a:buNone/>
            </a:pPr>
            <a:r>
              <a:rPr lang="en-US" sz="2800">
                <a:solidFill>
                  <a:schemeClr val="bg1"/>
                </a:solidFill>
              </a:rPr>
              <a:t>Biological Requirements based on:</a:t>
            </a:r>
          </a:p>
          <a:p>
            <a:pPr lvl="1">
              <a:lnSpc>
                <a:spcPct val="90000"/>
              </a:lnSpc>
            </a:pPr>
            <a:r>
              <a:rPr lang="en-US" sz="2400">
                <a:solidFill>
                  <a:schemeClr val="bg1"/>
                </a:solidFill>
              </a:rPr>
              <a:t>time of year</a:t>
            </a:r>
          </a:p>
          <a:p>
            <a:pPr lvl="1">
              <a:lnSpc>
                <a:spcPct val="90000"/>
              </a:lnSpc>
            </a:pPr>
            <a:r>
              <a:rPr lang="en-US" sz="2400">
                <a:solidFill>
                  <a:schemeClr val="bg1"/>
                </a:solidFill>
              </a:rPr>
              <a:t>life-stage</a:t>
            </a:r>
          </a:p>
          <a:p>
            <a:pPr lvl="1">
              <a:lnSpc>
                <a:spcPct val="90000"/>
              </a:lnSpc>
            </a:pPr>
            <a:r>
              <a:rPr lang="en-US" sz="2400">
                <a:solidFill>
                  <a:schemeClr val="bg1"/>
                </a:solidFill>
              </a:rPr>
              <a:t>population use of area</a:t>
            </a:r>
          </a:p>
          <a:p>
            <a:pPr lvl="1">
              <a:lnSpc>
                <a:spcPct val="90000"/>
              </a:lnSpc>
            </a:pPr>
            <a:r>
              <a:rPr lang="en-US" sz="2400" b="1">
                <a:solidFill>
                  <a:srgbClr val="FF3300"/>
                </a:solidFill>
              </a:rPr>
              <a:t>current</a:t>
            </a:r>
            <a:r>
              <a:rPr lang="en-US" sz="2400">
                <a:solidFill>
                  <a:schemeClr val="bg1"/>
                </a:solidFill>
              </a:rPr>
              <a:t>, </a:t>
            </a:r>
            <a:r>
              <a:rPr lang="en-US" sz="2400">
                <a:solidFill>
                  <a:srgbClr val="FF9900"/>
                </a:solidFill>
              </a:rPr>
              <a:t>altered</a:t>
            </a:r>
            <a:r>
              <a:rPr lang="en-US" sz="2400">
                <a:solidFill>
                  <a:schemeClr val="bg1"/>
                </a:solidFill>
              </a:rPr>
              <a:t>, and </a:t>
            </a:r>
            <a:r>
              <a:rPr lang="en-US" sz="2400">
                <a:solidFill>
                  <a:srgbClr val="FFFF00"/>
                </a:solidFill>
              </a:rPr>
              <a:t>preferred</a:t>
            </a:r>
            <a:r>
              <a:rPr lang="en-US" sz="2400">
                <a:solidFill>
                  <a:schemeClr val="bg1"/>
                </a:solidFill>
              </a:rPr>
              <a:t> habitat condition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44">
                                            <p:txEl>
                                              <p:pRg st="1" end="1"/>
                                            </p:txEl>
                                          </p:spTgt>
                                        </p:tgtEl>
                                        <p:attrNameLst>
                                          <p:attrName>style.visibility</p:attrName>
                                        </p:attrNameLst>
                                      </p:cBhvr>
                                      <p:to>
                                        <p:strVal val="visible"/>
                                      </p:to>
                                    </p:set>
                                    <p:animEffect transition="in" filter="wipe(left)">
                                      <p:cBhvr>
                                        <p:cTn id="7" dur="1000"/>
                                        <p:tgtEl>
                                          <p:spTgt spid="61444">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444">
                                            <p:txEl>
                                              <p:pRg st="2" end="2"/>
                                            </p:txEl>
                                          </p:spTgt>
                                        </p:tgtEl>
                                        <p:attrNameLst>
                                          <p:attrName>style.visibility</p:attrName>
                                        </p:attrNameLst>
                                      </p:cBhvr>
                                      <p:to>
                                        <p:strVal val="visible"/>
                                      </p:to>
                                    </p:set>
                                    <p:animEffect transition="in" filter="wipe(left)">
                                      <p:cBhvr>
                                        <p:cTn id="12" dur="1000"/>
                                        <p:tgtEl>
                                          <p:spTgt spid="61444">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1444">
                                            <p:txEl>
                                              <p:pRg st="3" end="3"/>
                                            </p:txEl>
                                          </p:spTgt>
                                        </p:tgtEl>
                                        <p:attrNameLst>
                                          <p:attrName>style.visibility</p:attrName>
                                        </p:attrNameLst>
                                      </p:cBhvr>
                                      <p:to>
                                        <p:strVal val="visible"/>
                                      </p:to>
                                    </p:set>
                                    <p:animEffect transition="in" filter="wipe(left)">
                                      <p:cBhvr>
                                        <p:cTn id="17" dur="1000"/>
                                        <p:tgtEl>
                                          <p:spTgt spid="61444">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1444">
                                            <p:txEl>
                                              <p:pRg st="4" end="4"/>
                                            </p:txEl>
                                          </p:spTgt>
                                        </p:tgtEl>
                                        <p:attrNameLst>
                                          <p:attrName>style.visibility</p:attrName>
                                        </p:attrNameLst>
                                      </p:cBhvr>
                                      <p:to>
                                        <p:strVal val="visible"/>
                                      </p:to>
                                    </p:set>
                                    <p:animEffect transition="in" filter="wipe(left)">
                                      <p:cBhvr>
                                        <p:cTn id="22" dur="1000"/>
                                        <p:tgtEl>
                                          <p:spTgt spid="6144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4"/>
          <p:cNvSpPr>
            <a:spLocks noGrp="1" noChangeArrowheads="1"/>
          </p:cNvSpPr>
          <p:nvPr>
            <p:ph type="title"/>
          </p:nvPr>
        </p:nvSpPr>
        <p:spPr/>
        <p:txBody>
          <a:bodyPr/>
          <a:lstStyle/>
          <a:p>
            <a:r>
              <a:rPr lang="en-US" sz="2400"/>
              <a:t>Potential conflicts between mechanical fuel reduction and protection of at-risk species</a:t>
            </a:r>
            <a:br>
              <a:rPr lang="en-US" sz="2400"/>
            </a:br>
            <a:endParaRPr lang="en-US" sz="2400"/>
          </a:p>
        </p:txBody>
      </p:sp>
      <p:sp>
        <p:nvSpPr>
          <p:cNvPr id="38917" name="Rectangle 5"/>
          <p:cNvSpPr>
            <a:spLocks noGrp="1" noChangeArrowheads="1"/>
          </p:cNvSpPr>
          <p:nvPr>
            <p:ph type="body" sz="half" idx="1"/>
          </p:nvPr>
        </p:nvSpPr>
        <p:spPr/>
        <p:txBody>
          <a:bodyPr/>
          <a:lstStyle/>
          <a:p>
            <a:pPr>
              <a:lnSpc>
                <a:spcPct val="80000"/>
              </a:lnSpc>
            </a:pPr>
            <a:r>
              <a:rPr lang="en-US" sz="1600" b="1">
                <a:solidFill>
                  <a:srgbClr val="003366"/>
                </a:solidFill>
              </a:rPr>
              <a:t>Timing (seasonal)</a:t>
            </a:r>
          </a:p>
          <a:p>
            <a:pPr>
              <a:lnSpc>
                <a:spcPct val="80000"/>
              </a:lnSpc>
            </a:pPr>
            <a:endParaRPr lang="en-US" sz="1600" b="1">
              <a:solidFill>
                <a:srgbClr val="003366"/>
              </a:solidFill>
            </a:endParaRPr>
          </a:p>
          <a:p>
            <a:pPr>
              <a:lnSpc>
                <a:spcPct val="80000"/>
              </a:lnSpc>
            </a:pPr>
            <a:endParaRPr lang="en-US" sz="1600" b="1"/>
          </a:p>
          <a:p>
            <a:pPr>
              <a:lnSpc>
                <a:spcPct val="80000"/>
              </a:lnSpc>
            </a:pPr>
            <a:r>
              <a:rPr lang="en-US" sz="1600" b="1">
                <a:solidFill>
                  <a:srgbClr val="003300"/>
                </a:solidFill>
              </a:rPr>
              <a:t>Level of complexity and detail</a:t>
            </a:r>
          </a:p>
          <a:p>
            <a:pPr>
              <a:lnSpc>
                <a:spcPct val="80000"/>
              </a:lnSpc>
            </a:pPr>
            <a:endParaRPr lang="en-US" sz="1600" b="1">
              <a:solidFill>
                <a:srgbClr val="003300"/>
              </a:solidFill>
            </a:endParaRPr>
          </a:p>
          <a:p>
            <a:pPr>
              <a:lnSpc>
                <a:spcPct val="80000"/>
              </a:lnSpc>
            </a:pPr>
            <a:endParaRPr lang="en-US" sz="1600" b="1"/>
          </a:p>
          <a:p>
            <a:pPr>
              <a:lnSpc>
                <a:spcPct val="80000"/>
              </a:lnSpc>
            </a:pPr>
            <a:r>
              <a:rPr lang="en-US" sz="1600" b="1">
                <a:solidFill>
                  <a:srgbClr val="663300"/>
                </a:solidFill>
              </a:rPr>
              <a:t>Scope (spatial)</a:t>
            </a:r>
          </a:p>
          <a:p>
            <a:pPr>
              <a:lnSpc>
                <a:spcPct val="80000"/>
              </a:lnSpc>
            </a:pPr>
            <a:endParaRPr lang="en-US" sz="1600" b="1">
              <a:solidFill>
                <a:srgbClr val="663300"/>
              </a:solidFill>
            </a:endParaRPr>
          </a:p>
          <a:p>
            <a:pPr>
              <a:lnSpc>
                <a:spcPct val="80000"/>
              </a:lnSpc>
            </a:pPr>
            <a:endParaRPr lang="en-US" sz="1600" b="1">
              <a:solidFill>
                <a:srgbClr val="663300"/>
              </a:solidFill>
            </a:endParaRPr>
          </a:p>
          <a:p>
            <a:pPr>
              <a:lnSpc>
                <a:spcPct val="80000"/>
              </a:lnSpc>
            </a:pPr>
            <a:r>
              <a:rPr lang="en-US" sz="1600" b="1">
                <a:solidFill>
                  <a:srgbClr val="A50021"/>
                </a:solidFill>
              </a:rPr>
              <a:t>Re-entry for further treatment</a:t>
            </a:r>
          </a:p>
          <a:p>
            <a:pPr>
              <a:lnSpc>
                <a:spcPct val="80000"/>
              </a:lnSpc>
            </a:pPr>
            <a:endParaRPr lang="en-US" sz="1600" b="1">
              <a:solidFill>
                <a:srgbClr val="A50021"/>
              </a:solidFill>
            </a:endParaRPr>
          </a:p>
          <a:p>
            <a:pPr>
              <a:lnSpc>
                <a:spcPct val="80000"/>
              </a:lnSpc>
              <a:buFontTx/>
              <a:buNone/>
            </a:pPr>
            <a:r>
              <a:rPr lang="en-US" sz="1600" b="1"/>
              <a:t>Techniques:</a:t>
            </a:r>
          </a:p>
          <a:p>
            <a:pPr>
              <a:lnSpc>
                <a:spcPct val="80000"/>
              </a:lnSpc>
            </a:pPr>
            <a:endParaRPr lang="en-US" sz="1600" b="1"/>
          </a:p>
          <a:p>
            <a:pPr>
              <a:lnSpc>
                <a:spcPct val="80000"/>
              </a:lnSpc>
            </a:pPr>
            <a:r>
              <a:rPr lang="en-US" sz="1600" b="1"/>
              <a:t>Fuel buffer</a:t>
            </a:r>
          </a:p>
          <a:p>
            <a:pPr>
              <a:lnSpc>
                <a:spcPct val="80000"/>
              </a:lnSpc>
            </a:pPr>
            <a:endParaRPr lang="en-US" sz="1600" b="1"/>
          </a:p>
          <a:p>
            <a:pPr>
              <a:lnSpc>
                <a:spcPct val="80000"/>
              </a:lnSpc>
            </a:pPr>
            <a:r>
              <a:rPr lang="en-US" sz="1600" b="1"/>
              <a:t>Fuel break</a:t>
            </a:r>
          </a:p>
          <a:p>
            <a:pPr>
              <a:lnSpc>
                <a:spcPct val="80000"/>
              </a:lnSpc>
            </a:pPr>
            <a:endParaRPr lang="en-US" sz="1600" b="1"/>
          </a:p>
          <a:p>
            <a:pPr>
              <a:lnSpc>
                <a:spcPct val="80000"/>
              </a:lnSpc>
            </a:pPr>
            <a:r>
              <a:rPr lang="en-US" sz="1600" b="1"/>
              <a:t>Shaded fuel break</a:t>
            </a:r>
          </a:p>
          <a:p>
            <a:pPr>
              <a:lnSpc>
                <a:spcPct val="80000"/>
              </a:lnSpc>
            </a:pPr>
            <a:endParaRPr lang="en-US" sz="1600" b="1"/>
          </a:p>
        </p:txBody>
      </p:sp>
      <p:sp>
        <p:nvSpPr>
          <p:cNvPr id="38918" name="Rectangle 6"/>
          <p:cNvSpPr>
            <a:spLocks noGrp="1" noChangeArrowheads="1"/>
          </p:cNvSpPr>
          <p:nvPr>
            <p:ph type="body" sz="half" idx="2"/>
          </p:nvPr>
        </p:nvSpPr>
        <p:spPr/>
        <p:txBody>
          <a:bodyPr/>
          <a:lstStyle/>
          <a:p>
            <a:pPr>
              <a:lnSpc>
                <a:spcPct val="80000"/>
              </a:lnSpc>
              <a:buFontTx/>
              <a:buNone/>
            </a:pPr>
            <a:r>
              <a:rPr lang="en-US" sz="1200" b="1">
                <a:solidFill>
                  <a:srgbClr val="003366"/>
                </a:solidFill>
              </a:rPr>
              <a:t>Feasibility to do project and attaining desired results versus impacting crucial aspect of species life cycle</a:t>
            </a:r>
          </a:p>
          <a:p>
            <a:pPr>
              <a:lnSpc>
                <a:spcPct val="80000"/>
              </a:lnSpc>
              <a:buFontTx/>
              <a:buNone/>
            </a:pPr>
            <a:endParaRPr lang="en-US" sz="1200" b="1">
              <a:solidFill>
                <a:srgbClr val="003366"/>
              </a:solidFill>
            </a:endParaRPr>
          </a:p>
          <a:p>
            <a:pPr>
              <a:lnSpc>
                <a:spcPct val="80000"/>
              </a:lnSpc>
              <a:buFontTx/>
              <a:buNone/>
            </a:pPr>
            <a:r>
              <a:rPr lang="en-US" sz="1200" b="1">
                <a:solidFill>
                  <a:srgbClr val="003300"/>
                </a:solidFill>
              </a:rPr>
              <a:t>Affordability, time required to conduct treatment, level of personnel needed versus planning for the special needs and variety of species involved</a:t>
            </a:r>
          </a:p>
          <a:p>
            <a:pPr>
              <a:lnSpc>
                <a:spcPct val="80000"/>
              </a:lnSpc>
            </a:pPr>
            <a:endParaRPr lang="en-US" sz="1200" b="1">
              <a:solidFill>
                <a:srgbClr val="003300"/>
              </a:solidFill>
            </a:endParaRPr>
          </a:p>
          <a:p>
            <a:pPr>
              <a:lnSpc>
                <a:spcPct val="80000"/>
              </a:lnSpc>
              <a:buFontTx/>
              <a:buNone/>
            </a:pPr>
            <a:r>
              <a:rPr lang="en-US" sz="1200" b="1">
                <a:solidFill>
                  <a:srgbClr val="663300"/>
                </a:solidFill>
              </a:rPr>
              <a:t>a. Attaining a lower risk versus or b. accomplishing what is feasible versus treating an area large enough to a. represent a threat or b. attaining enough reduction to allow fire to play a future role</a:t>
            </a:r>
          </a:p>
          <a:p>
            <a:pPr>
              <a:lnSpc>
                <a:spcPct val="80000"/>
              </a:lnSpc>
            </a:pPr>
            <a:endParaRPr lang="en-US" sz="1200" b="1">
              <a:solidFill>
                <a:srgbClr val="663300"/>
              </a:solidFill>
            </a:endParaRPr>
          </a:p>
          <a:p>
            <a:pPr>
              <a:lnSpc>
                <a:spcPct val="80000"/>
              </a:lnSpc>
              <a:buFontTx/>
              <a:buNone/>
            </a:pPr>
            <a:r>
              <a:rPr lang="en-US" sz="1200" b="1">
                <a:solidFill>
                  <a:srgbClr val="A50021"/>
                </a:solidFill>
              </a:rPr>
              <a:t>the need for additional or continual treatment versus a. repeated stress on species or b. fire not being used in the future</a:t>
            </a:r>
          </a:p>
          <a:p>
            <a:pPr>
              <a:lnSpc>
                <a:spcPct val="80000"/>
              </a:lnSpc>
              <a:buFontTx/>
              <a:buNone/>
            </a:pPr>
            <a:endParaRPr lang="en-US" sz="1200" b="1">
              <a:solidFill>
                <a:srgbClr val="A50021"/>
              </a:solidFill>
            </a:endParaRPr>
          </a:p>
          <a:p>
            <a:pPr>
              <a:lnSpc>
                <a:spcPct val="80000"/>
              </a:lnSpc>
              <a:buFontTx/>
              <a:buNone/>
            </a:pPr>
            <a:r>
              <a:rPr lang="en-US" sz="1200" b="1"/>
              <a:t>The height needed for effect versus impacts to plants and animal habitat</a:t>
            </a:r>
          </a:p>
          <a:p>
            <a:pPr>
              <a:lnSpc>
                <a:spcPct val="80000"/>
              </a:lnSpc>
            </a:pPr>
            <a:endParaRPr lang="en-US" sz="1200" b="1"/>
          </a:p>
          <a:p>
            <a:pPr>
              <a:lnSpc>
                <a:spcPct val="80000"/>
              </a:lnSpc>
              <a:buFontTx/>
              <a:buNone/>
            </a:pPr>
            <a:r>
              <a:rPr lang="en-US" sz="1200" b="1"/>
              <a:t>Exposure of soil and elimination of plants and animal habitat; potential disturbance to animal home range or migration; stimulation of invasive plant species</a:t>
            </a:r>
          </a:p>
          <a:p>
            <a:pPr>
              <a:lnSpc>
                <a:spcPct val="80000"/>
              </a:lnSpc>
            </a:pPr>
            <a:endParaRPr lang="en-US" sz="1200" b="1"/>
          </a:p>
          <a:p>
            <a:pPr>
              <a:lnSpc>
                <a:spcPct val="80000"/>
              </a:lnSpc>
              <a:buFontTx/>
              <a:buNone/>
            </a:pPr>
            <a:r>
              <a:rPr lang="en-US" sz="1200" b="1"/>
              <a:t>Removal of habitat elements; fundamental alteration of vegetation community; disturbance of migration corridors, cover, or shelter</a:t>
            </a:r>
          </a:p>
          <a:p>
            <a:pPr>
              <a:lnSpc>
                <a:spcPct val="80000"/>
              </a:lnSpc>
            </a:pPr>
            <a:endParaRPr lang="en-US" sz="1200" b="1"/>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sz="2000" b="1">
                <a:solidFill>
                  <a:srgbClr val="008000"/>
                </a:solidFill>
              </a:rPr>
              <a:t>Examples of fuel treatment and habitat and species conservation</a:t>
            </a:r>
          </a:p>
        </p:txBody>
      </p:sp>
      <p:sp>
        <p:nvSpPr>
          <p:cNvPr id="45059" name="Rectangle 3"/>
          <p:cNvSpPr>
            <a:spLocks noGrp="1" noChangeArrowheads="1"/>
          </p:cNvSpPr>
          <p:nvPr>
            <p:ph type="body" idx="1"/>
          </p:nvPr>
        </p:nvSpPr>
        <p:spPr/>
        <p:txBody>
          <a:bodyPr/>
          <a:lstStyle/>
          <a:p>
            <a:pPr>
              <a:lnSpc>
                <a:spcPct val="80000"/>
              </a:lnSpc>
            </a:pPr>
            <a:r>
              <a:rPr lang="en-US" sz="1600"/>
              <a:t>Santa Rosa Plateau Ecological Reserve, southern Riverside County- </a:t>
            </a:r>
          </a:p>
          <a:p>
            <a:pPr lvl="1">
              <a:lnSpc>
                <a:spcPct val="80000"/>
              </a:lnSpc>
            </a:pPr>
            <a:r>
              <a:rPr lang="en-US" sz="1200" b="1">
                <a:solidFill>
                  <a:srgbClr val="006600"/>
                </a:solidFill>
              </a:rPr>
              <a:t>Mechanical treatment of vegetation</a:t>
            </a:r>
            <a:r>
              <a:rPr lang="en-US" sz="1200" b="1">
                <a:solidFill>
                  <a:srgbClr val="FF3300"/>
                </a:solidFill>
              </a:rPr>
              <a:t> &amp; prescribed burning</a:t>
            </a:r>
          </a:p>
          <a:p>
            <a:pPr lvl="1">
              <a:lnSpc>
                <a:spcPct val="80000"/>
              </a:lnSpc>
            </a:pPr>
            <a:r>
              <a:rPr lang="en-US" sz="1200"/>
              <a:t>native bunch grass grasslands, coastal sage scrub, Engelmann oak woodland, basalt-flow vernal pools, Santa Rosa Plateau fairy shrimp, winter wetlands (e.g., green-winged teal), California Orcutt grass, San Diego button-celery, mountain lion, burrowing owl and southwestern pond turtle.</a:t>
            </a:r>
          </a:p>
          <a:p>
            <a:pPr>
              <a:lnSpc>
                <a:spcPct val="80000"/>
              </a:lnSpc>
            </a:pPr>
            <a:r>
              <a:rPr lang="en-US" sz="1600"/>
              <a:t>Western Riverside County Multiple Species Habitat Conservation Plan</a:t>
            </a:r>
          </a:p>
          <a:p>
            <a:pPr lvl="1">
              <a:lnSpc>
                <a:spcPct val="80000"/>
              </a:lnSpc>
            </a:pPr>
            <a:r>
              <a:rPr lang="en-US" sz="1200" b="1">
                <a:solidFill>
                  <a:srgbClr val="006600"/>
                </a:solidFill>
              </a:rPr>
              <a:t>Mechanical treatment of vegetation</a:t>
            </a:r>
          </a:p>
          <a:p>
            <a:pPr lvl="1">
              <a:lnSpc>
                <a:spcPct val="80000"/>
              </a:lnSpc>
            </a:pPr>
            <a:r>
              <a:rPr lang="en-US" sz="1200">
                <a:solidFill>
                  <a:srgbClr val="006600"/>
                </a:solidFill>
              </a:rPr>
              <a:t>Quino checkerspot butterfly, Bell’s sage sparrow, cactus wren, CA gnatcatcher, [Arroyo toad, CA spotted owl, southern rubber boa, San Bernardino mountain snake, southern sagebush lizard], etc.</a:t>
            </a:r>
          </a:p>
          <a:p>
            <a:pPr>
              <a:lnSpc>
                <a:spcPct val="80000"/>
              </a:lnSpc>
            </a:pPr>
            <a:r>
              <a:rPr lang="en-US" sz="1600"/>
              <a:t>Channel Island National Park System</a:t>
            </a:r>
          </a:p>
          <a:p>
            <a:pPr lvl="1">
              <a:lnSpc>
                <a:spcPct val="80000"/>
              </a:lnSpc>
            </a:pPr>
            <a:r>
              <a:rPr lang="en-US" sz="1200" b="1">
                <a:solidFill>
                  <a:srgbClr val="006600"/>
                </a:solidFill>
              </a:rPr>
              <a:t>Mechanical treatment of vegetation</a:t>
            </a:r>
            <a:r>
              <a:rPr lang="en-US" sz="1200" b="1"/>
              <a:t>, </a:t>
            </a:r>
            <a:r>
              <a:rPr lang="en-US" sz="1200" b="1">
                <a:solidFill>
                  <a:srgbClr val="FF3300"/>
                </a:solidFill>
              </a:rPr>
              <a:t>prescribed burning</a:t>
            </a:r>
            <a:r>
              <a:rPr lang="en-US" sz="1200" b="1"/>
              <a:t>, </a:t>
            </a:r>
            <a:r>
              <a:rPr lang="en-US" sz="1200" b="1">
                <a:solidFill>
                  <a:srgbClr val="33CC33"/>
                </a:solidFill>
              </a:rPr>
              <a:t>control of invasive plant species</a:t>
            </a:r>
          </a:p>
          <a:p>
            <a:pPr lvl="1">
              <a:lnSpc>
                <a:spcPct val="80000"/>
              </a:lnSpc>
            </a:pPr>
            <a:r>
              <a:rPr lang="en-US" sz="1200"/>
              <a:t>Island fox, Santa Rosa Island manzanita, Torrey pine, </a:t>
            </a:r>
            <a:r>
              <a:rPr lang="en-US" sz="1200">
                <a:solidFill>
                  <a:srgbClr val="33CC33"/>
                </a:solidFill>
              </a:rPr>
              <a:t>control: yellowspine thistle, silverleaf nightshade, Cape ivy, bull thistle, Australasian fireweed, and tocalote</a:t>
            </a:r>
          </a:p>
          <a:p>
            <a:pPr>
              <a:lnSpc>
                <a:spcPct val="80000"/>
              </a:lnSpc>
            </a:pPr>
            <a:r>
              <a:rPr lang="en-US" sz="1600"/>
              <a:t>U.C. Davis Jepson Prairie Reserve, Solano County</a:t>
            </a:r>
          </a:p>
          <a:p>
            <a:pPr lvl="1">
              <a:lnSpc>
                <a:spcPct val="80000"/>
              </a:lnSpc>
            </a:pPr>
            <a:r>
              <a:rPr lang="en-US" sz="1200" b="1">
                <a:solidFill>
                  <a:srgbClr val="006600"/>
                </a:solidFill>
              </a:rPr>
              <a:t>Mechanical treatment of vegetation</a:t>
            </a:r>
            <a:r>
              <a:rPr lang="en-US" sz="1200" b="1"/>
              <a:t>, </a:t>
            </a:r>
            <a:r>
              <a:rPr lang="en-US" sz="1200" b="1">
                <a:solidFill>
                  <a:srgbClr val="FF3300"/>
                </a:solidFill>
              </a:rPr>
              <a:t>prescribed burning</a:t>
            </a:r>
            <a:r>
              <a:rPr lang="en-US" sz="1200" b="1"/>
              <a:t>, </a:t>
            </a:r>
            <a:r>
              <a:rPr lang="en-US" sz="1200" b="1">
                <a:solidFill>
                  <a:srgbClr val="33CC33"/>
                </a:solidFill>
              </a:rPr>
              <a:t>control of invasive plant species</a:t>
            </a:r>
          </a:p>
          <a:p>
            <a:pPr lvl="1">
              <a:lnSpc>
                <a:spcPct val="80000"/>
              </a:lnSpc>
            </a:pPr>
            <a:r>
              <a:rPr lang="en-US" sz="1200"/>
              <a:t>Vernal pools, native bunchgrasses, three listed fairly shrimp species, delta green ground beetle, Solano grass, dwarf downingia, Colusa grass, delta tule, and fragrant fritillary. </a:t>
            </a:r>
            <a:endParaRPr lang="en-US" sz="1200">
              <a:solidFill>
                <a:srgbClr val="33CC33"/>
              </a:solidFill>
            </a:endParaRPr>
          </a:p>
          <a:p>
            <a:pPr>
              <a:lnSpc>
                <a:spcPct val="80000"/>
              </a:lnSpc>
            </a:pPr>
            <a:r>
              <a:rPr lang="en-US" sz="1600"/>
              <a:t>Pine Hills Preserve, El Dorado County </a:t>
            </a:r>
          </a:p>
          <a:p>
            <a:pPr lvl="1">
              <a:lnSpc>
                <a:spcPct val="80000"/>
              </a:lnSpc>
            </a:pPr>
            <a:r>
              <a:rPr lang="en-US" sz="1200" b="1">
                <a:solidFill>
                  <a:srgbClr val="008000"/>
                </a:solidFill>
              </a:rPr>
              <a:t>Mechanical treatment</a:t>
            </a:r>
            <a:r>
              <a:rPr lang="en-US" sz="1200" b="1"/>
              <a:t> &amp; </a:t>
            </a:r>
            <a:r>
              <a:rPr lang="en-US" sz="1200" b="1">
                <a:solidFill>
                  <a:srgbClr val="FF0000"/>
                </a:solidFill>
              </a:rPr>
              <a:t>some prescribed fire</a:t>
            </a:r>
          </a:p>
          <a:p>
            <a:pPr lvl="1">
              <a:lnSpc>
                <a:spcPct val="80000"/>
              </a:lnSpc>
            </a:pPr>
            <a:r>
              <a:rPr lang="en-US" sz="1200"/>
              <a:t>Pine Hill ceanothus, Bisbee Peak rush-rose, Stebbin’s morning-glory, El Dorado mule-ears, El Dorado bedstraw, Pine Hill flannelbush, Red Hills soaproot, Layne’s butterweed</a:t>
            </a:r>
          </a:p>
          <a:p>
            <a:pPr>
              <a:lnSpc>
                <a:spcPct val="80000"/>
              </a:lnSpc>
            </a:pPr>
            <a:r>
              <a:rPr lang="en-US" sz="1400" b="1"/>
              <a:t>East Bay Regional Park District-Tilden Park/Mt. Diablo State Park </a:t>
            </a:r>
            <a:r>
              <a:rPr lang="en-US" sz="1400" b="1">
                <a:solidFill>
                  <a:srgbClr val="FF0000"/>
                </a:solidFill>
              </a:rPr>
              <a:t>{?}</a:t>
            </a:r>
          </a:p>
          <a:p>
            <a:pPr lvl="1">
              <a:lnSpc>
                <a:spcPct val="80000"/>
              </a:lnSpc>
            </a:pPr>
            <a:r>
              <a:rPr lang="en-US" sz="1200"/>
              <a:t>Alameda whipsnake, pallid manzanita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Effect transition="in" filter="wipe(down)">
                                      <p:cBhvr>
                                        <p:cTn id="7" dur="500"/>
                                        <p:tgtEl>
                                          <p:spTgt spid="45059">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5059">
                                            <p:txEl>
                                              <p:pRg st="1" end="1"/>
                                            </p:txEl>
                                          </p:spTgt>
                                        </p:tgtEl>
                                        <p:attrNameLst>
                                          <p:attrName>style.visibility</p:attrName>
                                        </p:attrNameLst>
                                      </p:cBhvr>
                                      <p:to>
                                        <p:strVal val="visible"/>
                                      </p:to>
                                    </p:set>
                                    <p:animEffect transition="in" filter="wipe(down)">
                                      <p:cBhvr>
                                        <p:cTn id="10" dur="500"/>
                                        <p:tgtEl>
                                          <p:spTgt spid="45059">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5059">
                                            <p:txEl>
                                              <p:pRg st="2" end="2"/>
                                            </p:txEl>
                                          </p:spTgt>
                                        </p:tgtEl>
                                        <p:attrNameLst>
                                          <p:attrName>style.visibility</p:attrName>
                                        </p:attrNameLst>
                                      </p:cBhvr>
                                      <p:to>
                                        <p:strVal val="visible"/>
                                      </p:to>
                                    </p:set>
                                    <p:animEffect transition="in" filter="wipe(down)">
                                      <p:cBhvr>
                                        <p:cTn id="13" dur="500"/>
                                        <p:tgtEl>
                                          <p:spTgt spid="45059">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45059">
                                            <p:txEl>
                                              <p:pRg st="3" end="3"/>
                                            </p:txEl>
                                          </p:spTgt>
                                        </p:tgtEl>
                                        <p:attrNameLst>
                                          <p:attrName>style.visibility</p:attrName>
                                        </p:attrNameLst>
                                      </p:cBhvr>
                                      <p:to>
                                        <p:strVal val="visible"/>
                                      </p:to>
                                    </p:set>
                                    <p:animEffect transition="in" filter="wipe(down)">
                                      <p:cBhvr>
                                        <p:cTn id="18" dur="500"/>
                                        <p:tgtEl>
                                          <p:spTgt spid="45059">
                                            <p:txEl>
                                              <p:pRg st="3" end="3"/>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45059">
                                            <p:txEl>
                                              <p:pRg st="4" end="4"/>
                                            </p:txEl>
                                          </p:spTgt>
                                        </p:tgtEl>
                                        <p:attrNameLst>
                                          <p:attrName>style.visibility</p:attrName>
                                        </p:attrNameLst>
                                      </p:cBhvr>
                                      <p:to>
                                        <p:strVal val="visible"/>
                                      </p:to>
                                    </p:set>
                                    <p:animEffect transition="in" filter="wipe(down)">
                                      <p:cBhvr>
                                        <p:cTn id="21" dur="500"/>
                                        <p:tgtEl>
                                          <p:spTgt spid="45059">
                                            <p:txEl>
                                              <p:pRg st="4" end="4"/>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45059">
                                            <p:txEl>
                                              <p:pRg st="5" end="5"/>
                                            </p:txEl>
                                          </p:spTgt>
                                        </p:tgtEl>
                                        <p:attrNameLst>
                                          <p:attrName>style.visibility</p:attrName>
                                        </p:attrNameLst>
                                      </p:cBhvr>
                                      <p:to>
                                        <p:strVal val="visible"/>
                                      </p:to>
                                    </p:set>
                                    <p:animEffect transition="in" filter="wipe(down)">
                                      <p:cBhvr>
                                        <p:cTn id="24" dur="500"/>
                                        <p:tgtEl>
                                          <p:spTgt spid="45059">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45059">
                                            <p:txEl>
                                              <p:pRg st="6" end="6"/>
                                            </p:txEl>
                                          </p:spTgt>
                                        </p:tgtEl>
                                        <p:attrNameLst>
                                          <p:attrName>style.visibility</p:attrName>
                                        </p:attrNameLst>
                                      </p:cBhvr>
                                      <p:to>
                                        <p:strVal val="visible"/>
                                      </p:to>
                                    </p:set>
                                    <p:animEffect transition="in" filter="wipe(down)">
                                      <p:cBhvr>
                                        <p:cTn id="29" dur="500"/>
                                        <p:tgtEl>
                                          <p:spTgt spid="45059">
                                            <p:txEl>
                                              <p:pRg st="6" end="6"/>
                                            </p:txEl>
                                          </p:spTgt>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45059">
                                            <p:txEl>
                                              <p:pRg st="7" end="7"/>
                                            </p:txEl>
                                          </p:spTgt>
                                        </p:tgtEl>
                                        <p:attrNameLst>
                                          <p:attrName>style.visibility</p:attrName>
                                        </p:attrNameLst>
                                      </p:cBhvr>
                                      <p:to>
                                        <p:strVal val="visible"/>
                                      </p:to>
                                    </p:set>
                                    <p:animEffect transition="in" filter="wipe(down)">
                                      <p:cBhvr>
                                        <p:cTn id="32" dur="500"/>
                                        <p:tgtEl>
                                          <p:spTgt spid="45059">
                                            <p:txEl>
                                              <p:pRg st="7" end="7"/>
                                            </p:txEl>
                                          </p:spTgt>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45059">
                                            <p:txEl>
                                              <p:pRg st="8" end="8"/>
                                            </p:txEl>
                                          </p:spTgt>
                                        </p:tgtEl>
                                        <p:attrNameLst>
                                          <p:attrName>style.visibility</p:attrName>
                                        </p:attrNameLst>
                                      </p:cBhvr>
                                      <p:to>
                                        <p:strVal val="visible"/>
                                      </p:to>
                                    </p:set>
                                    <p:animEffect transition="in" filter="wipe(down)">
                                      <p:cBhvr>
                                        <p:cTn id="35" dur="500"/>
                                        <p:tgtEl>
                                          <p:spTgt spid="45059">
                                            <p:txEl>
                                              <p:pRg st="8" end="8"/>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45059">
                                            <p:txEl>
                                              <p:pRg st="9" end="9"/>
                                            </p:txEl>
                                          </p:spTgt>
                                        </p:tgtEl>
                                        <p:attrNameLst>
                                          <p:attrName>style.visibility</p:attrName>
                                        </p:attrNameLst>
                                      </p:cBhvr>
                                      <p:to>
                                        <p:strVal val="visible"/>
                                      </p:to>
                                    </p:set>
                                    <p:animEffect transition="in" filter="wipe(down)">
                                      <p:cBhvr>
                                        <p:cTn id="40" dur="500"/>
                                        <p:tgtEl>
                                          <p:spTgt spid="45059">
                                            <p:txEl>
                                              <p:pRg st="9" end="9"/>
                                            </p:txEl>
                                          </p:spTgt>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45059">
                                            <p:txEl>
                                              <p:pRg st="10" end="10"/>
                                            </p:txEl>
                                          </p:spTgt>
                                        </p:tgtEl>
                                        <p:attrNameLst>
                                          <p:attrName>style.visibility</p:attrName>
                                        </p:attrNameLst>
                                      </p:cBhvr>
                                      <p:to>
                                        <p:strVal val="visible"/>
                                      </p:to>
                                    </p:set>
                                    <p:animEffect transition="in" filter="wipe(down)">
                                      <p:cBhvr>
                                        <p:cTn id="43" dur="500"/>
                                        <p:tgtEl>
                                          <p:spTgt spid="45059">
                                            <p:txEl>
                                              <p:pRg st="10" end="10"/>
                                            </p:txEl>
                                          </p:spTgt>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45059">
                                            <p:txEl>
                                              <p:pRg st="11" end="11"/>
                                            </p:txEl>
                                          </p:spTgt>
                                        </p:tgtEl>
                                        <p:attrNameLst>
                                          <p:attrName>style.visibility</p:attrName>
                                        </p:attrNameLst>
                                      </p:cBhvr>
                                      <p:to>
                                        <p:strVal val="visible"/>
                                      </p:to>
                                    </p:set>
                                    <p:animEffect transition="in" filter="wipe(down)">
                                      <p:cBhvr>
                                        <p:cTn id="46" dur="500"/>
                                        <p:tgtEl>
                                          <p:spTgt spid="45059">
                                            <p:txEl>
                                              <p:pRg st="11" end="11"/>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45059">
                                            <p:txEl>
                                              <p:pRg st="12" end="12"/>
                                            </p:txEl>
                                          </p:spTgt>
                                        </p:tgtEl>
                                        <p:attrNameLst>
                                          <p:attrName>style.visibility</p:attrName>
                                        </p:attrNameLst>
                                      </p:cBhvr>
                                      <p:to>
                                        <p:strVal val="visible"/>
                                      </p:to>
                                    </p:set>
                                    <p:animEffect transition="in" filter="wipe(down)">
                                      <p:cBhvr>
                                        <p:cTn id="51" dur="500"/>
                                        <p:tgtEl>
                                          <p:spTgt spid="45059">
                                            <p:txEl>
                                              <p:pRg st="12" end="12"/>
                                            </p:txEl>
                                          </p:spTgt>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45059">
                                            <p:txEl>
                                              <p:pRg st="13" end="13"/>
                                            </p:txEl>
                                          </p:spTgt>
                                        </p:tgtEl>
                                        <p:attrNameLst>
                                          <p:attrName>style.visibility</p:attrName>
                                        </p:attrNameLst>
                                      </p:cBhvr>
                                      <p:to>
                                        <p:strVal val="visible"/>
                                      </p:to>
                                    </p:set>
                                    <p:animEffect transition="in" filter="wipe(down)">
                                      <p:cBhvr>
                                        <p:cTn id="54" dur="500"/>
                                        <p:tgtEl>
                                          <p:spTgt spid="45059">
                                            <p:txEl>
                                              <p:pRg st="13" end="13"/>
                                            </p:txEl>
                                          </p:spTgt>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45059">
                                            <p:txEl>
                                              <p:pRg st="14" end="14"/>
                                            </p:txEl>
                                          </p:spTgt>
                                        </p:tgtEl>
                                        <p:attrNameLst>
                                          <p:attrName>style.visibility</p:attrName>
                                        </p:attrNameLst>
                                      </p:cBhvr>
                                      <p:to>
                                        <p:strVal val="visible"/>
                                      </p:to>
                                    </p:set>
                                    <p:animEffect transition="in" filter="wipe(down)">
                                      <p:cBhvr>
                                        <p:cTn id="57" dur="500"/>
                                        <p:tgtEl>
                                          <p:spTgt spid="45059">
                                            <p:txEl>
                                              <p:pRg st="14" end="14"/>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45059">
                                            <p:txEl>
                                              <p:pRg st="15" end="15"/>
                                            </p:txEl>
                                          </p:spTgt>
                                        </p:tgtEl>
                                        <p:attrNameLst>
                                          <p:attrName>style.visibility</p:attrName>
                                        </p:attrNameLst>
                                      </p:cBhvr>
                                      <p:to>
                                        <p:strVal val="visible"/>
                                      </p:to>
                                    </p:set>
                                    <p:animEffect transition="in" filter="wipe(down)">
                                      <p:cBhvr>
                                        <p:cTn id="62" dur="500"/>
                                        <p:tgtEl>
                                          <p:spTgt spid="45059">
                                            <p:txEl>
                                              <p:pRg st="15" end="15"/>
                                            </p:txEl>
                                          </p:spTgt>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45059">
                                            <p:txEl>
                                              <p:pRg st="16" end="16"/>
                                            </p:txEl>
                                          </p:spTgt>
                                        </p:tgtEl>
                                        <p:attrNameLst>
                                          <p:attrName>style.visibility</p:attrName>
                                        </p:attrNameLst>
                                      </p:cBhvr>
                                      <p:to>
                                        <p:strVal val="visible"/>
                                      </p:to>
                                    </p:set>
                                    <p:animEffect transition="in" filter="wipe(down)">
                                      <p:cBhvr>
                                        <p:cTn id="65" dur="500"/>
                                        <p:tgtEl>
                                          <p:spTgt spid="45059">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sz="2000" b="1">
                <a:solidFill>
                  <a:srgbClr val="008000"/>
                </a:solidFill>
              </a:rPr>
              <a:t>Wildlife~habitat~project planning tools</a:t>
            </a:r>
          </a:p>
        </p:txBody>
      </p:sp>
      <p:sp>
        <p:nvSpPr>
          <p:cNvPr id="46083" name="Rectangle 3"/>
          <p:cNvSpPr>
            <a:spLocks noGrp="1" noChangeArrowheads="1"/>
          </p:cNvSpPr>
          <p:nvPr>
            <p:ph type="body" idx="1"/>
          </p:nvPr>
        </p:nvSpPr>
        <p:spPr/>
        <p:txBody>
          <a:bodyPr/>
          <a:lstStyle/>
          <a:p>
            <a:pPr>
              <a:lnSpc>
                <a:spcPct val="90000"/>
              </a:lnSpc>
            </a:pPr>
            <a:r>
              <a:rPr lang="en-US" sz="1400" b="1"/>
              <a:t>Fire Effects Information System (FEIS), </a:t>
            </a:r>
            <a:r>
              <a:rPr lang="en-US" sz="1400" b="1">
                <a:hlinkClick r:id="rId3"/>
              </a:rPr>
              <a:t>http://www.fs.fed.us/database/feis/index.html</a:t>
            </a:r>
            <a:endParaRPr lang="en-US" sz="1400" b="1"/>
          </a:p>
          <a:p>
            <a:pPr lvl="1">
              <a:lnSpc>
                <a:spcPct val="90000"/>
              </a:lnSpc>
            </a:pPr>
            <a:r>
              <a:rPr lang="en-US" sz="1200"/>
              <a:t>FEIS provides up-to-date information about fire effects on 900 plant species, 7 lichen species, about 100 wildlife species plants and animals. It is maintained at USFS’s Rocky Mountain Research Station, Fire Sciences Laboratory in Missoula, Montana. Emphasis: how fire affects species. Information: taxonomy, distribution, basic biology, and ecology of each species, complete bibliography. </a:t>
            </a:r>
          </a:p>
          <a:p>
            <a:pPr>
              <a:lnSpc>
                <a:spcPct val="90000"/>
              </a:lnSpc>
            </a:pPr>
            <a:r>
              <a:rPr lang="en-US" sz="1400" b="1"/>
              <a:t>California Wildlife Habitat Relationships (CWHR), </a:t>
            </a:r>
            <a:r>
              <a:rPr lang="en-US" sz="1400" b="1">
                <a:hlinkClick r:id="rId4"/>
              </a:rPr>
              <a:t>http://www.dfg.ca.gov/bdb/html/cwhr.html</a:t>
            </a:r>
            <a:endParaRPr lang="en-US" sz="1400" b="1"/>
          </a:p>
          <a:p>
            <a:pPr lvl="1">
              <a:lnSpc>
                <a:spcPct val="90000"/>
              </a:lnSpc>
            </a:pPr>
            <a:r>
              <a:rPr lang="en-US" sz="1200"/>
              <a:t>State-of-the-art information system for California's wildlife.  CWHR contains life history, geographic range, habitat relationships, and management information on 692 species of amphibians, reptiles, birds, and mammals known to occur in the state. </a:t>
            </a:r>
          </a:p>
          <a:p>
            <a:pPr>
              <a:lnSpc>
                <a:spcPct val="90000"/>
              </a:lnSpc>
            </a:pPr>
            <a:r>
              <a:rPr lang="en-US" sz="1400" b="1"/>
              <a:t>California Natural Diversity Database (CNDDB) </a:t>
            </a:r>
          </a:p>
          <a:p>
            <a:pPr lvl="1">
              <a:lnSpc>
                <a:spcPct val="90000"/>
              </a:lnSpc>
            </a:pPr>
            <a:r>
              <a:rPr lang="en-US" sz="1200"/>
              <a:t> is a program that inventories the status and locations of rare plants and animals in California . CNDDB staff work with partners to maintain current lists of rare species as well as maintain an ever-growing database of GIS-mapped locations for these species. </a:t>
            </a:r>
          </a:p>
          <a:p>
            <a:pPr lvl="1">
              <a:lnSpc>
                <a:spcPct val="90000"/>
              </a:lnSpc>
            </a:pPr>
            <a:r>
              <a:rPr lang="en-US" sz="1200" b="1">
                <a:solidFill>
                  <a:schemeClr val="accent2"/>
                </a:solidFill>
              </a:rPr>
              <a:t>RareFind 3 ©</a:t>
            </a:r>
            <a:r>
              <a:rPr lang="en-US" sz="1200"/>
              <a:t>     </a:t>
            </a:r>
            <a:r>
              <a:rPr lang="en-US" sz="1200" i="1"/>
              <a:t>The most complete computerized inventory of California's rarest species and natural communities available!</a:t>
            </a:r>
            <a:r>
              <a:rPr lang="en-US" sz="1200"/>
              <a:t>  </a:t>
            </a:r>
            <a:r>
              <a:rPr lang="en-US" sz="1200" b="1">
                <a:hlinkClick r:id="rId5"/>
              </a:rPr>
              <a:t>http://www.dfg.ca.gov/bdb/html/rarefind.html</a:t>
            </a:r>
            <a:endParaRPr lang="en-US" sz="1200" b="1"/>
          </a:p>
          <a:p>
            <a:pPr lvl="2">
              <a:lnSpc>
                <a:spcPct val="90000"/>
              </a:lnSpc>
            </a:pPr>
            <a:r>
              <a:rPr lang="en-US" sz="1200"/>
              <a:t>contains over 49,000 records on more than 2,600 rare native plants, animals, and natural communities in a convenient, searchable database.  Offering all textual data associated with the Department of Fish and Game's California Natural Diversity Database, RareFind 3 can either be used as a stand-alone research tool or linked with GIS software such as Arcview or Arcmap for greater flexibility.</a:t>
            </a:r>
          </a:p>
          <a:p>
            <a:pPr>
              <a:lnSpc>
                <a:spcPct val="90000"/>
              </a:lnSpc>
            </a:pPr>
            <a:r>
              <a:rPr lang="en-US" sz="1400" b="1"/>
              <a:t>Fire in California's Ecosystems</a:t>
            </a:r>
            <a:r>
              <a:rPr lang="en-US" sz="1400"/>
              <a:t>, </a:t>
            </a:r>
            <a:r>
              <a:rPr lang="en-US" sz="1400">
                <a:hlinkClick r:id="rId6"/>
              </a:rPr>
              <a:t>http://www.ucpress.edu/books/pages/10085.html</a:t>
            </a:r>
            <a:endParaRPr lang="en-US" sz="1400"/>
          </a:p>
          <a:p>
            <a:pPr lvl="1">
              <a:lnSpc>
                <a:spcPct val="90000"/>
              </a:lnSpc>
            </a:pPr>
            <a:r>
              <a:rPr lang="en-US" sz="1000"/>
              <a:t>Edited by Neil G. Sugihara, Jan W. van Wagtendonk, Kevin E. Shaffer, Jo Ann Fites-Kaufman and Andrea E. Thode.  U.C. Press, 2006</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Effect transition="in" filter="fade">
                                      <p:cBhvr>
                                        <p:cTn id="7" dur="1000"/>
                                        <p:tgtEl>
                                          <p:spTgt spid="46083">
                                            <p:txEl>
                                              <p:pRg st="0" end="0"/>
                                            </p:txEl>
                                          </p:spTgt>
                                        </p:tgtEl>
                                      </p:cBhvr>
                                    </p:animEffect>
                                    <p:anim calcmode="lin" valueType="num">
                                      <p:cBhvr>
                                        <p:cTn id="8" dur="1000" fill="hold"/>
                                        <p:tgtEl>
                                          <p:spTgt spid="4608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608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6083">
                                            <p:txEl>
                                              <p:pRg st="1" end="1"/>
                                            </p:txEl>
                                          </p:spTgt>
                                        </p:tgtEl>
                                        <p:attrNameLst>
                                          <p:attrName>style.visibility</p:attrName>
                                        </p:attrNameLst>
                                      </p:cBhvr>
                                      <p:to>
                                        <p:strVal val="visible"/>
                                      </p:to>
                                    </p:set>
                                    <p:animEffect transition="in" filter="fade">
                                      <p:cBhvr>
                                        <p:cTn id="12" dur="1000"/>
                                        <p:tgtEl>
                                          <p:spTgt spid="46083">
                                            <p:txEl>
                                              <p:pRg st="1" end="1"/>
                                            </p:txEl>
                                          </p:spTgt>
                                        </p:tgtEl>
                                      </p:cBhvr>
                                    </p:animEffect>
                                    <p:anim calcmode="lin" valueType="num">
                                      <p:cBhvr>
                                        <p:cTn id="13" dur="1000" fill="hold"/>
                                        <p:tgtEl>
                                          <p:spTgt spid="4608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608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6083">
                                            <p:txEl>
                                              <p:pRg st="2" end="2"/>
                                            </p:txEl>
                                          </p:spTgt>
                                        </p:tgtEl>
                                        <p:attrNameLst>
                                          <p:attrName>style.visibility</p:attrName>
                                        </p:attrNameLst>
                                      </p:cBhvr>
                                      <p:to>
                                        <p:strVal val="visible"/>
                                      </p:to>
                                    </p:set>
                                    <p:animEffect transition="in" filter="fade">
                                      <p:cBhvr>
                                        <p:cTn id="19" dur="1000"/>
                                        <p:tgtEl>
                                          <p:spTgt spid="46083">
                                            <p:txEl>
                                              <p:pRg st="2" end="2"/>
                                            </p:txEl>
                                          </p:spTgt>
                                        </p:tgtEl>
                                      </p:cBhvr>
                                    </p:animEffect>
                                    <p:anim calcmode="lin" valueType="num">
                                      <p:cBhvr>
                                        <p:cTn id="20" dur="1000" fill="hold"/>
                                        <p:tgtEl>
                                          <p:spTgt spid="4608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4608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46083">
                                            <p:txEl>
                                              <p:pRg st="3" end="3"/>
                                            </p:txEl>
                                          </p:spTgt>
                                        </p:tgtEl>
                                        <p:attrNameLst>
                                          <p:attrName>style.visibility</p:attrName>
                                        </p:attrNameLst>
                                      </p:cBhvr>
                                      <p:to>
                                        <p:strVal val="visible"/>
                                      </p:to>
                                    </p:set>
                                    <p:animEffect transition="in" filter="fade">
                                      <p:cBhvr>
                                        <p:cTn id="24" dur="1000"/>
                                        <p:tgtEl>
                                          <p:spTgt spid="46083">
                                            <p:txEl>
                                              <p:pRg st="3" end="3"/>
                                            </p:txEl>
                                          </p:spTgt>
                                        </p:tgtEl>
                                      </p:cBhvr>
                                    </p:animEffect>
                                    <p:anim calcmode="lin" valueType="num">
                                      <p:cBhvr>
                                        <p:cTn id="25" dur="1000" fill="hold"/>
                                        <p:tgtEl>
                                          <p:spTgt spid="4608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4608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46083">
                                            <p:txEl>
                                              <p:pRg st="4" end="4"/>
                                            </p:txEl>
                                          </p:spTgt>
                                        </p:tgtEl>
                                        <p:attrNameLst>
                                          <p:attrName>style.visibility</p:attrName>
                                        </p:attrNameLst>
                                      </p:cBhvr>
                                      <p:to>
                                        <p:strVal val="visible"/>
                                      </p:to>
                                    </p:set>
                                    <p:animEffect transition="in" filter="fade">
                                      <p:cBhvr>
                                        <p:cTn id="31" dur="1000"/>
                                        <p:tgtEl>
                                          <p:spTgt spid="46083">
                                            <p:txEl>
                                              <p:pRg st="4" end="4"/>
                                            </p:txEl>
                                          </p:spTgt>
                                        </p:tgtEl>
                                      </p:cBhvr>
                                    </p:animEffect>
                                    <p:anim calcmode="lin" valueType="num">
                                      <p:cBhvr>
                                        <p:cTn id="32" dur="1000" fill="hold"/>
                                        <p:tgtEl>
                                          <p:spTgt spid="4608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4608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46083">
                                            <p:txEl>
                                              <p:pRg st="5" end="5"/>
                                            </p:txEl>
                                          </p:spTgt>
                                        </p:tgtEl>
                                        <p:attrNameLst>
                                          <p:attrName>style.visibility</p:attrName>
                                        </p:attrNameLst>
                                      </p:cBhvr>
                                      <p:to>
                                        <p:strVal val="visible"/>
                                      </p:to>
                                    </p:set>
                                    <p:animEffect transition="in" filter="fade">
                                      <p:cBhvr>
                                        <p:cTn id="36" dur="1000"/>
                                        <p:tgtEl>
                                          <p:spTgt spid="46083">
                                            <p:txEl>
                                              <p:pRg st="5" end="5"/>
                                            </p:txEl>
                                          </p:spTgt>
                                        </p:tgtEl>
                                      </p:cBhvr>
                                    </p:animEffect>
                                    <p:anim calcmode="lin" valueType="num">
                                      <p:cBhvr>
                                        <p:cTn id="37" dur="1000" fill="hold"/>
                                        <p:tgtEl>
                                          <p:spTgt spid="4608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46083">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46083">
                                            <p:txEl>
                                              <p:pRg st="6" end="6"/>
                                            </p:txEl>
                                          </p:spTgt>
                                        </p:tgtEl>
                                        <p:attrNameLst>
                                          <p:attrName>style.visibility</p:attrName>
                                        </p:attrNameLst>
                                      </p:cBhvr>
                                      <p:to>
                                        <p:strVal val="visible"/>
                                      </p:to>
                                    </p:set>
                                    <p:animEffect transition="in" filter="fade">
                                      <p:cBhvr>
                                        <p:cTn id="41" dur="1000"/>
                                        <p:tgtEl>
                                          <p:spTgt spid="46083">
                                            <p:txEl>
                                              <p:pRg st="6" end="6"/>
                                            </p:txEl>
                                          </p:spTgt>
                                        </p:tgtEl>
                                      </p:cBhvr>
                                    </p:animEffect>
                                    <p:anim calcmode="lin" valueType="num">
                                      <p:cBhvr>
                                        <p:cTn id="42" dur="1000" fill="hold"/>
                                        <p:tgtEl>
                                          <p:spTgt spid="4608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46083">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46083">
                                            <p:txEl>
                                              <p:pRg st="7" end="7"/>
                                            </p:txEl>
                                          </p:spTgt>
                                        </p:tgtEl>
                                        <p:attrNameLst>
                                          <p:attrName>style.visibility</p:attrName>
                                        </p:attrNameLst>
                                      </p:cBhvr>
                                      <p:to>
                                        <p:strVal val="visible"/>
                                      </p:to>
                                    </p:set>
                                    <p:animEffect transition="in" filter="fade">
                                      <p:cBhvr>
                                        <p:cTn id="46" dur="1000"/>
                                        <p:tgtEl>
                                          <p:spTgt spid="46083">
                                            <p:txEl>
                                              <p:pRg st="7" end="7"/>
                                            </p:txEl>
                                          </p:spTgt>
                                        </p:tgtEl>
                                      </p:cBhvr>
                                    </p:animEffect>
                                    <p:anim calcmode="lin" valueType="num">
                                      <p:cBhvr>
                                        <p:cTn id="47" dur="1000" fill="hold"/>
                                        <p:tgtEl>
                                          <p:spTgt spid="46083">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4608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46083">
                                            <p:txEl>
                                              <p:pRg st="8" end="8"/>
                                            </p:txEl>
                                          </p:spTgt>
                                        </p:tgtEl>
                                        <p:attrNameLst>
                                          <p:attrName>style.visibility</p:attrName>
                                        </p:attrNameLst>
                                      </p:cBhvr>
                                      <p:to>
                                        <p:strVal val="visible"/>
                                      </p:to>
                                    </p:set>
                                    <p:animEffect transition="in" filter="fade">
                                      <p:cBhvr>
                                        <p:cTn id="53" dur="1000"/>
                                        <p:tgtEl>
                                          <p:spTgt spid="46083">
                                            <p:txEl>
                                              <p:pRg st="8" end="8"/>
                                            </p:txEl>
                                          </p:spTgt>
                                        </p:tgtEl>
                                      </p:cBhvr>
                                    </p:animEffect>
                                    <p:anim calcmode="lin" valueType="num">
                                      <p:cBhvr>
                                        <p:cTn id="54" dur="1000" fill="hold"/>
                                        <p:tgtEl>
                                          <p:spTgt spid="46083">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46083">
                                            <p:txEl>
                                              <p:pRg st="8" end="8"/>
                                            </p:txEl>
                                          </p:spTgt>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46083">
                                            <p:txEl>
                                              <p:pRg st="9" end="9"/>
                                            </p:txEl>
                                          </p:spTgt>
                                        </p:tgtEl>
                                        <p:attrNameLst>
                                          <p:attrName>style.visibility</p:attrName>
                                        </p:attrNameLst>
                                      </p:cBhvr>
                                      <p:to>
                                        <p:strVal val="visible"/>
                                      </p:to>
                                    </p:set>
                                    <p:animEffect transition="in" filter="fade">
                                      <p:cBhvr>
                                        <p:cTn id="58" dur="1000"/>
                                        <p:tgtEl>
                                          <p:spTgt spid="46083">
                                            <p:txEl>
                                              <p:pRg st="9" end="9"/>
                                            </p:txEl>
                                          </p:spTgt>
                                        </p:tgtEl>
                                      </p:cBhvr>
                                    </p:animEffect>
                                    <p:anim calcmode="lin" valueType="num">
                                      <p:cBhvr>
                                        <p:cTn id="59" dur="1000" fill="hold"/>
                                        <p:tgtEl>
                                          <p:spTgt spid="46083">
                                            <p:txEl>
                                              <p:pRg st="9" end="9"/>
                                            </p:txEl>
                                          </p:spTgt>
                                        </p:tgtEl>
                                        <p:attrNameLst>
                                          <p:attrName>ppt_x</p:attrName>
                                        </p:attrNameLst>
                                      </p:cBhvr>
                                      <p:tavLst>
                                        <p:tav tm="0">
                                          <p:val>
                                            <p:strVal val="#ppt_x"/>
                                          </p:val>
                                        </p:tav>
                                        <p:tav tm="100000">
                                          <p:val>
                                            <p:strVal val="#ppt_x"/>
                                          </p:val>
                                        </p:tav>
                                      </p:tavLst>
                                    </p:anim>
                                    <p:anim calcmode="lin" valueType="num">
                                      <p:cBhvr>
                                        <p:cTn id="60" dur="1000" fill="hold"/>
                                        <p:tgtEl>
                                          <p:spTgt spid="4608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228600"/>
            <a:ext cx="8229600" cy="1143000"/>
          </a:xfrm>
          <a:solidFill>
            <a:schemeClr val="tx2"/>
          </a:solidFill>
        </p:spPr>
        <p:txBody>
          <a:bodyPr/>
          <a:lstStyle/>
          <a:p>
            <a:r>
              <a:rPr lang="en-US">
                <a:solidFill>
                  <a:srgbClr val="FF9900"/>
                </a:solidFill>
              </a:rPr>
              <a:t>Partners!</a:t>
            </a:r>
          </a:p>
        </p:txBody>
      </p:sp>
      <p:sp>
        <p:nvSpPr>
          <p:cNvPr id="47107" name="Rectangle 3"/>
          <p:cNvSpPr>
            <a:spLocks noGrp="1" noChangeArrowheads="1"/>
          </p:cNvSpPr>
          <p:nvPr>
            <p:ph type="body" idx="1"/>
          </p:nvPr>
        </p:nvSpPr>
        <p:spPr/>
        <p:txBody>
          <a:bodyPr/>
          <a:lstStyle/>
          <a:p>
            <a:pPr>
              <a:lnSpc>
                <a:spcPct val="80000"/>
              </a:lnSpc>
            </a:pPr>
            <a:r>
              <a:rPr lang="en-US" sz="1600"/>
              <a:t>The goal-  enhancing the potential to conduct fuel/fire projects and conducting them successfully</a:t>
            </a:r>
          </a:p>
          <a:p>
            <a:pPr>
              <a:lnSpc>
                <a:spcPct val="80000"/>
              </a:lnSpc>
            </a:pPr>
            <a:r>
              <a:rPr lang="en-US" sz="1600">
                <a:solidFill>
                  <a:srgbClr val="FF3300"/>
                </a:solidFill>
              </a:rPr>
              <a:t>Wildlife expertise     </a:t>
            </a:r>
            <a:r>
              <a:rPr lang="en-US" sz="1600"/>
              <a:t>evaluating the biological and management needs and interactions of species present, important habitat elements, and vegetation communities.</a:t>
            </a:r>
          </a:p>
          <a:p>
            <a:pPr>
              <a:lnSpc>
                <a:spcPct val="80000"/>
              </a:lnSpc>
            </a:pPr>
            <a:r>
              <a:rPr lang="en-US" sz="1600">
                <a:solidFill>
                  <a:srgbClr val="FF3300"/>
                </a:solidFill>
              </a:rPr>
              <a:t>Fire ecology expertise     </a:t>
            </a:r>
            <a:r>
              <a:rPr lang="en-US" sz="1600"/>
              <a:t>evaluating current fire regime and potential changes in regime elements based on project(s) design and implementation.</a:t>
            </a:r>
          </a:p>
          <a:p>
            <a:pPr>
              <a:lnSpc>
                <a:spcPct val="80000"/>
              </a:lnSpc>
            </a:pPr>
            <a:r>
              <a:rPr lang="en-US" sz="1600">
                <a:solidFill>
                  <a:srgbClr val="FF3300"/>
                </a:solidFill>
              </a:rPr>
              <a:t>Fire management expertise     </a:t>
            </a:r>
            <a:r>
              <a:rPr lang="en-US" sz="1600"/>
              <a:t>developing project options to altering vegetation for project goals</a:t>
            </a:r>
          </a:p>
          <a:p>
            <a:pPr>
              <a:lnSpc>
                <a:spcPct val="80000"/>
              </a:lnSpc>
            </a:pPr>
            <a:r>
              <a:rPr lang="en-US" sz="1600">
                <a:solidFill>
                  <a:srgbClr val="0033CC"/>
                </a:solidFill>
              </a:rPr>
              <a:t>Regulatory agencies     </a:t>
            </a:r>
            <a:r>
              <a:rPr lang="en-US" sz="1600"/>
              <a:t>permits necessary, potential timelines, and coordination necessary for project design</a:t>
            </a:r>
          </a:p>
          <a:p>
            <a:pPr>
              <a:lnSpc>
                <a:spcPct val="80000"/>
              </a:lnSpc>
            </a:pPr>
            <a:endParaRPr lang="en-US" sz="1600" b="1">
              <a:solidFill>
                <a:srgbClr val="FF9900"/>
              </a:solidFill>
            </a:endParaRPr>
          </a:p>
          <a:p>
            <a:pPr>
              <a:lnSpc>
                <a:spcPct val="80000"/>
              </a:lnSpc>
            </a:pPr>
            <a:r>
              <a:rPr lang="en-US" sz="1600" b="1">
                <a:solidFill>
                  <a:srgbClr val="FF9900"/>
                </a:solidFill>
              </a:rPr>
              <a:t>A partnership is the best opportunity in avoiding &amp; minimizing impacts, stream-lining project process, and potentially meeting mutual goals.</a:t>
            </a:r>
          </a:p>
          <a:p>
            <a:pPr>
              <a:lnSpc>
                <a:spcPct val="80000"/>
              </a:lnSpc>
            </a:pPr>
            <a:endParaRPr lang="en-US" sz="1600" u="sng">
              <a:solidFill>
                <a:srgbClr val="FF3300"/>
              </a:solidFill>
            </a:endParaRPr>
          </a:p>
          <a:p>
            <a:pPr>
              <a:lnSpc>
                <a:spcPct val="80000"/>
              </a:lnSpc>
            </a:pPr>
            <a:r>
              <a:rPr lang="en-US" sz="1600" u="sng">
                <a:solidFill>
                  <a:srgbClr val="FF3300"/>
                </a:solidFill>
              </a:rPr>
              <a:t>Recommendation:</a:t>
            </a:r>
            <a:r>
              <a:rPr lang="en-US" sz="1600">
                <a:solidFill>
                  <a:srgbClr val="FF3300"/>
                </a:solidFill>
              </a:rPr>
              <a:t>  Design fuel reduction/management project goals to integrate as much as possible with habitat function, species needs, and fire regime in mind.</a:t>
            </a:r>
          </a:p>
          <a:p>
            <a:pPr>
              <a:lnSpc>
                <a:spcPct val="80000"/>
              </a:lnSpc>
            </a:pPr>
            <a:r>
              <a:rPr lang="en-US" sz="1600" u="sng">
                <a:solidFill>
                  <a:srgbClr val="993300"/>
                </a:solidFill>
              </a:rPr>
              <a:t>Recommendation:</a:t>
            </a:r>
            <a:r>
              <a:rPr lang="en-US" sz="1600">
                <a:solidFill>
                  <a:srgbClr val="993300"/>
                </a:solidFill>
              </a:rPr>
              <a:t>  Design your project in collaboration with and input from fire ecologists, wildlife biologists, land stewards/managers as early as possible &amp; practical.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wipe(left)">
                                      <p:cBhvr>
                                        <p:cTn id="7" dur="500"/>
                                        <p:tgtEl>
                                          <p:spTgt spid="471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7107">
                                            <p:txEl>
                                              <p:pRg st="1" end="1"/>
                                            </p:txEl>
                                          </p:spTgt>
                                        </p:tgtEl>
                                        <p:attrNameLst>
                                          <p:attrName>style.visibility</p:attrName>
                                        </p:attrNameLst>
                                      </p:cBhvr>
                                      <p:to>
                                        <p:strVal val="visible"/>
                                      </p:to>
                                    </p:set>
                                    <p:animEffect transition="in" filter="wipe(left)">
                                      <p:cBhvr>
                                        <p:cTn id="12" dur="500"/>
                                        <p:tgtEl>
                                          <p:spTgt spid="471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7107">
                                            <p:txEl>
                                              <p:pRg st="2" end="2"/>
                                            </p:txEl>
                                          </p:spTgt>
                                        </p:tgtEl>
                                        <p:attrNameLst>
                                          <p:attrName>style.visibility</p:attrName>
                                        </p:attrNameLst>
                                      </p:cBhvr>
                                      <p:to>
                                        <p:strVal val="visible"/>
                                      </p:to>
                                    </p:set>
                                    <p:animEffect transition="in" filter="wipe(left)">
                                      <p:cBhvr>
                                        <p:cTn id="17" dur="500"/>
                                        <p:tgtEl>
                                          <p:spTgt spid="471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7107">
                                            <p:txEl>
                                              <p:pRg st="3" end="3"/>
                                            </p:txEl>
                                          </p:spTgt>
                                        </p:tgtEl>
                                        <p:attrNameLst>
                                          <p:attrName>style.visibility</p:attrName>
                                        </p:attrNameLst>
                                      </p:cBhvr>
                                      <p:to>
                                        <p:strVal val="visible"/>
                                      </p:to>
                                    </p:set>
                                    <p:animEffect transition="in" filter="wipe(left)">
                                      <p:cBhvr>
                                        <p:cTn id="22" dur="500"/>
                                        <p:tgtEl>
                                          <p:spTgt spid="4710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7107">
                                            <p:txEl>
                                              <p:pRg st="4" end="4"/>
                                            </p:txEl>
                                          </p:spTgt>
                                        </p:tgtEl>
                                        <p:attrNameLst>
                                          <p:attrName>style.visibility</p:attrName>
                                        </p:attrNameLst>
                                      </p:cBhvr>
                                      <p:to>
                                        <p:strVal val="visible"/>
                                      </p:to>
                                    </p:set>
                                    <p:animEffect transition="in" filter="wipe(left)">
                                      <p:cBhvr>
                                        <p:cTn id="27" dur="500"/>
                                        <p:tgtEl>
                                          <p:spTgt spid="4710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7107">
                                            <p:txEl>
                                              <p:pRg st="6" end="6"/>
                                            </p:txEl>
                                          </p:spTgt>
                                        </p:tgtEl>
                                        <p:attrNameLst>
                                          <p:attrName>style.visibility</p:attrName>
                                        </p:attrNameLst>
                                      </p:cBhvr>
                                      <p:to>
                                        <p:strVal val="visible"/>
                                      </p:to>
                                    </p:set>
                                    <p:animEffect transition="in" filter="wipe(left)">
                                      <p:cBhvr>
                                        <p:cTn id="32" dur="500"/>
                                        <p:tgtEl>
                                          <p:spTgt spid="47107">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7107">
                                            <p:txEl>
                                              <p:pRg st="8" end="8"/>
                                            </p:txEl>
                                          </p:spTgt>
                                        </p:tgtEl>
                                        <p:attrNameLst>
                                          <p:attrName>style.visibility</p:attrName>
                                        </p:attrNameLst>
                                      </p:cBhvr>
                                      <p:to>
                                        <p:strVal val="visible"/>
                                      </p:to>
                                    </p:set>
                                    <p:animEffect transition="in" filter="wipe(left)">
                                      <p:cBhvr>
                                        <p:cTn id="37" dur="500"/>
                                        <p:tgtEl>
                                          <p:spTgt spid="47107">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7107">
                                            <p:txEl>
                                              <p:pRg st="9" end="9"/>
                                            </p:txEl>
                                          </p:spTgt>
                                        </p:tgtEl>
                                        <p:attrNameLst>
                                          <p:attrName>style.visibility</p:attrName>
                                        </p:attrNameLst>
                                      </p:cBhvr>
                                      <p:to>
                                        <p:strVal val="visible"/>
                                      </p:to>
                                    </p:set>
                                    <p:animEffect transition="in" filter="wipe(left)">
                                      <p:cBhvr>
                                        <p:cTn id="42" dur="500"/>
                                        <p:tgtEl>
                                          <p:spTgt spid="4710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9" name="Rectangle 11"/>
          <p:cNvSpPr>
            <a:spLocks noGrp="1" noChangeArrowheads="1"/>
          </p:cNvSpPr>
          <p:nvPr>
            <p:ph type="title"/>
          </p:nvPr>
        </p:nvSpPr>
        <p:spPr/>
        <p:txBody>
          <a:bodyPr/>
          <a:lstStyle/>
          <a:p>
            <a:r>
              <a:rPr lang="en-US" sz="4000"/>
              <a:t>California Department of Fish and Game Regional Offices</a:t>
            </a:r>
          </a:p>
        </p:txBody>
      </p:sp>
      <p:pic>
        <p:nvPicPr>
          <p:cNvPr id="2055" name="Picture 7" descr="region-map-2007"/>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496888" y="1600200"/>
            <a:ext cx="4000500" cy="4572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2085" name="Group 37"/>
          <p:cNvGraphicFramePr>
            <a:graphicFrameLocks noGrp="1"/>
          </p:cNvGraphicFramePr>
          <p:nvPr>
            <p:ph sz="half" idx="2"/>
          </p:nvPr>
        </p:nvGraphicFramePr>
        <p:xfrm>
          <a:off x="4648200" y="1600200"/>
          <a:ext cx="4038600" cy="5037138"/>
        </p:xfrm>
        <a:graphic>
          <a:graphicData uri="http://schemas.openxmlformats.org/drawingml/2006/table">
            <a:tbl>
              <a:tblPr/>
              <a:tblGrid>
                <a:gridCol w="208280"/>
                <a:gridCol w="3841750"/>
              </a:tblGrid>
              <a:tr h="750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 </a:t>
                      </a:r>
                    </a:p>
                  </a:txBody>
                  <a:tcPr anchor="ctr" horzOverflow="overflow">
                    <a:lnL cap="flat">
                      <a:noFill/>
                    </a:lnL>
                    <a:lnR>
                      <a:noFill/>
                    </a:lnR>
                    <a:lnT cap="flat">
                      <a:noFill/>
                    </a:lnT>
                    <a:lnB>
                      <a:noFill/>
                    </a:lnB>
                    <a:lnTlToBr>
                      <a:noFill/>
                    </a:lnTlToBr>
                    <a:lnBlToTr>
                      <a:noFill/>
                    </a:lnBlToTr>
                    <a:solidFill>
                      <a:srgbClr val="CCBCA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hlinkClick r:id="rId3"/>
                        </a:rPr>
                        <a:t>1 - Northern Region </a:t>
                      </a:r>
                      <a:r>
                        <a:rPr kumimoji="0" lang="en-US" sz="1200" b="1" i="0" u="none" strike="noStrike" cap="none" normalizeH="0" baseline="0" smtClean="0">
                          <a:ln>
                            <a:noFill/>
                          </a:ln>
                          <a:solidFill>
                            <a:schemeClr val="tx1"/>
                          </a:solidFill>
                          <a:effectLst/>
                          <a:latin typeface="Arial" charset="0"/>
                        </a:rPr>
                        <a:t>  </a:t>
                      </a:r>
                      <a:r>
                        <a:rPr kumimoji="0" lang="en-US" sz="1200" b="0" i="0" u="none" strike="noStrike" cap="none" normalizeH="0" baseline="0" smtClean="0">
                          <a:ln>
                            <a:noFill/>
                          </a:ln>
                          <a:solidFill>
                            <a:schemeClr val="tx1"/>
                          </a:solidFill>
                          <a:effectLst/>
                          <a:latin typeface="Arial" charset="0"/>
                        </a:rPr>
                        <a:t>Serving Del Norte, Humboldt, Lassen, Mendocino, Modoc, Shasta, Siskiyou, Tehama and Trinity counties    (530) 225-2300 </a:t>
                      </a:r>
                    </a:p>
                  </a:txBody>
                  <a:tcPr anchor="ctr" horzOverflow="overflow">
                    <a:lnL>
                      <a:noFill/>
                    </a:lnL>
                    <a:lnR cap="flat">
                      <a:noFill/>
                    </a:lnR>
                    <a:lnT cap="flat">
                      <a:noFill/>
                    </a:lnT>
                    <a:lnB>
                      <a:noFill/>
                    </a:lnB>
                    <a:lnTlToBr>
                      <a:noFill/>
                    </a:lnTlToBr>
                    <a:lnBlToTr>
                      <a:noFill/>
                    </a:lnBlToTr>
                    <a:solidFill>
                      <a:srgbClr val="EEE9DF"/>
                    </a:solidFill>
                  </a:tcPr>
                </a:tc>
              </a:tr>
              <a:tr h="9223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 </a:t>
                      </a:r>
                    </a:p>
                  </a:txBody>
                  <a:tcPr anchor="ctr" horzOverflow="overflow">
                    <a:lnL cap="flat">
                      <a:noFill/>
                    </a:lnL>
                    <a:lnR>
                      <a:noFill/>
                    </a:lnR>
                    <a:lnT>
                      <a:noFill/>
                    </a:lnT>
                    <a:lnB>
                      <a:noFill/>
                    </a:lnB>
                    <a:lnTlToBr>
                      <a:noFill/>
                    </a:lnTlToBr>
                    <a:lnBlToTr>
                      <a:noFill/>
                    </a:lnBlToTr>
                    <a:solidFill>
                      <a:srgbClr val="ABC2D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hlinkClick r:id="rId4"/>
                        </a:rPr>
                        <a:t>2 - North Central Region </a:t>
                      </a:r>
                      <a:r>
                        <a:rPr kumimoji="0" lang="en-US" sz="1200" b="1" i="0" u="none" strike="noStrike" cap="none" normalizeH="0" baseline="0" smtClean="0">
                          <a:ln>
                            <a:noFill/>
                          </a:ln>
                          <a:solidFill>
                            <a:schemeClr val="tx1"/>
                          </a:solidFill>
                          <a:effectLst/>
                          <a:latin typeface="Arial" charset="0"/>
                        </a:rPr>
                        <a:t>  </a:t>
                      </a:r>
                      <a:r>
                        <a:rPr kumimoji="0" lang="en-US" sz="1200" b="0" i="0" u="none" strike="noStrike" cap="none" normalizeH="0" baseline="0" smtClean="0">
                          <a:ln>
                            <a:noFill/>
                          </a:ln>
                          <a:solidFill>
                            <a:schemeClr val="tx1"/>
                          </a:solidFill>
                          <a:effectLst/>
                          <a:latin typeface="Arial" charset="0"/>
                        </a:rPr>
                        <a:t>Serving Alpine, Amador, Butte, Calaveras, Colusa, El Dorado, Glenn, Lake, Nevada, Placer, Plumas, Sacramento, San Joaquin, Sierra, Sutter, Yolo and Yuba counties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(916) 358-2900</a:t>
                      </a:r>
                    </a:p>
                  </a:txBody>
                  <a:tcPr anchor="ctr" horzOverflow="overflow">
                    <a:lnL>
                      <a:noFill/>
                    </a:lnL>
                    <a:lnR cap="flat">
                      <a:noFill/>
                    </a:lnR>
                    <a:lnT>
                      <a:noFill/>
                    </a:lnT>
                    <a:lnB>
                      <a:noFill/>
                    </a:lnB>
                    <a:lnTlToBr>
                      <a:noFill/>
                    </a:lnTlToBr>
                    <a:lnBlToTr>
                      <a:noFill/>
                    </a:lnBlToTr>
                    <a:solidFill>
                      <a:srgbClr val="E2EAF1"/>
                    </a:solidFill>
                  </a:tcPr>
                </a:tc>
              </a:tr>
              <a:tr h="7842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 </a:t>
                      </a:r>
                    </a:p>
                  </a:txBody>
                  <a:tcPr anchor="ctr" horzOverflow="overflow">
                    <a:lnL cap="flat">
                      <a:noFill/>
                    </a:lnL>
                    <a:lnR>
                      <a:noFill/>
                    </a:lnR>
                    <a:lnT>
                      <a:noFill/>
                    </a:lnT>
                    <a:lnB>
                      <a:noFill/>
                    </a:lnB>
                    <a:lnTlToBr>
                      <a:noFill/>
                    </a:lnTlToBr>
                    <a:lnBlToTr>
                      <a:noFill/>
                    </a:lnBlToTr>
                    <a:solidFill>
                      <a:srgbClr val="B4CDA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hlinkClick r:id="rId5"/>
                        </a:rPr>
                        <a:t>3 - Bay Delta Region </a:t>
                      </a:r>
                      <a:r>
                        <a:rPr kumimoji="0" lang="en-US" sz="1200" b="0" i="0" u="none" strike="noStrike" cap="none" normalizeH="0" baseline="0" smtClean="0">
                          <a:ln>
                            <a:noFill/>
                          </a:ln>
                          <a:solidFill>
                            <a:schemeClr val="tx1"/>
                          </a:solidFill>
                          <a:effectLst/>
                          <a:latin typeface="Arial" charset="0"/>
                        </a:rPr>
                        <a:t>  Serving Alameda, Contra Costa, Marin, Napa, Sacramento, San Mateo, Santa Clara, Santa Cruz, San Francisco, San Joaquin, Solano, Sonoma, and Yolo counties</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rPr>
                        <a:t>(707) 944-5500</a:t>
                      </a:r>
                    </a:p>
                  </a:txBody>
                  <a:tcPr anchor="ctr" horzOverflow="overflow">
                    <a:lnL>
                      <a:noFill/>
                    </a:lnL>
                    <a:lnR cap="flat">
                      <a:noFill/>
                    </a:lnR>
                    <a:lnT>
                      <a:noFill/>
                    </a:lnT>
                    <a:lnB>
                      <a:noFill/>
                    </a:lnB>
                    <a:lnTlToBr>
                      <a:noFill/>
                    </a:lnTlToBr>
                    <a:lnBlToTr>
                      <a:noFill/>
                    </a:lnBlToTr>
                    <a:solidFill>
                      <a:srgbClr val="EEF4EC"/>
                    </a:solidFill>
                  </a:tcPr>
                </a:tc>
              </a:tr>
              <a:tr h="782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 </a:t>
                      </a:r>
                    </a:p>
                  </a:txBody>
                  <a:tcPr anchor="ctr" horzOverflow="overflow">
                    <a:lnL cap="flat">
                      <a:noFill/>
                    </a:lnL>
                    <a:lnR>
                      <a:noFill/>
                    </a:lnR>
                    <a:lnT>
                      <a:noFill/>
                    </a:lnT>
                    <a:lnB>
                      <a:noFill/>
                    </a:lnB>
                    <a:lnTlToBr>
                      <a:noFill/>
                    </a:lnTlToBr>
                    <a:lnBlToTr>
                      <a:noFill/>
                    </a:lnBlToTr>
                    <a:solidFill>
                      <a:srgbClr val="FCCE7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hlinkClick r:id="rId6"/>
                        </a:rPr>
                        <a:t>4 - Central Region </a:t>
                      </a:r>
                      <a:r>
                        <a:rPr kumimoji="0" lang="en-US" sz="1200" b="1" i="0" u="none" strike="noStrike" cap="none" normalizeH="0" baseline="0" smtClean="0">
                          <a:ln>
                            <a:noFill/>
                          </a:ln>
                          <a:solidFill>
                            <a:schemeClr val="tx1"/>
                          </a:solidFill>
                          <a:effectLst/>
                          <a:latin typeface="Arial" charset="0"/>
                        </a:rPr>
                        <a:t>  </a:t>
                      </a:r>
                      <a:r>
                        <a:rPr kumimoji="0" lang="en-US" sz="1200" b="0" i="0" u="none" strike="noStrike" cap="none" normalizeH="0" baseline="0" smtClean="0">
                          <a:ln>
                            <a:noFill/>
                          </a:ln>
                          <a:solidFill>
                            <a:schemeClr val="tx1"/>
                          </a:solidFill>
                          <a:effectLst/>
                          <a:latin typeface="Arial" charset="0"/>
                        </a:rPr>
                        <a:t>Serving Fresno, Kern, Kings, Madera, Mariposa, Merced, Monterey, San Benito, San Luis Obispo, Stanislaus, Tulare and Tuolumne counties    (559) 243-4005</a:t>
                      </a:r>
                    </a:p>
                  </a:txBody>
                  <a:tcPr anchor="ctr" horzOverflow="overflow">
                    <a:lnL>
                      <a:noFill/>
                    </a:lnL>
                    <a:lnR cap="flat">
                      <a:noFill/>
                    </a:lnR>
                    <a:lnT>
                      <a:noFill/>
                    </a:lnT>
                    <a:lnB>
                      <a:noFill/>
                    </a:lnB>
                    <a:lnTlToBr>
                      <a:noFill/>
                    </a:lnTlToBr>
                    <a:lnBlToTr>
                      <a:noFill/>
                    </a:lnBlToTr>
                    <a:solidFill>
                      <a:srgbClr val="FEF3E0"/>
                    </a:solidFill>
                  </a:tcPr>
                </a:tc>
              </a:tr>
              <a:tr h="628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 </a:t>
                      </a:r>
                    </a:p>
                  </a:txBody>
                  <a:tcPr anchor="ctr" horzOverflow="overflow">
                    <a:lnL cap="flat">
                      <a:noFill/>
                    </a:lnL>
                    <a:lnR>
                      <a:noFill/>
                    </a:lnR>
                    <a:lnT>
                      <a:noFill/>
                    </a:lnT>
                    <a:lnB>
                      <a:noFill/>
                    </a:lnB>
                    <a:lnTlToBr>
                      <a:noFill/>
                    </a:lnTlToBr>
                    <a:lnBlToTr>
                      <a:noFill/>
                    </a:lnBlToTr>
                    <a:solidFill>
                      <a:srgbClr val="CCA3C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hlinkClick r:id="rId7"/>
                        </a:rPr>
                        <a:t>5 - South Coast Region </a:t>
                      </a:r>
                      <a:r>
                        <a:rPr kumimoji="0" lang="en-US" sz="1200" b="1" i="0" u="none" strike="noStrike" cap="none" normalizeH="0" baseline="0" smtClean="0">
                          <a:ln>
                            <a:noFill/>
                          </a:ln>
                          <a:solidFill>
                            <a:schemeClr val="tx1"/>
                          </a:solidFill>
                          <a:effectLst/>
                          <a:latin typeface="Arial" charset="0"/>
                        </a:rPr>
                        <a:t>  </a:t>
                      </a:r>
                      <a:r>
                        <a:rPr kumimoji="0" lang="en-US" sz="1200" b="0" i="0" u="none" strike="noStrike" cap="none" normalizeH="0" baseline="0" smtClean="0">
                          <a:ln>
                            <a:noFill/>
                          </a:ln>
                          <a:solidFill>
                            <a:schemeClr val="tx1"/>
                          </a:solidFill>
                          <a:effectLst/>
                          <a:latin typeface="Arial" charset="0"/>
                        </a:rPr>
                        <a:t>Serving Los Angeles, Orange, San Diego, Santa Barbara and Ventura counties   (858) 467-4201</a:t>
                      </a:r>
                    </a:p>
                  </a:txBody>
                  <a:tcPr anchor="ctr" horzOverflow="overflow">
                    <a:lnL>
                      <a:noFill/>
                    </a:lnL>
                    <a:lnR cap="flat">
                      <a:noFill/>
                    </a:lnR>
                    <a:lnT>
                      <a:noFill/>
                    </a:lnT>
                    <a:lnB>
                      <a:noFill/>
                    </a:lnB>
                    <a:lnTlToBr>
                      <a:noFill/>
                    </a:lnTlToBr>
                    <a:lnBlToTr>
                      <a:noFill/>
                    </a:lnBlToTr>
                    <a:solidFill>
                      <a:srgbClr val="EFE2EE"/>
                    </a:solidFill>
                  </a:tcPr>
                </a:tc>
              </a:tr>
              <a:tr h="628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 </a:t>
                      </a:r>
                    </a:p>
                  </a:txBody>
                  <a:tcPr anchor="ctr" horzOverflow="overflow">
                    <a:lnL cap="flat">
                      <a:noFill/>
                    </a:lnL>
                    <a:lnR>
                      <a:noFill/>
                    </a:lnR>
                    <a:lnT>
                      <a:noFill/>
                    </a:lnT>
                    <a:lnB cap="flat">
                      <a:noFill/>
                    </a:lnB>
                    <a:lnTlToBr>
                      <a:noFill/>
                    </a:lnTlToBr>
                    <a:lnBlToTr>
                      <a:noFill/>
                    </a:lnBlToTr>
                    <a:solidFill>
                      <a:srgbClr val="FFF4B3"/>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hlinkClick r:id="rId8"/>
                        </a:rPr>
                        <a:t>6 - Inland Deserts Region </a:t>
                      </a:r>
                      <a:r>
                        <a:rPr kumimoji="0" lang="en-US" sz="1200" b="1" i="0" u="none" strike="noStrike" cap="none" normalizeH="0" baseline="0" smtClean="0">
                          <a:ln>
                            <a:noFill/>
                          </a:ln>
                          <a:solidFill>
                            <a:schemeClr val="tx1"/>
                          </a:solidFill>
                          <a:effectLst/>
                          <a:latin typeface="Arial" charset="0"/>
                        </a:rPr>
                        <a:t>  </a:t>
                      </a:r>
                      <a:r>
                        <a:rPr kumimoji="0" lang="en-US" sz="1200" b="0" i="0" u="none" strike="noStrike" cap="none" normalizeH="0" baseline="0" smtClean="0">
                          <a:ln>
                            <a:noFill/>
                          </a:ln>
                          <a:solidFill>
                            <a:schemeClr val="tx1"/>
                          </a:solidFill>
                          <a:effectLst/>
                          <a:latin typeface="Arial" charset="0"/>
                        </a:rPr>
                        <a:t>Serving Imperial, Inyo, Mono, Riverside and San Bernardino counties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(909) 484-0167 </a:t>
                      </a:r>
                      <a:br>
                        <a:rPr kumimoji="0" lang="en-US" sz="1200" b="0" i="0" u="none" strike="noStrike" cap="none" normalizeH="0" baseline="0" smtClean="0">
                          <a:ln>
                            <a:noFill/>
                          </a:ln>
                          <a:solidFill>
                            <a:schemeClr val="tx1"/>
                          </a:solidFill>
                          <a:effectLst/>
                          <a:latin typeface="Arial" charset="0"/>
                        </a:rPr>
                      </a:br>
                      <a:endParaRPr kumimoji="0" lang="en-US" sz="1200" b="0" i="0" u="none" strike="noStrike" cap="none" normalizeH="0" baseline="0" smtClean="0">
                        <a:ln>
                          <a:noFill/>
                        </a:ln>
                        <a:solidFill>
                          <a:schemeClr val="tx1"/>
                        </a:solidFill>
                        <a:effectLst/>
                        <a:latin typeface="Arial" charset="0"/>
                      </a:endParaRPr>
                    </a:p>
                  </a:txBody>
                  <a:tcPr anchor="ctr" horzOverflow="overflow">
                    <a:lnL>
                      <a:noFill/>
                    </a:lnL>
                    <a:lnR cap="flat">
                      <a:noFill/>
                    </a:lnR>
                    <a:lnT>
                      <a:noFill/>
                    </a:lnT>
                    <a:lnB cap="flat">
                      <a:noFill/>
                    </a:lnB>
                    <a:lnTlToBr>
                      <a:noFill/>
                    </a:lnTlToBr>
                    <a:lnBlToTr>
                      <a:noFill/>
                    </a:lnBlToTr>
                    <a:solidFill>
                      <a:srgbClr val="FFFCEA"/>
                    </a:solidFill>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endParaRPr lang="en-US"/>
          </a:p>
        </p:txBody>
      </p:sp>
      <p:sp>
        <p:nvSpPr>
          <p:cNvPr id="48131" name="Rectangle 3"/>
          <p:cNvSpPr>
            <a:spLocks noGrp="1" noChangeArrowheads="1"/>
          </p:cNvSpPr>
          <p:nvPr>
            <p:ph type="body" idx="1"/>
          </p:nvPr>
        </p:nvSpPr>
        <p:spPr/>
        <p:txBody>
          <a:bodyPr/>
          <a:lstStyle/>
          <a:p>
            <a:pPr>
              <a:buFontTx/>
              <a:buNone/>
            </a:pPr>
            <a:endParaRPr lang="en-US"/>
          </a:p>
          <a:p>
            <a:pPr algn="ctr">
              <a:buFontTx/>
              <a:buNone/>
            </a:pPr>
            <a:r>
              <a:rPr lang="en-US" sz="4400" b="1">
                <a:solidFill>
                  <a:schemeClr val="bg1"/>
                </a:solidFill>
              </a:rPr>
              <a:t>Questions?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Basic assumptions &amp; questions</a:t>
            </a:r>
          </a:p>
        </p:txBody>
      </p:sp>
      <p:sp>
        <p:nvSpPr>
          <p:cNvPr id="25604" name="Rectangle 4"/>
          <p:cNvSpPr>
            <a:spLocks noGrp="1" noChangeArrowheads="1"/>
          </p:cNvSpPr>
          <p:nvPr>
            <p:ph type="body" sz="half" idx="1"/>
          </p:nvPr>
        </p:nvSpPr>
        <p:spPr/>
        <p:txBody>
          <a:bodyPr/>
          <a:lstStyle/>
          <a:p>
            <a:pPr>
              <a:lnSpc>
                <a:spcPct val="90000"/>
              </a:lnSpc>
            </a:pPr>
            <a:r>
              <a:rPr lang="en-US" sz="2000"/>
              <a:t>Components of fire regime are significant to wildlife</a:t>
            </a:r>
          </a:p>
          <a:p>
            <a:pPr>
              <a:lnSpc>
                <a:spcPct val="90000"/>
              </a:lnSpc>
            </a:pPr>
            <a:endParaRPr lang="en-US" sz="2000"/>
          </a:p>
          <a:p>
            <a:pPr>
              <a:lnSpc>
                <a:spcPct val="90000"/>
              </a:lnSpc>
            </a:pPr>
            <a:r>
              <a:rPr lang="en-US" sz="2000"/>
              <a:t>The interaction between wildlife and fire may be best understood when viewing regime attributes:</a:t>
            </a:r>
          </a:p>
          <a:p>
            <a:pPr lvl="1">
              <a:lnSpc>
                <a:spcPct val="90000"/>
              </a:lnSpc>
            </a:pPr>
            <a:r>
              <a:rPr lang="en-US" sz="1800" b="1">
                <a:solidFill>
                  <a:srgbClr val="CC3300"/>
                </a:solidFill>
                <a:latin typeface="Bookman Old Style" pitchFamily="18" charset="0"/>
              </a:rPr>
              <a:t>temporal</a:t>
            </a:r>
            <a:r>
              <a:rPr lang="en-US" sz="1800" b="1">
                <a:solidFill>
                  <a:srgbClr val="CC3300"/>
                </a:solidFill>
              </a:rPr>
              <a:t>,</a:t>
            </a:r>
            <a:r>
              <a:rPr lang="en-US" sz="1800"/>
              <a:t> </a:t>
            </a:r>
          </a:p>
          <a:p>
            <a:pPr lvl="1">
              <a:lnSpc>
                <a:spcPct val="90000"/>
              </a:lnSpc>
            </a:pPr>
            <a:r>
              <a:rPr lang="en-US" sz="1800" b="1">
                <a:solidFill>
                  <a:srgbClr val="CC3300"/>
                </a:solidFill>
                <a:latin typeface="Bookman Old Style" pitchFamily="18" charset="0"/>
              </a:rPr>
              <a:t>spatial</a:t>
            </a:r>
            <a:r>
              <a:rPr lang="en-US" sz="1800"/>
              <a:t>, and</a:t>
            </a:r>
          </a:p>
          <a:p>
            <a:pPr lvl="1">
              <a:lnSpc>
                <a:spcPct val="90000"/>
              </a:lnSpc>
            </a:pPr>
            <a:r>
              <a:rPr lang="en-US" sz="1800" b="1">
                <a:solidFill>
                  <a:srgbClr val="CC3300"/>
                </a:solidFill>
                <a:latin typeface="Bookman Old Style" pitchFamily="18" charset="0"/>
              </a:rPr>
              <a:t>magnitude</a:t>
            </a:r>
          </a:p>
          <a:p>
            <a:pPr lvl="1">
              <a:lnSpc>
                <a:spcPct val="90000"/>
              </a:lnSpc>
            </a:pPr>
            <a:endParaRPr lang="en-US" sz="1800"/>
          </a:p>
          <a:p>
            <a:pPr>
              <a:lnSpc>
                <a:spcPct val="90000"/>
              </a:lnSpc>
            </a:pPr>
            <a:r>
              <a:rPr lang="en-US" sz="2000"/>
              <a:t>Fire &amp; fuel management practices </a:t>
            </a:r>
            <a:r>
              <a:rPr lang="en-US" sz="2000">
                <a:sym typeface="Wingdings" pitchFamily="2" charset="2"/>
              </a:rPr>
              <a:t></a:t>
            </a:r>
            <a:r>
              <a:rPr lang="en-US" sz="2000"/>
              <a:t> altered regimes </a:t>
            </a:r>
          </a:p>
        </p:txBody>
      </p:sp>
      <p:sp>
        <p:nvSpPr>
          <p:cNvPr id="25605" name="Rectangle 5"/>
          <p:cNvSpPr>
            <a:spLocks noGrp="1" noChangeArrowheads="1"/>
          </p:cNvSpPr>
          <p:nvPr>
            <p:ph type="body" sz="half" idx="2"/>
          </p:nvPr>
        </p:nvSpPr>
        <p:spPr/>
        <p:txBody>
          <a:bodyPr/>
          <a:lstStyle/>
          <a:p>
            <a:pPr marL="577850" indent="-577850">
              <a:lnSpc>
                <a:spcPct val="80000"/>
              </a:lnSpc>
              <a:buFontTx/>
              <a:buNone/>
            </a:pPr>
            <a:r>
              <a:rPr lang="en-US" sz="2000" b="1">
                <a:sym typeface="Wingdings" pitchFamily="2" charset="2"/>
              </a:rPr>
              <a:t>  </a:t>
            </a:r>
            <a:r>
              <a:rPr lang="en-US" sz="1800"/>
              <a:t>What </a:t>
            </a:r>
            <a:r>
              <a:rPr lang="en-US" sz="1800" b="1"/>
              <a:t>means</a:t>
            </a:r>
            <a:r>
              <a:rPr lang="en-US" sz="1800"/>
              <a:t> of </a:t>
            </a:r>
            <a:r>
              <a:rPr lang="en-US" sz="1800" b="1">
                <a:solidFill>
                  <a:srgbClr val="006600"/>
                </a:solidFill>
              </a:rPr>
              <a:t>reducing fuel</a:t>
            </a:r>
            <a:r>
              <a:rPr lang="en-US" sz="1800"/>
              <a:t> are available that do not impact species or at least minimize the impacts? </a:t>
            </a:r>
          </a:p>
          <a:p>
            <a:pPr marL="577850" indent="-577850">
              <a:lnSpc>
                <a:spcPct val="80000"/>
              </a:lnSpc>
              <a:buFontTx/>
              <a:buAutoNum type="arabicPeriod"/>
            </a:pPr>
            <a:endParaRPr lang="en-US" sz="1800"/>
          </a:p>
          <a:p>
            <a:pPr marL="577850" indent="-577850">
              <a:lnSpc>
                <a:spcPct val="80000"/>
              </a:lnSpc>
              <a:buFontTx/>
              <a:buNone/>
            </a:pPr>
            <a:r>
              <a:rPr lang="en-US" sz="2000" b="1">
                <a:sym typeface="Wingdings" pitchFamily="2" charset="2"/>
              </a:rPr>
              <a:t>  </a:t>
            </a:r>
            <a:r>
              <a:rPr lang="en-US" sz="1800"/>
              <a:t>What is the </a:t>
            </a:r>
            <a:r>
              <a:rPr lang="en-US" sz="1800" b="1">
                <a:solidFill>
                  <a:srgbClr val="FF0000"/>
                </a:solidFill>
                <a:latin typeface="Bookman Old Style" pitchFamily="18" charset="0"/>
              </a:rPr>
              <a:t>role of fire</a:t>
            </a:r>
            <a:r>
              <a:rPr lang="en-US" sz="1800" b="1">
                <a:solidFill>
                  <a:srgbClr val="FF3300"/>
                </a:solidFill>
              </a:rPr>
              <a:t> </a:t>
            </a:r>
            <a:r>
              <a:rPr lang="en-US" sz="1800"/>
              <a:t>or</a:t>
            </a:r>
            <a:r>
              <a:rPr lang="en-US" sz="1800" b="1">
                <a:solidFill>
                  <a:srgbClr val="FF3300"/>
                </a:solidFill>
              </a:rPr>
              <a:t> </a:t>
            </a:r>
            <a:r>
              <a:rPr lang="en-US" sz="1800">
                <a:solidFill>
                  <a:srgbClr val="CC3300"/>
                </a:solidFill>
                <a:latin typeface="Bookman Old Style" pitchFamily="18" charset="0"/>
              </a:rPr>
              <a:t>fire</a:t>
            </a:r>
            <a:r>
              <a:rPr lang="en-US" sz="1800" b="1">
                <a:solidFill>
                  <a:srgbClr val="CC3300"/>
                </a:solidFill>
                <a:latin typeface="Bookman Old Style" pitchFamily="18" charset="0"/>
              </a:rPr>
              <a:t> surrogates</a:t>
            </a:r>
            <a:r>
              <a:rPr lang="en-US" sz="1800"/>
              <a:t> in:</a:t>
            </a:r>
          </a:p>
          <a:p>
            <a:pPr marL="952500" lvl="1" indent="-495300">
              <a:lnSpc>
                <a:spcPct val="80000"/>
              </a:lnSpc>
              <a:buFontTx/>
              <a:buAutoNum type="alphaLcPeriod"/>
            </a:pPr>
            <a:r>
              <a:rPr lang="en-US" sz="1600"/>
              <a:t>restoring, </a:t>
            </a:r>
          </a:p>
          <a:p>
            <a:pPr marL="952500" lvl="1" indent="-495300">
              <a:lnSpc>
                <a:spcPct val="80000"/>
              </a:lnSpc>
              <a:buFontTx/>
              <a:buAutoNum type="alphaLcPeriod"/>
            </a:pPr>
            <a:r>
              <a:rPr lang="en-US" sz="1600"/>
              <a:t>enhancing, </a:t>
            </a:r>
          </a:p>
          <a:p>
            <a:pPr marL="952500" lvl="1" indent="-495300">
              <a:lnSpc>
                <a:spcPct val="80000"/>
              </a:lnSpc>
              <a:buFontTx/>
              <a:buAutoNum type="alphaLcPeriod"/>
            </a:pPr>
            <a:r>
              <a:rPr lang="en-US" sz="1600"/>
              <a:t>maintaining:</a:t>
            </a:r>
          </a:p>
          <a:p>
            <a:pPr marL="1327150" lvl="2" indent="-412750">
              <a:lnSpc>
                <a:spcPct val="80000"/>
              </a:lnSpc>
              <a:buFontTx/>
              <a:buAutoNum type="romanLcPeriod"/>
            </a:pPr>
            <a:r>
              <a:rPr lang="en-US" sz="1400"/>
              <a:t>Wildlife habitat</a:t>
            </a:r>
          </a:p>
          <a:p>
            <a:pPr marL="1327150" lvl="2" indent="-412750">
              <a:lnSpc>
                <a:spcPct val="80000"/>
              </a:lnSpc>
              <a:buFontTx/>
              <a:buAutoNum type="romanLcPeriod"/>
            </a:pPr>
            <a:r>
              <a:rPr lang="en-US" sz="1400"/>
              <a:t>Plant population viability</a:t>
            </a:r>
          </a:p>
          <a:p>
            <a:pPr marL="1327150" lvl="2" indent="-412750">
              <a:lnSpc>
                <a:spcPct val="80000"/>
              </a:lnSpc>
              <a:buFontTx/>
              <a:buAutoNum type="romanLcPeriod"/>
            </a:pPr>
            <a:r>
              <a:rPr lang="en-US" sz="1400"/>
              <a:t>ecological integrity of a landscape</a:t>
            </a:r>
          </a:p>
          <a:p>
            <a:pPr marL="577850" indent="-577850">
              <a:lnSpc>
                <a:spcPct val="80000"/>
              </a:lnSpc>
            </a:pPr>
            <a:r>
              <a:rPr lang="en-US" sz="1800">
                <a:solidFill>
                  <a:srgbClr val="0033CC"/>
                </a:solidFill>
              </a:rPr>
              <a:t>in a single project</a:t>
            </a:r>
            <a:r>
              <a:rPr lang="en-US" sz="1800"/>
              <a:t>, and,</a:t>
            </a:r>
          </a:p>
          <a:p>
            <a:pPr marL="577850" indent="-577850">
              <a:lnSpc>
                <a:spcPct val="80000"/>
              </a:lnSpc>
            </a:pPr>
            <a:r>
              <a:rPr lang="en-US" sz="1800">
                <a:solidFill>
                  <a:srgbClr val="33CC33"/>
                </a:solidFill>
              </a:rPr>
              <a:t>into the future</a:t>
            </a:r>
            <a:r>
              <a:rPr lang="en-US" sz="1800"/>
              <a:t>?</a:t>
            </a:r>
          </a:p>
          <a:p>
            <a:pPr marL="577850" indent="-577850">
              <a:lnSpc>
                <a:spcPct val="80000"/>
              </a:lnSpc>
              <a:buFontTx/>
              <a:buAutoNum type="arabicPeriod"/>
            </a:pPr>
            <a:endParaRPr lang="en-US" sz="1800" b="1"/>
          </a:p>
          <a:p>
            <a:pPr marL="577850" indent="-577850">
              <a:lnSpc>
                <a:spcPct val="80000"/>
              </a:lnSpc>
              <a:buFontTx/>
              <a:buNone/>
            </a:pPr>
            <a:r>
              <a:rPr lang="en-US" sz="1800"/>
              <a:t>How does controlling invasive species affect native species? </a:t>
            </a:r>
          </a:p>
          <a:p>
            <a:pPr marL="577850" indent="-577850">
              <a:lnSpc>
                <a:spcPct val="80000"/>
              </a:lnSpc>
            </a:pPr>
            <a:endParaRPr lang="en-US" sz="18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t>Basic assumptions</a:t>
            </a:r>
            <a:br>
              <a:rPr lang="en-US"/>
            </a:br>
            <a:r>
              <a:rPr lang="en-US" sz="2000"/>
              <a:t>from </a:t>
            </a:r>
            <a:r>
              <a:rPr lang="en-US" sz="2000">
                <a:hlinkClick r:id="rId2"/>
              </a:rPr>
              <a:t>http://www.fws.gov/fire/living_with_fire</a:t>
            </a:r>
            <a:r>
              <a:rPr lang="en-US" sz="2000"/>
              <a:t> [</a:t>
            </a:r>
            <a:r>
              <a:rPr lang="en-US" sz="1600" b="1" u="sng">
                <a:solidFill>
                  <a:srgbClr val="FF3300"/>
                </a:solidFill>
              </a:rPr>
              <a:t>emphases added</a:t>
            </a:r>
            <a:r>
              <a:rPr lang="en-US" sz="2000"/>
              <a:t>]</a:t>
            </a:r>
            <a:endParaRPr lang="en-US"/>
          </a:p>
        </p:txBody>
      </p:sp>
      <p:sp>
        <p:nvSpPr>
          <p:cNvPr id="68614" name="Rectangle 6"/>
          <p:cNvSpPr>
            <a:spLocks noGrp="1" noChangeArrowheads="1"/>
          </p:cNvSpPr>
          <p:nvPr>
            <p:ph type="body" idx="1"/>
          </p:nvPr>
        </p:nvSpPr>
        <p:spPr>
          <a:xfrm>
            <a:off x="457200" y="1600200"/>
            <a:ext cx="8001000" cy="4724400"/>
          </a:xfrm>
        </p:spPr>
        <p:txBody>
          <a:bodyPr/>
          <a:lstStyle/>
          <a:p>
            <a:pPr>
              <a:lnSpc>
                <a:spcPct val="80000"/>
              </a:lnSpc>
            </a:pPr>
            <a:r>
              <a:rPr lang="en-US" sz="1600"/>
              <a:t>The U.S. Fish and Wildlife Service is the principal federal agency responsible for conserving, protecting and enhancing fish, wildlife and plants and their habitats. </a:t>
            </a:r>
          </a:p>
          <a:p>
            <a:pPr>
              <a:lnSpc>
                <a:spcPct val="80000"/>
              </a:lnSpc>
            </a:pPr>
            <a:endParaRPr lang="en-US" sz="1600"/>
          </a:p>
          <a:p>
            <a:pPr>
              <a:lnSpc>
                <a:spcPct val="80000"/>
              </a:lnSpc>
            </a:pPr>
            <a:r>
              <a:rPr lang="en-US" sz="1600"/>
              <a:t>The Service has long recognized </a:t>
            </a:r>
            <a:r>
              <a:rPr lang="en-US" sz="1600" b="1" u="sng">
                <a:solidFill>
                  <a:srgbClr val="FF3300"/>
                </a:solidFill>
              </a:rPr>
              <a:t>fire as a unique process</a:t>
            </a:r>
            <a:r>
              <a:rPr lang="en-US" sz="1600"/>
              <a:t> that shapes habitat structure and function, and a long history of managing and using fire extensively to maintain and enhance habitats throughout the country. </a:t>
            </a:r>
          </a:p>
          <a:p>
            <a:pPr>
              <a:lnSpc>
                <a:spcPct val="80000"/>
              </a:lnSpc>
            </a:pPr>
            <a:endParaRPr lang="en-US" sz="1600"/>
          </a:p>
          <a:p>
            <a:pPr>
              <a:lnSpc>
                <a:spcPct val="80000"/>
              </a:lnSpc>
            </a:pPr>
            <a:r>
              <a:rPr lang="en-US" sz="1600" b="1" u="sng">
                <a:solidFill>
                  <a:srgbClr val="FF3300"/>
                </a:solidFill>
              </a:rPr>
              <a:t>Protecting biological communities</a:t>
            </a:r>
            <a:r>
              <a:rPr lang="en-US" sz="1600"/>
              <a:t> also protects human communities.  Fire management helps restore and maintain desirable conditions for wildlife, which also protects local communities and critical habitat for many threatened and endangered species. </a:t>
            </a:r>
          </a:p>
          <a:p>
            <a:pPr>
              <a:lnSpc>
                <a:spcPct val="80000"/>
              </a:lnSpc>
            </a:pPr>
            <a:endParaRPr lang="en-US" sz="1600"/>
          </a:p>
          <a:p>
            <a:pPr>
              <a:lnSpc>
                <a:spcPct val="80000"/>
              </a:lnSpc>
            </a:pPr>
            <a:r>
              <a:rPr lang="en-US" sz="1600" b="1" u="sng">
                <a:solidFill>
                  <a:srgbClr val="FF3300"/>
                </a:solidFill>
              </a:rPr>
              <a:t>Healthy ecosystems</a:t>
            </a:r>
            <a:r>
              <a:rPr lang="en-US" sz="1600"/>
              <a:t> are good for both wildlife and people.</a:t>
            </a:r>
          </a:p>
          <a:p>
            <a:pPr>
              <a:lnSpc>
                <a:spcPct val="80000"/>
              </a:lnSpc>
            </a:pPr>
            <a:endParaRPr lang="en-US" sz="1600"/>
          </a:p>
          <a:p>
            <a:pPr>
              <a:lnSpc>
                <a:spcPct val="80000"/>
              </a:lnSpc>
            </a:pPr>
            <a:r>
              <a:rPr lang="en-US" sz="1600"/>
              <a:t>Using </a:t>
            </a:r>
            <a:r>
              <a:rPr lang="en-US" sz="1600" b="1" u="sng">
                <a:solidFill>
                  <a:srgbClr val="FF3300"/>
                </a:solidFill>
              </a:rPr>
              <a:t>fire is essential</a:t>
            </a:r>
            <a:r>
              <a:rPr lang="en-US" sz="1600"/>
              <a:t> for managing habitats that sustain diverse wildlife populations. </a:t>
            </a:r>
          </a:p>
          <a:p>
            <a:pPr>
              <a:lnSpc>
                <a:spcPct val="80000"/>
              </a:lnSpc>
            </a:pPr>
            <a:endParaRPr lang="en-US" sz="1600"/>
          </a:p>
          <a:p>
            <a:pPr>
              <a:lnSpc>
                <a:spcPct val="80000"/>
              </a:lnSpc>
            </a:pPr>
            <a:r>
              <a:rPr lang="en-US" sz="1600"/>
              <a:t>Projects designed to reduce hazardous conditions in wildland-urban interface communities provide substantial benefits to wildlife habitat. </a:t>
            </a:r>
            <a:r>
              <a:rPr lang="en-US" sz="1600" b="1" u="sng">
                <a:solidFill>
                  <a:srgbClr val="FF3300"/>
                </a:solidFill>
              </a:rPr>
              <a:t>Restoring and maintaining all lands in desirable ecological condition</a:t>
            </a:r>
            <a:r>
              <a:rPr lang="en-US" sz="1600"/>
              <a:t> would maximize benefits to wildlife.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8614">
                                            <p:txEl>
                                              <p:pRg st="0" end="0"/>
                                            </p:txEl>
                                          </p:spTgt>
                                        </p:tgtEl>
                                        <p:attrNameLst>
                                          <p:attrName>style.visibility</p:attrName>
                                        </p:attrNameLst>
                                      </p:cBhvr>
                                      <p:to>
                                        <p:strVal val="visible"/>
                                      </p:to>
                                    </p:set>
                                    <p:animEffect transition="in" filter="fade">
                                      <p:cBhvr>
                                        <p:cTn id="7" dur="2000"/>
                                        <p:tgtEl>
                                          <p:spTgt spid="6861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8614">
                                            <p:txEl>
                                              <p:pRg st="2" end="2"/>
                                            </p:txEl>
                                          </p:spTgt>
                                        </p:tgtEl>
                                        <p:attrNameLst>
                                          <p:attrName>style.visibility</p:attrName>
                                        </p:attrNameLst>
                                      </p:cBhvr>
                                      <p:to>
                                        <p:strVal val="visible"/>
                                      </p:to>
                                    </p:set>
                                    <p:animEffect transition="in" filter="fade">
                                      <p:cBhvr>
                                        <p:cTn id="12" dur="2000"/>
                                        <p:tgtEl>
                                          <p:spTgt spid="68614">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8614">
                                            <p:txEl>
                                              <p:pRg st="4" end="4"/>
                                            </p:txEl>
                                          </p:spTgt>
                                        </p:tgtEl>
                                        <p:attrNameLst>
                                          <p:attrName>style.visibility</p:attrName>
                                        </p:attrNameLst>
                                      </p:cBhvr>
                                      <p:to>
                                        <p:strVal val="visible"/>
                                      </p:to>
                                    </p:set>
                                    <p:animEffect transition="in" filter="fade">
                                      <p:cBhvr>
                                        <p:cTn id="17" dur="2000"/>
                                        <p:tgtEl>
                                          <p:spTgt spid="68614">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8614">
                                            <p:txEl>
                                              <p:pRg st="6" end="6"/>
                                            </p:txEl>
                                          </p:spTgt>
                                        </p:tgtEl>
                                        <p:attrNameLst>
                                          <p:attrName>style.visibility</p:attrName>
                                        </p:attrNameLst>
                                      </p:cBhvr>
                                      <p:to>
                                        <p:strVal val="visible"/>
                                      </p:to>
                                    </p:set>
                                    <p:animEffect transition="in" filter="fade">
                                      <p:cBhvr>
                                        <p:cTn id="22" dur="2000"/>
                                        <p:tgtEl>
                                          <p:spTgt spid="68614">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8614">
                                            <p:txEl>
                                              <p:pRg st="8" end="8"/>
                                            </p:txEl>
                                          </p:spTgt>
                                        </p:tgtEl>
                                        <p:attrNameLst>
                                          <p:attrName>style.visibility</p:attrName>
                                        </p:attrNameLst>
                                      </p:cBhvr>
                                      <p:to>
                                        <p:strVal val="visible"/>
                                      </p:to>
                                    </p:set>
                                    <p:animEffect transition="in" filter="fade">
                                      <p:cBhvr>
                                        <p:cTn id="27" dur="2000"/>
                                        <p:tgtEl>
                                          <p:spTgt spid="68614">
                                            <p:txEl>
                                              <p:pRg st="8" end="8"/>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8614">
                                            <p:txEl>
                                              <p:pRg st="10" end="10"/>
                                            </p:txEl>
                                          </p:spTgt>
                                        </p:tgtEl>
                                        <p:attrNameLst>
                                          <p:attrName>style.visibility</p:attrName>
                                        </p:attrNameLst>
                                      </p:cBhvr>
                                      <p:to>
                                        <p:strVal val="visible"/>
                                      </p:to>
                                    </p:set>
                                    <p:animEffect transition="in" filter="fade">
                                      <p:cBhvr>
                                        <p:cTn id="32" dur="2000"/>
                                        <p:tgtEl>
                                          <p:spTgt spid="6861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0251" name="Rectangle 11"/>
          <p:cNvSpPr>
            <a:spLocks noGrp="1" noChangeArrowheads="1"/>
          </p:cNvSpPr>
          <p:nvPr>
            <p:ph type="title"/>
          </p:nvPr>
        </p:nvSpPr>
        <p:spPr/>
        <p:txBody>
          <a:bodyPr/>
          <a:lstStyle/>
          <a:p>
            <a:r>
              <a:rPr lang="en-US" sz="4000"/>
              <a:t>Defining your goals and Planning Capacity</a:t>
            </a:r>
          </a:p>
        </p:txBody>
      </p:sp>
      <p:sp>
        <p:nvSpPr>
          <p:cNvPr id="10252" name="Rectangle 12"/>
          <p:cNvSpPr>
            <a:spLocks noGrp="1" noChangeArrowheads="1"/>
          </p:cNvSpPr>
          <p:nvPr>
            <p:ph type="body" sz="half" idx="1"/>
          </p:nvPr>
        </p:nvSpPr>
        <p:spPr/>
        <p:txBody>
          <a:bodyPr/>
          <a:lstStyle/>
          <a:p>
            <a:pPr>
              <a:lnSpc>
                <a:spcPct val="80000"/>
              </a:lnSpc>
              <a:buFontTx/>
              <a:buNone/>
            </a:pPr>
            <a:r>
              <a:rPr lang="en-US" b="1">
                <a:solidFill>
                  <a:schemeClr val="bg1"/>
                </a:solidFill>
              </a:rPr>
              <a:t>Wildfire Protection</a:t>
            </a:r>
          </a:p>
          <a:p>
            <a:pPr>
              <a:lnSpc>
                <a:spcPct val="80000"/>
              </a:lnSpc>
            </a:pPr>
            <a:r>
              <a:rPr lang="en-US" b="1">
                <a:solidFill>
                  <a:schemeClr val="bg1"/>
                </a:solidFill>
              </a:rPr>
              <a:t>Reduced Fire intensity</a:t>
            </a:r>
          </a:p>
          <a:p>
            <a:pPr>
              <a:lnSpc>
                <a:spcPct val="80000"/>
              </a:lnSpc>
            </a:pPr>
            <a:r>
              <a:rPr lang="en-US" b="1">
                <a:solidFill>
                  <a:schemeClr val="bg1"/>
                </a:solidFill>
              </a:rPr>
              <a:t>Reduced rate of spread</a:t>
            </a:r>
          </a:p>
          <a:p>
            <a:pPr>
              <a:lnSpc>
                <a:spcPct val="80000"/>
              </a:lnSpc>
            </a:pPr>
            <a:r>
              <a:rPr lang="en-US" b="1">
                <a:solidFill>
                  <a:schemeClr val="bg1"/>
                </a:solidFill>
              </a:rPr>
              <a:t>Location &amp; width of break or buffer</a:t>
            </a:r>
          </a:p>
          <a:p>
            <a:pPr>
              <a:lnSpc>
                <a:spcPct val="80000"/>
              </a:lnSpc>
            </a:pPr>
            <a:r>
              <a:rPr lang="en-US" b="1">
                <a:solidFill>
                  <a:schemeClr val="bg1"/>
                </a:solidFill>
              </a:rPr>
              <a:t>Crew/equipment access during incidents</a:t>
            </a:r>
          </a:p>
          <a:p>
            <a:pPr>
              <a:lnSpc>
                <a:spcPct val="80000"/>
              </a:lnSpc>
            </a:pPr>
            <a:r>
              <a:rPr lang="en-US" b="1">
                <a:solidFill>
                  <a:schemeClr val="bg1"/>
                </a:solidFill>
              </a:rPr>
              <a:t>Duration of reduced risk</a:t>
            </a:r>
          </a:p>
          <a:p>
            <a:pPr>
              <a:lnSpc>
                <a:spcPct val="80000"/>
              </a:lnSpc>
            </a:pPr>
            <a:r>
              <a:rPr lang="en-US" b="1">
                <a:solidFill>
                  <a:schemeClr val="bg1"/>
                </a:solidFill>
              </a:rPr>
              <a:t>other</a:t>
            </a:r>
          </a:p>
        </p:txBody>
      </p:sp>
      <p:sp>
        <p:nvSpPr>
          <p:cNvPr id="10253" name="Rectangle 13"/>
          <p:cNvSpPr>
            <a:spLocks noGrp="1" noChangeArrowheads="1"/>
          </p:cNvSpPr>
          <p:nvPr>
            <p:ph type="body" sz="half" idx="2"/>
          </p:nvPr>
        </p:nvSpPr>
        <p:spPr/>
        <p:txBody>
          <a:bodyPr/>
          <a:lstStyle/>
          <a:p>
            <a:pPr>
              <a:lnSpc>
                <a:spcPct val="80000"/>
              </a:lnSpc>
              <a:buFontTx/>
              <a:buNone/>
            </a:pPr>
            <a:r>
              <a:rPr lang="en-US" sz="2400" b="1">
                <a:solidFill>
                  <a:srgbClr val="A50021"/>
                </a:solidFill>
              </a:rPr>
              <a:t>Project capacity</a:t>
            </a:r>
          </a:p>
          <a:p>
            <a:pPr>
              <a:lnSpc>
                <a:spcPct val="80000"/>
              </a:lnSpc>
            </a:pPr>
            <a:r>
              <a:rPr lang="en-US" sz="2400" b="1">
                <a:solidFill>
                  <a:srgbClr val="FF9966"/>
                </a:solidFill>
              </a:rPr>
              <a:t>Planning phase (included consultation with wildlife experts and permit compliance)</a:t>
            </a:r>
          </a:p>
          <a:p>
            <a:pPr>
              <a:lnSpc>
                <a:spcPct val="80000"/>
              </a:lnSpc>
            </a:pPr>
            <a:r>
              <a:rPr lang="en-US" sz="2400" b="1">
                <a:solidFill>
                  <a:srgbClr val="FF9966"/>
                </a:solidFill>
              </a:rPr>
              <a:t>Intended implementation</a:t>
            </a:r>
          </a:p>
          <a:p>
            <a:pPr>
              <a:lnSpc>
                <a:spcPct val="80000"/>
              </a:lnSpc>
            </a:pPr>
            <a:r>
              <a:rPr lang="en-US" sz="2400" b="1">
                <a:solidFill>
                  <a:srgbClr val="FF9966"/>
                </a:solidFill>
              </a:rPr>
              <a:t>Timing</a:t>
            </a:r>
          </a:p>
          <a:p>
            <a:pPr>
              <a:lnSpc>
                <a:spcPct val="80000"/>
              </a:lnSpc>
            </a:pPr>
            <a:r>
              <a:rPr lang="en-US" sz="2400" b="1">
                <a:solidFill>
                  <a:srgbClr val="FF9966"/>
                </a:solidFill>
              </a:rPr>
              <a:t>Area/scope</a:t>
            </a:r>
          </a:p>
          <a:p>
            <a:pPr>
              <a:lnSpc>
                <a:spcPct val="80000"/>
              </a:lnSpc>
            </a:pPr>
            <a:r>
              <a:rPr lang="en-US" sz="2400" b="1">
                <a:solidFill>
                  <a:srgbClr val="FF9966"/>
                </a:solidFill>
              </a:rPr>
              <a:t>Equipment</a:t>
            </a:r>
          </a:p>
          <a:p>
            <a:pPr>
              <a:lnSpc>
                <a:spcPct val="80000"/>
              </a:lnSpc>
            </a:pPr>
            <a:r>
              <a:rPr lang="en-US" sz="2400" b="1">
                <a:solidFill>
                  <a:srgbClr val="FF9966"/>
                </a:solidFill>
              </a:rPr>
              <a:t>Staffing</a:t>
            </a:r>
          </a:p>
          <a:p>
            <a:pPr>
              <a:lnSpc>
                <a:spcPct val="80000"/>
              </a:lnSpc>
            </a:pPr>
            <a:r>
              <a:rPr lang="en-US" sz="2400" b="1">
                <a:solidFill>
                  <a:srgbClr val="FF9966"/>
                </a:solidFill>
              </a:rPr>
              <a:t>Finances</a:t>
            </a:r>
          </a:p>
          <a:p>
            <a:pPr>
              <a:lnSpc>
                <a:spcPct val="80000"/>
              </a:lnSpc>
            </a:pPr>
            <a:r>
              <a:rPr lang="en-US" sz="2400" b="1" i="1">
                <a:solidFill>
                  <a:srgbClr val="FF9900"/>
                </a:solidFill>
              </a:rPr>
              <a:t>Partners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0252">
                                            <p:txEl>
                                              <p:pRg st="1" end="1"/>
                                            </p:txEl>
                                          </p:spTgt>
                                        </p:tgtEl>
                                        <p:attrNameLst>
                                          <p:attrName>style.visibility</p:attrName>
                                        </p:attrNameLst>
                                      </p:cBhvr>
                                      <p:to>
                                        <p:strVal val="visible"/>
                                      </p:to>
                                    </p:set>
                                    <p:animEffect transition="in" filter="fade">
                                      <p:cBhvr>
                                        <p:cTn id="7" dur="1000"/>
                                        <p:tgtEl>
                                          <p:spTgt spid="1025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0252">
                                            <p:txEl>
                                              <p:pRg st="2" end="2"/>
                                            </p:txEl>
                                          </p:spTgt>
                                        </p:tgtEl>
                                        <p:attrNameLst>
                                          <p:attrName>style.visibility</p:attrName>
                                        </p:attrNameLst>
                                      </p:cBhvr>
                                      <p:to>
                                        <p:strVal val="visible"/>
                                      </p:to>
                                    </p:set>
                                    <p:animEffect transition="in" filter="fade">
                                      <p:cBhvr>
                                        <p:cTn id="12" dur="1000"/>
                                        <p:tgtEl>
                                          <p:spTgt spid="10252">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0252">
                                            <p:txEl>
                                              <p:pRg st="3" end="3"/>
                                            </p:txEl>
                                          </p:spTgt>
                                        </p:tgtEl>
                                        <p:attrNameLst>
                                          <p:attrName>style.visibility</p:attrName>
                                        </p:attrNameLst>
                                      </p:cBhvr>
                                      <p:to>
                                        <p:strVal val="visible"/>
                                      </p:to>
                                    </p:set>
                                    <p:animEffect transition="in" filter="fade">
                                      <p:cBhvr>
                                        <p:cTn id="17" dur="1000"/>
                                        <p:tgtEl>
                                          <p:spTgt spid="10252">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0252">
                                            <p:txEl>
                                              <p:pRg st="4" end="4"/>
                                            </p:txEl>
                                          </p:spTgt>
                                        </p:tgtEl>
                                        <p:attrNameLst>
                                          <p:attrName>style.visibility</p:attrName>
                                        </p:attrNameLst>
                                      </p:cBhvr>
                                      <p:to>
                                        <p:strVal val="visible"/>
                                      </p:to>
                                    </p:set>
                                    <p:animEffect transition="in" filter="fade">
                                      <p:cBhvr>
                                        <p:cTn id="22" dur="1000"/>
                                        <p:tgtEl>
                                          <p:spTgt spid="10252">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0252">
                                            <p:txEl>
                                              <p:pRg st="5" end="5"/>
                                            </p:txEl>
                                          </p:spTgt>
                                        </p:tgtEl>
                                        <p:attrNameLst>
                                          <p:attrName>style.visibility</p:attrName>
                                        </p:attrNameLst>
                                      </p:cBhvr>
                                      <p:to>
                                        <p:strVal val="visible"/>
                                      </p:to>
                                    </p:set>
                                    <p:animEffect transition="in" filter="fade">
                                      <p:cBhvr>
                                        <p:cTn id="27" dur="1000"/>
                                        <p:tgtEl>
                                          <p:spTgt spid="10252">
                                            <p:txEl>
                                              <p:pRg st="5" end="5"/>
                                            </p:txEl>
                                          </p:spTgt>
                                        </p:tgtEl>
                                      </p:cBhvr>
                                    </p:animEffect>
                                  </p:childTnLst>
                                </p:cTn>
                              </p:par>
                            </p:childTnLst>
                          </p:cTn>
                        </p:par>
                        <p:par>
                          <p:cTn id="28" fill="hold" nodeType="afterGroup">
                            <p:stCondLst>
                              <p:cond delay="1000"/>
                            </p:stCondLst>
                            <p:childTnLst>
                              <p:par>
                                <p:cTn id="29" presetID="10" presetClass="entr" presetSubtype="0" fill="hold" nodeType="afterEffect">
                                  <p:stCondLst>
                                    <p:cond delay="0"/>
                                  </p:stCondLst>
                                  <p:childTnLst>
                                    <p:set>
                                      <p:cBhvr>
                                        <p:cTn id="30" dur="1" fill="hold">
                                          <p:stCondLst>
                                            <p:cond delay="0"/>
                                          </p:stCondLst>
                                        </p:cTn>
                                        <p:tgtEl>
                                          <p:spTgt spid="10252">
                                            <p:txEl>
                                              <p:pRg st="6" end="6"/>
                                            </p:txEl>
                                          </p:spTgt>
                                        </p:tgtEl>
                                        <p:attrNameLst>
                                          <p:attrName>style.visibility</p:attrName>
                                        </p:attrNameLst>
                                      </p:cBhvr>
                                      <p:to>
                                        <p:strVal val="visible"/>
                                      </p:to>
                                    </p:set>
                                    <p:animEffect transition="in" filter="fade">
                                      <p:cBhvr>
                                        <p:cTn id="31" dur="2000"/>
                                        <p:tgtEl>
                                          <p:spTgt spid="10252">
                                            <p:txEl>
                                              <p:pRg st="6" end="6"/>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0253">
                                            <p:txEl>
                                              <p:pRg st="1" end="1"/>
                                            </p:txEl>
                                          </p:spTgt>
                                        </p:tgtEl>
                                        <p:attrNameLst>
                                          <p:attrName>style.visibility</p:attrName>
                                        </p:attrNameLst>
                                      </p:cBhvr>
                                      <p:to>
                                        <p:strVal val="visible"/>
                                      </p:to>
                                    </p:set>
                                    <p:animEffect transition="in" filter="fade">
                                      <p:cBhvr>
                                        <p:cTn id="36" dur="1000"/>
                                        <p:tgtEl>
                                          <p:spTgt spid="10253">
                                            <p:txEl>
                                              <p:pRg st="1" end="1"/>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0253">
                                            <p:txEl>
                                              <p:pRg st="2" end="2"/>
                                            </p:txEl>
                                          </p:spTgt>
                                        </p:tgtEl>
                                        <p:attrNameLst>
                                          <p:attrName>style.visibility</p:attrName>
                                        </p:attrNameLst>
                                      </p:cBhvr>
                                      <p:to>
                                        <p:strVal val="visible"/>
                                      </p:to>
                                    </p:set>
                                    <p:animEffect transition="in" filter="fade">
                                      <p:cBhvr>
                                        <p:cTn id="41" dur="1000"/>
                                        <p:tgtEl>
                                          <p:spTgt spid="10253">
                                            <p:txEl>
                                              <p:pRg st="2" end="2"/>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0253">
                                            <p:txEl>
                                              <p:pRg st="3" end="3"/>
                                            </p:txEl>
                                          </p:spTgt>
                                        </p:tgtEl>
                                        <p:attrNameLst>
                                          <p:attrName>style.visibility</p:attrName>
                                        </p:attrNameLst>
                                      </p:cBhvr>
                                      <p:to>
                                        <p:strVal val="visible"/>
                                      </p:to>
                                    </p:set>
                                    <p:animEffect transition="in" filter="fade">
                                      <p:cBhvr>
                                        <p:cTn id="46" dur="1000"/>
                                        <p:tgtEl>
                                          <p:spTgt spid="10253">
                                            <p:txEl>
                                              <p:pRg st="3" end="3"/>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0253">
                                            <p:txEl>
                                              <p:pRg st="4" end="4"/>
                                            </p:txEl>
                                          </p:spTgt>
                                        </p:tgtEl>
                                        <p:attrNameLst>
                                          <p:attrName>style.visibility</p:attrName>
                                        </p:attrNameLst>
                                      </p:cBhvr>
                                      <p:to>
                                        <p:strVal val="visible"/>
                                      </p:to>
                                    </p:set>
                                    <p:animEffect transition="in" filter="fade">
                                      <p:cBhvr>
                                        <p:cTn id="51" dur="1000"/>
                                        <p:tgtEl>
                                          <p:spTgt spid="10253">
                                            <p:txEl>
                                              <p:pRg st="4" end="4"/>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0253">
                                            <p:txEl>
                                              <p:pRg st="5" end="5"/>
                                            </p:txEl>
                                          </p:spTgt>
                                        </p:tgtEl>
                                        <p:attrNameLst>
                                          <p:attrName>style.visibility</p:attrName>
                                        </p:attrNameLst>
                                      </p:cBhvr>
                                      <p:to>
                                        <p:strVal val="visible"/>
                                      </p:to>
                                    </p:set>
                                    <p:animEffect transition="in" filter="fade">
                                      <p:cBhvr>
                                        <p:cTn id="56" dur="1000"/>
                                        <p:tgtEl>
                                          <p:spTgt spid="10253">
                                            <p:txEl>
                                              <p:pRg st="5" end="5"/>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0253">
                                            <p:txEl>
                                              <p:pRg st="6" end="6"/>
                                            </p:txEl>
                                          </p:spTgt>
                                        </p:tgtEl>
                                        <p:attrNameLst>
                                          <p:attrName>style.visibility</p:attrName>
                                        </p:attrNameLst>
                                      </p:cBhvr>
                                      <p:to>
                                        <p:strVal val="visible"/>
                                      </p:to>
                                    </p:set>
                                    <p:animEffect transition="in" filter="fade">
                                      <p:cBhvr>
                                        <p:cTn id="61" dur="1000"/>
                                        <p:tgtEl>
                                          <p:spTgt spid="10253">
                                            <p:txEl>
                                              <p:pRg st="6" end="6"/>
                                            </p:txEl>
                                          </p:spTgt>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10253">
                                            <p:txEl>
                                              <p:pRg st="7" end="7"/>
                                            </p:txEl>
                                          </p:spTgt>
                                        </p:tgtEl>
                                        <p:attrNameLst>
                                          <p:attrName>style.visibility</p:attrName>
                                        </p:attrNameLst>
                                      </p:cBhvr>
                                      <p:to>
                                        <p:strVal val="visible"/>
                                      </p:to>
                                    </p:set>
                                    <p:animEffect transition="in" filter="fade">
                                      <p:cBhvr>
                                        <p:cTn id="66" dur="1000"/>
                                        <p:tgtEl>
                                          <p:spTgt spid="10253">
                                            <p:txEl>
                                              <p:pRg st="7" end="7"/>
                                            </p:txEl>
                                          </p:spTgt>
                                        </p:tgtEl>
                                      </p:cBhvr>
                                    </p:animEffect>
                                  </p:childTnLst>
                                </p:cTn>
                              </p:par>
                            </p:childTnLst>
                          </p:cTn>
                        </p:par>
                        <p:par>
                          <p:cTn id="67" fill="hold" nodeType="afterGroup">
                            <p:stCondLst>
                              <p:cond delay="1000"/>
                            </p:stCondLst>
                            <p:childTnLst>
                              <p:par>
                                <p:cTn id="68" presetID="10" presetClass="entr" presetSubtype="0" fill="hold" grpId="0" nodeType="afterEffect">
                                  <p:stCondLst>
                                    <p:cond delay="0"/>
                                  </p:stCondLst>
                                  <p:childTnLst>
                                    <p:set>
                                      <p:cBhvr>
                                        <p:cTn id="69" dur="1" fill="hold">
                                          <p:stCondLst>
                                            <p:cond delay="0"/>
                                          </p:stCondLst>
                                        </p:cTn>
                                        <p:tgtEl>
                                          <p:spTgt spid="10253">
                                            <p:txEl>
                                              <p:pRg st="8" end="8"/>
                                            </p:txEl>
                                          </p:spTgt>
                                        </p:tgtEl>
                                        <p:attrNameLst>
                                          <p:attrName>style.visibility</p:attrName>
                                        </p:attrNameLst>
                                      </p:cBhvr>
                                      <p:to>
                                        <p:strVal val="visible"/>
                                      </p:to>
                                    </p:set>
                                    <p:animEffect transition="in" filter="fade">
                                      <p:cBhvr>
                                        <p:cTn id="70" dur="1000"/>
                                        <p:tgtEl>
                                          <p:spTgt spid="1025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4"/>
          <p:cNvSpPr>
            <a:spLocks noGrp="1" noChangeArrowheads="1"/>
          </p:cNvSpPr>
          <p:nvPr>
            <p:ph type="title"/>
          </p:nvPr>
        </p:nvSpPr>
        <p:spPr/>
        <p:txBody>
          <a:bodyPr/>
          <a:lstStyle/>
          <a:p>
            <a:r>
              <a:rPr lang="en-US"/>
              <a:t>Potential effects of a project</a:t>
            </a:r>
          </a:p>
        </p:txBody>
      </p:sp>
      <p:sp>
        <p:nvSpPr>
          <p:cNvPr id="23557" name="Rectangle 5"/>
          <p:cNvSpPr>
            <a:spLocks noGrp="1" noChangeArrowheads="1"/>
          </p:cNvSpPr>
          <p:nvPr>
            <p:ph type="body" sz="half" idx="1"/>
          </p:nvPr>
        </p:nvSpPr>
        <p:spPr/>
        <p:txBody>
          <a:bodyPr/>
          <a:lstStyle/>
          <a:p>
            <a:pPr>
              <a:lnSpc>
                <a:spcPct val="90000"/>
              </a:lnSpc>
              <a:buFontTx/>
              <a:buNone/>
            </a:pPr>
            <a:r>
              <a:rPr lang="en-US" sz="2400">
                <a:solidFill>
                  <a:srgbClr val="CC3300"/>
                </a:solidFill>
              </a:rPr>
              <a:t>Altering fire regime attributes</a:t>
            </a:r>
          </a:p>
          <a:p>
            <a:pPr>
              <a:lnSpc>
                <a:spcPct val="90000"/>
              </a:lnSpc>
            </a:pPr>
            <a:r>
              <a:rPr lang="en-US" b="1">
                <a:solidFill>
                  <a:srgbClr val="CC3300"/>
                </a:solidFill>
              </a:rPr>
              <a:t>Seasonality</a:t>
            </a:r>
          </a:p>
          <a:p>
            <a:pPr>
              <a:lnSpc>
                <a:spcPct val="90000"/>
              </a:lnSpc>
            </a:pPr>
            <a:r>
              <a:rPr lang="en-US" b="1">
                <a:solidFill>
                  <a:srgbClr val="CC3300"/>
                </a:solidFill>
              </a:rPr>
              <a:t>Frequency (</a:t>
            </a:r>
            <a:r>
              <a:rPr lang="en-US">
                <a:solidFill>
                  <a:srgbClr val="CC3300"/>
                </a:solidFill>
                <a:sym typeface="Wingdings" pitchFamily="2" charset="2"/>
              </a:rPr>
              <a:t></a:t>
            </a:r>
            <a:r>
              <a:rPr lang="en-US" b="1">
                <a:solidFill>
                  <a:srgbClr val="CC3300"/>
                </a:solidFill>
                <a:sym typeface="Wingdings" pitchFamily="2" charset="2"/>
              </a:rPr>
              <a:t>)</a:t>
            </a:r>
          </a:p>
          <a:p>
            <a:pPr>
              <a:lnSpc>
                <a:spcPct val="90000"/>
              </a:lnSpc>
            </a:pPr>
            <a:r>
              <a:rPr lang="en-US" b="1">
                <a:solidFill>
                  <a:srgbClr val="CC3300"/>
                </a:solidFill>
              </a:rPr>
              <a:t>Exclusion of fire</a:t>
            </a:r>
          </a:p>
          <a:p>
            <a:pPr>
              <a:lnSpc>
                <a:spcPct val="90000"/>
              </a:lnSpc>
              <a:buFontTx/>
              <a:buNone/>
            </a:pPr>
            <a:r>
              <a:rPr lang="en-US" sz="2400">
                <a:solidFill>
                  <a:srgbClr val="660033"/>
                </a:solidFill>
              </a:rPr>
              <a:t>Biological</a:t>
            </a:r>
          </a:p>
          <a:p>
            <a:pPr>
              <a:lnSpc>
                <a:spcPct val="90000"/>
              </a:lnSpc>
            </a:pPr>
            <a:r>
              <a:rPr lang="en-US">
                <a:solidFill>
                  <a:srgbClr val="660033"/>
                </a:solidFill>
              </a:rPr>
              <a:t>Species displacement</a:t>
            </a:r>
          </a:p>
          <a:p>
            <a:pPr>
              <a:lnSpc>
                <a:spcPct val="90000"/>
              </a:lnSpc>
            </a:pPr>
            <a:r>
              <a:rPr lang="en-US">
                <a:solidFill>
                  <a:srgbClr val="660033"/>
                </a:solidFill>
              </a:rPr>
              <a:t>Primary productivity</a:t>
            </a:r>
          </a:p>
          <a:p>
            <a:pPr>
              <a:lnSpc>
                <a:spcPct val="90000"/>
              </a:lnSpc>
            </a:pPr>
            <a:r>
              <a:rPr lang="en-US">
                <a:solidFill>
                  <a:srgbClr val="660033"/>
                </a:solidFill>
              </a:rPr>
              <a:t>Animal fecundity</a:t>
            </a:r>
          </a:p>
          <a:p>
            <a:pPr>
              <a:lnSpc>
                <a:spcPct val="90000"/>
              </a:lnSpc>
            </a:pPr>
            <a:r>
              <a:rPr lang="en-US" i="1">
                <a:solidFill>
                  <a:srgbClr val="660033"/>
                </a:solidFill>
              </a:rPr>
              <a:t>mortality</a:t>
            </a:r>
          </a:p>
          <a:p>
            <a:pPr>
              <a:lnSpc>
                <a:spcPct val="90000"/>
              </a:lnSpc>
              <a:buFontTx/>
              <a:buNone/>
            </a:pPr>
            <a:endParaRPr lang="en-US" i="1">
              <a:solidFill>
                <a:srgbClr val="660033"/>
              </a:solidFill>
            </a:endParaRPr>
          </a:p>
          <a:p>
            <a:pPr>
              <a:lnSpc>
                <a:spcPct val="90000"/>
              </a:lnSpc>
            </a:pPr>
            <a:endParaRPr lang="en-US"/>
          </a:p>
        </p:txBody>
      </p:sp>
      <p:sp>
        <p:nvSpPr>
          <p:cNvPr id="23558" name="Rectangle 6"/>
          <p:cNvSpPr>
            <a:spLocks noGrp="1" noChangeArrowheads="1"/>
          </p:cNvSpPr>
          <p:nvPr>
            <p:ph type="body" sz="half" idx="2"/>
          </p:nvPr>
        </p:nvSpPr>
        <p:spPr/>
        <p:txBody>
          <a:bodyPr/>
          <a:lstStyle/>
          <a:p>
            <a:pPr>
              <a:buFontTx/>
              <a:buNone/>
            </a:pPr>
            <a:r>
              <a:rPr lang="en-US" sz="2400" b="1">
                <a:solidFill>
                  <a:srgbClr val="006600"/>
                </a:solidFill>
              </a:rPr>
              <a:t>Ecological</a:t>
            </a:r>
          </a:p>
          <a:p>
            <a:r>
              <a:rPr lang="en-US" sz="2400">
                <a:solidFill>
                  <a:srgbClr val="006600"/>
                </a:solidFill>
              </a:rPr>
              <a:t>Landscape heterogeneity</a:t>
            </a:r>
          </a:p>
          <a:p>
            <a:r>
              <a:rPr lang="en-US" sz="2400">
                <a:solidFill>
                  <a:srgbClr val="006600"/>
                </a:solidFill>
              </a:rPr>
              <a:t>Loss of soil</a:t>
            </a:r>
          </a:p>
          <a:p>
            <a:r>
              <a:rPr lang="en-US" sz="2400">
                <a:solidFill>
                  <a:srgbClr val="006600"/>
                </a:solidFill>
              </a:rPr>
              <a:t>Increase in sediment</a:t>
            </a:r>
          </a:p>
          <a:p>
            <a:r>
              <a:rPr lang="en-US" sz="2400">
                <a:solidFill>
                  <a:srgbClr val="006600"/>
                </a:solidFill>
              </a:rPr>
              <a:t>Change in community composition or structure</a:t>
            </a:r>
          </a:p>
          <a:p>
            <a:r>
              <a:rPr lang="en-US" sz="2400">
                <a:solidFill>
                  <a:srgbClr val="006600"/>
                </a:solidFill>
              </a:rPr>
              <a:t>Change in hydrology- storage, flow; timing; amount; recharge</a:t>
            </a:r>
          </a:p>
          <a:p>
            <a:endParaRPr lang="en-US" sz="2400">
              <a:solidFill>
                <a:srgbClr val="0066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7">
                                            <p:txEl>
                                              <p:pRg st="0" end="0"/>
                                            </p:txEl>
                                          </p:spTgt>
                                        </p:tgtEl>
                                        <p:attrNameLst>
                                          <p:attrName>style.visibility</p:attrName>
                                        </p:attrNameLst>
                                      </p:cBhvr>
                                      <p:to>
                                        <p:strVal val="visible"/>
                                      </p:to>
                                    </p:set>
                                    <p:animEffect transition="in" filter="wipe(left)">
                                      <p:cBhvr>
                                        <p:cTn id="7" dur="500"/>
                                        <p:tgtEl>
                                          <p:spTgt spid="2355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557">
                                            <p:txEl>
                                              <p:pRg st="1" end="1"/>
                                            </p:txEl>
                                          </p:spTgt>
                                        </p:tgtEl>
                                        <p:attrNameLst>
                                          <p:attrName>style.visibility</p:attrName>
                                        </p:attrNameLst>
                                      </p:cBhvr>
                                      <p:to>
                                        <p:strVal val="visible"/>
                                      </p:to>
                                    </p:set>
                                    <p:animEffect transition="in" filter="wipe(left)">
                                      <p:cBhvr>
                                        <p:cTn id="12" dur="500"/>
                                        <p:tgtEl>
                                          <p:spTgt spid="23557">
                                            <p:txEl>
                                              <p:pRg st="1" end="1"/>
                                            </p:txEl>
                                          </p:spTgt>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3557">
                                            <p:txEl>
                                              <p:pRg st="2" end="2"/>
                                            </p:txEl>
                                          </p:spTgt>
                                        </p:tgtEl>
                                        <p:attrNameLst>
                                          <p:attrName>style.visibility</p:attrName>
                                        </p:attrNameLst>
                                      </p:cBhvr>
                                      <p:to>
                                        <p:strVal val="visible"/>
                                      </p:to>
                                    </p:set>
                                    <p:animEffect transition="in" filter="wipe(left)">
                                      <p:cBhvr>
                                        <p:cTn id="16" dur="500"/>
                                        <p:tgtEl>
                                          <p:spTgt spid="23557">
                                            <p:txEl>
                                              <p:pRg st="2" end="2"/>
                                            </p:txEl>
                                          </p:spTgt>
                                        </p:tgtEl>
                                      </p:cBhvr>
                                    </p:animEffect>
                                  </p:childTnLst>
                                </p:cTn>
                              </p:par>
                            </p:childTnLst>
                          </p:cTn>
                        </p:par>
                        <p:par>
                          <p:cTn id="17" fill="hold" nodeType="afterGroup">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3557">
                                            <p:txEl>
                                              <p:pRg st="3" end="3"/>
                                            </p:txEl>
                                          </p:spTgt>
                                        </p:tgtEl>
                                        <p:attrNameLst>
                                          <p:attrName>style.visibility</p:attrName>
                                        </p:attrNameLst>
                                      </p:cBhvr>
                                      <p:to>
                                        <p:strVal val="visible"/>
                                      </p:to>
                                    </p:set>
                                    <p:animEffect transition="in" filter="wipe(left)">
                                      <p:cBhvr>
                                        <p:cTn id="20" dur="500"/>
                                        <p:tgtEl>
                                          <p:spTgt spid="23557">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3557">
                                            <p:txEl>
                                              <p:pRg st="4" end="4"/>
                                            </p:txEl>
                                          </p:spTgt>
                                        </p:tgtEl>
                                        <p:attrNameLst>
                                          <p:attrName>style.visibility</p:attrName>
                                        </p:attrNameLst>
                                      </p:cBhvr>
                                      <p:to>
                                        <p:strVal val="visible"/>
                                      </p:to>
                                    </p:set>
                                    <p:animEffect transition="in" filter="wipe(left)">
                                      <p:cBhvr>
                                        <p:cTn id="25" dur="500"/>
                                        <p:tgtEl>
                                          <p:spTgt spid="23557">
                                            <p:txEl>
                                              <p:pRg st="4" end="4"/>
                                            </p:txEl>
                                          </p:spTgt>
                                        </p:tgtEl>
                                      </p:cBhvr>
                                    </p:animEffect>
                                  </p:childTnLst>
                                </p:cTn>
                              </p:par>
                            </p:childTnLst>
                          </p:cTn>
                        </p:par>
                        <p:par>
                          <p:cTn id="26" fill="hold" nodeType="afterGroup">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23557">
                                            <p:txEl>
                                              <p:pRg st="5" end="5"/>
                                            </p:txEl>
                                          </p:spTgt>
                                        </p:tgtEl>
                                        <p:attrNameLst>
                                          <p:attrName>style.visibility</p:attrName>
                                        </p:attrNameLst>
                                      </p:cBhvr>
                                      <p:to>
                                        <p:strVal val="visible"/>
                                      </p:to>
                                    </p:set>
                                    <p:animEffect transition="in" filter="wipe(left)">
                                      <p:cBhvr>
                                        <p:cTn id="29" dur="500"/>
                                        <p:tgtEl>
                                          <p:spTgt spid="23557">
                                            <p:txEl>
                                              <p:pRg st="5" end="5"/>
                                            </p:txEl>
                                          </p:spTgt>
                                        </p:tgtEl>
                                      </p:cBhvr>
                                    </p:animEffect>
                                  </p:childTnLst>
                                </p:cTn>
                              </p:par>
                            </p:childTnLst>
                          </p:cTn>
                        </p:par>
                        <p:par>
                          <p:cTn id="30" fill="hold" nodeType="afterGroup">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23557">
                                            <p:txEl>
                                              <p:pRg st="6" end="6"/>
                                            </p:txEl>
                                          </p:spTgt>
                                        </p:tgtEl>
                                        <p:attrNameLst>
                                          <p:attrName>style.visibility</p:attrName>
                                        </p:attrNameLst>
                                      </p:cBhvr>
                                      <p:to>
                                        <p:strVal val="visible"/>
                                      </p:to>
                                    </p:set>
                                    <p:animEffect transition="in" filter="wipe(left)">
                                      <p:cBhvr>
                                        <p:cTn id="33" dur="500"/>
                                        <p:tgtEl>
                                          <p:spTgt spid="23557">
                                            <p:txEl>
                                              <p:pRg st="6" end="6"/>
                                            </p:txEl>
                                          </p:spTgt>
                                        </p:tgtEl>
                                      </p:cBhvr>
                                    </p:animEffect>
                                  </p:childTnLst>
                                </p:cTn>
                              </p:par>
                            </p:childTnLst>
                          </p:cTn>
                        </p:par>
                        <p:par>
                          <p:cTn id="34" fill="hold" nodeType="afterGroup">
                            <p:stCondLst>
                              <p:cond delay="1500"/>
                            </p:stCondLst>
                            <p:childTnLst>
                              <p:par>
                                <p:cTn id="35" presetID="22" presetClass="entr" presetSubtype="8" fill="hold" grpId="0" nodeType="afterEffect">
                                  <p:stCondLst>
                                    <p:cond delay="0"/>
                                  </p:stCondLst>
                                  <p:childTnLst>
                                    <p:set>
                                      <p:cBhvr>
                                        <p:cTn id="36" dur="1" fill="hold">
                                          <p:stCondLst>
                                            <p:cond delay="0"/>
                                          </p:stCondLst>
                                        </p:cTn>
                                        <p:tgtEl>
                                          <p:spTgt spid="23557">
                                            <p:txEl>
                                              <p:pRg st="7" end="7"/>
                                            </p:txEl>
                                          </p:spTgt>
                                        </p:tgtEl>
                                        <p:attrNameLst>
                                          <p:attrName>style.visibility</p:attrName>
                                        </p:attrNameLst>
                                      </p:cBhvr>
                                      <p:to>
                                        <p:strVal val="visible"/>
                                      </p:to>
                                    </p:set>
                                    <p:animEffect transition="in" filter="wipe(left)">
                                      <p:cBhvr>
                                        <p:cTn id="37" dur="500"/>
                                        <p:tgtEl>
                                          <p:spTgt spid="23557">
                                            <p:txEl>
                                              <p:pRg st="7" end="7"/>
                                            </p:txEl>
                                          </p:spTgt>
                                        </p:tgtEl>
                                      </p:cBhvr>
                                    </p:animEffect>
                                  </p:childTnLst>
                                </p:cTn>
                              </p:par>
                            </p:childTnLst>
                          </p:cTn>
                        </p:par>
                        <p:par>
                          <p:cTn id="38" fill="hold" nodeType="afterGroup">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23557">
                                            <p:txEl>
                                              <p:pRg st="8" end="8"/>
                                            </p:txEl>
                                          </p:spTgt>
                                        </p:tgtEl>
                                        <p:attrNameLst>
                                          <p:attrName>style.visibility</p:attrName>
                                        </p:attrNameLst>
                                      </p:cBhvr>
                                      <p:to>
                                        <p:strVal val="visible"/>
                                      </p:to>
                                    </p:set>
                                    <p:animEffect transition="in" filter="wipe(left)">
                                      <p:cBhvr>
                                        <p:cTn id="41" dur="500"/>
                                        <p:tgtEl>
                                          <p:spTgt spid="23557">
                                            <p:txEl>
                                              <p:pRg st="8" end="8"/>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2" fill="hold" grpId="0" nodeType="clickEffect">
                                  <p:stCondLst>
                                    <p:cond delay="0"/>
                                  </p:stCondLst>
                                  <p:childTnLst>
                                    <p:set>
                                      <p:cBhvr>
                                        <p:cTn id="45" dur="1" fill="hold">
                                          <p:stCondLst>
                                            <p:cond delay="0"/>
                                          </p:stCondLst>
                                        </p:cTn>
                                        <p:tgtEl>
                                          <p:spTgt spid="23558">
                                            <p:txEl>
                                              <p:pRg st="0" end="0"/>
                                            </p:txEl>
                                          </p:spTgt>
                                        </p:tgtEl>
                                        <p:attrNameLst>
                                          <p:attrName>style.visibility</p:attrName>
                                        </p:attrNameLst>
                                      </p:cBhvr>
                                      <p:to>
                                        <p:strVal val="visible"/>
                                      </p:to>
                                    </p:set>
                                    <p:animEffect transition="in" filter="wipe(right)">
                                      <p:cBhvr>
                                        <p:cTn id="46" dur="500"/>
                                        <p:tgtEl>
                                          <p:spTgt spid="23558">
                                            <p:txEl>
                                              <p:pRg st="0" end="0"/>
                                            </p:txEl>
                                          </p:spTgt>
                                        </p:tgtEl>
                                      </p:cBhvr>
                                    </p:animEffect>
                                  </p:childTnLst>
                                </p:cTn>
                              </p:par>
                            </p:childTnLst>
                          </p:cTn>
                        </p:par>
                        <p:par>
                          <p:cTn id="47" fill="hold" nodeType="afterGroup">
                            <p:stCondLst>
                              <p:cond delay="500"/>
                            </p:stCondLst>
                            <p:childTnLst>
                              <p:par>
                                <p:cTn id="48" presetID="22" presetClass="entr" presetSubtype="2" fill="hold" grpId="0" nodeType="afterEffect">
                                  <p:stCondLst>
                                    <p:cond delay="0"/>
                                  </p:stCondLst>
                                  <p:childTnLst>
                                    <p:set>
                                      <p:cBhvr>
                                        <p:cTn id="49" dur="1" fill="hold">
                                          <p:stCondLst>
                                            <p:cond delay="0"/>
                                          </p:stCondLst>
                                        </p:cTn>
                                        <p:tgtEl>
                                          <p:spTgt spid="23558">
                                            <p:txEl>
                                              <p:pRg st="1" end="1"/>
                                            </p:txEl>
                                          </p:spTgt>
                                        </p:tgtEl>
                                        <p:attrNameLst>
                                          <p:attrName>style.visibility</p:attrName>
                                        </p:attrNameLst>
                                      </p:cBhvr>
                                      <p:to>
                                        <p:strVal val="visible"/>
                                      </p:to>
                                    </p:set>
                                    <p:animEffect transition="in" filter="wipe(right)">
                                      <p:cBhvr>
                                        <p:cTn id="50" dur="500"/>
                                        <p:tgtEl>
                                          <p:spTgt spid="23558">
                                            <p:txEl>
                                              <p:pRg st="1" end="1"/>
                                            </p:txEl>
                                          </p:spTgt>
                                        </p:tgtEl>
                                      </p:cBhvr>
                                    </p:animEffect>
                                  </p:childTnLst>
                                </p:cTn>
                              </p:par>
                            </p:childTnLst>
                          </p:cTn>
                        </p:par>
                        <p:par>
                          <p:cTn id="51" fill="hold" nodeType="afterGroup">
                            <p:stCondLst>
                              <p:cond delay="1000"/>
                            </p:stCondLst>
                            <p:childTnLst>
                              <p:par>
                                <p:cTn id="52" presetID="22" presetClass="entr" presetSubtype="2" fill="hold" grpId="0" nodeType="afterEffect">
                                  <p:stCondLst>
                                    <p:cond delay="0"/>
                                  </p:stCondLst>
                                  <p:childTnLst>
                                    <p:set>
                                      <p:cBhvr>
                                        <p:cTn id="53" dur="1" fill="hold">
                                          <p:stCondLst>
                                            <p:cond delay="0"/>
                                          </p:stCondLst>
                                        </p:cTn>
                                        <p:tgtEl>
                                          <p:spTgt spid="23558">
                                            <p:txEl>
                                              <p:pRg st="2" end="2"/>
                                            </p:txEl>
                                          </p:spTgt>
                                        </p:tgtEl>
                                        <p:attrNameLst>
                                          <p:attrName>style.visibility</p:attrName>
                                        </p:attrNameLst>
                                      </p:cBhvr>
                                      <p:to>
                                        <p:strVal val="visible"/>
                                      </p:to>
                                    </p:set>
                                    <p:animEffect transition="in" filter="wipe(right)">
                                      <p:cBhvr>
                                        <p:cTn id="54" dur="500"/>
                                        <p:tgtEl>
                                          <p:spTgt spid="23558">
                                            <p:txEl>
                                              <p:pRg st="2" end="2"/>
                                            </p:txEl>
                                          </p:spTgt>
                                        </p:tgtEl>
                                      </p:cBhvr>
                                    </p:animEffect>
                                  </p:childTnLst>
                                </p:cTn>
                              </p:par>
                            </p:childTnLst>
                          </p:cTn>
                        </p:par>
                        <p:par>
                          <p:cTn id="55" fill="hold" nodeType="afterGroup">
                            <p:stCondLst>
                              <p:cond delay="1500"/>
                            </p:stCondLst>
                            <p:childTnLst>
                              <p:par>
                                <p:cTn id="56" presetID="22" presetClass="entr" presetSubtype="2" fill="hold" grpId="0" nodeType="afterEffect">
                                  <p:stCondLst>
                                    <p:cond delay="0"/>
                                  </p:stCondLst>
                                  <p:childTnLst>
                                    <p:set>
                                      <p:cBhvr>
                                        <p:cTn id="57" dur="1" fill="hold">
                                          <p:stCondLst>
                                            <p:cond delay="0"/>
                                          </p:stCondLst>
                                        </p:cTn>
                                        <p:tgtEl>
                                          <p:spTgt spid="23558">
                                            <p:txEl>
                                              <p:pRg st="3" end="3"/>
                                            </p:txEl>
                                          </p:spTgt>
                                        </p:tgtEl>
                                        <p:attrNameLst>
                                          <p:attrName>style.visibility</p:attrName>
                                        </p:attrNameLst>
                                      </p:cBhvr>
                                      <p:to>
                                        <p:strVal val="visible"/>
                                      </p:to>
                                    </p:set>
                                    <p:animEffect transition="in" filter="wipe(right)">
                                      <p:cBhvr>
                                        <p:cTn id="58" dur="500"/>
                                        <p:tgtEl>
                                          <p:spTgt spid="23558">
                                            <p:txEl>
                                              <p:pRg st="3" end="3"/>
                                            </p:txEl>
                                          </p:spTgt>
                                        </p:tgtEl>
                                      </p:cBhvr>
                                    </p:animEffect>
                                  </p:childTnLst>
                                </p:cTn>
                              </p:par>
                            </p:childTnLst>
                          </p:cTn>
                        </p:par>
                        <p:par>
                          <p:cTn id="59" fill="hold" nodeType="afterGroup">
                            <p:stCondLst>
                              <p:cond delay="2000"/>
                            </p:stCondLst>
                            <p:childTnLst>
                              <p:par>
                                <p:cTn id="60" presetID="22" presetClass="entr" presetSubtype="2" fill="hold" grpId="0" nodeType="afterEffect">
                                  <p:stCondLst>
                                    <p:cond delay="0"/>
                                  </p:stCondLst>
                                  <p:childTnLst>
                                    <p:set>
                                      <p:cBhvr>
                                        <p:cTn id="61" dur="1" fill="hold">
                                          <p:stCondLst>
                                            <p:cond delay="0"/>
                                          </p:stCondLst>
                                        </p:cTn>
                                        <p:tgtEl>
                                          <p:spTgt spid="23558">
                                            <p:txEl>
                                              <p:pRg st="4" end="4"/>
                                            </p:txEl>
                                          </p:spTgt>
                                        </p:tgtEl>
                                        <p:attrNameLst>
                                          <p:attrName>style.visibility</p:attrName>
                                        </p:attrNameLst>
                                      </p:cBhvr>
                                      <p:to>
                                        <p:strVal val="visible"/>
                                      </p:to>
                                    </p:set>
                                    <p:animEffect transition="in" filter="wipe(right)">
                                      <p:cBhvr>
                                        <p:cTn id="62" dur="500"/>
                                        <p:tgtEl>
                                          <p:spTgt spid="23558">
                                            <p:txEl>
                                              <p:pRg st="4" end="4"/>
                                            </p:txEl>
                                          </p:spTgt>
                                        </p:tgtEl>
                                      </p:cBhvr>
                                    </p:animEffect>
                                  </p:childTnLst>
                                </p:cTn>
                              </p:par>
                            </p:childTnLst>
                          </p:cTn>
                        </p:par>
                        <p:par>
                          <p:cTn id="63" fill="hold" nodeType="afterGroup">
                            <p:stCondLst>
                              <p:cond delay="2500"/>
                            </p:stCondLst>
                            <p:childTnLst>
                              <p:par>
                                <p:cTn id="64" presetID="22" presetClass="entr" presetSubtype="2" fill="hold" grpId="0" nodeType="afterEffect">
                                  <p:stCondLst>
                                    <p:cond delay="0"/>
                                  </p:stCondLst>
                                  <p:childTnLst>
                                    <p:set>
                                      <p:cBhvr>
                                        <p:cTn id="65" dur="1" fill="hold">
                                          <p:stCondLst>
                                            <p:cond delay="0"/>
                                          </p:stCondLst>
                                        </p:cTn>
                                        <p:tgtEl>
                                          <p:spTgt spid="23558">
                                            <p:txEl>
                                              <p:pRg st="5" end="5"/>
                                            </p:txEl>
                                          </p:spTgt>
                                        </p:tgtEl>
                                        <p:attrNameLst>
                                          <p:attrName>style.visibility</p:attrName>
                                        </p:attrNameLst>
                                      </p:cBhvr>
                                      <p:to>
                                        <p:strVal val="visible"/>
                                      </p:to>
                                    </p:set>
                                    <p:animEffect transition="in" filter="wipe(right)">
                                      <p:cBhvr>
                                        <p:cTn id="66" dur="500"/>
                                        <p:tgtEl>
                                          <p:spTgt spid="2355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uiExpand="1" build="p"/>
      <p:bldP spid="23558"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solidFill>
                  <a:srgbClr val="FF3300"/>
                </a:solidFill>
              </a:rPr>
              <a:t>Communities at risk- synergy</a:t>
            </a:r>
          </a:p>
        </p:txBody>
      </p:sp>
      <p:sp>
        <p:nvSpPr>
          <p:cNvPr id="59396" name="Rectangle 4"/>
          <p:cNvSpPr>
            <a:spLocks noGrp="1" noChangeArrowheads="1"/>
          </p:cNvSpPr>
          <p:nvPr>
            <p:ph type="body" sz="half" idx="1"/>
          </p:nvPr>
        </p:nvSpPr>
        <p:spPr/>
        <p:txBody>
          <a:bodyPr/>
          <a:lstStyle/>
          <a:p>
            <a:pPr>
              <a:lnSpc>
                <a:spcPct val="80000"/>
              </a:lnSpc>
              <a:buFontTx/>
              <a:buNone/>
            </a:pPr>
            <a:r>
              <a:rPr lang="en-US" sz="1200" b="1">
                <a:solidFill>
                  <a:srgbClr val="FFFF00"/>
                </a:solidFill>
              </a:rPr>
              <a:t>Community Wildfire Protection Planning</a:t>
            </a:r>
          </a:p>
          <a:p>
            <a:pPr>
              <a:lnSpc>
                <a:spcPct val="80000"/>
              </a:lnSpc>
              <a:buFontTx/>
              <a:buNone/>
            </a:pPr>
            <a:r>
              <a:rPr lang="en-US" sz="1200">
                <a:solidFill>
                  <a:srgbClr val="FFFF00"/>
                </a:solidFill>
              </a:rPr>
              <a:t>Establishing Wildland Urban Interface (WUI) Boundaries</a:t>
            </a:r>
          </a:p>
          <a:p>
            <a:pPr>
              <a:lnSpc>
                <a:spcPct val="80000"/>
              </a:lnSpc>
            </a:pPr>
            <a:r>
              <a:rPr lang="en-US" sz="1200">
                <a:solidFill>
                  <a:srgbClr val="FFFF00"/>
                </a:solidFill>
              </a:rPr>
              <a:t>Considerations:</a:t>
            </a:r>
          </a:p>
          <a:p>
            <a:pPr lvl="1">
              <a:lnSpc>
                <a:spcPct val="80000"/>
              </a:lnSpc>
            </a:pPr>
            <a:r>
              <a:rPr lang="en-US" sz="1000">
                <a:solidFill>
                  <a:srgbClr val="FFFF00"/>
                </a:solidFill>
              </a:rPr>
              <a:t>protecting values at risk </a:t>
            </a:r>
          </a:p>
          <a:p>
            <a:pPr lvl="1">
              <a:lnSpc>
                <a:spcPct val="80000"/>
              </a:lnSpc>
            </a:pPr>
            <a:r>
              <a:rPr lang="en-US" sz="1000">
                <a:solidFill>
                  <a:srgbClr val="FFFF00"/>
                </a:solidFill>
              </a:rPr>
              <a:t>political</a:t>
            </a:r>
          </a:p>
          <a:p>
            <a:pPr lvl="1">
              <a:lnSpc>
                <a:spcPct val="80000"/>
              </a:lnSpc>
            </a:pPr>
            <a:r>
              <a:rPr lang="en-US" sz="1000">
                <a:solidFill>
                  <a:srgbClr val="FFFF00"/>
                </a:solidFill>
              </a:rPr>
              <a:t>funding</a:t>
            </a:r>
          </a:p>
          <a:p>
            <a:pPr lvl="1">
              <a:lnSpc>
                <a:spcPct val="80000"/>
              </a:lnSpc>
            </a:pPr>
            <a:r>
              <a:rPr lang="en-US" sz="1000">
                <a:solidFill>
                  <a:srgbClr val="FFFF00"/>
                </a:solidFill>
              </a:rPr>
              <a:t>accomplishing targets</a:t>
            </a:r>
          </a:p>
          <a:p>
            <a:pPr>
              <a:lnSpc>
                <a:spcPct val="80000"/>
              </a:lnSpc>
              <a:buFontTx/>
              <a:buNone/>
            </a:pPr>
            <a:r>
              <a:rPr lang="en-US" sz="1200" b="1">
                <a:solidFill>
                  <a:srgbClr val="FFFF00"/>
                </a:solidFill>
              </a:rPr>
              <a:t>WUI </a:t>
            </a:r>
          </a:p>
          <a:p>
            <a:pPr>
              <a:lnSpc>
                <a:spcPct val="80000"/>
              </a:lnSpc>
            </a:pPr>
            <a:r>
              <a:rPr lang="en-US" sz="1200">
                <a:solidFill>
                  <a:srgbClr val="FFFF00"/>
                </a:solidFill>
              </a:rPr>
              <a:t>An area in or adjacent to an at-risk community including isolated parcels of private property containing structures, infrastructure, or watershed with topographic features and fuel conditions (fuel type, fuel loading and arrangement) that have the potential to endanger that community. </a:t>
            </a:r>
          </a:p>
          <a:p>
            <a:pPr>
              <a:lnSpc>
                <a:spcPct val="80000"/>
              </a:lnSpc>
              <a:buFontTx/>
              <a:buNone/>
            </a:pPr>
            <a:r>
              <a:rPr lang="en-US" sz="1200">
                <a:solidFill>
                  <a:srgbClr val="FFFF00"/>
                </a:solidFill>
              </a:rPr>
              <a:t> </a:t>
            </a:r>
          </a:p>
          <a:p>
            <a:pPr>
              <a:lnSpc>
                <a:spcPct val="80000"/>
              </a:lnSpc>
              <a:buFontTx/>
              <a:buNone/>
            </a:pPr>
            <a:r>
              <a:rPr lang="en-US" sz="1200" b="1">
                <a:solidFill>
                  <a:srgbClr val="FFFF00"/>
                </a:solidFill>
              </a:rPr>
              <a:t>Some Important criteria:</a:t>
            </a:r>
            <a:r>
              <a:rPr lang="en-US" sz="1200">
                <a:solidFill>
                  <a:srgbClr val="FFFF00"/>
                </a:solidFill>
              </a:rPr>
              <a:t> </a:t>
            </a:r>
          </a:p>
          <a:p>
            <a:pPr>
              <a:lnSpc>
                <a:spcPct val="80000"/>
              </a:lnSpc>
              <a:buFontTx/>
              <a:buAutoNum type="arabicPeriod"/>
            </a:pPr>
            <a:r>
              <a:rPr lang="en-US" sz="1200">
                <a:solidFill>
                  <a:srgbClr val="FFFF00"/>
                </a:solidFill>
              </a:rPr>
              <a:t>Fuel Hazard Threat Level </a:t>
            </a:r>
          </a:p>
          <a:p>
            <a:pPr>
              <a:lnSpc>
                <a:spcPct val="80000"/>
              </a:lnSpc>
              <a:buFontTx/>
              <a:buAutoNum type="arabicPeriod"/>
            </a:pPr>
            <a:r>
              <a:rPr lang="en-US" sz="1200">
                <a:solidFill>
                  <a:srgbClr val="FFFF00"/>
                </a:solidFill>
              </a:rPr>
              <a:t>Risk of Occurrence </a:t>
            </a:r>
          </a:p>
          <a:p>
            <a:pPr>
              <a:lnSpc>
                <a:spcPct val="80000"/>
              </a:lnSpc>
              <a:buFontTx/>
              <a:buAutoNum type="arabicPeriod"/>
            </a:pPr>
            <a:r>
              <a:rPr lang="en-US" sz="1200">
                <a:solidFill>
                  <a:srgbClr val="FFFF00"/>
                </a:solidFill>
              </a:rPr>
              <a:t>Values at Risk</a:t>
            </a:r>
          </a:p>
          <a:p>
            <a:pPr>
              <a:lnSpc>
                <a:spcPct val="80000"/>
              </a:lnSpc>
              <a:buFontTx/>
              <a:buAutoNum type="arabicPeriod"/>
            </a:pPr>
            <a:r>
              <a:rPr lang="en-US" sz="1200">
                <a:solidFill>
                  <a:srgbClr val="FFFF00"/>
                </a:solidFill>
              </a:rPr>
              <a:t>Planning zones (100’, 1-mile)</a:t>
            </a:r>
          </a:p>
          <a:p>
            <a:pPr>
              <a:lnSpc>
                <a:spcPct val="80000"/>
              </a:lnSpc>
              <a:buFontTx/>
              <a:buAutoNum type="arabicPeriod"/>
            </a:pPr>
            <a:r>
              <a:rPr lang="en-US" sz="1200">
                <a:solidFill>
                  <a:srgbClr val="FFFF00"/>
                </a:solidFill>
              </a:rPr>
              <a:t>Extending WUI for infrastructure assets (power, transportation, water)</a:t>
            </a:r>
          </a:p>
        </p:txBody>
      </p:sp>
      <p:sp>
        <p:nvSpPr>
          <p:cNvPr id="59397" name="Rectangle 5"/>
          <p:cNvSpPr>
            <a:spLocks noGrp="1" noChangeArrowheads="1"/>
          </p:cNvSpPr>
          <p:nvPr>
            <p:ph type="body" sz="half" idx="2"/>
          </p:nvPr>
        </p:nvSpPr>
        <p:spPr/>
        <p:txBody>
          <a:bodyPr/>
          <a:lstStyle/>
          <a:p>
            <a:pPr>
              <a:lnSpc>
                <a:spcPct val="80000"/>
              </a:lnSpc>
              <a:buFontTx/>
              <a:buNone/>
            </a:pPr>
            <a:r>
              <a:rPr lang="en-US" sz="1200" b="1">
                <a:solidFill>
                  <a:srgbClr val="FF9900"/>
                </a:solidFill>
              </a:rPr>
              <a:t>Biological community conservation planning</a:t>
            </a:r>
          </a:p>
          <a:p>
            <a:pPr>
              <a:lnSpc>
                <a:spcPct val="80000"/>
              </a:lnSpc>
              <a:buFontTx/>
              <a:buNone/>
            </a:pPr>
            <a:r>
              <a:rPr lang="en-US" sz="1200">
                <a:solidFill>
                  <a:srgbClr val="FF9900"/>
                </a:solidFill>
              </a:rPr>
              <a:t>Establishing maintaining habitat area and elements as well as ecological processes necessary for communities and specific species</a:t>
            </a:r>
          </a:p>
          <a:p>
            <a:pPr>
              <a:lnSpc>
                <a:spcPct val="80000"/>
              </a:lnSpc>
            </a:pPr>
            <a:r>
              <a:rPr lang="en-US" sz="1200">
                <a:solidFill>
                  <a:srgbClr val="FF9900"/>
                </a:solidFill>
              </a:rPr>
              <a:t>Considerations</a:t>
            </a:r>
          </a:p>
          <a:p>
            <a:pPr lvl="1">
              <a:lnSpc>
                <a:spcPct val="80000"/>
              </a:lnSpc>
            </a:pPr>
            <a:r>
              <a:rPr lang="en-US" sz="1000">
                <a:solidFill>
                  <a:srgbClr val="FF9900"/>
                </a:solidFill>
              </a:rPr>
              <a:t>Vegetation structure, distribution, and health</a:t>
            </a:r>
          </a:p>
          <a:p>
            <a:pPr lvl="1">
              <a:lnSpc>
                <a:spcPct val="80000"/>
              </a:lnSpc>
            </a:pPr>
            <a:r>
              <a:rPr lang="en-US" sz="1000">
                <a:solidFill>
                  <a:srgbClr val="FF9900"/>
                </a:solidFill>
              </a:rPr>
              <a:t>Proximity and duration of exposure to activities</a:t>
            </a:r>
          </a:p>
          <a:p>
            <a:pPr lvl="1">
              <a:lnSpc>
                <a:spcPct val="80000"/>
              </a:lnSpc>
            </a:pPr>
            <a:r>
              <a:rPr lang="en-US" sz="1000">
                <a:solidFill>
                  <a:srgbClr val="FF9900"/>
                </a:solidFill>
              </a:rPr>
              <a:t>Relative value to other values at risk</a:t>
            </a:r>
          </a:p>
          <a:p>
            <a:pPr lvl="1">
              <a:lnSpc>
                <a:spcPct val="80000"/>
              </a:lnSpc>
            </a:pPr>
            <a:r>
              <a:rPr lang="en-US" sz="1000">
                <a:solidFill>
                  <a:srgbClr val="FF9900"/>
                </a:solidFill>
              </a:rPr>
              <a:t>Available funding</a:t>
            </a:r>
          </a:p>
          <a:p>
            <a:pPr lvl="1">
              <a:lnSpc>
                <a:spcPct val="80000"/>
              </a:lnSpc>
            </a:pPr>
            <a:r>
              <a:rPr lang="en-US" sz="1000">
                <a:solidFill>
                  <a:srgbClr val="FF9900"/>
                </a:solidFill>
              </a:rPr>
              <a:t>Setting targets- managing vegetation to improve habitat; scale; fire regime; specific species needs</a:t>
            </a:r>
          </a:p>
          <a:p>
            <a:pPr>
              <a:lnSpc>
                <a:spcPct val="80000"/>
              </a:lnSpc>
            </a:pPr>
            <a:endParaRPr lang="en-US" sz="1200">
              <a:solidFill>
                <a:srgbClr val="FF9900"/>
              </a:solidFill>
            </a:endParaRPr>
          </a:p>
          <a:p>
            <a:pPr>
              <a:lnSpc>
                <a:spcPct val="80000"/>
              </a:lnSpc>
              <a:buFontTx/>
              <a:buNone/>
            </a:pPr>
            <a:r>
              <a:rPr lang="en-US" sz="1200" b="1">
                <a:solidFill>
                  <a:srgbClr val="FF9900"/>
                </a:solidFill>
              </a:rPr>
              <a:t>Ecological zones</a:t>
            </a:r>
          </a:p>
          <a:p>
            <a:pPr>
              <a:lnSpc>
                <a:spcPct val="80000"/>
              </a:lnSpc>
            </a:pPr>
            <a:r>
              <a:rPr lang="en-US" sz="1200">
                <a:solidFill>
                  <a:srgbClr val="FF9900"/>
                </a:solidFill>
              </a:rPr>
              <a:t>California’s bioregions are divided in ecological zones, which are defined by the interaction of biotic communities and soil, hydrology, climate, elevation, topography, and aspect. Within ecological zones can be found vegetation alliances, defined by existing dominant or co-dominant plant species.</a:t>
            </a:r>
          </a:p>
          <a:p>
            <a:pPr>
              <a:lnSpc>
                <a:spcPct val="80000"/>
              </a:lnSpc>
            </a:pPr>
            <a:endParaRPr lang="en-US" sz="1200">
              <a:solidFill>
                <a:srgbClr val="FF9900"/>
              </a:solidFill>
            </a:endParaRPr>
          </a:p>
          <a:p>
            <a:pPr>
              <a:lnSpc>
                <a:spcPct val="80000"/>
              </a:lnSpc>
              <a:buFontTx/>
              <a:buNone/>
            </a:pPr>
            <a:r>
              <a:rPr lang="en-US" sz="1200" b="1">
                <a:solidFill>
                  <a:srgbClr val="FF9900"/>
                </a:solidFill>
              </a:rPr>
              <a:t>Some Important criteria</a:t>
            </a:r>
          </a:p>
          <a:p>
            <a:pPr>
              <a:lnSpc>
                <a:spcPct val="80000"/>
              </a:lnSpc>
              <a:buFontTx/>
              <a:buAutoNum type="arabicPeriod"/>
            </a:pPr>
            <a:r>
              <a:rPr lang="en-US" sz="1200">
                <a:solidFill>
                  <a:srgbClr val="FF9900"/>
                </a:solidFill>
              </a:rPr>
              <a:t>Fuel/vegetation arrangement, distribution, and extent</a:t>
            </a:r>
          </a:p>
          <a:p>
            <a:pPr>
              <a:lnSpc>
                <a:spcPct val="80000"/>
              </a:lnSpc>
              <a:buFontTx/>
              <a:buAutoNum type="arabicPeriod"/>
            </a:pPr>
            <a:r>
              <a:rPr lang="en-US" sz="1200">
                <a:solidFill>
                  <a:srgbClr val="FF9900"/>
                </a:solidFill>
              </a:rPr>
              <a:t>Time (and effect) of last fire</a:t>
            </a:r>
          </a:p>
          <a:p>
            <a:pPr>
              <a:lnSpc>
                <a:spcPct val="80000"/>
              </a:lnSpc>
              <a:buFontTx/>
              <a:buAutoNum type="arabicPeriod"/>
            </a:pPr>
            <a:r>
              <a:rPr lang="en-US" sz="1200">
                <a:solidFill>
                  <a:srgbClr val="FF9900"/>
                </a:solidFill>
              </a:rPr>
              <a:t>Risk of continued exclusion or next wildfire (intensity)</a:t>
            </a:r>
          </a:p>
          <a:p>
            <a:pPr>
              <a:lnSpc>
                <a:spcPct val="80000"/>
              </a:lnSpc>
              <a:buFontTx/>
              <a:buNone/>
            </a:pPr>
            <a:endParaRPr lang="en-US" sz="1200">
              <a:solidFill>
                <a:srgbClr val="FF99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9396">
                                            <p:txEl>
                                              <p:pRg st="0" end="0"/>
                                            </p:txEl>
                                          </p:spTgt>
                                        </p:tgtEl>
                                        <p:attrNameLst>
                                          <p:attrName>style.visibility</p:attrName>
                                        </p:attrNameLst>
                                      </p:cBhvr>
                                      <p:to>
                                        <p:strVal val="visible"/>
                                      </p:to>
                                    </p:set>
                                    <p:anim calcmode="lin" valueType="num">
                                      <p:cBhvr>
                                        <p:cTn id="7" dur="1000" fill="hold"/>
                                        <p:tgtEl>
                                          <p:spTgt spid="59396">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59396">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59396">
                                            <p:txEl>
                                              <p:pRg st="0" end="0"/>
                                            </p:txEl>
                                          </p:spTgt>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59396">
                                            <p:txEl>
                                              <p:pRg st="1" end="1"/>
                                            </p:txEl>
                                          </p:spTgt>
                                        </p:tgtEl>
                                        <p:attrNameLst>
                                          <p:attrName>style.visibility</p:attrName>
                                        </p:attrNameLst>
                                      </p:cBhvr>
                                      <p:to>
                                        <p:strVal val="visible"/>
                                      </p:to>
                                    </p:set>
                                    <p:anim calcmode="lin" valueType="num">
                                      <p:cBhvr>
                                        <p:cTn id="12" dur="1000" fill="hold"/>
                                        <p:tgtEl>
                                          <p:spTgt spid="59396">
                                            <p:txEl>
                                              <p:pRg st="1" end="1"/>
                                            </p:txEl>
                                          </p:spTgt>
                                        </p:tgtEl>
                                        <p:attrNameLst>
                                          <p:attrName>ppt_w</p:attrName>
                                        </p:attrNameLst>
                                      </p:cBhvr>
                                      <p:tavLst>
                                        <p:tav tm="0">
                                          <p:val>
                                            <p:strVal val="#ppt_w*0.70"/>
                                          </p:val>
                                        </p:tav>
                                        <p:tav tm="100000">
                                          <p:val>
                                            <p:strVal val="#ppt_w"/>
                                          </p:val>
                                        </p:tav>
                                      </p:tavLst>
                                    </p:anim>
                                    <p:anim calcmode="lin" valueType="num">
                                      <p:cBhvr>
                                        <p:cTn id="13" dur="1000" fill="hold"/>
                                        <p:tgtEl>
                                          <p:spTgt spid="59396">
                                            <p:txEl>
                                              <p:pRg st="1" end="1"/>
                                            </p:txEl>
                                          </p:spTgt>
                                        </p:tgtEl>
                                        <p:attrNameLst>
                                          <p:attrName>ppt_h</p:attrName>
                                        </p:attrNameLst>
                                      </p:cBhvr>
                                      <p:tavLst>
                                        <p:tav tm="0">
                                          <p:val>
                                            <p:strVal val="#ppt_h"/>
                                          </p:val>
                                        </p:tav>
                                        <p:tav tm="100000">
                                          <p:val>
                                            <p:strVal val="#ppt_h"/>
                                          </p:val>
                                        </p:tav>
                                      </p:tavLst>
                                    </p:anim>
                                    <p:animEffect transition="in" filter="fade">
                                      <p:cBhvr>
                                        <p:cTn id="14" dur="1000"/>
                                        <p:tgtEl>
                                          <p:spTgt spid="59396">
                                            <p:txEl>
                                              <p:pRg st="1" end="1"/>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59396">
                                            <p:txEl>
                                              <p:pRg st="2" end="2"/>
                                            </p:txEl>
                                          </p:spTgt>
                                        </p:tgtEl>
                                        <p:attrNameLst>
                                          <p:attrName>style.visibility</p:attrName>
                                        </p:attrNameLst>
                                      </p:cBhvr>
                                      <p:to>
                                        <p:strVal val="visible"/>
                                      </p:to>
                                    </p:set>
                                    <p:anim calcmode="lin" valueType="num">
                                      <p:cBhvr>
                                        <p:cTn id="19" dur="1000" fill="hold"/>
                                        <p:tgtEl>
                                          <p:spTgt spid="59396">
                                            <p:txEl>
                                              <p:pRg st="2" end="2"/>
                                            </p:txEl>
                                          </p:spTgt>
                                        </p:tgtEl>
                                        <p:attrNameLst>
                                          <p:attrName>ppt_w</p:attrName>
                                        </p:attrNameLst>
                                      </p:cBhvr>
                                      <p:tavLst>
                                        <p:tav tm="0">
                                          <p:val>
                                            <p:strVal val="#ppt_w*0.70"/>
                                          </p:val>
                                        </p:tav>
                                        <p:tav tm="100000">
                                          <p:val>
                                            <p:strVal val="#ppt_w"/>
                                          </p:val>
                                        </p:tav>
                                      </p:tavLst>
                                    </p:anim>
                                    <p:anim calcmode="lin" valueType="num">
                                      <p:cBhvr>
                                        <p:cTn id="20" dur="1000" fill="hold"/>
                                        <p:tgtEl>
                                          <p:spTgt spid="59396">
                                            <p:txEl>
                                              <p:pRg st="2" end="2"/>
                                            </p:txEl>
                                          </p:spTgt>
                                        </p:tgtEl>
                                        <p:attrNameLst>
                                          <p:attrName>ppt_h</p:attrName>
                                        </p:attrNameLst>
                                      </p:cBhvr>
                                      <p:tavLst>
                                        <p:tav tm="0">
                                          <p:val>
                                            <p:strVal val="#ppt_h"/>
                                          </p:val>
                                        </p:tav>
                                        <p:tav tm="100000">
                                          <p:val>
                                            <p:strVal val="#ppt_h"/>
                                          </p:val>
                                        </p:tav>
                                      </p:tavLst>
                                    </p:anim>
                                    <p:animEffect transition="in" filter="fade">
                                      <p:cBhvr>
                                        <p:cTn id="21" dur="1000"/>
                                        <p:tgtEl>
                                          <p:spTgt spid="59396">
                                            <p:txEl>
                                              <p:pRg st="2" end="2"/>
                                            </p:txEl>
                                          </p:spTgt>
                                        </p:tgtEl>
                                      </p:cBhvr>
                                    </p:animEffect>
                                  </p:childTnLst>
                                </p:cTn>
                              </p:par>
                              <p:par>
                                <p:cTn id="22" presetID="55" presetClass="entr" presetSubtype="0" fill="hold" grpId="0" nodeType="withEffect">
                                  <p:stCondLst>
                                    <p:cond delay="0"/>
                                  </p:stCondLst>
                                  <p:childTnLst>
                                    <p:set>
                                      <p:cBhvr>
                                        <p:cTn id="23" dur="1" fill="hold">
                                          <p:stCondLst>
                                            <p:cond delay="0"/>
                                          </p:stCondLst>
                                        </p:cTn>
                                        <p:tgtEl>
                                          <p:spTgt spid="59396">
                                            <p:txEl>
                                              <p:pRg st="3" end="3"/>
                                            </p:txEl>
                                          </p:spTgt>
                                        </p:tgtEl>
                                        <p:attrNameLst>
                                          <p:attrName>style.visibility</p:attrName>
                                        </p:attrNameLst>
                                      </p:cBhvr>
                                      <p:to>
                                        <p:strVal val="visible"/>
                                      </p:to>
                                    </p:set>
                                    <p:anim calcmode="lin" valueType="num">
                                      <p:cBhvr>
                                        <p:cTn id="24" dur="1000" fill="hold"/>
                                        <p:tgtEl>
                                          <p:spTgt spid="59396">
                                            <p:txEl>
                                              <p:pRg st="3" end="3"/>
                                            </p:txEl>
                                          </p:spTgt>
                                        </p:tgtEl>
                                        <p:attrNameLst>
                                          <p:attrName>ppt_w</p:attrName>
                                        </p:attrNameLst>
                                      </p:cBhvr>
                                      <p:tavLst>
                                        <p:tav tm="0">
                                          <p:val>
                                            <p:strVal val="#ppt_w*0.70"/>
                                          </p:val>
                                        </p:tav>
                                        <p:tav tm="100000">
                                          <p:val>
                                            <p:strVal val="#ppt_w"/>
                                          </p:val>
                                        </p:tav>
                                      </p:tavLst>
                                    </p:anim>
                                    <p:anim calcmode="lin" valueType="num">
                                      <p:cBhvr>
                                        <p:cTn id="25" dur="1000" fill="hold"/>
                                        <p:tgtEl>
                                          <p:spTgt spid="59396">
                                            <p:txEl>
                                              <p:pRg st="3" end="3"/>
                                            </p:txEl>
                                          </p:spTgt>
                                        </p:tgtEl>
                                        <p:attrNameLst>
                                          <p:attrName>ppt_h</p:attrName>
                                        </p:attrNameLst>
                                      </p:cBhvr>
                                      <p:tavLst>
                                        <p:tav tm="0">
                                          <p:val>
                                            <p:strVal val="#ppt_h"/>
                                          </p:val>
                                        </p:tav>
                                        <p:tav tm="100000">
                                          <p:val>
                                            <p:strVal val="#ppt_h"/>
                                          </p:val>
                                        </p:tav>
                                      </p:tavLst>
                                    </p:anim>
                                    <p:animEffect transition="in" filter="fade">
                                      <p:cBhvr>
                                        <p:cTn id="26" dur="1000"/>
                                        <p:tgtEl>
                                          <p:spTgt spid="59396">
                                            <p:txEl>
                                              <p:pRg st="3" end="3"/>
                                            </p:txEl>
                                          </p:spTgt>
                                        </p:tgtEl>
                                      </p:cBhvr>
                                    </p:animEffect>
                                  </p:childTnLst>
                                </p:cTn>
                              </p:par>
                              <p:par>
                                <p:cTn id="27" presetID="55" presetClass="entr" presetSubtype="0" fill="hold" grpId="0" nodeType="withEffect">
                                  <p:stCondLst>
                                    <p:cond delay="0"/>
                                  </p:stCondLst>
                                  <p:childTnLst>
                                    <p:set>
                                      <p:cBhvr>
                                        <p:cTn id="28" dur="1" fill="hold">
                                          <p:stCondLst>
                                            <p:cond delay="0"/>
                                          </p:stCondLst>
                                        </p:cTn>
                                        <p:tgtEl>
                                          <p:spTgt spid="59396">
                                            <p:txEl>
                                              <p:pRg st="4" end="4"/>
                                            </p:txEl>
                                          </p:spTgt>
                                        </p:tgtEl>
                                        <p:attrNameLst>
                                          <p:attrName>style.visibility</p:attrName>
                                        </p:attrNameLst>
                                      </p:cBhvr>
                                      <p:to>
                                        <p:strVal val="visible"/>
                                      </p:to>
                                    </p:set>
                                    <p:anim calcmode="lin" valueType="num">
                                      <p:cBhvr>
                                        <p:cTn id="29" dur="1000" fill="hold"/>
                                        <p:tgtEl>
                                          <p:spTgt spid="59396">
                                            <p:txEl>
                                              <p:pRg st="4" end="4"/>
                                            </p:txEl>
                                          </p:spTgt>
                                        </p:tgtEl>
                                        <p:attrNameLst>
                                          <p:attrName>ppt_w</p:attrName>
                                        </p:attrNameLst>
                                      </p:cBhvr>
                                      <p:tavLst>
                                        <p:tav tm="0">
                                          <p:val>
                                            <p:strVal val="#ppt_w*0.70"/>
                                          </p:val>
                                        </p:tav>
                                        <p:tav tm="100000">
                                          <p:val>
                                            <p:strVal val="#ppt_w"/>
                                          </p:val>
                                        </p:tav>
                                      </p:tavLst>
                                    </p:anim>
                                    <p:anim calcmode="lin" valueType="num">
                                      <p:cBhvr>
                                        <p:cTn id="30" dur="1000" fill="hold"/>
                                        <p:tgtEl>
                                          <p:spTgt spid="59396">
                                            <p:txEl>
                                              <p:pRg st="4" end="4"/>
                                            </p:txEl>
                                          </p:spTgt>
                                        </p:tgtEl>
                                        <p:attrNameLst>
                                          <p:attrName>ppt_h</p:attrName>
                                        </p:attrNameLst>
                                      </p:cBhvr>
                                      <p:tavLst>
                                        <p:tav tm="0">
                                          <p:val>
                                            <p:strVal val="#ppt_h"/>
                                          </p:val>
                                        </p:tav>
                                        <p:tav tm="100000">
                                          <p:val>
                                            <p:strVal val="#ppt_h"/>
                                          </p:val>
                                        </p:tav>
                                      </p:tavLst>
                                    </p:anim>
                                    <p:animEffect transition="in" filter="fade">
                                      <p:cBhvr>
                                        <p:cTn id="31" dur="1000"/>
                                        <p:tgtEl>
                                          <p:spTgt spid="59396">
                                            <p:txEl>
                                              <p:pRg st="4" end="4"/>
                                            </p:txEl>
                                          </p:spTgt>
                                        </p:tgtEl>
                                      </p:cBhvr>
                                    </p:animEffect>
                                  </p:childTnLst>
                                </p:cTn>
                              </p:par>
                              <p:par>
                                <p:cTn id="32" presetID="55" presetClass="entr" presetSubtype="0" fill="hold" grpId="0" nodeType="withEffect">
                                  <p:stCondLst>
                                    <p:cond delay="0"/>
                                  </p:stCondLst>
                                  <p:childTnLst>
                                    <p:set>
                                      <p:cBhvr>
                                        <p:cTn id="33" dur="1" fill="hold">
                                          <p:stCondLst>
                                            <p:cond delay="0"/>
                                          </p:stCondLst>
                                        </p:cTn>
                                        <p:tgtEl>
                                          <p:spTgt spid="59396">
                                            <p:txEl>
                                              <p:pRg st="5" end="5"/>
                                            </p:txEl>
                                          </p:spTgt>
                                        </p:tgtEl>
                                        <p:attrNameLst>
                                          <p:attrName>style.visibility</p:attrName>
                                        </p:attrNameLst>
                                      </p:cBhvr>
                                      <p:to>
                                        <p:strVal val="visible"/>
                                      </p:to>
                                    </p:set>
                                    <p:anim calcmode="lin" valueType="num">
                                      <p:cBhvr>
                                        <p:cTn id="34" dur="1000" fill="hold"/>
                                        <p:tgtEl>
                                          <p:spTgt spid="59396">
                                            <p:txEl>
                                              <p:pRg st="5" end="5"/>
                                            </p:txEl>
                                          </p:spTgt>
                                        </p:tgtEl>
                                        <p:attrNameLst>
                                          <p:attrName>ppt_w</p:attrName>
                                        </p:attrNameLst>
                                      </p:cBhvr>
                                      <p:tavLst>
                                        <p:tav tm="0">
                                          <p:val>
                                            <p:strVal val="#ppt_w*0.70"/>
                                          </p:val>
                                        </p:tav>
                                        <p:tav tm="100000">
                                          <p:val>
                                            <p:strVal val="#ppt_w"/>
                                          </p:val>
                                        </p:tav>
                                      </p:tavLst>
                                    </p:anim>
                                    <p:anim calcmode="lin" valueType="num">
                                      <p:cBhvr>
                                        <p:cTn id="35" dur="1000" fill="hold"/>
                                        <p:tgtEl>
                                          <p:spTgt spid="59396">
                                            <p:txEl>
                                              <p:pRg st="5" end="5"/>
                                            </p:txEl>
                                          </p:spTgt>
                                        </p:tgtEl>
                                        <p:attrNameLst>
                                          <p:attrName>ppt_h</p:attrName>
                                        </p:attrNameLst>
                                      </p:cBhvr>
                                      <p:tavLst>
                                        <p:tav tm="0">
                                          <p:val>
                                            <p:strVal val="#ppt_h"/>
                                          </p:val>
                                        </p:tav>
                                        <p:tav tm="100000">
                                          <p:val>
                                            <p:strVal val="#ppt_h"/>
                                          </p:val>
                                        </p:tav>
                                      </p:tavLst>
                                    </p:anim>
                                    <p:animEffect transition="in" filter="fade">
                                      <p:cBhvr>
                                        <p:cTn id="36" dur="1000"/>
                                        <p:tgtEl>
                                          <p:spTgt spid="59396">
                                            <p:txEl>
                                              <p:pRg st="5" end="5"/>
                                            </p:txEl>
                                          </p:spTgt>
                                        </p:tgtEl>
                                      </p:cBhvr>
                                    </p:animEffect>
                                  </p:childTnLst>
                                </p:cTn>
                              </p:par>
                              <p:par>
                                <p:cTn id="37" presetID="55" presetClass="entr" presetSubtype="0" fill="hold" grpId="0" nodeType="withEffect">
                                  <p:stCondLst>
                                    <p:cond delay="0"/>
                                  </p:stCondLst>
                                  <p:childTnLst>
                                    <p:set>
                                      <p:cBhvr>
                                        <p:cTn id="38" dur="1" fill="hold">
                                          <p:stCondLst>
                                            <p:cond delay="0"/>
                                          </p:stCondLst>
                                        </p:cTn>
                                        <p:tgtEl>
                                          <p:spTgt spid="59396">
                                            <p:txEl>
                                              <p:pRg st="6" end="6"/>
                                            </p:txEl>
                                          </p:spTgt>
                                        </p:tgtEl>
                                        <p:attrNameLst>
                                          <p:attrName>style.visibility</p:attrName>
                                        </p:attrNameLst>
                                      </p:cBhvr>
                                      <p:to>
                                        <p:strVal val="visible"/>
                                      </p:to>
                                    </p:set>
                                    <p:anim calcmode="lin" valueType="num">
                                      <p:cBhvr>
                                        <p:cTn id="39" dur="1000" fill="hold"/>
                                        <p:tgtEl>
                                          <p:spTgt spid="59396">
                                            <p:txEl>
                                              <p:pRg st="6" end="6"/>
                                            </p:txEl>
                                          </p:spTgt>
                                        </p:tgtEl>
                                        <p:attrNameLst>
                                          <p:attrName>ppt_w</p:attrName>
                                        </p:attrNameLst>
                                      </p:cBhvr>
                                      <p:tavLst>
                                        <p:tav tm="0">
                                          <p:val>
                                            <p:strVal val="#ppt_w*0.70"/>
                                          </p:val>
                                        </p:tav>
                                        <p:tav tm="100000">
                                          <p:val>
                                            <p:strVal val="#ppt_w"/>
                                          </p:val>
                                        </p:tav>
                                      </p:tavLst>
                                    </p:anim>
                                    <p:anim calcmode="lin" valueType="num">
                                      <p:cBhvr>
                                        <p:cTn id="40" dur="1000" fill="hold"/>
                                        <p:tgtEl>
                                          <p:spTgt spid="59396">
                                            <p:txEl>
                                              <p:pRg st="6" end="6"/>
                                            </p:txEl>
                                          </p:spTgt>
                                        </p:tgtEl>
                                        <p:attrNameLst>
                                          <p:attrName>ppt_h</p:attrName>
                                        </p:attrNameLst>
                                      </p:cBhvr>
                                      <p:tavLst>
                                        <p:tav tm="0">
                                          <p:val>
                                            <p:strVal val="#ppt_h"/>
                                          </p:val>
                                        </p:tav>
                                        <p:tav tm="100000">
                                          <p:val>
                                            <p:strVal val="#ppt_h"/>
                                          </p:val>
                                        </p:tav>
                                      </p:tavLst>
                                    </p:anim>
                                    <p:animEffect transition="in" filter="fade">
                                      <p:cBhvr>
                                        <p:cTn id="41" dur="1000"/>
                                        <p:tgtEl>
                                          <p:spTgt spid="59396">
                                            <p:txEl>
                                              <p:pRg st="6" end="6"/>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55" presetClass="entr" presetSubtype="0" fill="hold" grpId="0" nodeType="clickEffect">
                                  <p:stCondLst>
                                    <p:cond delay="0"/>
                                  </p:stCondLst>
                                  <p:childTnLst>
                                    <p:set>
                                      <p:cBhvr>
                                        <p:cTn id="45" dur="1" fill="hold">
                                          <p:stCondLst>
                                            <p:cond delay="0"/>
                                          </p:stCondLst>
                                        </p:cTn>
                                        <p:tgtEl>
                                          <p:spTgt spid="59396">
                                            <p:txEl>
                                              <p:pRg st="7" end="7"/>
                                            </p:txEl>
                                          </p:spTgt>
                                        </p:tgtEl>
                                        <p:attrNameLst>
                                          <p:attrName>style.visibility</p:attrName>
                                        </p:attrNameLst>
                                      </p:cBhvr>
                                      <p:to>
                                        <p:strVal val="visible"/>
                                      </p:to>
                                    </p:set>
                                    <p:anim calcmode="lin" valueType="num">
                                      <p:cBhvr>
                                        <p:cTn id="46" dur="1000" fill="hold"/>
                                        <p:tgtEl>
                                          <p:spTgt spid="59396">
                                            <p:txEl>
                                              <p:pRg st="7" end="7"/>
                                            </p:txEl>
                                          </p:spTgt>
                                        </p:tgtEl>
                                        <p:attrNameLst>
                                          <p:attrName>ppt_w</p:attrName>
                                        </p:attrNameLst>
                                      </p:cBhvr>
                                      <p:tavLst>
                                        <p:tav tm="0">
                                          <p:val>
                                            <p:strVal val="#ppt_w*0.70"/>
                                          </p:val>
                                        </p:tav>
                                        <p:tav tm="100000">
                                          <p:val>
                                            <p:strVal val="#ppt_w"/>
                                          </p:val>
                                        </p:tav>
                                      </p:tavLst>
                                    </p:anim>
                                    <p:anim calcmode="lin" valueType="num">
                                      <p:cBhvr>
                                        <p:cTn id="47" dur="1000" fill="hold"/>
                                        <p:tgtEl>
                                          <p:spTgt spid="59396">
                                            <p:txEl>
                                              <p:pRg st="7" end="7"/>
                                            </p:txEl>
                                          </p:spTgt>
                                        </p:tgtEl>
                                        <p:attrNameLst>
                                          <p:attrName>ppt_h</p:attrName>
                                        </p:attrNameLst>
                                      </p:cBhvr>
                                      <p:tavLst>
                                        <p:tav tm="0">
                                          <p:val>
                                            <p:strVal val="#ppt_h"/>
                                          </p:val>
                                        </p:tav>
                                        <p:tav tm="100000">
                                          <p:val>
                                            <p:strVal val="#ppt_h"/>
                                          </p:val>
                                        </p:tav>
                                      </p:tavLst>
                                    </p:anim>
                                    <p:animEffect transition="in" filter="fade">
                                      <p:cBhvr>
                                        <p:cTn id="48" dur="1000"/>
                                        <p:tgtEl>
                                          <p:spTgt spid="59396">
                                            <p:txEl>
                                              <p:pRg st="7" end="7"/>
                                            </p:txEl>
                                          </p:spTgt>
                                        </p:tgtEl>
                                      </p:cBhvr>
                                    </p:animEffect>
                                  </p:childTnLst>
                                </p:cTn>
                              </p:par>
                              <p:par>
                                <p:cTn id="49" presetID="55" presetClass="entr" presetSubtype="0" fill="hold" grpId="0" nodeType="withEffect">
                                  <p:stCondLst>
                                    <p:cond delay="0"/>
                                  </p:stCondLst>
                                  <p:childTnLst>
                                    <p:set>
                                      <p:cBhvr>
                                        <p:cTn id="50" dur="1" fill="hold">
                                          <p:stCondLst>
                                            <p:cond delay="0"/>
                                          </p:stCondLst>
                                        </p:cTn>
                                        <p:tgtEl>
                                          <p:spTgt spid="59396">
                                            <p:txEl>
                                              <p:pRg st="8" end="8"/>
                                            </p:txEl>
                                          </p:spTgt>
                                        </p:tgtEl>
                                        <p:attrNameLst>
                                          <p:attrName>style.visibility</p:attrName>
                                        </p:attrNameLst>
                                      </p:cBhvr>
                                      <p:to>
                                        <p:strVal val="visible"/>
                                      </p:to>
                                    </p:set>
                                    <p:anim calcmode="lin" valueType="num">
                                      <p:cBhvr>
                                        <p:cTn id="51" dur="1000" fill="hold"/>
                                        <p:tgtEl>
                                          <p:spTgt spid="59396">
                                            <p:txEl>
                                              <p:pRg st="8" end="8"/>
                                            </p:txEl>
                                          </p:spTgt>
                                        </p:tgtEl>
                                        <p:attrNameLst>
                                          <p:attrName>ppt_w</p:attrName>
                                        </p:attrNameLst>
                                      </p:cBhvr>
                                      <p:tavLst>
                                        <p:tav tm="0">
                                          <p:val>
                                            <p:strVal val="#ppt_w*0.70"/>
                                          </p:val>
                                        </p:tav>
                                        <p:tav tm="100000">
                                          <p:val>
                                            <p:strVal val="#ppt_w"/>
                                          </p:val>
                                        </p:tav>
                                      </p:tavLst>
                                    </p:anim>
                                    <p:anim calcmode="lin" valueType="num">
                                      <p:cBhvr>
                                        <p:cTn id="52" dur="1000" fill="hold"/>
                                        <p:tgtEl>
                                          <p:spTgt spid="59396">
                                            <p:txEl>
                                              <p:pRg st="8" end="8"/>
                                            </p:txEl>
                                          </p:spTgt>
                                        </p:tgtEl>
                                        <p:attrNameLst>
                                          <p:attrName>ppt_h</p:attrName>
                                        </p:attrNameLst>
                                      </p:cBhvr>
                                      <p:tavLst>
                                        <p:tav tm="0">
                                          <p:val>
                                            <p:strVal val="#ppt_h"/>
                                          </p:val>
                                        </p:tav>
                                        <p:tav tm="100000">
                                          <p:val>
                                            <p:strVal val="#ppt_h"/>
                                          </p:val>
                                        </p:tav>
                                      </p:tavLst>
                                    </p:anim>
                                    <p:animEffect transition="in" filter="fade">
                                      <p:cBhvr>
                                        <p:cTn id="53" dur="1000"/>
                                        <p:tgtEl>
                                          <p:spTgt spid="59396">
                                            <p:txEl>
                                              <p:pRg st="8" end="8"/>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55" presetClass="entr" presetSubtype="0" fill="hold" grpId="0" nodeType="clickEffect">
                                  <p:stCondLst>
                                    <p:cond delay="0"/>
                                  </p:stCondLst>
                                  <p:childTnLst>
                                    <p:set>
                                      <p:cBhvr>
                                        <p:cTn id="57" dur="1" fill="hold">
                                          <p:stCondLst>
                                            <p:cond delay="0"/>
                                          </p:stCondLst>
                                        </p:cTn>
                                        <p:tgtEl>
                                          <p:spTgt spid="59396">
                                            <p:txEl>
                                              <p:pRg st="9" end="9"/>
                                            </p:txEl>
                                          </p:spTgt>
                                        </p:tgtEl>
                                        <p:attrNameLst>
                                          <p:attrName>style.visibility</p:attrName>
                                        </p:attrNameLst>
                                      </p:cBhvr>
                                      <p:to>
                                        <p:strVal val="visible"/>
                                      </p:to>
                                    </p:set>
                                    <p:anim calcmode="lin" valueType="num">
                                      <p:cBhvr>
                                        <p:cTn id="58" dur="1000" fill="hold"/>
                                        <p:tgtEl>
                                          <p:spTgt spid="59396">
                                            <p:txEl>
                                              <p:pRg st="9" end="9"/>
                                            </p:txEl>
                                          </p:spTgt>
                                        </p:tgtEl>
                                        <p:attrNameLst>
                                          <p:attrName>ppt_w</p:attrName>
                                        </p:attrNameLst>
                                      </p:cBhvr>
                                      <p:tavLst>
                                        <p:tav tm="0">
                                          <p:val>
                                            <p:strVal val="#ppt_w*0.70"/>
                                          </p:val>
                                        </p:tav>
                                        <p:tav tm="100000">
                                          <p:val>
                                            <p:strVal val="#ppt_w"/>
                                          </p:val>
                                        </p:tav>
                                      </p:tavLst>
                                    </p:anim>
                                    <p:anim calcmode="lin" valueType="num">
                                      <p:cBhvr>
                                        <p:cTn id="59" dur="1000" fill="hold"/>
                                        <p:tgtEl>
                                          <p:spTgt spid="59396">
                                            <p:txEl>
                                              <p:pRg st="9" end="9"/>
                                            </p:txEl>
                                          </p:spTgt>
                                        </p:tgtEl>
                                        <p:attrNameLst>
                                          <p:attrName>ppt_h</p:attrName>
                                        </p:attrNameLst>
                                      </p:cBhvr>
                                      <p:tavLst>
                                        <p:tav tm="0">
                                          <p:val>
                                            <p:strVal val="#ppt_h"/>
                                          </p:val>
                                        </p:tav>
                                        <p:tav tm="100000">
                                          <p:val>
                                            <p:strVal val="#ppt_h"/>
                                          </p:val>
                                        </p:tav>
                                      </p:tavLst>
                                    </p:anim>
                                    <p:animEffect transition="in" filter="fade">
                                      <p:cBhvr>
                                        <p:cTn id="60" dur="1000"/>
                                        <p:tgtEl>
                                          <p:spTgt spid="59396">
                                            <p:txEl>
                                              <p:pRg st="9" end="9"/>
                                            </p:txEl>
                                          </p:spTgt>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55" presetClass="entr" presetSubtype="0" fill="hold" grpId="0" nodeType="clickEffect">
                                  <p:stCondLst>
                                    <p:cond delay="0"/>
                                  </p:stCondLst>
                                  <p:childTnLst>
                                    <p:set>
                                      <p:cBhvr>
                                        <p:cTn id="64" dur="1" fill="hold">
                                          <p:stCondLst>
                                            <p:cond delay="0"/>
                                          </p:stCondLst>
                                        </p:cTn>
                                        <p:tgtEl>
                                          <p:spTgt spid="59396">
                                            <p:txEl>
                                              <p:pRg st="10" end="10"/>
                                            </p:txEl>
                                          </p:spTgt>
                                        </p:tgtEl>
                                        <p:attrNameLst>
                                          <p:attrName>style.visibility</p:attrName>
                                        </p:attrNameLst>
                                      </p:cBhvr>
                                      <p:to>
                                        <p:strVal val="visible"/>
                                      </p:to>
                                    </p:set>
                                    <p:anim calcmode="lin" valueType="num">
                                      <p:cBhvr>
                                        <p:cTn id="65" dur="1000" fill="hold"/>
                                        <p:tgtEl>
                                          <p:spTgt spid="59396">
                                            <p:txEl>
                                              <p:pRg st="10" end="10"/>
                                            </p:txEl>
                                          </p:spTgt>
                                        </p:tgtEl>
                                        <p:attrNameLst>
                                          <p:attrName>ppt_w</p:attrName>
                                        </p:attrNameLst>
                                      </p:cBhvr>
                                      <p:tavLst>
                                        <p:tav tm="0">
                                          <p:val>
                                            <p:strVal val="#ppt_w*0.70"/>
                                          </p:val>
                                        </p:tav>
                                        <p:tav tm="100000">
                                          <p:val>
                                            <p:strVal val="#ppt_w"/>
                                          </p:val>
                                        </p:tav>
                                      </p:tavLst>
                                    </p:anim>
                                    <p:anim calcmode="lin" valueType="num">
                                      <p:cBhvr>
                                        <p:cTn id="66" dur="1000" fill="hold"/>
                                        <p:tgtEl>
                                          <p:spTgt spid="59396">
                                            <p:txEl>
                                              <p:pRg st="10" end="10"/>
                                            </p:txEl>
                                          </p:spTgt>
                                        </p:tgtEl>
                                        <p:attrNameLst>
                                          <p:attrName>ppt_h</p:attrName>
                                        </p:attrNameLst>
                                      </p:cBhvr>
                                      <p:tavLst>
                                        <p:tav tm="0">
                                          <p:val>
                                            <p:strVal val="#ppt_h"/>
                                          </p:val>
                                        </p:tav>
                                        <p:tav tm="100000">
                                          <p:val>
                                            <p:strVal val="#ppt_h"/>
                                          </p:val>
                                        </p:tav>
                                      </p:tavLst>
                                    </p:anim>
                                    <p:animEffect transition="in" filter="fade">
                                      <p:cBhvr>
                                        <p:cTn id="67" dur="1000"/>
                                        <p:tgtEl>
                                          <p:spTgt spid="59396">
                                            <p:txEl>
                                              <p:pRg st="10" end="10"/>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55" presetClass="entr" presetSubtype="0" fill="hold" grpId="0" nodeType="clickEffect">
                                  <p:stCondLst>
                                    <p:cond delay="0"/>
                                  </p:stCondLst>
                                  <p:childTnLst>
                                    <p:set>
                                      <p:cBhvr>
                                        <p:cTn id="71" dur="1" fill="hold">
                                          <p:stCondLst>
                                            <p:cond delay="0"/>
                                          </p:stCondLst>
                                        </p:cTn>
                                        <p:tgtEl>
                                          <p:spTgt spid="59396">
                                            <p:txEl>
                                              <p:pRg st="11" end="11"/>
                                            </p:txEl>
                                          </p:spTgt>
                                        </p:tgtEl>
                                        <p:attrNameLst>
                                          <p:attrName>style.visibility</p:attrName>
                                        </p:attrNameLst>
                                      </p:cBhvr>
                                      <p:to>
                                        <p:strVal val="visible"/>
                                      </p:to>
                                    </p:set>
                                    <p:anim calcmode="lin" valueType="num">
                                      <p:cBhvr>
                                        <p:cTn id="72" dur="1000" fill="hold"/>
                                        <p:tgtEl>
                                          <p:spTgt spid="59396">
                                            <p:txEl>
                                              <p:pRg st="11" end="11"/>
                                            </p:txEl>
                                          </p:spTgt>
                                        </p:tgtEl>
                                        <p:attrNameLst>
                                          <p:attrName>ppt_w</p:attrName>
                                        </p:attrNameLst>
                                      </p:cBhvr>
                                      <p:tavLst>
                                        <p:tav tm="0">
                                          <p:val>
                                            <p:strVal val="#ppt_w*0.70"/>
                                          </p:val>
                                        </p:tav>
                                        <p:tav tm="100000">
                                          <p:val>
                                            <p:strVal val="#ppt_w"/>
                                          </p:val>
                                        </p:tav>
                                      </p:tavLst>
                                    </p:anim>
                                    <p:anim calcmode="lin" valueType="num">
                                      <p:cBhvr>
                                        <p:cTn id="73" dur="1000" fill="hold"/>
                                        <p:tgtEl>
                                          <p:spTgt spid="59396">
                                            <p:txEl>
                                              <p:pRg st="11" end="11"/>
                                            </p:txEl>
                                          </p:spTgt>
                                        </p:tgtEl>
                                        <p:attrNameLst>
                                          <p:attrName>ppt_h</p:attrName>
                                        </p:attrNameLst>
                                      </p:cBhvr>
                                      <p:tavLst>
                                        <p:tav tm="0">
                                          <p:val>
                                            <p:strVal val="#ppt_h"/>
                                          </p:val>
                                        </p:tav>
                                        <p:tav tm="100000">
                                          <p:val>
                                            <p:strVal val="#ppt_h"/>
                                          </p:val>
                                        </p:tav>
                                      </p:tavLst>
                                    </p:anim>
                                    <p:animEffect transition="in" filter="fade">
                                      <p:cBhvr>
                                        <p:cTn id="74" dur="1000"/>
                                        <p:tgtEl>
                                          <p:spTgt spid="59396">
                                            <p:txEl>
                                              <p:pRg st="11" end="11"/>
                                            </p:txEl>
                                          </p:spTgt>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55" presetClass="entr" presetSubtype="0" fill="hold" grpId="0" nodeType="clickEffect">
                                  <p:stCondLst>
                                    <p:cond delay="0"/>
                                  </p:stCondLst>
                                  <p:childTnLst>
                                    <p:set>
                                      <p:cBhvr>
                                        <p:cTn id="78" dur="1" fill="hold">
                                          <p:stCondLst>
                                            <p:cond delay="0"/>
                                          </p:stCondLst>
                                        </p:cTn>
                                        <p:tgtEl>
                                          <p:spTgt spid="59396">
                                            <p:txEl>
                                              <p:pRg st="12" end="12"/>
                                            </p:txEl>
                                          </p:spTgt>
                                        </p:tgtEl>
                                        <p:attrNameLst>
                                          <p:attrName>style.visibility</p:attrName>
                                        </p:attrNameLst>
                                      </p:cBhvr>
                                      <p:to>
                                        <p:strVal val="visible"/>
                                      </p:to>
                                    </p:set>
                                    <p:anim calcmode="lin" valueType="num">
                                      <p:cBhvr>
                                        <p:cTn id="79" dur="1000" fill="hold"/>
                                        <p:tgtEl>
                                          <p:spTgt spid="59396">
                                            <p:txEl>
                                              <p:pRg st="12" end="12"/>
                                            </p:txEl>
                                          </p:spTgt>
                                        </p:tgtEl>
                                        <p:attrNameLst>
                                          <p:attrName>ppt_w</p:attrName>
                                        </p:attrNameLst>
                                      </p:cBhvr>
                                      <p:tavLst>
                                        <p:tav tm="0">
                                          <p:val>
                                            <p:strVal val="#ppt_w*0.70"/>
                                          </p:val>
                                        </p:tav>
                                        <p:tav tm="100000">
                                          <p:val>
                                            <p:strVal val="#ppt_w"/>
                                          </p:val>
                                        </p:tav>
                                      </p:tavLst>
                                    </p:anim>
                                    <p:anim calcmode="lin" valueType="num">
                                      <p:cBhvr>
                                        <p:cTn id="80" dur="1000" fill="hold"/>
                                        <p:tgtEl>
                                          <p:spTgt spid="59396">
                                            <p:txEl>
                                              <p:pRg st="12" end="12"/>
                                            </p:txEl>
                                          </p:spTgt>
                                        </p:tgtEl>
                                        <p:attrNameLst>
                                          <p:attrName>ppt_h</p:attrName>
                                        </p:attrNameLst>
                                      </p:cBhvr>
                                      <p:tavLst>
                                        <p:tav tm="0">
                                          <p:val>
                                            <p:strVal val="#ppt_h"/>
                                          </p:val>
                                        </p:tav>
                                        <p:tav tm="100000">
                                          <p:val>
                                            <p:strVal val="#ppt_h"/>
                                          </p:val>
                                        </p:tav>
                                      </p:tavLst>
                                    </p:anim>
                                    <p:animEffect transition="in" filter="fade">
                                      <p:cBhvr>
                                        <p:cTn id="81" dur="1000"/>
                                        <p:tgtEl>
                                          <p:spTgt spid="59396">
                                            <p:txEl>
                                              <p:pRg st="12" end="12"/>
                                            </p:txEl>
                                          </p:spTgt>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55" presetClass="entr" presetSubtype="0" fill="hold" grpId="0" nodeType="clickEffect">
                                  <p:stCondLst>
                                    <p:cond delay="0"/>
                                  </p:stCondLst>
                                  <p:childTnLst>
                                    <p:set>
                                      <p:cBhvr>
                                        <p:cTn id="85" dur="1" fill="hold">
                                          <p:stCondLst>
                                            <p:cond delay="0"/>
                                          </p:stCondLst>
                                        </p:cTn>
                                        <p:tgtEl>
                                          <p:spTgt spid="59396">
                                            <p:txEl>
                                              <p:pRg st="13" end="13"/>
                                            </p:txEl>
                                          </p:spTgt>
                                        </p:tgtEl>
                                        <p:attrNameLst>
                                          <p:attrName>style.visibility</p:attrName>
                                        </p:attrNameLst>
                                      </p:cBhvr>
                                      <p:to>
                                        <p:strVal val="visible"/>
                                      </p:to>
                                    </p:set>
                                    <p:anim calcmode="lin" valueType="num">
                                      <p:cBhvr>
                                        <p:cTn id="86" dur="1000" fill="hold"/>
                                        <p:tgtEl>
                                          <p:spTgt spid="59396">
                                            <p:txEl>
                                              <p:pRg st="13" end="13"/>
                                            </p:txEl>
                                          </p:spTgt>
                                        </p:tgtEl>
                                        <p:attrNameLst>
                                          <p:attrName>ppt_w</p:attrName>
                                        </p:attrNameLst>
                                      </p:cBhvr>
                                      <p:tavLst>
                                        <p:tav tm="0">
                                          <p:val>
                                            <p:strVal val="#ppt_w*0.70"/>
                                          </p:val>
                                        </p:tav>
                                        <p:tav tm="100000">
                                          <p:val>
                                            <p:strVal val="#ppt_w"/>
                                          </p:val>
                                        </p:tav>
                                      </p:tavLst>
                                    </p:anim>
                                    <p:anim calcmode="lin" valueType="num">
                                      <p:cBhvr>
                                        <p:cTn id="87" dur="1000" fill="hold"/>
                                        <p:tgtEl>
                                          <p:spTgt spid="59396">
                                            <p:txEl>
                                              <p:pRg st="13" end="13"/>
                                            </p:txEl>
                                          </p:spTgt>
                                        </p:tgtEl>
                                        <p:attrNameLst>
                                          <p:attrName>ppt_h</p:attrName>
                                        </p:attrNameLst>
                                      </p:cBhvr>
                                      <p:tavLst>
                                        <p:tav tm="0">
                                          <p:val>
                                            <p:strVal val="#ppt_h"/>
                                          </p:val>
                                        </p:tav>
                                        <p:tav tm="100000">
                                          <p:val>
                                            <p:strVal val="#ppt_h"/>
                                          </p:val>
                                        </p:tav>
                                      </p:tavLst>
                                    </p:anim>
                                    <p:animEffect transition="in" filter="fade">
                                      <p:cBhvr>
                                        <p:cTn id="88" dur="1000"/>
                                        <p:tgtEl>
                                          <p:spTgt spid="59396">
                                            <p:txEl>
                                              <p:pRg st="13" end="13"/>
                                            </p:txEl>
                                          </p:spTgt>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55" presetClass="entr" presetSubtype="0" fill="hold" grpId="0" nodeType="clickEffect">
                                  <p:stCondLst>
                                    <p:cond delay="0"/>
                                  </p:stCondLst>
                                  <p:childTnLst>
                                    <p:set>
                                      <p:cBhvr>
                                        <p:cTn id="92" dur="1" fill="hold">
                                          <p:stCondLst>
                                            <p:cond delay="0"/>
                                          </p:stCondLst>
                                        </p:cTn>
                                        <p:tgtEl>
                                          <p:spTgt spid="59396">
                                            <p:txEl>
                                              <p:pRg st="14" end="14"/>
                                            </p:txEl>
                                          </p:spTgt>
                                        </p:tgtEl>
                                        <p:attrNameLst>
                                          <p:attrName>style.visibility</p:attrName>
                                        </p:attrNameLst>
                                      </p:cBhvr>
                                      <p:to>
                                        <p:strVal val="visible"/>
                                      </p:to>
                                    </p:set>
                                    <p:anim calcmode="lin" valueType="num">
                                      <p:cBhvr>
                                        <p:cTn id="93" dur="1000" fill="hold"/>
                                        <p:tgtEl>
                                          <p:spTgt spid="59396">
                                            <p:txEl>
                                              <p:pRg st="14" end="14"/>
                                            </p:txEl>
                                          </p:spTgt>
                                        </p:tgtEl>
                                        <p:attrNameLst>
                                          <p:attrName>ppt_w</p:attrName>
                                        </p:attrNameLst>
                                      </p:cBhvr>
                                      <p:tavLst>
                                        <p:tav tm="0">
                                          <p:val>
                                            <p:strVal val="#ppt_w*0.70"/>
                                          </p:val>
                                        </p:tav>
                                        <p:tav tm="100000">
                                          <p:val>
                                            <p:strVal val="#ppt_w"/>
                                          </p:val>
                                        </p:tav>
                                      </p:tavLst>
                                    </p:anim>
                                    <p:anim calcmode="lin" valueType="num">
                                      <p:cBhvr>
                                        <p:cTn id="94" dur="1000" fill="hold"/>
                                        <p:tgtEl>
                                          <p:spTgt spid="59396">
                                            <p:txEl>
                                              <p:pRg st="14" end="14"/>
                                            </p:txEl>
                                          </p:spTgt>
                                        </p:tgtEl>
                                        <p:attrNameLst>
                                          <p:attrName>ppt_h</p:attrName>
                                        </p:attrNameLst>
                                      </p:cBhvr>
                                      <p:tavLst>
                                        <p:tav tm="0">
                                          <p:val>
                                            <p:strVal val="#ppt_h"/>
                                          </p:val>
                                        </p:tav>
                                        <p:tav tm="100000">
                                          <p:val>
                                            <p:strVal val="#ppt_h"/>
                                          </p:val>
                                        </p:tav>
                                      </p:tavLst>
                                    </p:anim>
                                    <p:animEffect transition="in" filter="fade">
                                      <p:cBhvr>
                                        <p:cTn id="95" dur="1000"/>
                                        <p:tgtEl>
                                          <p:spTgt spid="59396">
                                            <p:txEl>
                                              <p:pRg st="14" end="14"/>
                                            </p:txEl>
                                          </p:spTgt>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55" presetClass="entr" presetSubtype="0" fill="hold" grpId="0" nodeType="clickEffect">
                                  <p:stCondLst>
                                    <p:cond delay="0"/>
                                  </p:stCondLst>
                                  <p:childTnLst>
                                    <p:set>
                                      <p:cBhvr>
                                        <p:cTn id="99" dur="1" fill="hold">
                                          <p:stCondLst>
                                            <p:cond delay="0"/>
                                          </p:stCondLst>
                                        </p:cTn>
                                        <p:tgtEl>
                                          <p:spTgt spid="59396">
                                            <p:txEl>
                                              <p:pRg st="15" end="15"/>
                                            </p:txEl>
                                          </p:spTgt>
                                        </p:tgtEl>
                                        <p:attrNameLst>
                                          <p:attrName>style.visibility</p:attrName>
                                        </p:attrNameLst>
                                      </p:cBhvr>
                                      <p:to>
                                        <p:strVal val="visible"/>
                                      </p:to>
                                    </p:set>
                                    <p:anim calcmode="lin" valueType="num">
                                      <p:cBhvr>
                                        <p:cTn id="100" dur="1000" fill="hold"/>
                                        <p:tgtEl>
                                          <p:spTgt spid="59396">
                                            <p:txEl>
                                              <p:pRg st="15" end="15"/>
                                            </p:txEl>
                                          </p:spTgt>
                                        </p:tgtEl>
                                        <p:attrNameLst>
                                          <p:attrName>ppt_w</p:attrName>
                                        </p:attrNameLst>
                                      </p:cBhvr>
                                      <p:tavLst>
                                        <p:tav tm="0">
                                          <p:val>
                                            <p:strVal val="#ppt_w*0.70"/>
                                          </p:val>
                                        </p:tav>
                                        <p:tav tm="100000">
                                          <p:val>
                                            <p:strVal val="#ppt_w"/>
                                          </p:val>
                                        </p:tav>
                                      </p:tavLst>
                                    </p:anim>
                                    <p:anim calcmode="lin" valueType="num">
                                      <p:cBhvr>
                                        <p:cTn id="101" dur="1000" fill="hold"/>
                                        <p:tgtEl>
                                          <p:spTgt spid="59396">
                                            <p:txEl>
                                              <p:pRg st="15" end="15"/>
                                            </p:txEl>
                                          </p:spTgt>
                                        </p:tgtEl>
                                        <p:attrNameLst>
                                          <p:attrName>ppt_h</p:attrName>
                                        </p:attrNameLst>
                                      </p:cBhvr>
                                      <p:tavLst>
                                        <p:tav tm="0">
                                          <p:val>
                                            <p:strVal val="#ppt_h"/>
                                          </p:val>
                                        </p:tav>
                                        <p:tav tm="100000">
                                          <p:val>
                                            <p:strVal val="#ppt_h"/>
                                          </p:val>
                                        </p:tav>
                                      </p:tavLst>
                                    </p:anim>
                                    <p:animEffect transition="in" filter="fade">
                                      <p:cBhvr>
                                        <p:cTn id="102" dur="1000"/>
                                        <p:tgtEl>
                                          <p:spTgt spid="59396">
                                            <p:txEl>
                                              <p:pRg st="15" end="15"/>
                                            </p:txEl>
                                          </p:spTgt>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55" presetClass="entr" presetSubtype="0" fill="hold" grpId="0" nodeType="clickEffect">
                                  <p:stCondLst>
                                    <p:cond delay="0"/>
                                  </p:stCondLst>
                                  <p:childTnLst>
                                    <p:set>
                                      <p:cBhvr>
                                        <p:cTn id="106" dur="1" fill="hold">
                                          <p:stCondLst>
                                            <p:cond delay="0"/>
                                          </p:stCondLst>
                                        </p:cTn>
                                        <p:tgtEl>
                                          <p:spTgt spid="59397">
                                            <p:txEl>
                                              <p:pRg st="0" end="0"/>
                                            </p:txEl>
                                          </p:spTgt>
                                        </p:tgtEl>
                                        <p:attrNameLst>
                                          <p:attrName>style.visibility</p:attrName>
                                        </p:attrNameLst>
                                      </p:cBhvr>
                                      <p:to>
                                        <p:strVal val="visible"/>
                                      </p:to>
                                    </p:set>
                                    <p:anim calcmode="lin" valueType="num">
                                      <p:cBhvr>
                                        <p:cTn id="107" dur="1000" fill="hold"/>
                                        <p:tgtEl>
                                          <p:spTgt spid="59397">
                                            <p:txEl>
                                              <p:pRg st="0" end="0"/>
                                            </p:txEl>
                                          </p:spTgt>
                                        </p:tgtEl>
                                        <p:attrNameLst>
                                          <p:attrName>ppt_w</p:attrName>
                                        </p:attrNameLst>
                                      </p:cBhvr>
                                      <p:tavLst>
                                        <p:tav tm="0">
                                          <p:val>
                                            <p:strVal val="#ppt_w*0.70"/>
                                          </p:val>
                                        </p:tav>
                                        <p:tav tm="100000">
                                          <p:val>
                                            <p:strVal val="#ppt_w"/>
                                          </p:val>
                                        </p:tav>
                                      </p:tavLst>
                                    </p:anim>
                                    <p:anim calcmode="lin" valueType="num">
                                      <p:cBhvr>
                                        <p:cTn id="108" dur="1000" fill="hold"/>
                                        <p:tgtEl>
                                          <p:spTgt spid="59397">
                                            <p:txEl>
                                              <p:pRg st="0" end="0"/>
                                            </p:txEl>
                                          </p:spTgt>
                                        </p:tgtEl>
                                        <p:attrNameLst>
                                          <p:attrName>ppt_h</p:attrName>
                                        </p:attrNameLst>
                                      </p:cBhvr>
                                      <p:tavLst>
                                        <p:tav tm="0">
                                          <p:val>
                                            <p:strVal val="#ppt_h"/>
                                          </p:val>
                                        </p:tav>
                                        <p:tav tm="100000">
                                          <p:val>
                                            <p:strVal val="#ppt_h"/>
                                          </p:val>
                                        </p:tav>
                                      </p:tavLst>
                                    </p:anim>
                                    <p:animEffect transition="in" filter="fade">
                                      <p:cBhvr>
                                        <p:cTn id="109" dur="1000"/>
                                        <p:tgtEl>
                                          <p:spTgt spid="59397">
                                            <p:txEl>
                                              <p:pRg st="0" end="0"/>
                                            </p:txEl>
                                          </p:spTgt>
                                        </p:tgtEl>
                                      </p:cBhvr>
                                    </p:animEffect>
                                  </p:childTnLst>
                                </p:cTn>
                              </p:par>
                              <p:par>
                                <p:cTn id="110" presetID="55" presetClass="entr" presetSubtype="0" fill="hold" grpId="0" nodeType="withEffect">
                                  <p:stCondLst>
                                    <p:cond delay="0"/>
                                  </p:stCondLst>
                                  <p:childTnLst>
                                    <p:set>
                                      <p:cBhvr>
                                        <p:cTn id="111" dur="1" fill="hold">
                                          <p:stCondLst>
                                            <p:cond delay="0"/>
                                          </p:stCondLst>
                                        </p:cTn>
                                        <p:tgtEl>
                                          <p:spTgt spid="59397">
                                            <p:txEl>
                                              <p:pRg st="1" end="1"/>
                                            </p:txEl>
                                          </p:spTgt>
                                        </p:tgtEl>
                                        <p:attrNameLst>
                                          <p:attrName>style.visibility</p:attrName>
                                        </p:attrNameLst>
                                      </p:cBhvr>
                                      <p:to>
                                        <p:strVal val="visible"/>
                                      </p:to>
                                    </p:set>
                                    <p:anim calcmode="lin" valueType="num">
                                      <p:cBhvr>
                                        <p:cTn id="112" dur="1000" fill="hold"/>
                                        <p:tgtEl>
                                          <p:spTgt spid="59397">
                                            <p:txEl>
                                              <p:pRg st="1" end="1"/>
                                            </p:txEl>
                                          </p:spTgt>
                                        </p:tgtEl>
                                        <p:attrNameLst>
                                          <p:attrName>ppt_w</p:attrName>
                                        </p:attrNameLst>
                                      </p:cBhvr>
                                      <p:tavLst>
                                        <p:tav tm="0">
                                          <p:val>
                                            <p:strVal val="#ppt_w*0.70"/>
                                          </p:val>
                                        </p:tav>
                                        <p:tav tm="100000">
                                          <p:val>
                                            <p:strVal val="#ppt_w"/>
                                          </p:val>
                                        </p:tav>
                                      </p:tavLst>
                                    </p:anim>
                                    <p:anim calcmode="lin" valueType="num">
                                      <p:cBhvr>
                                        <p:cTn id="113" dur="1000" fill="hold"/>
                                        <p:tgtEl>
                                          <p:spTgt spid="59397">
                                            <p:txEl>
                                              <p:pRg st="1" end="1"/>
                                            </p:txEl>
                                          </p:spTgt>
                                        </p:tgtEl>
                                        <p:attrNameLst>
                                          <p:attrName>ppt_h</p:attrName>
                                        </p:attrNameLst>
                                      </p:cBhvr>
                                      <p:tavLst>
                                        <p:tav tm="0">
                                          <p:val>
                                            <p:strVal val="#ppt_h"/>
                                          </p:val>
                                        </p:tav>
                                        <p:tav tm="100000">
                                          <p:val>
                                            <p:strVal val="#ppt_h"/>
                                          </p:val>
                                        </p:tav>
                                      </p:tavLst>
                                    </p:anim>
                                    <p:animEffect transition="in" filter="fade">
                                      <p:cBhvr>
                                        <p:cTn id="114" dur="1000"/>
                                        <p:tgtEl>
                                          <p:spTgt spid="59397">
                                            <p:txEl>
                                              <p:pRg st="1" end="1"/>
                                            </p:txEl>
                                          </p:spTgt>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55" presetClass="entr" presetSubtype="0" fill="hold" grpId="0" nodeType="clickEffect">
                                  <p:stCondLst>
                                    <p:cond delay="0"/>
                                  </p:stCondLst>
                                  <p:childTnLst>
                                    <p:set>
                                      <p:cBhvr>
                                        <p:cTn id="118" dur="1" fill="hold">
                                          <p:stCondLst>
                                            <p:cond delay="0"/>
                                          </p:stCondLst>
                                        </p:cTn>
                                        <p:tgtEl>
                                          <p:spTgt spid="59397">
                                            <p:txEl>
                                              <p:pRg st="2" end="2"/>
                                            </p:txEl>
                                          </p:spTgt>
                                        </p:tgtEl>
                                        <p:attrNameLst>
                                          <p:attrName>style.visibility</p:attrName>
                                        </p:attrNameLst>
                                      </p:cBhvr>
                                      <p:to>
                                        <p:strVal val="visible"/>
                                      </p:to>
                                    </p:set>
                                    <p:anim calcmode="lin" valueType="num">
                                      <p:cBhvr>
                                        <p:cTn id="119" dur="1000" fill="hold"/>
                                        <p:tgtEl>
                                          <p:spTgt spid="59397">
                                            <p:txEl>
                                              <p:pRg st="2" end="2"/>
                                            </p:txEl>
                                          </p:spTgt>
                                        </p:tgtEl>
                                        <p:attrNameLst>
                                          <p:attrName>ppt_w</p:attrName>
                                        </p:attrNameLst>
                                      </p:cBhvr>
                                      <p:tavLst>
                                        <p:tav tm="0">
                                          <p:val>
                                            <p:strVal val="#ppt_w*0.70"/>
                                          </p:val>
                                        </p:tav>
                                        <p:tav tm="100000">
                                          <p:val>
                                            <p:strVal val="#ppt_w"/>
                                          </p:val>
                                        </p:tav>
                                      </p:tavLst>
                                    </p:anim>
                                    <p:anim calcmode="lin" valueType="num">
                                      <p:cBhvr>
                                        <p:cTn id="120" dur="1000" fill="hold"/>
                                        <p:tgtEl>
                                          <p:spTgt spid="59397">
                                            <p:txEl>
                                              <p:pRg st="2" end="2"/>
                                            </p:txEl>
                                          </p:spTgt>
                                        </p:tgtEl>
                                        <p:attrNameLst>
                                          <p:attrName>ppt_h</p:attrName>
                                        </p:attrNameLst>
                                      </p:cBhvr>
                                      <p:tavLst>
                                        <p:tav tm="0">
                                          <p:val>
                                            <p:strVal val="#ppt_h"/>
                                          </p:val>
                                        </p:tav>
                                        <p:tav tm="100000">
                                          <p:val>
                                            <p:strVal val="#ppt_h"/>
                                          </p:val>
                                        </p:tav>
                                      </p:tavLst>
                                    </p:anim>
                                    <p:animEffect transition="in" filter="fade">
                                      <p:cBhvr>
                                        <p:cTn id="121" dur="1000"/>
                                        <p:tgtEl>
                                          <p:spTgt spid="59397">
                                            <p:txEl>
                                              <p:pRg st="2" end="2"/>
                                            </p:txEl>
                                          </p:spTgt>
                                        </p:tgtEl>
                                      </p:cBhvr>
                                    </p:animEffect>
                                  </p:childTnLst>
                                </p:cTn>
                              </p:par>
                              <p:par>
                                <p:cTn id="122" presetID="55" presetClass="entr" presetSubtype="0" fill="hold" grpId="0" nodeType="withEffect">
                                  <p:stCondLst>
                                    <p:cond delay="0"/>
                                  </p:stCondLst>
                                  <p:childTnLst>
                                    <p:set>
                                      <p:cBhvr>
                                        <p:cTn id="123" dur="1" fill="hold">
                                          <p:stCondLst>
                                            <p:cond delay="0"/>
                                          </p:stCondLst>
                                        </p:cTn>
                                        <p:tgtEl>
                                          <p:spTgt spid="59397">
                                            <p:txEl>
                                              <p:pRg st="3" end="3"/>
                                            </p:txEl>
                                          </p:spTgt>
                                        </p:tgtEl>
                                        <p:attrNameLst>
                                          <p:attrName>style.visibility</p:attrName>
                                        </p:attrNameLst>
                                      </p:cBhvr>
                                      <p:to>
                                        <p:strVal val="visible"/>
                                      </p:to>
                                    </p:set>
                                    <p:anim calcmode="lin" valueType="num">
                                      <p:cBhvr>
                                        <p:cTn id="124" dur="1000" fill="hold"/>
                                        <p:tgtEl>
                                          <p:spTgt spid="59397">
                                            <p:txEl>
                                              <p:pRg st="3" end="3"/>
                                            </p:txEl>
                                          </p:spTgt>
                                        </p:tgtEl>
                                        <p:attrNameLst>
                                          <p:attrName>ppt_w</p:attrName>
                                        </p:attrNameLst>
                                      </p:cBhvr>
                                      <p:tavLst>
                                        <p:tav tm="0">
                                          <p:val>
                                            <p:strVal val="#ppt_w*0.70"/>
                                          </p:val>
                                        </p:tav>
                                        <p:tav tm="100000">
                                          <p:val>
                                            <p:strVal val="#ppt_w"/>
                                          </p:val>
                                        </p:tav>
                                      </p:tavLst>
                                    </p:anim>
                                    <p:anim calcmode="lin" valueType="num">
                                      <p:cBhvr>
                                        <p:cTn id="125" dur="1000" fill="hold"/>
                                        <p:tgtEl>
                                          <p:spTgt spid="59397">
                                            <p:txEl>
                                              <p:pRg st="3" end="3"/>
                                            </p:txEl>
                                          </p:spTgt>
                                        </p:tgtEl>
                                        <p:attrNameLst>
                                          <p:attrName>ppt_h</p:attrName>
                                        </p:attrNameLst>
                                      </p:cBhvr>
                                      <p:tavLst>
                                        <p:tav tm="0">
                                          <p:val>
                                            <p:strVal val="#ppt_h"/>
                                          </p:val>
                                        </p:tav>
                                        <p:tav tm="100000">
                                          <p:val>
                                            <p:strVal val="#ppt_h"/>
                                          </p:val>
                                        </p:tav>
                                      </p:tavLst>
                                    </p:anim>
                                    <p:animEffect transition="in" filter="fade">
                                      <p:cBhvr>
                                        <p:cTn id="126" dur="1000"/>
                                        <p:tgtEl>
                                          <p:spTgt spid="59397">
                                            <p:txEl>
                                              <p:pRg st="3" end="3"/>
                                            </p:txEl>
                                          </p:spTgt>
                                        </p:tgtEl>
                                      </p:cBhvr>
                                    </p:animEffect>
                                  </p:childTnLst>
                                </p:cTn>
                              </p:par>
                              <p:par>
                                <p:cTn id="127" presetID="55" presetClass="entr" presetSubtype="0" fill="hold" grpId="0" nodeType="withEffect">
                                  <p:stCondLst>
                                    <p:cond delay="0"/>
                                  </p:stCondLst>
                                  <p:childTnLst>
                                    <p:set>
                                      <p:cBhvr>
                                        <p:cTn id="128" dur="1" fill="hold">
                                          <p:stCondLst>
                                            <p:cond delay="0"/>
                                          </p:stCondLst>
                                        </p:cTn>
                                        <p:tgtEl>
                                          <p:spTgt spid="59397">
                                            <p:txEl>
                                              <p:pRg st="4" end="4"/>
                                            </p:txEl>
                                          </p:spTgt>
                                        </p:tgtEl>
                                        <p:attrNameLst>
                                          <p:attrName>style.visibility</p:attrName>
                                        </p:attrNameLst>
                                      </p:cBhvr>
                                      <p:to>
                                        <p:strVal val="visible"/>
                                      </p:to>
                                    </p:set>
                                    <p:anim calcmode="lin" valueType="num">
                                      <p:cBhvr>
                                        <p:cTn id="129" dur="1000" fill="hold"/>
                                        <p:tgtEl>
                                          <p:spTgt spid="59397">
                                            <p:txEl>
                                              <p:pRg st="4" end="4"/>
                                            </p:txEl>
                                          </p:spTgt>
                                        </p:tgtEl>
                                        <p:attrNameLst>
                                          <p:attrName>ppt_w</p:attrName>
                                        </p:attrNameLst>
                                      </p:cBhvr>
                                      <p:tavLst>
                                        <p:tav tm="0">
                                          <p:val>
                                            <p:strVal val="#ppt_w*0.70"/>
                                          </p:val>
                                        </p:tav>
                                        <p:tav tm="100000">
                                          <p:val>
                                            <p:strVal val="#ppt_w"/>
                                          </p:val>
                                        </p:tav>
                                      </p:tavLst>
                                    </p:anim>
                                    <p:anim calcmode="lin" valueType="num">
                                      <p:cBhvr>
                                        <p:cTn id="130" dur="1000" fill="hold"/>
                                        <p:tgtEl>
                                          <p:spTgt spid="59397">
                                            <p:txEl>
                                              <p:pRg st="4" end="4"/>
                                            </p:txEl>
                                          </p:spTgt>
                                        </p:tgtEl>
                                        <p:attrNameLst>
                                          <p:attrName>ppt_h</p:attrName>
                                        </p:attrNameLst>
                                      </p:cBhvr>
                                      <p:tavLst>
                                        <p:tav tm="0">
                                          <p:val>
                                            <p:strVal val="#ppt_h"/>
                                          </p:val>
                                        </p:tav>
                                        <p:tav tm="100000">
                                          <p:val>
                                            <p:strVal val="#ppt_h"/>
                                          </p:val>
                                        </p:tav>
                                      </p:tavLst>
                                    </p:anim>
                                    <p:animEffect transition="in" filter="fade">
                                      <p:cBhvr>
                                        <p:cTn id="131" dur="1000"/>
                                        <p:tgtEl>
                                          <p:spTgt spid="59397">
                                            <p:txEl>
                                              <p:pRg st="4" end="4"/>
                                            </p:txEl>
                                          </p:spTgt>
                                        </p:tgtEl>
                                      </p:cBhvr>
                                    </p:animEffect>
                                  </p:childTnLst>
                                </p:cTn>
                              </p:par>
                              <p:par>
                                <p:cTn id="132" presetID="55" presetClass="entr" presetSubtype="0" fill="hold" grpId="0" nodeType="withEffect">
                                  <p:stCondLst>
                                    <p:cond delay="0"/>
                                  </p:stCondLst>
                                  <p:childTnLst>
                                    <p:set>
                                      <p:cBhvr>
                                        <p:cTn id="133" dur="1" fill="hold">
                                          <p:stCondLst>
                                            <p:cond delay="0"/>
                                          </p:stCondLst>
                                        </p:cTn>
                                        <p:tgtEl>
                                          <p:spTgt spid="59397">
                                            <p:txEl>
                                              <p:pRg st="5" end="5"/>
                                            </p:txEl>
                                          </p:spTgt>
                                        </p:tgtEl>
                                        <p:attrNameLst>
                                          <p:attrName>style.visibility</p:attrName>
                                        </p:attrNameLst>
                                      </p:cBhvr>
                                      <p:to>
                                        <p:strVal val="visible"/>
                                      </p:to>
                                    </p:set>
                                    <p:anim calcmode="lin" valueType="num">
                                      <p:cBhvr>
                                        <p:cTn id="134" dur="1000" fill="hold"/>
                                        <p:tgtEl>
                                          <p:spTgt spid="59397">
                                            <p:txEl>
                                              <p:pRg st="5" end="5"/>
                                            </p:txEl>
                                          </p:spTgt>
                                        </p:tgtEl>
                                        <p:attrNameLst>
                                          <p:attrName>ppt_w</p:attrName>
                                        </p:attrNameLst>
                                      </p:cBhvr>
                                      <p:tavLst>
                                        <p:tav tm="0">
                                          <p:val>
                                            <p:strVal val="#ppt_w*0.70"/>
                                          </p:val>
                                        </p:tav>
                                        <p:tav tm="100000">
                                          <p:val>
                                            <p:strVal val="#ppt_w"/>
                                          </p:val>
                                        </p:tav>
                                      </p:tavLst>
                                    </p:anim>
                                    <p:anim calcmode="lin" valueType="num">
                                      <p:cBhvr>
                                        <p:cTn id="135" dur="1000" fill="hold"/>
                                        <p:tgtEl>
                                          <p:spTgt spid="59397">
                                            <p:txEl>
                                              <p:pRg st="5" end="5"/>
                                            </p:txEl>
                                          </p:spTgt>
                                        </p:tgtEl>
                                        <p:attrNameLst>
                                          <p:attrName>ppt_h</p:attrName>
                                        </p:attrNameLst>
                                      </p:cBhvr>
                                      <p:tavLst>
                                        <p:tav tm="0">
                                          <p:val>
                                            <p:strVal val="#ppt_h"/>
                                          </p:val>
                                        </p:tav>
                                        <p:tav tm="100000">
                                          <p:val>
                                            <p:strVal val="#ppt_h"/>
                                          </p:val>
                                        </p:tav>
                                      </p:tavLst>
                                    </p:anim>
                                    <p:animEffect transition="in" filter="fade">
                                      <p:cBhvr>
                                        <p:cTn id="136" dur="1000"/>
                                        <p:tgtEl>
                                          <p:spTgt spid="59397">
                                            <p:txEl>
                                              <p:pRg st="5" end="5"/>
                                            </p:txEl>
                                          </p:spTgt>
                                        </p:tgtEl>
                                      </p:cBhvr>
                                    </p:animEffect>
                                  </p:childTnLst>
                                </p:cTn>
                              </p:par>
                              <p:par>
                                <p:cTn id="137" presetID="55" presetClass="entr" presetSubtype="0" fill="hold" grpId="0" nodeType="withEffect">
                                  <p:stCondLst>
                                    <p:cond delay="0"/>
                                  </p:stCondLst>
                                  <p:childTnLst>
                                    <p:set>
                                      <p:cBhvr>
                                        <p:cTn id="138" dur="1" fill="hold">
                                          <p:stCondLst>
                                            <p:cond delay="0"/>
                                          </p:stCondLst>
                                        </p:cTn>
                                        <p:tgtEl>
                                          <p:spTgt spid="59397">
                                            <p:txEl>
                                              <p:pRg st="6" end="6"/>
                                            </p:txEl>
                                          </p:spTgt>
                                        </p:tgtEl>
                                        <p:attrNameLst>
                                          <p:attrName>style.visibility</p:attrName>
                                        </p:attrNameLst>
                                      </p:cBhvr>
                                      <p:to>
                                        <p:strVal val="visible"/>
                                      </p:to>
                                    </p:set>
                                    <p:anim calcmode="lin" valueType="num">
                                      <p:cBhvr>
                                        <p:cTn id="139" dur="1000" fill="hold"/>
                                        <p:tgtEl>
                                          <p:spTgt spid="59397">
                                            <p:txEl>
                                              <p:pRg st="6" end="6"/>
                                            </p:txEl>
                                          </p:spTgt>
                                        </p:tgtEl>
                                        <p:attrNameLst>
                                          <p:attrName>ppt_w</p:attrName>
                                        </p:attrNameLst>
                                      </p:cBhvr>
                                      <p:tavLst>
                                        <p:tav tm="0">
                                          <p:val>
                                            <p:strVal val="#ppt_w*0.70"/>
                                          </p:val>
                                        </p:tav>
                                        <p:tav tm="100000">
                                          <p:val>
                                            <p:strVal val="#ppt_w"/>
                                          </p:val>
                                        </p:tav>
                                      </p:tavLst>
                                    </p:anim>
                                    <p:anim calcmode="lin" valueType="num">
                                      <p:cBhvr>
                                        <p:cTn id="140" dur="1000" fill="hold"/>
                                        <p:tgtEl>
                                          <p:spTgt spid="59397">
                                            <p:txEl>
                                              <p:pRg st="6" end="6"/>
                                            </p:txEl>
                                          </p:spTgt>
                                        </p:tgtEl>
                                        <p:attrNameLst>
                                          <p:attrName>ppt_h</p:attrName>
                                        </p:attrNameLst>
                                      </p:cBhvr>
                                      <p:tavLst>
                                        <p:tav tm="0">
                                          <p:val>
                                            <p:strVal val="#ppt_h"/>
                                          </p:val>
                                        </p:tav>
                                        <p:tav tm="100000">
                                          <p:val>
                                            <p:strVal val="#ppt_h"/>
                                          </p:val>
                                        </p:tav>
                                      </p:tavLst>
                                    </p:anim>
                                    <p:animEffect transition="in" filter="fade">
                                      <p:cBhvr>
                                        <p:cTn id="141" dur="1000"/>
                                        <p:tgtEl>
                                          <p:spTgt spid="59397">
                                            <p:txEl>
                                              <p:pRg st="6" end="6"/>
                                            </p:txEl>
                                          </p:spTgt>
                                        </p:tgtEl>
                                      </p:cBhvr>
                                    </p:animEffect>
                                  </p:childTnLst>
                                </p:cTn>
                              </p:par>
                              <p:par>
                                <p:cTn id="142" presetID="55" presetClass="entr" presetSubtype="0" fill="hold" grpId="0" nodeType="withEffect">
                                  <p:stCondLst>
                                    <p:cond delay="0"/>
                                  </p:stCondLst>
                                  <p:childTnLst>
                                    <p:set>
                                      <p:cBhvr>
                                        <p:cTn id="143" dur="1" fill="hold">
                                          <p:stCondLst>
                                            <p:cond delay="0"/>
                                          </p:stCondLst>
                                        </p:cTn>
                                        <p:tgtEl>
                                          <p:spTgt spid="59397">
                                            <p:txEl>
                                              <p:pRg st="7" end="7"/>
                                            </p:txEl>
                                          </p:spTgt>
                                        </p:tgtEl>
                                        <p:attrNameLst>
                                          <p:attrName>style.visibility</p:attrName>
                                        </p:attrNameLst>
                                      </p:cBhvr>
                                      <p:to>
                                        <p:strVal val="visible"/>
                                      </p:to>
                                    </p:set>
                                    <p:anim calcmode="lin" valueType="num">
                                      <p:cBhvr>
                                        <p:cTn id="144" dur="1000" fill="hold"/>
                                        <p:tgtEl>
                                          <p:spTgt spid="59397">
                                            <p:txEl>
                                              <p:pRg st="7" end="7"/>
                                            </p:txEl>
                                          </p:spTgt>
                                        </p:tgtEl>
                                        <p:attrNameLst>
                                          <p:attrName>ppt_w</p:attrName>
                                        </p:attrNameLst>
                                      </p:cBhvr>
                                      <p:tavLst>
                                        <p:tav tm="0">
                                          <p:val>
                                            <p:strVal val="#ppt_w*0.70"/>
                                          </p:val>
                                        </p:tav>
                                        <p:tav tm="100000">
                                          <p:val>
                                            <p:strVal val="#ppt_w"/>
                                          </p:val>
                                        </p:tav>
                                      </p:tavLst>
                                    </p:anim>
                                    <p:anim calcmode="lin" valueType="num">
                                      <p:cBhvr>
                                        <p:cTn id="145" dur="1000" fill="hold"/>
                                        <p:tgtEl>
                                          <p:spTgt spid="59397">
                                            <p:txEl>
                                              <p:pRg st="7" end="7"/>
                                            </p:txEl>
                                          </p:spTgt>
                                        </p:tgtEl>
                                        <p:attrNameLst>
                                          <p:attrName>ppt_h</p:attrName>
                                        </p:attrNameLst>
                                      </p:cBhvr>
                                      <p:tavLst>
                                        <p:tav tm="0">
                                          <p:val>
                                            <p:strVal val="#ppt_h"/>
                                          </p:val>
                                        </p:tav>
                                        <p:tav tm="100000">
                                          <p:val>
                                            <p:strVal val="#ppt_h"/>
                                          </p:val>
                                        </p:tav>
                                      </p:tavLst>
                                    </p:anim>
                                    <p:animEffect transition="in" filter="fade">
                                      <p:cBhvr>
                                        <p:cTn id="146" dur="1000"/>
                                        <p:tgtEl>
                                          <p:spTgt spid="59397">
                                            <p:txEl>
                                              <p:pRg st="7" end="7"/>
                                            </p:txEl>
                                          </p:spTgt>
                                        </p:tgtEl>
                                      </p:cBhvr>
                                    </p:animEffec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55" presetClass="entr" presetSubtype="0" fill="hold" grpId="0" nodeType="clickEffect">
                                  <p:stCondLst>
                                    <p:cond delay="0"/>
                                  </p:stCondLst>
                                  <p:childTnLst>
                                    <p:set>
                                      <p:cBhvr>
                                        <p:cTn id="150" dur="1" fill="hold">
                                          <p:stCondLst>
                                            <p:cond delay="0"/>
                                          </p:stCondLst>
                                        </p:cTn>
                                        <p:tgtEl>
                                          <p:spTgt spid="59397">
                                            <p:txEl>
                                              <p:pRg st="9" end="9"/>
                                            </p:txEl>
                                          </p:spTgt>
                                        </p:tgtEl>
                                        <p:attrNameLst>
                                          <p:attrName>style.visibility</p:attrName>
                                        </p:attrNameLst>
                                      </p:cBhvr>
                                      <p:to>
                                        <p:strVal val="visible"/>
                                      </p:to>
                                    </p:set>
                                    <p:anim calcmode="lin" valueType="num">
                                      <p:cBhvr>
                                        <p:cTn id="151" dur="1000" fill="hold"/>
                                        <p:tgtEl>
                                          <p:spTgt spid="59397">
                                            <p:txEl>
                                              <p:pRg st="9" end="9"/>
                                            </p:txEl>
                                          </p:spTgt>
                                        </p:tgtEl>
                                        <p:attrNameLst>
                                          <p:attrName>ppt_w</p:attrName>
                                        </p:attrNameLst>
                                      </p:cBhvr>
                                      <p:tavLst>
                                        <p:tav tm="0">
                                          <p:val>
                                            <p:strVal val="#ppt_w*0.70"/>
                                          </p:val>
                                        </p:tav>
                                        <p:tav tm="100000">
                                          <p:val>
                                            <p:strVal val="#ppt_w"/>
                                          </p:val>
                                        </p:tav>
                                      </p:tavLst>
                                    </p:anim>
                                    <p:anim calcmode="lin" valueType="num">
                                      <p:cBhvr>
                                        <p:cTn id="152" dur="1000" fill="hold"/>
                                        <p:tgtEl>
                                          <p:spTgt spid="59397">
                                            <p:txEl>
                                              <p:pRg st="9" end="9"/>
                                            </p:txEl>
                                          </p:spTgt>
                                        </p:tgtEl>
                                        <p:attrNameLst>
                                          <p:attrName>ppt_h</p:attrName>
                                        </p:attrNameLst>
                                      </p:cBhvr>
                                      <p:tavLst>
                                        <p:tav tm="0">
                                          <p:val>
                                            <p:strVal val="#ppt_h"/>
                                          </p:val>
                                        </p:tav>
                                        <p:tav tm="100000">
                                          <p:val>
                                            <p:strVal val="#ppt_h"/>
                                          </p:val>
                                        </p:tav>
                                      </p:tavLst>
                                    </p:anim>
                                    <p:animEffect transition="in" filter="fade">
                                      <p:cBhvr>
                                        <p:cTn id="153" dur="1000"/>
                                        <p:tgtEl>
                                          <p:spTgt spid="59397">
                                            <p:txEl>
                                              <p:pRg st="9" end="9"/>
                                            </p:txEl>
                                          </p:spTgt>
                                        </p:tgtEl>
                                      </p:cBhvr>
                                    </p:animEffect>
                                  </p:childTnLst>
                                </p:cTn>
                              </p:par>
                            </p:childTnLst>
                          </p:cTn>
                        </p:par>
                      </p:childTnLst>
                    </p:cTn>
                  </p:par>
                  <p:par>
                    <p:cTn id="154" fill="hold" nodeType="clickPar">
                      <p:stCondLst>
                        <p:cond delay="indefinite"/>
                      </p:stCondLst>
                      <p:childTnLst>
                        <p:par>
                          <p:cTn id="155" fill="hold" nodeType="withGroup">
                            <p:stCondLst>
                              <p:cond delay="0"/>
                            </p:stCondLst>
                            <p:childTnLst>
                              <p:par>
                                <p:cTn id="156" presetID="55" presetClass="entr" presetSubtype="0" fill="hold" grpId="0" nodeType="clickEffect">
                                  <p:stCondLst>
                                    <p:cond delay="0"/>
                                  </p:stCondLst>
                                  <p:childTnLst>
                                    <p:set>
                                      <p:cBhvr>
                                        <p:cTn id="157" dur="1" fill="hold">
                                          <p:stCondLst>
                                            <p:cond delay="0"/>
                                          </p:stCondLst>
                                        </p:cTn>
                                        <p:tgtEl>
                                          <p:spTgt spid="59397">
                                            <p:txEl>
                                              <p:pRg st="10" end="10"/>
                                            </p:txEl>
                                          </p:spTgt>
                                        </p:tgtEl>
                                        <p:attrNameLst>
                                          <p:attrName>style.visibility</p:attrName>
                                        </p:attrNameLst>
                                      </p:cBhvr>
                                      <p:to>
                                        <p:strVal val="visible"/>
                                      </p:to>
                                    </p:set>
                                    <p:anim calcmode="lin" valueType="num">
                                      <p:cBhvr>
                                        <p:cTn id="158" dur="1000" fill="hold"/>
                                        <p:tgtEl>
                                          <p:spTgt spid="59397">
                                            <p:txEl>
                                              <p:pRg st="10" end="10"/>
                                            </p:txEl>
                                          </p:spTgt>
                                        </p:tgtEl>
                                        <p:attrNameLst>
                                          <p:attrName>ppt_w</p:attrName>
                                        </p:attrNameLst>
                                      </p:cBhvr>
                                      <p:tavLst>
                                        <p:tav tm="0">
                                          <p:val>
                                            <p:strVal val="#ppt_w*0.70"/>
                                          </p:val>
                                        </p:tav>
                                        <p:tav tm="100000">
                                          <p:val>
                                            <p:strVal val="#ppt_w"/>
                                          </p:val>
                                        </p:tav>
                                      </p:tavLst>
                                    </p:anim>
                                    <p:anim calcmode="lin" valueType="num">
                                      <p:cBhvr>
                                        <p:cTn id="159" dur="1000" fill="hold"/>
                                        <p:tgtEl>
                                          <p:spTgt spid="59397">
                                            <p:txEl>
                                              <p:pRg st="10" end="10"/>
                                            </p:txEl>
                                          </p:spTgt>
                                        </p:tgtEl>
                                        <p:attrNameLst>
                                          <p:attrName>ppt_h</p:attrName>
                                        </p:attrNameLst>
                                      </p:cBhvr>
                                      <p:tavLst>
                                        <p:tav tm="0">
                                          <p:val>
                                            <p:strVal val="#ppt_h"/>
                                          </p:val>
                                        </p:tav>
                                        <p:tav tm="100000">
                                          <p:val>
                                            <p:strVal val="#ppt_h"/>
                                          </p:val>
                                        </p:tav>
                                      </p:tavLst>
                                    </p:anim>
                                    <p:animEffect transition="in" filter="fade">
                                      <p:cBhvr>
                                        <p:cTn id="160" dur="1000"/>
                                        <p:tgtEl>
                                          <p:spTgt spid="59397">
                                            <p:txEl>
                                              <p:pRg st="10" end="10"/>
                                            </p:txEl>
                                          </p:spTgt>
                                        </p:tgtEl>
                                      </p:cBhvr>
                                    </p:animEffect>
                                  </p:childTnLst>
                                </p:cTn>
                              </p:par>
                            </p:childTnLst>
                          </p:cTn>
                        </p:par>
                      </p:childTnLst>
                    </p:cTn>
                  </p:par>
                  <p:par>
                    <p:cTn id="161" fill="hold" nodeType="clickPar">
                      <p:stCondLst>
                        <p:cond delay="indefinite"/>
                      </p:stCondLst>
                      <p:childTnLst>
                        <p:par>
                          <p:cTn id="162" fill="hold" nodeType="withGroup">
                            <p:stCondLst>
                              <p:cond delay="0"/>
                            </p:stCondLst>
                            <p:childTnLst>
                              <p:par>
                                <p:cTn id="163" presetID="55" presetClass="entr" presetSubtype="0" fill="hold" grpId="0" nodeType="clickEffect">
                                  <p:stCondLst>
                                    <p:cond delay="0"/>
                                  </p:stCondLst>
                                  <p:childTnLst>
                                    <p:set>
                                      <p:cBhvr>
                                        <p:cTn id="164" dur="1" fill="hold">
                                          <p:stCondLst>
                                            <p:cond delay="0"/>
                                          </p:stCondLst>
                                        </p:cTn>
                                        <p:tgtEl>
                                          <p:spTgt spid="59397">
                                            <p:txEl>
                                              <p:pRg st="12" end="12"/>
                                            </p:txEl>
                                          </p:spTgt>
                                        </p:tgtEl>
                                        <p:attrNameLst>
                                          <p:attrName>style.visibility</p:attrName>
                                        </p:attrNameLst>
                                      </p:cBhvr>
                                      <p:to>
                                        <p:strVal val="visible"/>
                                      </p:to>
                                    </p:set>
                                    <p:anim calcmode="lin" valueType="num">
                                      <p:cBhvr>
                                        <p:cTn id="165" dur="1000" fill="hold"/>
                                        <p:tgtEl>
                                          <p:spTgt spid="59397">
                                            <p:txEl>
                                              <p:pRg st="12" end="12"/>
                                            </p:txEl>
                                          </p:spTgt>
                                        </p:tgtEl>
                                        <p:attrNameLst>
                                          <p:attrName>ppt_w</p:attrName>
                                        </p:attrNameLst>
                                      </p:cBhvr>
                                      <p:tavLst>
                                        <p:tav tm="0">
                                          <p:val>
                                            <p:strVal val="#ppt_w*0.70"/>
                                          </p:val>
                                        </p:tav>
                                        <p:tav tm="100000">
                                          <p:val>
                                            <p:strVal val="#ppt_w"/>
                                          </p:val>
                                        </p:tav>
                                      </p:tavLst>
                                    </p:anim>
                                    <p:anim calcmode="lin" valueType="num">
                                      <p:cBhvr>
                                        <p:cTn id="166" dur="1000" fill="hold"/>
                                        <p:tgtEl>
                                          <p:spTgt spid="59397">
                                            <p:txEl>
                                              <p:pRg st="12" end="12"/>
                                            </p:txEl>
                                          </p:spTgt>
                                        </p:tgtEl>
                                        <p:attrNameLst>
                                          <p:attrName>ppt_h</p:attrName>
                                        </p:attrNameLst>
                                      </p:cBhvr>
                                      <p:tavLst>
                                        <p:tav tm="0">
                                          <p:val>
                                            <p:strVal val="#ppt_h"/>
                                          </p:val>
                                        </p:tav>
                                        <p:tav tm="100000">
                                          <p:val>
                                            <p:strVal val="#ppt_h"/>
                                          </p:val>
                                        </p:tav>
                                      </p:tavLst>
                                    </p:anim>
                                    <p:animEffect transition="in" filter="fade">
                                      <p:cBhvr>
                                        <p:cTn id="167" dur="1000"/>
                                        <p:tgtEl>
                                          <p:spTgt spid="59397">
                                            <p:txEl>
                                              <p:pRg st="12" end="12"/>
                                            </p:txEl>
                                          </p:spTgt>
                                        </p:tgtEl>
                                      </p:cBhvr>
                                    </p:animEffect>
                                  </p:childTnLst>
                                </p:cTn>
                              </p:par>
                            </p:childTnLst>
                          </p:cTn>
                        </p:par>
                      </p:childTnLst>
                    </p:cTn>
                  </p:par>
                  <p:par>
                    <p:cTn id="168" fill="hold" nodeType="clickPar">
                      <p:stCondLst>
                        <p:cond delay="indefinite"/>
                      </p:stCondLst>
                      <p:childTnLst>
                        <p:par>
                          <p:cTn id="169" fill="hold" nodeType="withGroup">
                            <p:stCondLst>
                              <p:cond delay="0"/>
                            </p:stCondLst>
                            <p:childTnLst>
                              <p:par>
                                <p:cTn id="170" presetID="55" presetClass="entr" presetSubtype="0" fill="hold" grpId="0" nodeType="clickEffect">
                                  <p:stCondLst>
                                    <p:cond delay="0"/>
                                  </p:stCondLst>
                                  <p:childTnLst>
                                    <p:set>
                                      <p:cBhvr>
                                        <p:cTn id="171" dur="1" fill="hold">
                                          <p:stCondLst>
                                            <p:cond delay="0"/>
                                          </p:stCondLst>
                                        </p:cTn>
                                        <p:tgtEl>
                                          <p:spTgt spid="59397">
                                            <p:txEl>
                                              <p:pRg st="13" end="13"/>
                                            </p:txEl>
                                          </p:spTgt>
                                        </p:tgtEl>
                                        <p:attrNameLst>
                                          <p:attrName>style.visibility</p:attrName>
                                        </p:attrNameLst>
                                      </p:cBhvr>
                                      <p:to>
                                        <p:strVal val="visible"/>
                                      </p:to>
                                    </p:set>
                                    <p:anim calcmode="lin" valueType="num">
                                      <p:cBhvr>
                                        <p:cTn id="172" dur="1000" fill="hold"/>
                                        <p:tgtEl>
                                          <p:spTgt spid="59397">
                                            <p:txEl>
                                              <p:pRg st="13" end="13"/>
                                            </p:txEl>
                                          </p:spTgt>
                                        </p:tgtEl>
                                        <p:attrNameLst>
                                          <p:attrName>ppt_w</p:attrName>
                                        </p:attrNameLst>
                                      </p:cBhvr>
                                      <p:tavLst>
                                        <p:tav tm="0">
                                          <p:val>
                                            <p:strVal val="#ppt_w*0.70"/>
                                          </p:val>
                                        </p:tav>
                                        <p:tav tm="100000">
                                          <p:val>
                                            <p:strVal val="#ppt_w"/>
                                          </p:val>
                                        </p:tav>
                                      </p:tavLst>
                                    </p:anim>
                                    <p:anim calcmode="lin" valueType="num">
                                      <p:cBhvr>
                                        <p:cTn id="173" dur="1000" fill="hold"/>
                                        <p:tgtEl>
                                          <p:spTgt spid="59397">
                                            <p:txEl>
                                              <p:pRg st="13" end="13"/>
                                            </p:txEl>
                                          </p:spTgt>
                                        </p:tgtEl>
                                        <p:attrNameLst>
                                          <p:attrName>ppt_h</p:attrName>
                                        </p:attrNameLst>
                                      </p:cBhvr>
                                      <p:tavLst>
                                        <p:tav tm="0">
                                          <p:val>
                                            <p:strVal val="#ppt_h"/>
                                          </p:val>
                                        </p:tav>
                                        <p:tav tm="100000">
                                          <p:val>
                                            <p:strVal val="#ppt_h"/>
                                          </p:val>
                                        </p:tav>
                                      </p:tavLst>
                                    </p:anim>
                                    <p:animEffect transition="in" filter="fade">
                                      <p:cBhvr>
                                        <p:cTn id="174" dur="1000"/>
                                        <p:tgtEl>
                                          <p:spTgt spid="59397">
                                            <p:txEl>
                                              <p:pRg st="13" end="13"/>
                                            </p:txEl>
                                          </p:spTgt>
                                        </p:tgtEl>
                                      </p:cBhvr>
                                    </p:animEffect>
                                  </p:childTnLst>
                                </p:cTn>
                              </p:par>
                            </p:childTnLst>
                          </p:cTn>
                        </p:par>
                      </p:childTnLst>
                    </p:cTn>
                  </p:par>
                  <p:par>
                    <p:cTn id="175" fill="hold" nodeType="clickPar">
                      <p:stCondLst>
                        <p:cond delay="indefinite"/>
                      </p:stCondLst>
                      <p:childTnLst>
                        <p:par>
                          <p:cTn id="176" fill="hold" nodeType="withGroup">
                            <p:stCondLst>
                              <p:cond delay="0"/>
                            </p:stCondLst>
                            <p:childTnLst>
                              <p:par>
                                <p:cTn id="177" presetID="55" presetClass="entr" presetSubtype="0" fill="hold" grpId="0" nodeType="clickEffect">
                                  <p:stCondLst>
                                    <p:cond delay="0"/>
                                  </p:stCondLst>
                                  <p:childTnLst>
                                    <p:set>
                                      <p:cBhvr>
                                        <p:cTn id="178" dur="1" fill="hold">
                                          <p:stCondLst>
                                            <p:cond delay="0"/>
                                          </p:stCondLst>
                                        </p:cTn>
                                        <p:tgtEl>
                                          <p:spTgt spid="59397">
                                            <p:txEl>
                                              <p:pRg st="14" end="14"/>
                                            </p:txEl>
                                          </p:spTgt>
                                        </p:tgtEl>
                                        <p:attrNameLst>
                                          <p:attrName>style.visibility</p:attrName>
                                        </p:attrNameLst>
                                      </p:cBhvr>
                                      <p:to>
                                        <p:strVal val="visible"/>
                                      </p:to>
                                    </p:set>
                                    <p:anim calcmode="lin" valueType="num">
                                      <p:cBhvr>
                                        <p:cTn id="179" dur="1000" fill="hold"/>
                                        <p:tgtEl>
                                          <p:spTgt spid="59397">
                                            <p:txEl>
                                              <p:pRg st="14" end="14"/>
                                            </p:txEl>
                                          </p:spTgt>
                                        </p:tgtEl>
                                        <p:attrNameLst>
                                          <p:attrName>ppt_w</p:attrName>
                                        </p:attrNameLst>
                                      </p:cBhvr>
                                      <p:tavLst>
                                        <p:tav tm="0">
                                          <p:val>
                                            <p:strVal val="#ppt_w*0.70"/>
                                          </p:val>
                                        </p:tav>
                                        <p:tav tm="100000">
                                          <p:val>
                                            <p:strVal val="#ppt_w"/>
                                          </p:val>
                                        </p:tav>
                                      </p:tavLst>
                                    </p:anim>
                                    <p:anim calcmode="lin" valueType="num">
                                      <p:cBhvr>
                                        <p:cTn id="180" dur="1000" fill="hold"/>
                                        <p:tgtEl>
                                          <p:spTgt spid="59397">
                                            <p:txEl>
                                              <p:pRg st="14" end="14"/>
                                            </p:txEl>
                                          </p:spTgt>
                                        </p:tgtEl>
                                        <p:attrNameLst>
                                          <p:attrName>ppt_h</p:attrName>
                                        </p:attrNameLst>
                                      </p:cBhvr>
                                      <p:tavLst>
                                        <p:tav tm="0">
                                          <p:val>
                                            <p:strVal val="#ppt_h"/>
                                          </p:val>
                                        </p:tav>
                                        <p:tav tm="100000">
                                          <p:val>
                                            <p:strVal val="#ppt_h"/>
                                          </p:val>
                                        </p:tav>
                                      </p:tavLst>
                                    </p:anim>
                                    <p:animEffect transition="in" filter="fade">
                                      <p:cBhvr>
                                        <p:cTn id="181" dur="1000"/>
                                        <p:tgtEl>
                                          <p:spTgt spid="59397">
                                            <p:txEl>
                                              <p:pRg st="14" end="14"/>
                                            </p:txEl>
                                          </p:spTgt>
                                        </p:tgtEl>
                                      </p:cBhvr>
                                    </p:animEffect>
                                  </p:childTnLst>
                                </p:cTn>
                              </p:par>
                            </p:childTnLst>
                          </p:cTn>
                        </p:par>
                      </p:childTnLst>
                    </p:cTn>
                  </p:par>
                  <p:par>
                    <p:cTn id="182" fill="hold" nodeType="clickPar">
                      <p:stCondLst>
                        <p:cond delay="indefinite"/>
                      </p:stCondLst>
                      <p:childTnLst>
                        <p:par>
                          <p:cTn id="183" fill="hold" nodeType="withGroup">
                            <p:stCondLst>
                              <p:cond delay="0"/>
                            </p:stCondLst>
                            <p:childTnLst>
                              <p:par>
                                <p:cTn id="184" presetID="55" presetClass="entr" presetSubtype="0" fill="hold" grpId="0" nodeType="clickEffect">
                                  <p:stCondLst>
                                    <p:cond delay="0"/>
                                  </p:stCondLst>
                                  <p:childTnLst>
                                    <p:set>
                                      <p:cBhvr>
                                        <p:cTn id="185" dur="1" fill="hold">
                                          <p:stCondLst>
                                            <p:cond delay="0"/>
                                          </p:stCondLst>
                                        </p:cTn>
                                        <p:tgtEl>
                                          <p:spTgt spid="59397">
                                            <p:txEl>
                                              <p:pRg st="15" end="15"/>
                                            </p:txEl>
                                          </p:spTgt>
                                        </p:tgtEl>
                                        <p:attrNameLst>
                                          <p:attrName>style.visibility</p:attrName>
                                        </p:attrNameLst>
                                      </p:cBhvr>
                                      <p:to>
                                        <p:strVal val="visible"/>
                                      </p:to>
                                    </p:set>
                                    <p:anim calcmode="lin" valueType="num">
                                      <p:cBhvr>
                                        <p:cTn id="186" dur="1000" fill="hold"/>
                                        <p:tgtEl>
                                          <p:spTgt spid="59397">
                                            <p:txEl>
                                              <p:pRg st="15" end="15"/>
                                            </p:txEl>
                                          </p:spTgt>
                                        </p:tgtEl>
                                        <p:attrNameLst>
                                          <p:attrName>ppt_w</p:attrName>
                                        </p:attrNameLst>
                                      </p:cBhvr>
                                      <p:tavLst>
                                        <p:tav tm="0">
                                          <p:val>
                                            <p:strVal val="#ppt_w*0.70"/>
                                          </p:val>
                                        </p:tav>
                                        <p:tav tm="100000">
                                          <p:val>
                                            <p:strVal val="#ppt_w"/>
                                          </p:val>
                                        </p:tav>
                                      </p:tavLst>
                                    </p:anim>
                                    <p:anim calcmode="lin" valueType="num">
                                      <p:cBhvr>
                                        <p:cTn id="187" dur="1000" fill="hold"/>
                                        <p:tgtEl>
                                          <p:spTgt spid="59397">
                                            <p:txEl>
                                              <p:pRg st="15" end="15"/>
                                            </p:txEl>
                                          </p:spTgt>
                                        </p:tgtEl>
                                        <p:attrNameLst>
                                          <p:attrName>ppt_h</p:attrName>
                                        </p:attrNameLst>
                                      </p:cBhvr>
                                      <p:tavLst>
                                        <p:tav tm="0">
                                          <p:val>
                                            <p:strVal val="#ppt_h"/>
                                          </p:val>
                                        </p:tav>
                                        <p:tav tm="100000">
                                          <p:val>
                                            <p:strVal val="#ppt_h"/>
                                          </p:val>
                                        </p:tav>
                                      </p:tavLst>
                                    </p:anim>
                                    <p:animEffect transition="in" filter="fade">
                                      <p:cBhvr>
                                        <p:cTn id="188" dur="1000"/>
                                        <p:tgtEl>
                                          <p:spTgt spid="59397">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6" grpId="0" uiExpand="1" build="p"/>
      <p:bldP spid="59397"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What do wildlife need?</a:t>
            </a:r>
          </a:p>
        </p:txBody>
      </p:sp>
      <p:pic>
        <p:nvPicPr>
          <p:cNvPr id="11270" name="Picture 6" descr="wetlandDIAG"/>
          <p:cNvPicPr>
            <a:picLocks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457200" y="2184400"/>
            <a:ext cx="4038600" cy="3355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271" name="Rectangle 7"/>
          <p:cNvSpPr>
            <a:spLocks noGrp="1" noChangeArrowheads="1"/>
          </p:cNvSpPr>
          <p:nvPr>
            <p:ph type="body" sz="half" idx="2"/>
          </p:nvPr>
        </p:nvSpPr>
        <p:spPr/>
        <p:txBody>
          <a:bodyPr/>
          <a:lstStyle/>
          <a:p>
            <a:r>
              <a:rPr lang="en-US" sz="2800"/>
              <a:t>Habitat heterogeneity </a:t>
            </a:r>
          </a:p>
          <a:p>
            <a:r>
              <a:rPr lang="en-US" sz="2800">
                <a:solidFill>
                  <a:srgbClr val="000099"/>
                </a:solidFill>
              </a:rPr>
              <a:t>Ecological cycling (</a:t>
            </a:r>
            <a:r>
              <a:rPr lang="en-US" sz="1400" b="1">
                <a:solidFill>
                  <a:srgbClr val="000099"/>
                </a:solidFill>
              </a:rPr>
              <a:t>wood, water, nutrients</a:t>
            </a:r>
            <a:r>
              <a:rPr lang="en-US" sz="2800">
                <a:solidFill>
                  <a:srgbClr val="000099"/>
                </a:solidFill>
              </a:rPr>
              <a:t>)</a:t>
            </a:r>
          </a:p>
          <a:p>
            <a:r>
              <a:rPr lang="en-US" sz="2800"/>
              <a:t>Shelter/cover</a:t>
            </a:r>
          </a:p>
          <a:p>
            <a:r>
              <a:rPr lang="en-US" sz="2800">
                <a:solidFill>
                  <a:srgbClr val="000099"/>
                </a:solidFill>
              </a:rPr>
              <a:t>Migration corridors</a:t>
            </a:r>
          </a:p>
          <a:p>
            <a:r>
              <a:rPr lang="en-US" sz="2800"/>
              <a:t>Foraging</a:t>
            </a:r>
          </a:p>
          <a:p>
            <a:r>
              <a:rPr lang="en-US" sz="2800">
                <a:solidFill>
                  <a:srgbClr val="000099"/>
                </a:solidFill>
              </a:rPr>
              <a:t>Breeding and rearing</a:t>
            </a:r>
          </a:p>
          <a:p>
            <a:pPr>
              <a:buFontTx/>
              <a:buNone/>
            </a:pPr>
            <a:endParaRPr lang="en-US" sz="2800" i="1">
              <a:solidFill>
                <a:srgbClr val="CC3300"/>
              </a:solidFill>
            </a:endParaRPr>
          </a:p>
          <a:p>
            <a:pPr>
              <a:buFontTx/>
              <a:buNone/>
            </a:pPr>
            <a:endParaRPr lang="en-US" sz="2800"/>
          </a:p>
          <a:p>
            <a:endParaRPr lang="en-US" sz="28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z="2800" b="1">
                <a:solidFill>
                  <a:srgbClr val="CC3300"/>
                </a:solidFill>
              </a:rPr>
              <a:t>What do </a:t>
            </a:r>
            <a:r>
              <a:rPr lang="en-US" sz="2800" b="1">
                <a:solidFill>
                  <a:srgbClr val="008000"/>
                </a:solidFill>
              </a:rPr>
              <a:t>botanical wildlife</a:t>
            </a:r>
            <a:r>
              <a:rPr lang="en-US" sz="2800" b="1">
                <a:solidFill>
                  <a:srgbClr val="CC3300"/>
                </a:solidFill>
              </a:rPr>
              <a:t> need?</a:t>
            </a:r>
            <a:br>
              <a:rPr lang="en-US" sz="2800" b="1">
                <a:solidFill>
                  <a:srgbClr val="CC3300"/>
                </a:solidFill>
              </a:rPr>
            </a:br>
            <a:r>
              <a:rPr lang="en-US" sz="1800" b="1"/>
              <a:t>Botanical characteristics associated with perturbation [</a:t>
            </a:r>
            <a:r>
              <a:rPr lang="en-US" sz="1400" b="1"/>
              <a:t>from Manual of California Vegetation, J. Sawyer &amp; T. Keeler-Wolf- in revision</a:t>
            </a:r>
            <a:r>
              <a:rPr lang="en-US" sz="1800" b="1"/>
              <a:t>]</a:t>
            </a:r>
          </a:p>
        </p:txBody>
      </p:sp>
      <p:graphicFrame>
        <p:nvGraphicFramePr>
          <p:cNvPr id="19723" name="Group 267"/>
          <p:cNvGraphicFramePr>
            <a:graphicFrameLocks noGrp="1"/>
          </p:cNvGraphicFramePr>
          <p:nvPr>
            <p:ph type="tbl" idx="1"/>
          </p:nvPr>
        </p:nvGraphicFramePr>
        <p:xfrm>
          <a:off x="457200" y="1600200"/>
          <a:ext cx="8229600" cy="4879975"/>
        </p:xfrm>
        <a:graphic>
          <a:graphicData uri="http://schemas.openxmlformats.org/drawingml/2006/table">
            <a:tbl>
              <a:tblPr/>
              <a:tblGrid>
                <a:gridCol w="2271713"/>
                <a:gridCol w="5957887"/>
              </a:tblGrid>
              <a:tr h="1603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bg1"/>
                          </a:solidFill>
                          <a:effectLst/>
                          <a:latin typeface="Times New Roman" pitchFamily="18" charset="0"/>
                          <a:cs typeface="Times New Roman" pitchFamily="18" charset="0"/>
                        </a:rPr>
                        <a:t>Plant Life Form</a:t>
                      </a:r>
                      <a:endParaRPr kumimoji="0" lang="en-US" sz="1800" b="1" i="0" u="none" strike="noStrike" cap="none" normalizeH="0" baseline="0" smtClean="0">
                        <a:ln>
                          <a:noFill/>
                        </a:ln>
                        <a:solidFill>
                          <a:schemeClr val="bg1"/>
                        </a:solidFill>
                        <a:effectLst/>
                        <a:latin typeface="Arial"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66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Includes duration, life form,  modifiers, and leaf condition for plant species  </a:t>
                      </a:r>
                      <a:endParaRPr kumimoji="0" lang="en-US" sz="1800" b="0" i="0" u="none" strike="noStrike" cap="none" normalizeH="0" baseline="0" smtClean="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r>
              <a:tr h="276225">
                <a:tc>
                  <a:txBody>
                    <a:bodyPr/>
                    <a:lstStyle/>
                    <a:p>
                      <a:pPr marL="457200" marR="0" lvl="1" indent="0" algn="l" defTabSz="914400" rtl="0" eaLnBrk="1" fontAlgn="base" latinLnBrk="0" hangingPunct="1">
                        <a:lnSpc>
                          <a:spcPct val="100000"/>
                        </a:lnSpc>
                        <a:spcBef>
                          <a:spcPct val="0"/>
                        </a:spcBef>
                        <a:spcAft>
                          <a:spcPct val="0"/>
                        </a:spcAft>
                        <a:buClrTx/>
                        <a:buSzTx/>
                        <a:buFontTx/>
                        <a:buNone/>
                        <a:tabLst/>
                      </a:pPr>
                      <a:r>
                        <a:rPr kumimoji="0" lang="en-US" sz="1000" b="1" i="1" u="none" strike="noStrike" cap="none" normalizeH="0" baseline="0" smtClean="0">
                          <a:ln>
                            <a:noFill/>
                          </a:ln>
                          <a:solidFill>
                            <a:schemeClr val="tx1"/>
                          </a:solidFill>
                          <a:effectLst/>
                          <a:latin typeface="Times New Roman" pitchFamily="18" charset="0"/>
                          <a:cs typeface="Times New Roman" pitchFamily="18" charset="0"/>
                        </a:rPr>
                        <a:t>Duration</a:t>
                      </a:r>
                      <a:endParaRPr kumimoji="0" lang="en-US" sz="1800" b="1" i="1"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The life span of the plant</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61925">
                <a:tc>
                  <a:txBody>
                    <a:bodyPr/>
                    <a:lstStyle/>
                    <a:p>
                      <a:pPr marL="914400" marR="0" lvl="2"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Annual, perennial, etc.</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A single year; variable; dies after fruiting; does not die after fruiting</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60338">
                <a:tc>
                  <a:txBody>
                    <a:bodyPr/>
                    <a:lstStyle/>
                    <a:p>
                      <a:pPr marL="457200" marR="0" lvl="1" indent="0" algn="l" defTabSz="914400" rtl="0" eaLnBrk="1" fontAlgn="base" latinLnBrk="0" hangingPunct="1">
                        <a:lnSpc>
                          <a:spcPct val="100000"/>
                        </a:lnSpc>
                        <a:spcBef>
                          <a:spcPct val="0"/>
                        </a:spcBef>
                        <a:spcAft>
                          <a:spcPct val="0"/>
                        </a:spcAft>
                        <a:buClrTx/>
                        <a:buSzTx/>
                        <a:buFontTx/>
                        <a:buNone/>
                        <a:tabLst/>
                      </a:pPr>
                      <a:r>
                        <a:rPr kumimoji="0" lang="en-US" sz="1000" b="1" i="1" u="none" strike="noStrike" cap="none" normalizeH="0" baseline="0" smtClean="0">
                          <a:ln>
                            <a:noFill/>
                          </a:ln>
                          <a:solidFill>
                            <a:schemeClr val="tx1"/>
                          </a:solidFill>
                          <a:effectLst/>
                          <a:latin typeface="Times New Roman" pitchFamily="18" charset="0"/>
                          <a:cs typeface="Times New Roman" pitchFamily="18" charset="0"/>
                        </a:rPr>
                        <a:t>Growth form</a:t>
                      </a:r>
                      <a:endParaRPr kumimoji="0" lang="en-US" sz="1800" b="1" i="1"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Size, above ground tissue types, stem arrangement, and external support</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61925">
                <a:tc>
                  <a:txBody>
                    <a:bodyPr/>
                    <a:lstStyle/>
                    <a:p>
                      <a:pPr marL="914400" marR="0" lvl="2"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Herb, shrub, tree, vine</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Lacks above ground woody tissue</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457200" marR="0" lvl="1" indent="0" algn="l" defTabSz="914400" rtl="0" eaLnBrk="1" fontAlgn="base" latinLnBrk="0" hangingPunct="1">
                        <a:lnSpc>
                          <a:spcPct val="100000"/>
                        </a:lnSpc>
                        <a:spcBef>
                          <a:spcPct val="0"/>
                        </a:spcBef>
                        <a:spcAft>
                          <a:spcPct val="0"/>
                        </a:spcAft>
                        <a:buClrTx/>
                        <a:buSzTx/>
                        <a:buFontTx/>
                        <a:buNone/>
                        <a:tabLst/>
                      </a:pPr>
                      <a:r>
                        <a:rPr kumimoji="0" lang="en-US" sz="1000" b="1" i="1" u="none" strike="noStrike" cap="none" normalizeH="0" baseline="0" smtClean="0">
                          <a:ln>
                            <a:noFill/>
                          </a:ln>
                          <a:solidFill>
                            <a:schemeClr val="tx1"/>
                          </a:solidFill>
                          <a:effectLst/>
                          <a:latin typeface="Times New Roman" pitchFamily="18" charset="0"/>
                          <a:cs typeface="Times New Roman" pitchFamily="18" charset="0"/>
                        </a:rPr>
                        <a:t>Leaf condition</a:t>
                      </a:r>
                      <a:endParaRPr kumimoji="0" lang="en-US" sz="1800" b="1" i="1"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0350">
                <a:tc>
                  <a:txBody>
                    <a:bodyPr/>
                    <a:lstStyle/>
                    <a:p>
                      <a:pPr marL="914400" marR="0" lvl="2"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Evergreen, deciduous</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Retaining leaves for the entire year, shedding during drought/dry season or winter/cold season</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457200" marR="0" lvl="1" indent="0" algn="l" defTabSz="914400" rtl="0" eaLnBrk="1" fontAlgn="base" latinLnBrk="0" hangingPunct="1">
                        <a:lnSpc>
                          <a:spcPct val="100000"/>
                        </a:lnSpc>
                        <a:spcBef>
                          <a:spcPct val="0"/>
                        </a:spcBef>
                        <a:spcAft>
                          <a:spcPct val="0"/>
                        </a:spcAft>
                        <a:buClrTx/>
                        <a:buSzTx/>
                        <a:buFontTx/>
                        <a:buNone/>
                        <a:tabLst/>
                      </a:pPr>
                      <a:r>
                        <a:rPr kumimoji="0" lang="en-US" sz="1000" b="1" i="1" u="none" strike="noStrike" cap="none" normalizeH="0" baseline="0" smtClean="0">
                          <a:ln>
                            <a:noFill/>
                          </a:ln>
                          <a:solidFill>
                            <a:schemeClr val="tx1"/>
                          </a:solidFill>
                          <a:effectLst/>
                          <a:latin typeface="Times New Roman" pitchFamily="18" charset="0"/>
                          <a:cs typeface="Times New Roman" pitchFamily="18" charset="0"/>
                        </a:rPr>
                        <a:t>Modifiers</a:t>
                      </a:r>
                      <a:endParaRPr kumimoji="0" lang="en-US" sz="1800" b="1" i="1"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Underground organs, under-ground stems/above-ground roots; fleshiness; asexual reproduction</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Bulbiferous, rhizomatous, stoloniferous, succulent, clonal</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Having fleshy underground storage organs (herbs)</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bg1"/>
                          </a:solidFill>
                          <a:effectLst/>
                          <a:latin typeface="Times New Roman" pitchFamily="18" charset="0"/>
                          <a:cs typeface="Times New Roman" pitchFamily="18" charset="0"/>
                        </a:rPr>
                        <a:t>Seed storage</a:t>
                      </a:r>
                      <a:endParaRPr kumimoji="0" lang="en-US" sz="1800" b="1" i="0" u="none" strike="noStrike" cap="none" normalizeH="0" baseline="0" smtClean="0">
                        <a:ln>
                          <a:noFill/>
                        </a:ln>
                        <a:solidFill>
                          <a:schemeClr val="bg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0066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006600"/>
                    </a:solidFill>
                  </a:tcPr>
                </a:tc>
              </a:tr>
              <a:tr h="161925">
                <a:tc>
                  <a:txBody>
                    <a:bodyPr/>
                    <a:lstStyle/>
                    <a:p>
                      <a:pPr marL="457200" marR="0" lvl="1" indent="0" algn="l" defTabSz="914400" rtl="0" eaLnBrk="1" fontAlgn="base" latinLnBrk="0" hangingPunct="1">
                        <a:lnSpc>
                          <a:spcPct val="100000"/>
                        </a:lnSpc>
                        <a:spcBef>
                          <a:spcPct val="0"/>
                        </a:spcBef>
                        <a:spcAft>
                          <a:spcPct val="0"/>
                        </a:spcAft>
                        <a:buClrTx/>
                        <a:buSzTx/>
                        <a:buFontTx/>
                        <a:buNone/>
                        <a:tabLst/>
                      </a:pPr>
                      <a:r>
                        <a:rPr kumimoji="0" lang="en-US" sz="1000" b="1" i="1" u="none" strike="noStrike" cap="none" normalizeH="0" baseline="0" smtClean="0">
                          <a:ln>
                            <a:noFill/>
                          </a:ln>
                          <a:solidFill>
                            <a:schemeClr val="tx1"/>
                          </a:solidFill>
                          <a:effectLst/>
                          <a:latin typeface="Times New Roman" pitchFamily="18" charset="0"/>
                          <a:cs typeface="Times New Roman" pitchFamily="18" charset="0"/>
                        </a:rPr>
                        <a:t>Canopy, soil, transient</a:t>
                      </a:r>
                      <a:endParaRPr kumimoji="0" lang="en-US" sz="1800" b="1" i="1"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Seeds stored above-ground (e.g., cones); below- ground (caches, distributed diffusely); not stored</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619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bg1"/>
                          </a:solidFill>
                          <a:effectLst/>
                          <a:latin typeface="Times New Roman" pitchFamily="18" charset="0"/>
                          <a:cs typeface="Times New Roman" pitchFamily="18" charset="0"/>
                        </a:rPr>
                        <a:t>Seed longevity</a:t>
                      </a:r>
                      <a:endParaRPr kumimoji="0" lang="en-US" sz="1800" b="1" i="0" u="none" strike="noStrike" cap="none" normalizeH="0" baseline="0" smtClean="0">
                        <a:ln>
                          <a:noFill/>
                        </a:ln>
                        <a:solidFill>
                          <a:schemeClr val="bg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66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Length of time that seed remains viable </a:t>
                      </a:r>
                      <a:r>
                        <a:rPr kumimoji="0" lang="en-US" sz="1000" b="0" i="1" u="none" strike="noStrike" cap="none" normalizeH="0" baseline="0" smtClean="0">
                          <a:ln>
                            <a:noFill/>
                          </a:ln>
                          <a:solidFill>
                            <a:schemeClr val="tx1"/>
                          </a:solidFill>
                          <a:effectLst/>
                          <a:latin typeface="Times New Roman" pitchFamily="18" charset="0"/>
                          <a:cs typeface="Times New Roman" pitchFamily="18" charset="0"/>
                        </a:rPr>
                        <a:t>under natural conditions</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r>
              <a:tr h="160338">
                <a:tc>
                  <a:txBody>
                    <a:bodyPr/>
                    <a:lstStyle/>
                    <a:p>
                      <a:pPr marL="457200" marR="0" lvl="1" indent="0" algn="l" defTabSz="914400" rtl="0" eaLnBrk="1" fontAlgn="base" latinLnBrk="0" hangingPunct="1">
                        <a:lnSpc>
                          <a:spcPct val="100000"/>
                        </a:lnSpc>
                        <a:spcBef>
                          <a:spcPct val="0"/>
                        </a:spcBef>
                        <a:spcAft>
                          <a:spcPct val="0"/>
                        </a:spcAft>
                        <a:buClrTx/>
                        <a:buSzTx/>
                        <a:buFontTx/>
                        <a:buNone/>
                        <a:tabLst/>
                      </a:pPr>
                      <a:r>
                        <a:rPr kumimoji="0" lang="en-US" sz="1000" b="1" i="1" u="none" strike="noStrike" cap="none" normalizeH="0" baseline="0" smtClean="0">
                          <a:ln>
                            <a:noFill/>
                          </a:ln>
                          <a:solidFill>
                            <a:schemeClr val="tx1"/>
                          </a:solidFill>
                          <a:effectLst/>
                          <a:latin typeface="Times New Roman" pitchFamily="18" charset="0"/>
                          <a:cs typeface="Times New Roman" pitchFamily="18" charset="0"/>
                        </a:rPr>
                        <a:t>Short, medium, long</a:t>
                      </a:r>
                      <a:endParaRPr kumimoji="0" lang="en-US" sz="1800" b="1" i="1"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&lt;  = 1 yr or one growing season; 1-10 yrs; &gt; 10 yrs</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bg1"/>
                          </a:solidFill>
                          <a:effectLst/>
                          <a:latin typeface="Times New Roman" pitchFamily="18" charset="0"/>
                          <a:cs typeface="Times New Roman" pitchFamily="18" charset="0"/>
                        </a:rPr>
                        <a:t>Mode of dispersal</a:t>
                      </a:r>
                      <a:endParaRPr kumimoji="0" lang="en-US" sz="1800" b="1" i="0" u="none" strike="noStrike" cap="none" normalizeH="0" baseline="0" smtClean="0">
                        <a:ln>
                          <a:noFill/>
                        </a:ln>
                        <a:solidFill>
                          <a:schemeClr val="bg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66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006600"/>
                    </a:solidFill>
                  </a:tcPr>
                </a:tc>
              </a:tr>
              <a:tr h="292100">
                <a:tc>
                  <a:txBody>
                    <a:bodyPr/>
                    <a:lstStyle/>
                    <a:p>
                      <a:pPr marL="457200" marR="0" lvl="1" indent="0" algn="l" defTabSz="914400" rtl="0" eaLnBrk="1" fontAlgn="base" latinLnBrk="0" hangingPunct="1">
                        <a:lnSpc>
                          <a:spcPct val="100000"/>
                        </a:lnSpc>
                        <a:spcBef>
                          <a:spcPct val="0"/>
                        </a:spcBef>
                        <a:spcAft>
                          <a:spcPct val="0"/>
                        </a:spcAft>
                        <a:buClrTx/>
                        <a:buSzTx/>
                        <a:buFontTx/>
                        <a:buNone/>
                        <a:tabLst/>
                      </a:pPr>
                      <a:r>
                        <a:rPr kumimoji="0" lang="en-US" sz="1000" b="1" i="1" u="none" strike="noStrike" cap="none" normalizeH="0" baseline="0" smtClean="0">
                          <a:ln>
                            <a:noFill/>
                          </a:ln>
                          <a:solidFill>
                            <a:schemeClr val="tx1"/>
                          </a:solidFill>
                          <a:effectLst/>
                          <a:latin typeface="Times New Roman" pitchFamily="18" charset="0"/>
                          <a:cs typeface="Times New Roman" pitchFamily="18" charset="0"/>
                        </a:rPr>
                        <a:t>Wind, animal, gravity</a:t>
                      </a:r>
                      <a:endParaRPr kumimoji="0" lang="en-US" sz="1800" b="1" i="1"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bg1"/>
                          </a:solidFill>
                          <a:effectLst/>
                          <a:latin typeface="Times New Roman" pitchFamily="18" charset="0"/>
                          <a:cs typeface="Times New Roman" pitchFamily="18" charset="0"/>
                        </a:rPr>
                        <a:t>Stimulation agents</a:t>
                      </a:r>
                      <a:endParaRPr kumimoji="0" lang="en-US" sz="1800" b="1" i="0" u="none" strike="noStrike" cap="none" normalizeH="0" baseline="0" smtClean="0">
                        <a:ln>
                          <a:noFill/>
                        </a:ln>
                        <a:solidFill>
                          <a:schemeClr val="bg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66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006600"/>
                    </a:solidFill>
                  </a:tcPr>
                </a:tc>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Chemical, heat, inundation, statification</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Stratification-  Suitable conditions of temperature and/or moisture in winter or summer</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bg1"/>
                          </a:solidFill>
                          <a:effectLst/>
                          <a:latin typeface="Times New Roman" pitchFamily="18" charset="0"/>
                          <a:cs typeface="Times New Roman" pitchFamily="18" charset="0"/>
                        </a:rPr>
                        <a:t>Sprouting mechanism</a:t>
                      </a:r>
                      <a:endParaRPr kumimoji="0" lang="en-US" sz="1800" b="1" i="0" u="none" strike="noStrike" cap="none" normalizeH="0" baseline="0" smtClean="0">
                        <a:ln>
                          <a:noFill/>
                        </a:ln>
                        <a:solidFill>
                          <a:schemeClr val="bg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66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006600"/>
                    </a:solidFill>
                  </a:tcPr>
                </a:tc>
              </a:tr>
              <a:tr h="244475">
                <a:tc>
                  <a:txBody>
                    <a:bodyPr/>
                    <a:lstStyle/>
                    <a:p>
                      <a:pPr marL="457200" marR="0" lvl="1" indent="0" algn="l" defTabSz="914400" rtl="0" eaLnBrk="1" fontAlgn="base" latinLnBrk="0" hangingPunct="1">
                        <a:lnSpc>
                          <a:spcPct val="100000"/>
                        </a:lnSpc>
                        <a:spcBef>
                          <a:spcPct val="0"/>
                        </a:spcBef>
                        <a:spcAft>
                          <a:spcPct val="0"/>
                        </a:spcAft>
                        <a:buClrTx/>
                        <a:buSzTx/>
                        <a:buFontTx/>
                        <a:buNone/>
                        <a:tabLst/>
                      </a:pPr>
                      <a:r>
                        <a:rPr kumimoji="0" lang="en-US" sz="1000" b="1" i="1" u="none" strike="noStrike" cap="none" normalizeH="0" baseline="0" smtClean="0">
                          <a:ln>
                            <a:noFill/>
                          </a:ln>
                          <a:solidFill>
                            <a:schemeClr val="tx1"/>
                          </a:solidFill>
                          <a:effectLst/>
                          <a:latin typeface="Times New Roman" pitchFamily="18" charset="0"/>
                          <a:cs typeface="Times New Roman" pitchFamily="18" charset="0"/>
                        </a:rPr>
                        <a:t>Buds, underground structures</a:t>
                      </a:r>
                      <a:endParaRPr kumimoji="0" lang="en-US" sz="1800" b="1" i="1"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Sprouting from buds on sm. Above-grnd branches/lg. above-grnd or trunks; lignotubers, rhizomes, roots</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z="2800" b="1">
                <a:solidFill>
                  <a:srgbClr val="CC3300"/>
                </a:solidFill>
              </a:rPr>
              <a:t>What do </a:t>
            </a:r>
            <a:r>
              <a:rPr lang="en-US" sz="2800" b="1">
                <a:solidFill>
                  <a:srgbClr val="008000"/>
                </a:solidFill>
              </a:rPr>
              <a:t>botanical wildlife</a:t>
            </a:r>
            <a:r>
              <a:rPr lang="en-US" sz="2800" b="1">
                <a:solidFill>
                  <a:srgbClr val="CC3300"/>
                </a:solidFill>
              </a:rPr>
              <a:t> need?</a:t>
            </a:r>
            <a:br>
              <a:rPr lang="en-US" sz="2800" b="1">
                <a:solidFill>
                  <a:srgbClr val="CC3300"/>
                </a:solidFill>
              </a:rPr>
            </a:br>
            <a:r>
              <a:rPr lang="en-US" sz="1800" b="1"/>
              <a:t>Surviving fire perturbation due to biological and morphological characteristics [</a:t>
            </a:r>
            <a:r>
              <a:rPr lang="en-US" sz="1200" b="1"/>
              <a:t>from Manual of California Vegetation, J. Sawyer &amp; T. Keeler-Wolf- in revision</a:t>
            </a:r>
            <a:r>
              <a:rPr lang="en-US" sz="1800" b="1"/>
              <a:t>]</a:t>
            </a:r>
          </a:p>
        </p:txBody>
      </p:sp>
      <p:graphicFrame>
        <p:nvGraphicFramePr>
          <p:cNvPr id="66870" name="Group 310"/>
          <p:cNvGraphicFramePr>
            <a:graphicFrameLocks noGrp="1"/>
          </p:cNvGraphicFramePr>
          <p:nvPr>
            <p:ph type="tbl" idx="1"/>
          </p:nvPr>
        </p:nvGraphicFramePr>
        <p:xfrm>
          <a:off x="457200" y="1600200"/>
          <a:ext cx="8229600" cy="4268788"/>
        </p:xfrm>
        <a:graphic>
          <a:graphicData uri="http://schemas.openxmlformats.org/drawingml/2006/table">
            <a:tbl>
              <a:tblPr/>
              <a:tblGrid>
                <a:gridCol w="2743200"/>
                <a:gridCol w="5486400"/>
              </a:tblGrid>
              <a:tr h="4111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bg1"/>
                          </a:solidFill>
                          <a:effectLst/>
                          <a:latin typeface="Times New Roman" pitchFamily="18" charset="0"/>
                          <a:cs typeface="Times New Roman" pitchFamily="18" charset="0"/>
                        </a:rPr>
                        <a:t>Survivability of seedlings/mature plants</a:t>
                      </a:r>
                      <a:endParaRPr kumimoji="0" lang="en-US" sz="1800" b="1" i="0" u="none" strike="noStrike" cap="none" normalizeH="0" baseline="0" smtClean="0">
                        <a:ln>
                          <a:noFill/>
                        </a:ln>
                        <a:solidFill>
                          <a:schemeClr val="bg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66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6600"/>
                    </a:solidFill>
                  </a:tcPr>
                </a:tc>
              </a:tr>
              <a:tr h="252413">
                <a:tc>
                  <a:txBody>
                    <a:bodyPr/>
                    <a:lstStyle/>
                    <a:p>
                      <a:pPr marL="457200" marR="0" lvl="1"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Fire-sensitive</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Plant is likely to be killed by fire of average/moderate intensity</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0825">
                <a:tc>
                  <a:txBody>
                    <a:bodyPr/>
                    <a:lstStyle/>
                    <a:p>
                      <a:pPr marL="457200" marR="0" lvl="1"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Fire-hardy</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Plant is likely to survive fire of average/moderate intensity</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4000">
                <a:tc>
                  <a:txBody>
                    <a:bodyPr/>
                    <a:lstStyle/>
                    <a:p>
                      <a:pPr marL="914400" marR="0" lvl="2"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Thin epidermis</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rPr>
                        <a:t>Western redcedar (Thuja plicata), Brewer spruce (Picea breweriana)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4000">
                <a:tc>
                  <a:txBody>
                    <a:bodyPr/>
                    <a:lstStyle/>
                    <a:p>
                      <a:pPr marL="914400" marR="0" lvl="2"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Thick epidermis</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rPr>
                        <a:t>Black oak (Quercus kelloggii), coast Douglas-fir, Ponderosa pine (Pinus ponderosa)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2413">
                <a:tc>
                  <a:txBody>
                    <a:bodyPr/>
                    <a:lstStyle/>
                    <a:p>
                      <a:pPr marL="914400" marR="0" lvl="2"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High flammability</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rPr>
                        <a:t>Western redcedar, Brewer spruce, greenleaf manzanita (Arctostaphylos patula), whitethorn ceanothus (Ceanothus chordulatus)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4000">
                <a:tc>
                  <a:txBody>
                    <a:bodyPr/>
                    <a:lstStyle/>
                    <a:p>
                      <a:pPr marL="914400" marR="0" lvl="2"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Low flammability</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rPr>
                        <a:t>Ponderosa pine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4000">
                <a:tc>
                  <a:txBody>
                    <a:bodyPr/>
                    <a:lstStyle/>
                    <a:p>
                      <a:pPr marL="914400" marR="0" lvl="2"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No/low sprouter</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4000">
                <a:tc>
                  <a:txBody>
                    <a:bodyPr/>
                    <a:lstStyle/>
                    <a:p>
                      <a:pPr marL="914400" marR="0" lvl="2"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High sprouter</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rPr>
                        <a:t>Blue oak (Q. douglassi), black oak, chamise (Adenostoma fasiculatum), greenleaf manzanita, whitethorn ceanothus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1163">
                <a:tc>
                  <a:txBody>
                    <a:bodyPr/>
                    <a:lstStyle/>
                    <a:p>
                      <a:pPr marL="914400" marR="0" lvl="2"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Canopy architecture susceptible (low, spreading)</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rPr>
                        <a:t>Westerm redcedar, Brewer spruce, greenleaf manzanita, whitethorn ceanothus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9575">
                <a:tc>
                  <a:txBody>
                    <a:bodyPr/>
                    <a:lstStyle/>
                    <a:p>
                      <a:pPr marL="914400" marR="0" lvl="2"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Canopy architecture resistant (tall, narrow)</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rPr>
                        <a:t>Coast Douglas-fir (Pseudotsuga menziesii var. menziesii), Ponderosa pine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727075">
                <a:tc>
                  <a:txBody>
                    <a:bodyPr/>
                    <a:lstStyle/>
                    <a:p>
                      <a:pPr marL="0" marR="0" lvl="0" indent="0" algn="l" defTabSz="914400" rtl="0" eaLnBrk="1" fontAlgn="base" latinLnBrk="0" hangingPunct="1">
                        <a:lnSpc>
                          <a:spcPct val="100000"/>
                        </a:lnSpc>
                        <a:spcBef>
                          <a:spcPct val="0"/>
                        </a:spcBef>
                        <a:spcAft>
                          <a:spcPct val="0"/>
                        </a:spcAft>
                        <a:buClrTx/>
                        <a:buSzTx/>
                        <a:buFontTx/>
                        <a:buNone/>
                        <a:tabLst>
                          <a:tab pos="57150" algn="l"/>
                        </a:tabLst>
                      </a:pPr>
                      <a:r>
                        <a:rPr kumimoji="0" lang="en-US" sz="1000" b="1" i="0" u="none" strike="noStrike" cap="none" normalizeH="0" baseline="0" smtClean="0">
                          <a:ln>
                            <a:noFill/>
                          </a:ln>
                          <a:solidFill>
                            <a:schemeClr val="bg1"/>
                          </a:solidFill>
                          <a:effectLst/>
                          <a:latin typeface="Times New Roman" pitchFamily="18" charset="0"/>
                          <a:cs typeface="Times New Roman" pitchFamily="18" charset="0"/>
                        </a:rPr>
                        <a:t>Reproductive viability</a:t>
                      </a:r>
                      <a:endParaRPr kumimoji="0" lang="en-US" sz="1800" b="1" i="0" u="none" strike="noStrike" cap="none" normalizeH="0" baseline="0" smtClean="0">
                        <a:ln>
                          <a:noFill/>
                        </a:ln>
                        <a:solidFill>
                          <a:schemeClr val="bg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0066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Age from which a plant becomes sexually reproductive to time sexual reproduction ceases or becomes very low.  May need to be qualified based on site conditions (For example,  white fir will not produce cones until leaders reach full sunlight, regardless of the age of the tree)</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folHlink"/>
                    </a:solidFill>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1038</TotalTime>
  <Words>2911</Words>
  <Application>Microsoft Office PowerPoint</Application>
  <PresentationFormat>On-screen Show (4:3)</PresentationFormat>
  <Paragraphs>324</Paragraphs>
  <Slides>18</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Bookman Old Style</vt:lpstr>
      <vt:lpstr>Wingdings</vt:lpstr>
      <vt:lpstr>Times New Roman</vt:lpstr>
      <vt:lpstr>Default Design</vt:lpstr>
      <vt:lpstr>  Strategic Environmental Compliance for  Fire Safe Council &amp; Community Wildfire Protection Plan Projects    </vt:lpstr>
      <vt:lpstr>Basic assumptions &amp; questions</vt:lpstr>
      <vt:lpstr>Basic assumptions from http://www.fws.gov/fire/living_with_fire [emphases added]</vt:lpstr>
      <vt:lpstr>Defining your goals and Planning Capacity</vt:lpstr>
      <vt:lpstr>Potential effects of a project</vt:lpstr>
      <vt:lpstr>Communities at risk- synergy</vt:lpstr>
      <vt:lpstr>What do wildlife need?</vt:lpstr>
      <vt:lpstr>What do botanical wildlife need? Botanical characteristics associated with perturbation [from Manual of California Vegetation, J. Sawyer &amp; T. Keeler-Wolf- in revision]</vt:lpstr>
      <vt:lpstr>What do botanical wildlife need? Surviving fire perturbation due to biological and morphological characteristics [from Manual of California Vegetation, J. Sawyer &amp; T. Keeler-Wolf- in revision]</vt:lpstr>
      <vt:lpstr>What do terrestrial wildlife need?</vt:lpstr>
      <vt:lpstr>What do terrestrial wildlife need?</vt:lpstr>
      <vt:lpstr>What do aquatic wildlife need?</vt:lpstr>
      <vt:lpstr>Potential conflicts between mechanical fuel reduction and protection of at-risk species </vt:lpstr>
      <vt:lpstr>Examples of fuel treatment and habitat and species conservation</vt:lpstr>
      <vt:lpstr>Wildlife~habitat~project planning tools</vt:lpstr>
      <vt:lpstr>Partners!</vt:lpstr>
      <vt:lpstr>California Department of Fish and Game Regional Offices</vt:lpstr>
      <vt:lpstr>PowerPoint Presentation</vt:lpstr>
    </vt:vector>
  </TitlesOfParts>
  <Company>California Department of Fish &amp; Game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California Department of Fish and Game Regional Offices</dc:title>
  <dc:creator>KShaffer</dc:creator>
  <cp:lastModifiedBy>HP</cp:lastModifiedBy>
  <cp:revision>16</cp:revision>
  <dcterms:created xsi:type="dcterms:W3CDTF">2007-05-30T16:09:58Z</dcterms:created>
  <dcterms:modified xsi:type="dcterms:W3CDTF">2021-03-27T01:47:11Z</dcterms:modified>
</cp:coreProperties>
</file>