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1" r:id="rId3"/>
    <p:sldId id="273" r:id="rId4"/>
    <p:sldId id="272" r:id="rId5"/>
    <p:sldId id="280" r:id="rId6"/>
    <p:sldId id="276" r:id="rId7"/>
    <p:sldId id="274" r:id="rId8"/>
    <p:sldId id="281" r:id="rId9"/>
    <p:sldId id="277" r:id="rId10"/>
    <p:sldId id="278" r:id="rId11"/>
    <p:sldId id="279" r:id="rId12"/>
    <p:sldId id="275" r:id="rId13"/>
    <p:sldId id="260" r:id="rId14"/>
    <p:sldId id="269" r:id="rId15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D60093"/>
    <a:srgbClr val="FFFF00"/>
    <a:srgbClr val="00CC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0929"/>
  </p:normalViewPr>
  <p:slideViewPr>
    <p:cSldViewPr>
      <p:cViewPr>
        <p:scale>
          <a:sx n="72" d="100"/>
          <a:sy n="72" d="100"/>
        </p:scale>
        <p:origin x="-952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1" tIns="45750" rIns="91501" bIns="4575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1" tIns="45750" rIns="91501" bIns="4575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1" tIns="45750" rIns="91501" bIns="4575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1" tIns="45750" rIns="91501" bIns="4575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17A7442-60B1-4AA3-8D4A-8550E0DE0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78" tIns="45039" rIns="90078" bIns="45039" numCol="1" anchor="t" anchorCtr="0" compatLnSpc="1">
            <a:prstTxWarp prst="textNoShape">
              <a:avLst/>
            </a:prstTxWarp>
          </a:bodyPr>
          <a:lstStyle>
            <a:lvl1pPr defTabSz="901700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273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78" tIns="45039" rIns="90078" bIns="45039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0775" y="682625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394200"/>
            <a:ext cx="506730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78" tIns="45039" rIns="90078" bIns="450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30273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78" tIns="45039" rIns="90078" bIns="45039" numCol="1" anchor="b" anchorCtr="0" compatLnSpc="1">
            <a:prstTxWarp prst="textNoShape">
              <a:avLst/>
            </a:prstTxWarp>
          </a:bodyPr>
          <a:lstStyle>
            <a:lvl1pPr defTabSz="90170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791575"/>
            <a:ext cx="30273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78" tIns="45039" rIns="90078" bIns="45039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fld id="{28598156-A198-4537-82D7-3BB3FB4198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3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D3F3D-6B28-4B36-B988-2FBE0DA2ED6E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69D3B-CD0D-46EF-A4CC-C9BB37CF4EE4}" type="slidenum">
              <a:rPr lang="en-US"/>
              <a:pPr/>
              <a:t>13</a:t>
            </a:fld>
            <a:endParaRPr lang="en-US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04800"/>
            <a:ext cx="7086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85800" y="1600200"/>
            <a:ext cx="7772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2895600" y="6400800"/>
            <a:ext cx="3505200" cy="304800"/>
          </a:xfrm>
        </p:spPr>
        <p:txBody>
          <a:bodyPr anchor="ctr" anchorCtr="1"/>
          <a:lstStyle>
            <a:lvl1pPr>
              <a:defRPr sz="1800"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33400" y="533400"/>
            <a:ext cx="76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altLang="en-US" sz="6000">
                <a:solidFill>
                  <a:srgbClr val="FF3300"/>
                </a:solidFill>
                <a:latin typeface="FermiLgo" pitchFamily="2" charset="0"/>
              </a:rPr>
              <a:t>f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75868-121E-4EE6-8445-EF636526F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92502-C02B-4775-9337-64168CBC50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fld id="{E5095C43-D0F8-4C76-A6E4-28FD38B7DE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9D668-8B11-41F5-9900-FF6A2D68FE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47AA1-B17E-4021-BF39-641972896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57A8A-4221-420A-BC0B-89BE1AB39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B99B9-0DEB-48F1-BDB0-FD675D94EB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33BE1-F8B6-4613-B907-631DBE2F3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0FEE3-14E4-45E6-8E0A-08861DB9E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9110F-711F-4238-9090-539CF40A1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5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F13A4-997B-4A34-8321-393DA7E8B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01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0400" y="6477000"/>
            <a:ext cx="2819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All Experimenters' Mtg - 10 Mar 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R. Moore - FNAL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77000"/>
            <a:ext cx="990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29BE8D-AD9D-469B-ACAE-AB571D93AF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990600"/>
            <a:ext cx="7772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00800"/>
            <a:ext cx="7772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152400"/>
            <a:ext cx="76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altLang="en-US" sz="6000">
                <a:solidFill>
                  <a:srgbClr val="FF3300"/>
                </a:solidFill>
                <a:latin typeface="FermiLgo" pitchFamily="2" charset="0"/>
              </a:rPr>
              <a:t>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D6009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-bd.fnal.gov/cgi-mach/machlog.pl?nb=booster&amp;action=view&amp;page=-5605&amp;button=yes&amp;invert=y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www-bd.fnal.gov/cgi-mach/machlog.pl?nb=booster&amp;action=view&amp;page=-5609&amp;button=yes&amp;invert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in Review: 03/03/03-03/09/03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219200" y="2133600"/>
            <a:ext cx="58674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marL="457200" indent="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3200" b="1" dirty="0"/>
              <a:t>  Ron Moore – FNAL</a:t>
            </a:r>
          </a:p>
          <a:p>
            <a:pPr algn="ctr"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276600"/>
            <a:ext cx="6934200" cy="2286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4950" indent="-234950">
              <a:tabLst>
                <a:tab pos="234950" algn="l"/>
              </a:tabLst>
            </a:pPr>
            <a:r>
              <a:rPr lang="en-US"/>
              <a:t>Tev Shutdown Summary</a:t>
            </a:r>
          </a:p>
          <a:p>
            <a:pPr marL="234950" indent="-234950">
              <a:tabLst>
                <a:tab pos="234950" algn="l"/>
              </a:tabLst>
            </a:pPr>
            <a:r>
              <a:rPr lang="en-US"/>
              <a:t>Booster Studies &amp; A New Record!</a:t>
            </a:r>
          </a:p>
          <a:p>
            <a:pPr marL="234950" indent="-234950">
              <a:tabLst>
                <a:tab pos="234950" algn="l"/>
              </a:tabLst>
            </a:pPr>
            <a:r>
              <a:rPr lang="en-US"/>
              <a:t>Schedule for Week</a:t>
            </a:r>
          </a:p>
          <a:p>
            <a:pPr marL="234950" indent="-234950">
              <a:tabLst>
                <a:tab pos="234950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/>
          <a:lstStyle/>
          <a:p>
            <a:r>
              <a:rPr lang="en-US"/>
              <a:t>Edge Effects from Dog Legs</a:t>
            </a:r>
          </a:p>
        </p:txBody>
      </p:sp>
      <p:pic>
        <p:nvPicPr>
          <p:cNvPr id="7373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5352" r="11667" b="10564"/>
          <a:stretch>
            <a:fillRect/>
          </a:stretch>
        </p:blipFill>
        <p:spPr bwMode="auto">
          <a:xfrm>
            <a:off x="228600" y="140335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447800" y="838200"/>
            <a:ext cx="6958013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i="1">
                <a:solidFill>
                  <a:srgbClr val="CC0000"/>
                </a:solidFill>
              </a:rPr>
              <a:t>H Dispersion Difference:  Dog Legs at 100% and 60%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739775" y="1295400"/>
            <a:ext cx="8123238" cy="4510088"/>
            <a:chOff x="795" y="1203"/>
            <a:chExt cx="4368" cy="2256"/>
          </a:xfrm>
        </p:grpSpPr>
        <p:graphicFrame>
          <p:nvGraphicFramePr>
            <p:cNvPr id="73734" name="Object 6"/>
            <p:cNvGraphicFramePr>
              <a:graphicFrameLocks noChangeAspect="1"/>
            </p:cNvGraphicFramePr>
            <p:nvPr/>
          </p:nvGraphicFramePr>
          <p:xfrm>
            <a:off x="795" y="1203"/>
            <a:ext cx="4368" cy="2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48" name="Chart" r:id="rId4" imgW="11792331" imgH="7601306" progId="Excel.Chart.8">
                    <p:embed/>
                  </p:oleObj>
                </mc:Choice>
                <mc:Fallback>
                  <p:oleObj name="Chart" r:id="rId4" imgW="11792331" imgH="7601306" progId="Excel.Char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1203"/>
                          <a:ext cx="4368" cy="2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3915" y="3120"/>
              <a:ext cx="388" cy="2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i="1">
                  <a:solidFill>
                    <a:srgbClr val="000099"/>
                  </a:solidFill>
                </a:rPr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DB4A-629A-43D8-9FD5-10018535BA04}" type="slidenum">
              <a:rPr lang="en-US"/>
              <a:pPr/>
              <a:t>11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Booster Studies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04800" y="990600"/>
          <a:ext cx="8534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2" name="Chart" r:id="rId3" imgW="5305692" imgH="2324519" progId="Excel.Chart.8">
                  <p:embed/>
                </p:oleObj>
              </mc:Choice>
              <mc:Fallback>
                <p:oleObj name="Chart" r:id="rId3" imgW="5305692" imgH="2324519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534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026" descr="Z:\presentations\All Exp Mtg\AllExpMtg 031003\booster_reco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6425"/>
            <a:ext cx="8763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9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7010400" cy="457200"/>
          </a:xfrm>
        </p:spPr>
        <p:txBody>
          <a:bodyPr lIns="0" tIns="0" rIns="0" bIns="0"/>
          <a:lstStyle/>
          <a:p>
            <a:r>
              <a:rPr lang="en-US" sz="2800"/>
              <a:t>Record Booster/MiniBoone Operation</a:t>
            </a:r>
          </a:p>
        </p:txBody>
      </p:sp>
      <p:sp>
        <p:nvSpPr>
          <p:cNvPr id="70660" name="Text Box 1028"/>
          <p:cNvSpPr txBox="1">
            <a:spLocks noChangeArrowheads="1"/>
          </p:cNvSpPr>
          <p:nvPr/>
        </p:nvSpPr>
        <p:spPr bwMode="auto">
          <a:xfrm>
            <a:off x="228600" y="1447800"/>
            <a:ext cx="1219200" cy="42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b="1">
                <a:solidFill>
                  <a:srgbClr val="33CC33"/>
                </a:solidFill>
              </a:rPr>
              <a:t>MiniBoone rate</a:t>
            </a:r>
          </a:p>
          <a:p>
            <a:pPr algn="ctr"/>
            <a:r>
              <a:rPr lang="en-US" sz="1400" b="1">
                <a:solidFill>
                  <a:srgbClr val="33CC33"/>
                </a:solidFill>
              </a:rPr>
              <a:t>Protons/hr</a:t>
            </a:r>
          </a:p>
        </p:txBody>
      </p:sp>
      <p:sp>
        <p:nvSpPr>
          <p:cNvPr id="70662" name="Text Box 1030"/>
          <p:cNvSpPr txBox="1">
            <a:spLocks noChangeArrowheads="1"/>
          </p:cNvSpPr>
          <p:nvPr/>
        </p:nvSpPr>
        <p:spPr bwMode="auto">
          <a:xfrm>
            <a:off x="228600" y="2057400"/>
            <a:ext cx="1219200" cy="42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b="1">
                <a:solidFill>
                  <a:srgbClr val="00CCFF"/>
                </a:solidFill>
              </a:rPr>
              <a:t>Boo power loss</a:t>
            </a:r>
          </a:p>
          <a:p>
            <a:pPr algn="ctr"/>
            <a:r>
              <a:rPr lang="en-US" sz="1400" b="1">
                <a:solidFill>
                  <a:srgbClr val="00CCFF"/>
                </a:solidFill>
              </a:rPr>
              <a:t>(5 min avg)   W</a:t>
            </a:r>
          </a:p>
        </p:txBody>
      </p:sp>
      <p:sp>
        <p:nvSpPr>
          <p:cNvPr id="70663" name="Text Box 1031"/>
          <p:cNvSpPr txBox="1">
            <a:spLocks noChangeArrowheads="1"/>
          </p:cNvSpPr>
          <p:nvPr/>
        </p:nvSpPr>
        <p:spPr bwMode="auto">
          <a:xfrm>
            <a:off x="228600" y="2667000"/>
            <a:ext cx="1295400" cy="42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b="1">
                <a:solidFill>
                  <a:schemeClr val="accent2"/>
                </a:solidFill>
              </a:rPr>
              <a:t>Proton Intensity</a:t>
            </a:r>
          </a:p>
          <a:p>
            <a:pPr algn="ctr"/>
            <a:r>
              <a:rPr lang="en-US" sz="1400" b="1">
                <a:solidFill>
                  <a:schemeClr val="accent2"/>
                </a:solidFill>
              </a:rPr>
              <a:t>@ 860    E12</a:t>
            </a:r>
          </a:p>
        </p:txBody>
      </p:sp>
      <p:sp>
        <p:nvSpPr>
          <p:cNvPr id="70664" name="Text Box 1032"/>
          <p:cNvSpPr txBox="1">
            <a:spLocks noChangeArrowheads="1"/>
          </p:cNvSpPr>
          <p:nvPr/>
        </p:nvSpPr>
        <p:spPr bwMode="auto">
          <a:xfrm>
            <a:off x="228600" y="3276600"/>
            <a:ext cx="1295400" cy="42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Proton Intensity</a:t>
            </a:r>
          </a:p>
          <a:p>
            <a:pPr algn="ctr"/>
            <a:r>
              <a:rPr lang="en-US" sz="1400" b="1">
                <a:solidFill>
                  <a:srgbClr val="FF0000"/>
                </a:solidFill>
              </a:rPr>
              <a:t>@ 875    E12</a:t>
            </a:r>
          </a:p>
        </p:txBody>
      </p:sp>
      <p:sp>
        <p:nvSpPr>
          <p:cNvPr id="70665" name="Line 1033"/>
          <p:cNvSpPr>
            <a:spLocks noChangeShapeType="1"/>
          </p:cNvSpPr>
          <p:nvPr/>
        </p:nvSpPr>
        <p:spPr bwMode="auto">
          <a:xfrm>
            <a:off x="5181600" y="5562600"/>
            <a:ext cx="2971800" cy="0"/>
          </a:xfrm>
          <a:prstGeom prst="line">
            <a:avLst/>
          </a:prstGeom>
          <a:noFill/>
          <a:ln w="25400">
            <a:solidFill>
              <a:srgbClr val="D60093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Text Box 1034"/>
          <p:cNvSpPr txBox="1">
            <a:spLocks noChangeArrowheads="1"/>
          </p:cNvSpPr>
          <p:nvPr/>
        </p:nvSpPr>
        <p:spPr bwMode="auto">
          <a:xfrm>
            <a:off x="6248400" y="5410200"/>
            <a:ext cx="762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800" b="1">
                <a:solidFill>
                  <a:srgbClr val="D60093"/>
                </a:solidFill>
              </a:rPr>
              <a:t>1 hour</a:t>
            </a:r>
          </a:p>
        </p:txBody>
      </p:sp>
      <p:sp>
        <p:nvSpPr>
          <p:cNvPr id="70667" name="Line 1035"/>
          <p:cNvSpPr>
            <a:spLocks noChangeShapeType="1"/>
          </p:cNvSpPr>
          <p:nvPr/>
        </p:nvSpPr>
        <p:spPr bwMode="auto">
          <a:xfrm>
            <a:off x="2209800" y="3733800"/>
            <a:ext cx="594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Text Box 1036"/>
          <p:cNvSpPr txBox="1">
            <a:spLocks noChangeArrowheads="1"/>
          </p:cNvSpPr>
          <p:nvPr/>
        </p:nvSpPr>
        <p:spPr bwMode="auto">
          <a:xfrm>
            <a:off x="8153400" y="3490913"/>
            <a:ext cx="7620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>
            <a:spAutoFit/>
          </a:bodyPr>
          <a:lstStyle/>
          <a:p>
            <a:pPr algn="ctr"/>
            <a:r>
              <a:rPr lang="en-US" sz="2000" b="1">
                <a:solidFill>
                  <a:srgbClr val="33CC33"/>
                </a:solidFill>
              </a:rPr>
              <a:t>5 E16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52400"/>
            <a:ext cx="7010400" cy="381000"/>
          </a:xfrm>
        </p:spPr>
        <p:txBody>
          <a:bodyPr/>
          <a:lstStyle/>
          <a:p>
            <a:r>
              <a:rPr lang="en-US" sz="3200"/>
              <a:t>Weekly Schedule</a:t>
            </a:r>
          </a:p>
        </p:txBody>
      </p:sp>
      <p:pic>
        <p:nvPicPr>
          <p:cNvPr id="33798" name="Picture 6" descr="Z:\presentations\All Exp Mtg\AllExpMtg 031003\March_3_20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/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Ground fault in A1 isolated to A14 spool piece</a:t>
            </a:r>
          </a:p>
          <a:p>
            <a:r>
              <a:rPr lang="en-US" sz="2400"/>
              <a:t>Dipole A15-3 replaced due to bad voltage tap</a:t>
            </a:r>
          </a:p>
          <a:p>
            <a:pPr lvl="1"/>
            <a:r>
              <a:rPr lang="en-US" sz="2000"/>
              <a:t>Could not be repaired in situ</a:t>
            </a:r>
          </a:p>
          <a:p>
            <a:pPr lvl="1"/>
            <a:r>
              <a:rPr lang="en-US" sz="2000"/>
              <a:t>Possible ground fault waiting to happen</a:t>
            </a:r>
          </a:p>
          <a:p>
            <a:r>
              <a:rPr lang="en-US" sz="2400"/>
              <a:t>Unrolled many magnets; replaced some stands</a:t>
            </a:r>
          </a:p>
          <a:p>
            <a:pPr lvl="1"/>
            <a:r>
              <a:rPr lang="en-US" sz="2000"/>
              <a:t>2 quads, 14 dipoles?</a:t>
            </a:r>
          </a:p>
          <a:p>
            <a:pPr lvl="1"/>
            <a:r>
              <a:rPr lang="en-US" sz="2000"/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/>
              <a:t>Tunnel work proceeded quickly, turn-on more slowly</a:t>
            </a:r>
          </a:p>
          <a:p>
            <a:pPr lvl="1"/>
            <a:r>
              <a:rPr lang="en-US" sz="2000"/>
              <a:t>Quenched A15 at </a:t>
            </a:r>
            <a:r>
              <a:rPr lang="en-US" sz="2000"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\\Beamssrv1\console_temp\ronmoore\A14-sp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"/>
            <a:ext cx="86868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590800" y="0"/>
            <a:ext cx="4270375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A14 spool – ground fault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57200" y="4876800"/>
            <a:ext cx="776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quad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838200" y="3733800"/>
            <a:ext cx="0" cy="106680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400800" y="6400800"/>
            <a:ext cx="9445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dipole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7391400" y="6248400"/>
            <a:ext cx="914400" cy="38100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8600" y="6156325"/>
            <a:ext cx="38100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The spool contains corrector magnets and quench bypass cables.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422775" y="5486400"/>
            <a:ext cx="272891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Safety leads</a:t>
            </a:r>
          </a:p>
          <a:p>
            <a:pPr algn="ctr"/>
            <a:r>
              <a:rPr lang="en-US"/>
              <a:t>Fault in one of them.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 flipV="1">
            <a:off x="3962400" y="3505200"/>
            <a:ext cx="609600" cy="1981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 flipV="1">
            <a:off x="4572000" y="3429000"/>
            <a:ext cx="609600" cy="2057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0A86-FD96-4121-9BC8-9468A8D8DAE6}" type="slidenum">
              <a:rPr lang="en-US"/>
              <a:pPr/>
              <a:t>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 Rolls in A1 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38125" y="1290638"/>
          <a:ext cx="841375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4" name="Worksheet" r:id="rId3" imgW="5534406" imgH="3114904" progId="Excel.Sheet.8">
                  <p:embed/>
                </p:oleObj>
              </mc:Choice>
              <mc:Fallback>
                <p:oleObj name="Worksheet" r:id="rId3" imgW="5534406" imgH="311490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290638"/>
                        <a:ext cx="841375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/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/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/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/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/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/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/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EAD3-F507-4303-9334-4409FF8F2AEA}" type="slidenum">
              <a:rPr lang="en-US"/>
              <a:pPr/>
              <a:t>6</a:t>
            </a:fld>
            <a:endParaRPr lang="en-US"/>
          </a:p>
        </p:txBody>
      </p:sp>
      <p:pic>
        <p:nvPicPr>
          <p:cNvPr id="71682" name="Picture 1026" descr="C:\Documents and Settings\broemmel.FERMI\My Documents\My Pictures\Report03_09\ig6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/>
              <a:t>Recycler Vacuum Near Flying Wires</a:t>
            </a: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2673350" y="4525963"/>
            <a:ext cx="17684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Before removal</a:t>
            </a:r>
          </a:p>
        </p:txBody>
      </p:sp>
      <p:sp>
        <p:nvSpPr>
          <p:cNvPr id="71685" name="Text Box 1029"/>
          <p:cNvSpPr txBox="1">
            <a:spLocks noChangeArrowheads="1"/>
          </p:cNvSpPr>
          <p:nvPr/>
        </p:nvSpPr>
        <p:spPr bwMode="auto">
          <a:xfrm>
            <a:off x="7162800" y="4572000"/>
            <a:ext cx="16129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r>
              <a:rPr lang="en-US" sz="2000">
                <a:solidFill>
                  <a:srgbClr val="339933"/>
                </a:solidFill>
              </a:rPr>
              <a:t>After removal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/>
              <a:t>MP01 septum raised 1 inch to allow 1 dogleg to be turned down/off</a:t>
            </a:r>
          </a:p>
          <a:p>
            <a:pPr lvl="1"/>
            <a:r>
              <a:rPr lang="en-US" sz="1800"/>
              <a:t>Ran in this configuration for 7 shifts of studies</a:t>
            </a:r>
          </a:p>
          <a:p>
            <a:pPr lvl="1"/>
            <a:r>
              <a:rPr lang="en-US" sz="1800"/>
              <a:t>No “short-batching” for other machines’ studies</a:t>
            </a:r>
          </a:p>
          <a:p>
            <a:endParaRPr lang="en-US" sz="2000"/>
          </a:p>
          <a:p>
            <a:r>
              <a:rPr lang="en-US" sz="2000"/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/>
              <a:t>Saw 10% more beam coming out @ 7 turns     (reduced losses!)</a:t>
            </a:r>
          </a:p>
          <a:p>
            <a:pPr lvl="1"/>
            <a:r>
              <a:rPr lang="en-US" sz="1800"/>
              <a:t>Allowed Booster intensity records to be set</a:t>
            </a:r>
          </a:p>
          <a:p>
            <a:endParaRPr lang="en-US" sz="2000"/>
          </a:p>
          <a:p>
            <a:r>
              <a:rPr lang="en-US" sz="2000"/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All Experimenters' Mtg - 10 Mar 03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Moore - FNAL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23D-E3AB-40B4-987B-F98E7AD76976}" type="slidenum">
              <a:rPr lang="en-US"/>
              <a:pPr/>
              <a:t>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MP01 in Booster</a:t>
            </a:r>
          </a:p>
        </p:txBody>
      </p:sp>
      <p:pic>
        <p:nvPicPr>
          <p:cNvPr id="76803" name="Picture 3" descr="\\Beamssrv1\console_temp\ronmoore\BoosterExtractReg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534400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667000" y="5638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15925" y="5608638"/>
            <a:ext cx="82391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r>
              <a:rPr lang="en-US" sz="2800">
                <a:solidFill>
                  <a:srgbClr val="D60093"/>
                </a:solidFill>
              </a:rPr>
              <a:t>For study, raised MP01 1” to allow lower dogleg current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r>
              <a:rPr lang="en-US"/>
              <a:t>Tune Shift from Dog Leg Change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1600200" cy="1600200"/>
          </a:xfrm>
        </p:spPr>
        <p:txBody>
          <a:bodyPr/>
          <a:lstStyle/>
          <a:p>
            <a:r>
              <a:rPr lang="en-US" sz="2400"/>
              <a:t>Dog Legs Nominal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95800"/>
            <a:ext cx="1447800" cy="1600200"/>
          </a:xfrm>
        </p:spPr>
        <p:txBody>
          <a:bodyPr/>
          <a:lstStyle/>
          <a:p>
            <a:r>
              <a:rPr lang="en-US" sz="2400"/>
              <a:t>Dog Legs down 40%</a:t>
            </a:r>
          </a:p>
        </p:txBody>
      </p:sp>
      <p:pic>
        <p:nvPicPr>
          <p:cNvPr id="72709" name="Picture 5" descr="Click to toggle background on ACNET graphic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64"/>
          <a:stretch>
            <a:fillRect/>
          </a:stretch>
        </p:blipFill>
        <p:spPr bwMode="auto">
          <a:xfrm>
            <a:off x="1600200" y="914400"/>
            <a:ext cx="7543800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2057400" y="2895600"/>
            <a:ext cx="609600" cy="838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1600200" y="3581400"/>
            <a:ext cx="7543800" cy="5334000"/>
            <a:chOff x="2880" y="1632"/>
            <a:chExt cx="2424" cy="2015"/>
          </a:xfrm>
        </p:grpSpPr>
        <p:pic>
          <p:nvPicPr>
            <p:cNvPr id="72712" name="Picture 8" descr="Click to toggle background on ACNET graphics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632"/>
              <a:ext cx="2424" cy="2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 flipV="1">
              <a:off x="2976" y="2304"/>
              <a:ext cx="240" cy="33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1066800" y="6553200"/>
            <a:ext cx="8153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</p:bldLst>
  </p:timing>
</p:sld>
</file>

<file path=ppt/theme/theme1.xml><?xml version="1.0" encoding="utf-8"?>
<a:theme xmlns:a="http://schemas.openxmlformats.org/drawingml/2006/main" name="All Exp Mtg Template">
  <a:themeElements>
    <a:clrScheme name="All Exp Mtg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l Exp Mtg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l Exp Mtg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 Exp Mtg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 Exp Mtg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 Exp Mtg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 Exp Mtg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 Exp Mtg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 Exp Mtg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Settings\ronmoore\Application Data\Microsoft\Templates\All Exp Mtg Template.pot</Template>
  <TotalTime>986</TotalTime>
  <Words>583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FermiLgo</vt:lpstr>
      <vt:lpstr>Symbol</vt:lpstr>
      <vt:lpstr>All Exp Mtg Template</vt:lpstr>
      <vt:lpstr>Microsoft Excel Worksheet</vt:lpstr>
      <vt:lpstr>Microsoft Excel Chart</vt:lpstr>
      <vt:lpstr>Week in Review: 03/03/03-03/09/03</vt:lpstr>
      <vt:lpstr>Tev Shutdown Summary</vt:lpstr>
      <vt:lpstr>PowerPoint Presentation</vt:lpstr>
      <vt:lpstr>Magnet Rolls in A1 </vt:lpstr>
      <vt:lpstr>Recycler Status</vt:lpstr>
      <vt:lpstr>Recycler Vacuum Near Flying Wires</vt:lpstr>
      <vt:lpstr>Booster Studies</vt:lpstr>
      <vt:lpstr>MP01 in Booster</vt:lpstr>
      <vt:lpstr>Tune Shift from Dog Leg Change</vt:lpstr>
      <vt:lpstr>Edge Effects from Dog Legs</vt:lpstr>
      <vt:lpstr>Booster Studies</vt:lpstr>
      <vt:lpstr>Record Booster/MiniBoone Operation</vt:lpstr>
      <vt:lpstr>Weekly Schedule</vt:lpstr>
      <vt:lpstr>Summary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in Review: 03/03/03-03/09/03</dc:title>
  <dc:creator>ronmoore</dc:creator>
  <cp:lastModifiedBy>HP</cp:lastModifiedBy>
  <cp:revision>32</cp:revision>
  <dcterms:created xsi:type="dcterms:W3CDTF">2003-03-10T03:50:28Z</dcterms:created>
  <dcterms:modified xsi:type="dcterms:W3CDTF">2021-03-27T01:49:01Z</dcterms:modified>
</cp:coreProperties>
</file>