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59" r:id="rId8"/>
    <p:sldId id="264" r:id="rId9"/>
    <p:sldId id="265" r:id="rId10"/>
    <p:sldId id="279" r:id="rId11"/>
    <p:sldId id="266" r:id="rId12"/>
    <p:sldId id="268" r:id="rId13"/>
    <p:sldId id="280" r:id="rId14"/>
    <p:sldId id="281" r:id="rId15"/>
    <p:sldId id="272" r:id="rId16"/>
    <p:sldId id="282" r:id="rId17"/>
    <p:sldId id="273" r:id="rId18"/>
    <p:sldId id="275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1" d="100"/>
          <a:sy n="71" d="100"/>
        </p:scale>
        <p:origin x="-11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AECC07-F7E5-4C87-A030-C8601BFA050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epcontractor/unicorn-companies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900" dirty="0"/>
              <a:t>Unicorn company valuation  and investor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Monika Singh</a:t>
            </a:r>
          </a:p>
          <a:p>
            <a:pPr algn="ctr"/>
            <a:r>
              <a:rPr lang="en-US" sz="2000" dirty="0"/>
              <a:t>NYC data Science Academy, New York</a:t>
            </a:r>
          </a:p>
          <a:p>
            <a:pPr algn="ctr"/>
            <a:r>
              <a:rPr lang="en-US" sz="2000" dirty="0"/>
              <a:t>5/9/2022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4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09800"/>
            <a:ext cx="8888884" cy="3733800"/>
          </a:xfrm>
        </p:spPr>
      </p:pic>
    </p:spTree>
    <p:extLst>
      <p:ext uri="{BB962C8B-B14F-4D97-AF65-F5344CB8AC3E}">
        <p14:creationId xmlns:p14="http://schemas.microsoft.com/office/powerpoint/2010/main" val="15897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620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Valuation versus Number of Investors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534400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Valuation = $167 million * (number of investors)  + $86 million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052796" cy="3733800"/>
          </a:xfrm>
        </p:spPr>
      </p:pic>
    </p:spTree>
    <p:extLst>
      <p:ext uri="{BB962C8B-B14F-4D97-AF65-F5344CB8AC3E}">
        <p14:creationId xmlns:p14="http://schemas.microsoft.com/office/powerpoint/2010/main" val="26572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03120"/>
          </a:xfrm>
        </p:spPr>
        <p:txBody>
          <a:bodyPr>
            <a:normAutofit/>
          </a:bodyPr>
          <a:lstStyle/>
          <a:p>
            <a:r>
              <a:rPr lang="en-US" dirty="0"/>
              <a:t>Analysis of </a:t>
            </a:r>
            <a:r>
              <a:rPr lang="en-US" b="1" dirty="0"/>
              <a:t>number of investors</a:t>
            </a:r>
            <a:r>
              <a:rPr lang="en-US" dirty="0"/>
              <a:t> and </a:t>
            </a:r>
            <a:r>
              <a:rPr lang="en-US" b="1" dirty="0"/>
              <a:t>years since founding</a:t>
            </a:r>
            <a:r>
              <a:rPr lang="en-US" dirty="0"/>
              <a:t> on the valuation of the company.</a:t>
            </a:r>
          </a:p>
          <a:p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3BF112-4499-8ADC-3DE9-ABFE959B914D}"/>
              </a:ext>
            </a:extLst>
          </p:cNvPr>
          <p:cNvSpPr txBox="1"/>
          <p:nvPr/>
        </p:nvSpPr>
        <p:spPr>
          <a:xfrm>
            <a:off x="-381000" y="4274165"/>
            <a:ext cx="1005840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192" lvl="1" indent="0">
              <a:buNone/>
            </a:pPr>
            <a:r>
              <a:rPr lang="en-US" sz="17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All unicorns</a:t>
            </a:r>
          </a:p>
          <a:p>
            <a:pPr marL="393192" lvl="1" indent="0"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Valuation = $185 million * (# of investors) + $136 million * (years since founding) – $640 million</a:t>
            </a:r>
          </a:p>
          <a:p>
            <a:pPr marL="393192" lvl="1" indent="0">
              <a:buNone/>
            </a:pPr>
            <a:endParaRPr lang="en-US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93192" lvl="1" indent="0">
              <a:buNone/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03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Analysis of </a:t>
            </a:r>
            <a:r>
              <a:rPr lang="en-US" b="1" dirty="0"/>
              <a:t>number of investors</a:t>
            </a:r>
            <a:r>
              <a:rPr lang="en-US" dirty="0"/>
              <a:t> and </a:t>
            </a:r>
            <a:r>
              <a:rPr lang="en-US" b="1" dirty="0"/>
              <a:t>years since founding</a:t>
            </a:r>
            <a:r>
              <a:rPr lang="en-US" dirty="0"/>
              <a:t> on the valuation of the company.</a:t>
            </a:r>
          </a:p>
          <a:p>
            <a:r>
              <a:rPr lang="en-US" dirty="0"/>
              <a:t>Motivation for studying U.S. and China unicorns separately:</a:t>
            </a:r>
          </a:p>
          <a:p>
            <a:pPr lvl="1"/>
            <a:r>
              <a:rPr lang="en-US" dirty="0"/>
              <a:t>The U.S. and China have different political and economic systems, which we would expect to impact startup valuations.</a:t>
            </a:r>
          </a:p>
          <a:p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3BF112-4499-8ADC-3DE9-ABFE959B914D}"/>
              </a:ext>
            </a:extLst>
          </p:cNvPr>
          <p:cNvSpPr txBox="1"/>
          <p:nvPr/>
        </p:nvSpPr>
        <p:spPr>
          <a:xfrm>
            <a:off x="-381000" y="4274165"/>
            <a:ext cx="10058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192" lvl="1" indent="0">
              <a:buNone/>
            </a:pPr>
            <a:r>
              <a:rPr lang="en-US" sz="17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All unicorns</a:t>
            </a:r>
          </a:p>
          <a:p>
            <a:pPr marL="393192" lvl="1" indent="0"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Valuation = $185 million * (# of investors) + $136 million * (years since founding) – $640 million</a:t>
            </a:r>
          </a:p>
          <a:p>
            <a:pPr marL="393192" lvl="1" indent="0">
              <a:buNone/>
            </a:pPr>
            <a:endParaRPr lang="en-US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93192" lvl="1" indent="0">
              <a:buNone/>
            </a:pPr>
            <a:r>
              <a:rPr lang="en-US" sz="17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U.S. unicorns</a:t>
            </a:r>
          </a:p>
          <a:p>
            <a:pPr marL="393192" lvl="1" indent="0"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Valuation = $159 million * (# of investors) + $238 million * (years since founding) – $1.09 billion</a:t>
            </a:r>
          </a:p>
          <a:p>
            <a:pPr marL="393192" lvl="1" indent="0">
              <a:buNone/>
            </a:pPr>
            <a:endParaRPr lang="en-US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03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Analysis of </a:t>
            </a:r>
            <a:r>
              <a:rPr lang="en-US" b="1" dirty="0"/>
              <a:t>number of investors</a:t>
            </a:r>
            <a:r>
              <a:rPr lang="en-US" dirty="0"/>
              <a:t> and </a:t>
            </a:r>
            <a:r>
              <a:rPr lang="en-US" b="1" dirty="0"/>
              <a:t>years since founding</a:t>
            </a:r>
            <a:r>
              <a:rPr lang="en-US" dirty="0"/>
              <a:t> on the valuation of the company.</a:t>
            </a:r>
          </a:p>
          <a:p>
            <a:r>
              <a:rPr lang="en-US" dirty="0"/>
              <a:t>Motivation for studying U.S. and China unicorns separately:</a:t>
            </a:r>
          </a:p>
          <a:p>
            <a:pPr lvl="1"/>
            <a:r>
              <a:rPr lang="en-US" dirty="0"/>
              <a:t>The U.S. and China have different political and economic systems, which we would expect to impact startup valuations.</a:t>
            </a:r>
          </a:p>
          <a:p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3BF112-4499-8ADC-3DE9-ABFE959B914D}"/>
              </a:ext>
            </a:extLst>
          </p:cNvPr>
          <p:cNvSpPr txBox="1"/>
          <p:nvPr/>
        </p:nvSpPr>
        <p:spPr>
          <a:xfrm>
            <a:off x="-381000" y="4274165"/>
            <a:ext cx="10058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192" lvl="1" indent="0">
              <a:buNone/>
            </a:pPr>
            <a:r>
              <a:rPr lang="en-US" sz="17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All unicorns</a:t>
            </a:r>
          </a:p>
          <a:p>
            <a:pPr marL="393192" lvl="1" indent="0"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Valuation = $185 million * (# of investors) + $136 million * (years since founding) – $640 million</a:t>
            </a:r>
          </a:p>
          <a:p>
            <a:pPr marL="393192" lvl="1" indent="0">
              <a:buNone/>
            </a:pPr>
            <a:endParaRPr lang="en-US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93192" lvl="1" indent="0">
              <a:buNone/>
            </a:pPr>
            <a:r>
              <a:rPr lang="en-US" sz="17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U.S. unicorns</a:t>
            </a:r>
          </a:p>
          <a:p>
            <a:pPr marL="393192" lvl="1" indent="0"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Valuation = $159 million * (# of investors) + $238 million * (years since founding) – $1.09 billion</a:t>
            </a:r>
          </a:p>
          <a:p>
            <a:pPr marL="393192" lvl="1" indent="0">
              <a:buNone/>
            </a:pPr>
            <a:endParaRPr lang="en-US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93192" lvl="1" indent="0">
              <a:buNone/>
            </a:pPr>
            <a:r>
              <a:rPr lang="en-US" sz="17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China unicorns</a:t>
            </a:r>
          </a:p>
          <a:p>
            <a:pPr marL="393192" lvl="1" indent="0"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Valuation = $234 million * (# of investors) + $170 million * (years since founding) – $1.17 billion</a:t>
            </a:r>
          </a:p>
          <a:p>
            <a:pPr marL="393192" lvl="1" indent="0">
              <a:buNone/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 20 unicorn investors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" y="2209800"/>
            <a:ext cx="9093667" cy="3657600"/>
          </a:xfrm>
        </p:spPr>
      </p:pic>
    </p:spTree>
    <p:extLst>
      <p:ext uri="{BB962C8B-B14F-4D97-AF65-F5344CB8AC3E}">
        <p14:creationId xmlns:p14="http://schemas.microsoft.com/office/powerpoint/2010/main" val="26501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 20 unicorn investors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" y="2209800"/>
            <a:ext cx="9093667" cy="3657600"/>
          </a:xfrm>
        </p:spPr>
      </p:pic>
      <p:sp>
        <p:nvSpPr>
          <p:cNvPr id="3" name="Rectangle 2"/>
          <p:cNvSpPr/>
          <p:nvPr/>
        </p:nvSpPr>
        <p:spPr>
          <a:xfrm>
            <a:off x="838200" y="5943600"/>
            <a:ext cx="7467600" cy="304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number of investors = </a:t>
            </a:r>
            <a:r>
              <a:rPr lang="en-US" dirty="0" smtClean="0"/>
              <a:t>1231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324600"/>
            <a:ext cx="74676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828 investors (67% of all investors) have only invested in one unicorn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 what degree do groups of investors invest in the same companies?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If an entrepreneur gets one investor what other investors are they likely to get as well?</a:t>
            </a:r>
          </a:p>
          <a:p>
            <a:pPr lvl="1"/>
            <a:endParaRPr lang="en-US" dirty="0"/>
          </a:p>
          <a:p>
            <a:r>
              <a:rPr lang="en-US" dirty="0"/>
              <a:t>n-Tuple</a:t>
            </a:r>
          </a:p>
          <a:p>
            <a:pPr lvl="1"/>
            <a:r>
              <a:rPr lang="en-US" dirty="0"/>
              <a:t>(Investor</a:t>
            </a:r>
            <a:r>
              <a:rPr lang="en-US" baseline="-25000" dirty="0"/>
              <a:t>1</a:t>
            </a:r>
            <a:r>
              <a:rPr lang="en-US" dirty="0"/>
              <a:t>, Investor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Investor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unicorn companies they invested together.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 analysis (2-tuple)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0" y="2133600"/>
            <a:ext cx="8880740" cy="3886200"/>
          </a:xfrm>
        </p:spPr>
      </p:pic>
    </p:spTree>
    <p:extLst>
      <p:ext uri="{BB962C8B-B14F-4D97-AF65-F5344CB8AC3E}">
        <p14:creationId xmlns:p14="http://schemas.microsoft.com/office/powerpoint/2010/main" val="20700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Investor analysis (2-tuple) for Accel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57400"/>
            <a:ext cx="8972408" cy="4419600"/>
          </a:xfrm>
        </p:spPr>
      </p:pic>
    </p:spTree>
    <p:extLst>
      <p:ext uri="{BB962C8B-B14F-4D97-AF65-F5344CB8AC3E}">
        <p14:creationId xmlns:p14="http://schemas.microsoft.com/office/powerpoint/2010/main" val="305787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“Unicorn startup” refers to a private company valued at or over $1 billion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term “unicorn startup” (often shortened to just “unicorn”)  was coined in 2013 by venture capitalist Aileen Lee.</a:t>
            </a:r>
          </a:p>
          <a:p>
            <a:endParaRPr lang="en-US" dirty="0"/>
          </a:p>
          <a:p>
            <a:r>
              <a:rPr lang="en-US" dirty="0"/>
              <a:t>When Lee coined the term, there were 39 unicorns.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00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862E0-2737-EA62-8C3F-24BB8B81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 analysis (3-tuple)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209800"/>
            <a:ext cx="8994597" cy="3886200"/>
          </a:xfrm>
        </p:spPr>
      </p:pic>
    </p:spTree>
    <p:extLst>
      <p:ext uri="{BB962C8B-B14F-4D97-AF65-F5344CB8AC3E}">
        <p14:creationId xmlns:p14="http://schemas.microsoft.com/office/powerpoint/2010/main" val="270322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0C8C5-A997-CF0A-F5F9-F3A67E57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8C3B3C-EF0D-738E-D324-A8E554DB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conclusions</a:t>
            </a:r>
          </a:p>
          <a:p>
            <a:pPr lvl="1"/>
            <a:r>
              <a:rPr lang="en-US" dirty="0"/>
              <a:t>The most important factor for predicting valuation depends upon the country</a:t>
            </a:r>
          </a:p>
          <a:p>
            <a:pPr lvl="2"/>
            <a:r>
              <a:rPr lang="en-US" dirty="0"/>
              <a:t>USA: years since founding</a:t>
            </a:r>
          </a:p>
          <a:p>
            <a:pPr lvl="2"/>
            <a:r>
              <a:rPr lang="en-US" dirty="0"/>
              <a:t>China: number of investors</a:t>
            </a:r>
          </a:p>
          <a:p>
            <a:pPr lvl="1"/>
            <a:r>
              <a:rPr lang="en-US" dirty="0"/>
              <a:t>Unicorn company CEO’s should use 2-tuple analysis to find their next investor 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Extend analysis to high value (over $100 million) startups.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Get2Growth:</a:t>
            </a:r>
          </a:p>
          <a:p>
            <a:pPr lvl="1"/>
            <a:r>
              <a:rPr lang="en-US" dirty="0"/>
              <a:t> About 305 million startups are created annually.</a:t>
            </a:r>
          </a:p>
          <a:p>
            <a:pPr lvl="1"/>
            <a:r>
              <a:rPr lang="en-US" dirty="0"/>
              <a:t>About 472 million entrepreneurs in the world.</a:t>
            </a:r>
          </a:p>
          <a:p>
            <a:r>
              <a:rPr lang="en-US" dirty="0"/>
              <a:t>According to 2019 Investopedia statistics, about 90% of newly created startups do not succeed. </a:t>
            </a:r>
          </a:p>
          <a:p>
            <a:r>
              <a:rPr lang="en-US" dirty="0"/>
              <a:t>Of the startups that do succeed a very small number of them become Unicorns</a:t>
            </a:r>
          </a:p>
          <a:p>
            <a:r>
              <a:rPr lang="en-US" dirty="0"/>
              <a:t>The elite club of Unicorns has its own elite</a:t>
            </a:r>
          </a:p>
          <a:p>
            <a:pPr lvl="1"/>
            <a:r>
              <a:rPr lang="en-US" dirty="0"/>
              <a:t>Unicorns vary greatly in value from $1 to $100 billion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those companies that are Unicorns, what features impact their valuation?</a:t>
            </a:r>
          </a:p>
          <a:p>
            <a:r>
              <a:rPr lang="en-US" dirty="0"/>
              <a:t> What can we learn about the investors who invest in Unicorns?</a:t>
            </a:r>
          </a:p>
        </p:txBody>
      </p:sp>
    </p:spTree>
    <p:extLst>
      <p:ext uri="{BB962C8B-B14F-4D97-AF65-F5344CB8AC3E}">
        <p14:creationId xmlns:p14="http://schemas.microsoft.com/office/powerpoint/2010/main" val="429189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</a:t>
            </a:r>
            <a:r>
              <a:rPr lang="en-US" dirty="0">
                <a:hlinkClick r:id="rId2"/>
              </a:rPr>
              <a:t>https://www.kaggle.com/datasets/deepcontractor/unicorn-companies-dataset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1,037 </a:t>
            </a:r>
            <a:r>
              <a:rPr lang="en-US" dirty="0"/>
              <a:t>Unicorns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13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429000" cy="4389120"/>
          </a:xfrm>
        </p:spPr>
        <p:txBody>
          <a:bodyPr>
            <a:normAutofit/>
          </a:bodyPr>
          <a:lstStyle/>
          <a:p>
            <a:r>
              <a:rPr lang="en-US" dirty="0"/>
              <a:t>Company</a:t>
            </a:r>
          </a:p>
          <a:p>
            <a:r>
              <a:rPr lang="en-US" dirty="0"/>
              <a:t>Valuation in billions</a:t>
            </a:r>
          </a:p>
          <a:p>
            <a:r>
              <a:rPr lang="en-US" dirty="0"/>
              <a:t>Date joined</a:t>
            </a:r>
          </a:p>
          <a:p>
            <a:r>
              <a:rPr lang="en-US" dirty="0"/>
              <a:t>Country</a:t>
            </a:r>
          </a:p>
          <a:p>
            <a:r>
              <a:rPr lang="en-US" dirty="0"/>
              <a:t>City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Investors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935480"/>
            <a:ext cx="31242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Year founded </a:t>
            </a:r>
          </a:p>
          <a:p>
            <a:r>
              <a:rPr lang="en-US" dirty="0"/>
              <a:t>Total raised</a:t>
            </a:r>
          </a:p>
          <a:p>
            <a:r>
              <a:rPr lang="en-US" dirty="0"/>
              <a:t>Financial stage</a:t>
            </a:r>
          </a:p>
          <a:p>
            <a:r>
              <a:rPr lang="en-US" dirty="0"/>
              <a:t>Investors count</a:t>
            </a:r>
          </a:p>
          <a:p>
            <a:r>
              <a:rPr lang="en-US" dirty="0"/>
              <a:t>Deal terms</a:t>
            </a:r>
          </a:p>
          <a:p>
            <a:r>
              <a:rPr lang="en-US" dirty="0"/>
              <a:t>Portfolio exits</a:t>
            </a:r>
          </a:p>
        </p:txBody>
      </p:sp>
    </p:spTree>
    <p:extLst>
      <p:ext uri="{BB962C8B-B14F-4D97-AF65-F5344CB8AC3E}">
        <p14:creationId xmlns:p14="http://schemas.microsoft.com/office/powerpoint/2010/main" val="283838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new unicorns per year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4624"/>
            <a:ext cx="8229600" cy="3570514"/>
          </a:xfrm>
        </p:spPr>
      </p:pic>
    </p:spTree>
    <p:extLst>
      <p:ext uri="{BB962C8B-B14F-4D97-AF65-F5344CB8AC3E}">
        <p14:creationId xmlns:p14="http://schemas.microsoft.com/office/powerpoint/2010/main" val="205581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Unicorns per country (top ten)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7794"/>
            <a:ext cx="8229600" cy="4004175"/>
          </a:xfrm>
        </p:spPr>
      </p:pic>
      <p:sp>
        <p:nvSpPr>
          <p:cNvPr id="3" name="Rectangle 2"/>
          <p:cNvSpPr/>
          <p:nvPr/>
        </p:nvSpPr>
        <p:spPr>
          <a:xfrm>
            <a:off x="5715000" y="6080312"/>
            <a:ext cx="2895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36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other countries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Unicorns: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113</a:t>
            </a:r>
          </a:p>
        </p:txBody>
      </p:sp>
    </p:spTree>
    <p:extLst>
      <p:ext uri="{BB962C8B-B14F-4D97-AF65-F5344CB8AC3E}">
        <p14:creationId xmlns:p14="http://schemas.microsoft.com/office/powerpoint/2010/main" val="11068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" y="2102800"/>
            <a:ext cx="9033933" cy="4450400"/>
          </a:xfrm>
        </p:spPr>
      </p:pic>
    </p:spTree>
    <p:extLst>
      <p:ext uri="{BB962C8B-B14F-4D97-AF65-F5344CB8AC3E}">
        <p14:creationId xmlns:p14="http://schemas.microsoft.com/office/powerpoint/2010/main" val="35167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2641</TotalTime>
  <Words>656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Unicorn company valuation  and investor analysis</vt:lpstr>
      <vt:lpstr>Motivation</vt:lpstr>
      <vt:lpstr>Motivation</vt:lpstr>
      <vt:lpstr>Goals</vt:lpstr>
      <vt:lpstr>Dataset</vt:lpstr>
      <vt:lpstr>Features</vt:lpstr>
      <vt:lpstr>Number of new unicorns per year</vt:lpstr>
      <vt:lpstr>Unicorns per country (top ten)</vt:lpstr>
      <vt:lpstr>Industry</vt:lpstr>
      <vt:lpstr>Valuation</vt:lpstr>
      <vt:lpstr>Valuation versus Number of Investors </vt:lpstr>
      <vt:lpstr>Multi-variable analysis</vt:lpstr>
      <vt:lpstr>Multi-variable analysis</vt:lpstr>
      <vt:lpstr>Multi-variable analysis</vt:lpstr>
      <vt:lpstr>The top 20 unicorn investors</vt:lpstr>
      <vt:lpstr>The top 20 unicorn investors</vt:lpstr>
      <vt:lpstr>To what degree do groups of investors invest in the same companies?</vt:lpstr>
      <vt:lpstr>Investor analysis (2-tuple)</vt:lpstr>
      <vt:lpstr>Investor analysis (2-tuple) for Accel</vt:lpstr>
      <vt:lpstr>Investor analysis (3-tuple)</vt:lpstr>
      <vt:lpstr>Key conclusions &amp; future work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Companies Feature Analysis</dc:title>
  <dc:creator>HP</dc:creator>
  <cp:lastModifiedBy>HP</cp:lastModifiedBy>
  <cp:revision>106</cp:revision>
  <dcterms:created xsi:type="dcterms:W3CDTF">2022-05-07T21:46:18Z</dcterms:created>
  <dcterms:modified xsi:type="dcterms:W3CDTF">2022-05-09T17:56:16Z</dcterms:modified>
</cp:coreProperties>
</file>