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372" r:id="rId4"/>
    <p:sldId id="368" r:id="rId5"/>
    <p:sldId id="373" r:id="rId6"/>
    <p:sldId id="369" r:id="rId7"/>
    <p:sldId id="370" r:id="rId8"/>
    <p:sldId id="375" r:id="rId9"/>
    <p:sldId id="376" r:id="rId10"/>
    <p:sldId id="377" r:id="rId11"/>
    <p:sldId id="378" r:id="rId12"/>
    <p:sldId id="379" r:id="rId13"/>
    <p:sldId id="380" r:id="rId14"/>
    <p:sldId id="381" r:id="rId15"/>
    <p:sldId id="382" r:id="rId16"/>
    <p:sldId id="386" r:id="rId17"/>
    <p:sldId id="385" r:id="rId18"/>
    <p:sldId id="387" r:id="rId19"/>
    <p:sldId id="388" r:id="rId20"/>
    <p:sldId id="389" r:id="rId21"/>
    <p:sldId id="390" r:id="rId22"/>
    <p:sldId id="391" r:id="rId23"/>
    <p:sldId id="392" r:id="rId24"/>
    <p:sldId id="393" r:id="rId25"/>
    <p:sldId id="394" r:id="rId26"/>
    <p:sldId id="3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b="1" dirty="0">
              <a:solidFill>
                <a:srgbClr val="7030A0"/>
              </a:solidFill>
              <a:latin typeface="Verdana" panose="020B0604030504040204" pitchFamily="34" charset="0"/>
              <a:ea typeface="+mn-ea"/>
              <a:cs typeface="+mn-cs"/>
            </a:endParaRPr>
          </a:p>
          <a:p>
            <a:r>
              <a:rPr lang="en-US" sz="4000" b="1" dirty="0">
                <a:solidFill>
                  <a:srgbClr val="7030A0"/>
                </a:solidFill>
                <a:latin typeface="Verdana" panose="020B0604030504040204" pitchFamily="34" charset="0"/>
                <a:ea typeface="+mn-ea"/>
                <a:cs typeface="+mn-cs"/>
              </a:rPr>
              <a:t>UNVEILING THE POWER OF DEEP LEARNING IN STEGANOGRAPHY CLASSIFICATIONS</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85175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Mr. G SARAVANA GOKUL,M.E.</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ASSISTANT 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MONIKA S</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210701166</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NEHA M U</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210701178</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C308B2D1-5CFE-567C-1097-EBE20F6D4F9B}"/>
              </a:ext>
            </a:extLst>
          </p:cNvPr>
          <p:cNvSpPr txBox="1">
            <a:spLocks noChangeArrowheads="1"/>
          </p:cNvSpPr>
          <p:nvPr/>
        </p:nvSpPr>
        <p:spPr bwMode="auto">
          <a:xfrm>
            <a:off x="7800112" y="4634338"/>
            <a:ext cx="350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B21A2425C25</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E117-D086-05F9-5946-C05E92B13E49}"/>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8</a:t>
            </a:r>
            <a:endParaRPr lang="en-IN" dirty="0"/>
          </a:p>
        </p:txBody>
      </p:sp>
      <p:sp>
        <p:nvSpPr>
          <p:cNvPr id="3" name="Content Placeholder 2">
            <a:extLst>
              <a:ext uri="{FF2B5EF4-FFF2-40B4-BE49-F238E27FC236}">
                <a16:creationId xmlns:a16="http://schemas.microsoft.com/office/drawing/2014/main" id="{097950CC-938E-A5D6-E313-9A833609B17B}"/>
              </a:ext>
            </a:extLst>
          </p:cNvPr>
          <p:cNvSpPr>
            <a:spLocks noGrp="1"/>
          </p:cNvSpPr>
          <p:nvPr>
            <p:ph idx="1"/>
          </p:nvPr>
        </p:nvSpPr>
        <p:spPr/>
        <p:txBody>
          <a:bodyPr/>
          <a:lstStyle/>
          <a:p>
            <a:pPr marL="0" indent="0">
              <a:buNone/>
            </a:pPr>
            <a:r>
              <a:rPr lang="en-IN" sz="1800" b="1" dirty="0">
                <a:latin typeface="Times New Roman" panose="02020603050405020304" pitchFamily="18" charset="0"/>
                <a:cs typeface="Times New Roman" panose="02020603050405020304" pitchFamily="18" charset="0"/>
              </a:rPr>
              <a:t>Title</a:t>
            </a:r>
            <a:r>
              <a:rPr lang="en-IN" sz="1800" dirty="0">
                <a:latin typeface="Times New Roman" panose="02020603050405020304" pitchFamily="18" charset="0"/>
                <a:cs typeface="Times New Roman" panose="02020603050405020304" pitchFamily="18" charset="0"/>
              </a:rPr>
              <a:t>: CNN-based Adversarial Embedding for Image Steganography</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Authors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Weixuan</a:t>
            </a:r>
            <a:r>
              <a:rPr lang="en-IN" sz="1800" dirty="0">
                <a:latin typeface="Times New Roman" panose="02020603050405020304" pitchFamily="18" charset="0"/>
                <a:cs typeface="Times New Roman" panose="02020603050405020304" pitchFamily="18" charset="0"/>
              </a:rPr>
              <a:t> Tang, Bin Li, </a:t>
            </a:r>
            <a:r>
              <a:rPr lang="en-IN" sz="1800" dirty="0" err="1">
                <a:latin typeface="Times New Roman" panose="02020603050405020304" pitchFamily="18" charset="0"/>
                <a:cs typeface="Times New Roman" panose="02020603050405020304" pitchFamily="18" charset="0"/>
              </a:rPr>
              <a:t>Shunquan</a:t>
            </a:r>
            <a:r>
              <a:rPr lang="en-IN" sz="1800" dirty="0">
                <a:latin typeface="Times New Roman" panose="02020603050405020304" pitchFamily="18" charset="0"/>
                <a:cs typeface="Times New Roman" panose="02020603050405020304" pitchFamily="18" charset="0"/>
              </a:rPr>
              <a:t> Tan, Mauro </a:t>
            </a:r>
            <a:r>
              <a:rPr lang="en-IN" sz="1800" dirty="0" err="1">
                <a:latin typeface="Times New Roman" panose="02020603050405020304" pitchFamily="18" charset="0"/>
                <a:cs typeface="Times New Roman" panose="02020603050405020304" pitchFamily="18" charset="0"/>
              </a:rPr>
              <a:t>Barni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Jiwu</a:t>
            </a:r>
            <a:r>
              <a:rPr lang="en-IN" sz="1800" dirty="0">
                <a:latin typeface="Times New Roman" panose="02020603050405020304" pitchFamily="18" charset="0"/>
                <a:cs typeface="Times New Roman" panose="02020603050405020304" pitchFamily="18" charset="0"/>
              </a:rPr>
              <a:t> Huang</a:t>
            </a:r>
          </a:p>
          <a:p>
            <a:pPr marL="0" indent="0">
              <a:buNone/>
            </a:pPr>
            <a:r>
              <a:rPr lang="en-IN" sz="1800" dirty="0">
                <a:latin typeface="Times New Roman" panose="02020603050405020304" pitchFamily="18" charset="0"/>
                <a:cs typeface="Times New Roman" panose="02020603050405020304" pitchFamily="18" charset="0"/>
              </a:rPr>
              <a:t>This paper introduces a novel steganographic scheme called Adversarial Embedding (ADV-EMB). The method aims to conceal </a:t>
            </a:r>
            <a:r>
              <a:rPr lang="en-IN" sz="1800" dirty="0" err="1">
                <a:latin typeface="Times New Roman" panose="02020603050405020304" pitchFamily="18" charset="0"/>
                <a:cs typeface="Times New Roman" panose="02020603050405020304" pitchFamily="18" charset="0"/>
              </a:rPr>
              <a:t>stego</a:t>
            </a:r>
            <a:r>
              <a:rPr lang="en-IN" sz="1800" dirty="0">
                <a:latin typeface="Times New Roman" panose="02020603050405020304" pitchFamily="18" charset="0"/>
                <a:cs typeface="Times New Roman" panose="02020603050405020304" pitchFamily="18" charset="0"/>
              </a:rPr>
              <a:t> messages while deceiving convolutional neural network (CNN) based </a:t>
            </a:r>
            <a:r>
              <a:rPr lang="en-IN" sz="1800" dirty="0" err="1">
                <a:latin typeface="Times New Roman" panose="02020603050405020304" pitchFamily="18" charset="0"/>
                <a:cs typeface="Times New Roman" panose="02020603050405020304" pitchFamily="18" charset="0"/>
              </a:rPr>
              <a:t>steganalyzers</a:t>
            </a:r>
            <a:r>
              <a:rPr lang="en-IN" sz="1800" dirty="0">
                <a:latin typeface="Times New Roman" panose="02020603050405020304" pitchFamily="18" charset="0"/>
                <a:cs typeface="Times New Roman" panose="02020603050405020304" pitchFamily="18" charset="0"/>
              </a:rPr>
              <a:t>. By modifying the costs of image element adjustments based on the gradients from the target CNN </a:t>
            </a:r>
            <a:r>
              <a:rPr lang="en-IN" sz="1800" dirty="0" err="1">
                <a:latin typeface="Times New Roman" panose="02020603050405020304" pitchFamily="18" charset="0"/>
                <a:cs typeface="Times New Roman" panose="02020603050405020304" pitchFamily="18" charset="0"/>
              </a:rPr>
              <a:t>steganalyzer</a:t>
            </a:r>
            <a:r>
              <a:rPr lang="en-IN" sz="1800" dirty="0">
                <a:latin typeface="Times New Roman" panose="02020603050405020304" pitchFamily="18" charset="0"/>
                <a:cs typeface="Times New Roman" panose="02020603050405020304" pitchFamily="18" charset="0"/>
              </a:rPr>
              <a:t>, the scheme generates adversarial </a:t>
            </a:r>
            <a:r>
              <a:rPr lang="en-IN" sz="1800" dirty="0" err="1">
                <a:latin typeface="Times New Roman" panose="02020603050405020304" pitchFamily="18" charset="0"/>
                <a:cs typeface="Times New Roman" panose="02020603050405020304" pitchFamily="18" charset="0"/>
              </a:rPr>
              <a:t>stego</a:t>
            </a:r>
            <a:r>
              <a:rPr lang="en-IN" sz="1800" dirty="0">
                <a:latin typeface="Times New Roman" panose="02020603050405020304" pitchFamily="18" charset="0"/>
                <a:cs typeface="Times New Roman" panose="02020603050405020304" pitchFamily="18" charset="0"/>
              </a:rPr>
              <a:t> images. Experimental results indicate that ADV-EMB enhances security against both adversary-unaware and adversary-aware </a:t>
            </a:r>
            <a:r>
              <a:rPr lang="en-IN" sz="1800" dirty="0" err="1">
                <a:latin typeface="Times New Roman" panose="02020603050405020304" pitchFamily="18" charset="0"/>
                <a:cs typeface="Times New Roman" panose="02020603050405020304" pitchFamily="18" charset="0"/>
              </a:rPr>
              <a:t>steganalyzers</a:t>
            </a:r>
            <a:r>
              <a:rPr lang="en-IN" sz="1800" dirty="0">
                <a:latin typeface="Times New Roman" panose="02020603050405020304" pitchFamily="18"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Pros</a:t>
            </a:r>
            <a:r>
              <a:rPr lang="en-IN"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Enhanced security by increasing the missed detection rate of </a:t>
            </a:r>
            <a:r>
              <a:rPr lang="en-IN" sz="1800" dirty="0" err="1">
                <a:latin typeface="Times New Roman" panose="02020603050405020304" pitchFamily="18" charset="0"/>
                <a:cs typeface="Times New Roman" panose="02020603050405020304" pitchFamily="18" charset="0"/>
              </a:rPr>
              <a:t>steganalyzers</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Novel approach using adversarial embedding to counter CNN-based steganalysis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Versatile effectiveness against various </a:t>
            </a:r>
            <a:r>
              <a:rPr lang="en-IN" sz="1800" dirty="0" err="1">
                <a:latin typeface="Times New Roman" panose="02020603050405020304" pitchFamily="18" charset="0"/>
                <a:cs typeface="Times New Roman" panose="02020603050405020304" pitchFamily="18" charset="0"/>
              </a:rPr>
              <a:t>steganalyzers</a:t>
            </a:r>
            <a:r>
              <a:rPr lang="en-IN" sz="1800" dirty="0">
                <a:latin typeface="Times New Roman" panose="02020603050405020304" pitchFamily="18" charset="0"/>
                <a:cs typeface="Times New Roman" panose="02020603050405020304" pitchFamily="18" charset="0"/>
              </a:rPr>
              <a:t> without needing side information</a:t>
            </a:r>
          </a:p>
          <a:p>
            <a:r>
              <a:rPr lang="en-IN" sz="1800" b="1" dirty="0">
                <a:latin typeface="Times New Roman" panose="02020603050405020304" pitchFamily="18" charset="0"/>
                <a:cs typeface="Times New Roman" panose="02020603050405020304" pitchFamily="18" charset="0"/>
              </a:rPr>
              <a:t>Cons</a:t>
            </a:r>
            <a:r>
              <a:rPr lang="en-IN"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Complexity due to sophisticated gradient-based adjustments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Potential for adversarial perturbations to introduce detectable artifacts by other classifiers</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A6C5CF6-1713-5541-9AF4-7096ACC87B72}"/>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795A5C26-F6FE-651A-57F0-459BDE0C914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0D42B7A-98AA-6E3F-0FCA-B5E352890361}"/>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358256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565E-F9EB-4B56-9381-C7EFE240F5CC}"/>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9</a:t>
            </a:r>
            <a:endParaRPr lang="en-IN" dirty="0"/>
          </a:p>
        </p:txBody>
      </p:sp>
      <p:sp>
        <p:nvSpPr>
          <p:cNvPr id="3" name="Content Placeholder 2">
            <a:extLst>
              <a:ext uri="{FF2B5EF4-FFF2-40B4-BE49-F238E27FC236}">
                <a16:creationId xmlns:a16="http://schemas.microsoft.com/office/drawing/2014/main" id="{B7EEC377-2287-EC2E-C5C9-BA1624EFE670}"/>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Coverless Image Steganography: A Survey</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Jiaohua</a:t>
            </a:r>
            <a:r>
              <a:rPr lang="en-US" sz="1800" dirty="0">
                <a:latin typeface="Times New Roman" panose="02020603050405020304" pitchFamily="18" charset="0"/>
                <a:cs typeface="Times New Roman" panose="02020603050405020304" pitchFamily="18" charset="0"/>
              </a:rPr>
              <a:t> Qin, </a:t>
            </a:r>
            <a:r>
              <a:rPr lang="en-US" sz="1800" dirty="0" err="1">
                <a:latin typeface="Times New Roman" panose="02020603050405020304" pitchFamily="18" charset="0"/>
                <a:cs typeface="Times New Roman" panose="02020603050405020304" pitchFamily="18" charset="0"/>
              </a:rPr>
              <a:t>Yuanjing</a:t>
            </a:r>
            <a:r>
              <a:rPr lang="en-US" sz="1800" dirty="0">
                <a:latin typeface="Times New Roman" panose="02020603050405020304" pitchFamily="18" charset="0"/>
                <a:cs typeface="Times New Roman" panose="02020603050405020304" pitchFamily="18" charset="0"/>
              </a:rPr>
              <a:t> Luo, </a:t>
            </a:r>
            <a:r>
              <a:rPr lang="en-US" sz="1800" dirty="0" err="1">
                <a:latin typeface="Times New Roman" panose="02020603050405020304" pitchFamily="18" charset="0"/>
                <a:cs typeface="Times New Roman" panose="02020603050405020304" pitchFamily="18" charset="0"/>
              </a:rPr>
              <a:t>Xuyu</a:t>
            </a:r>
            <a:r>
              <a:rPr lang="en-US" sz="1800" dirty="0">
                <a:latin typeface="Times New Roman" panose="02020603050405020304" pitchFamily="18" charset="0"/>
                <a:cs typeface="Times New Roman" panose="02020603050405020304" pitchFamily="18" charset="0"/>
              </a:rPr>
              <a:t> Xiang, Yun Tan, </a:t>
            </a:r>
            <a:r>
              <a:rPr lang="en-US" sz="1800" dirty="0" err="1">
                <a:latin typeface="Times New Roman" panose="02020603050405020304" pitchFamily="18" charset="0"/>
                <a:cs typeface="Times New Roman" panose="02020603050405020304" pitchFamily="18" charset="0"/>
              </a:rPr>
              <a:t>Huajun</a:t>
            </a:r>
            <a:r>
              <a:rPr lang="en-US" sz="1800" dirty="0">
                <a:latin typeface="Times New Roman" panose="02020603050405020304" pitchFamily="18" charset="0"/>
                <a:cs typeface="Times New Roman" panose="02020603050405020304" pitchFamily="18" charset="0"/>
              </a:rPr>
              <a:t> Huang</a:t>
            </a:r>
          </a:p>
          <a:p>
            <a:pPr marL="0" indent="0">
              <a:buNone/>
            </a:pPr>
            <a:r>
              <a:rPr lang="en-US" sz="1800" dirty="0">
                <a:latin typeface="Times New Roman" panose="02020603050405020304" pitchFamily="18" charset="0"/>
                <a:cs typeface="Times New Roman" panose="02020603050405020304" pitchFamily="18" charset="0"/>
              </a:rPr>
              <a:t>This paper provides a comprehensive survey of coverless image steganography, which involves concealing secret information within images without altering the cover image. It discusses fundamental frameworks, preprocessing techniques, feature extraction methods, and the generation of hash sequences and mapping relationships. The paper evaluates existing methods and outlines future research directions in the field.</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Enhanced security by avoiding modifications to the cover image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Comprehensive survey covering over 50 key contributions, offering a thorough overview of the field</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Complexity of discussed methods may require significant computational resources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capacity for hiding information compared to traditional steganography methods</a:t>
            </a:r>
          </a:p>
          <a:p>
            <a:endParaRPr lang="en-IN" sz="1800" dirty="0"/>
          </a:p>
        </p:txBody>
      </p:sp>
      <p:sp>
        <p:nvSpPr>
          <p:cNvPr id="4" name="Date Placeholder 3">
            <a:extLst>
              <a:ext uri="{FF2B5EF4-FFF2-40B4-BE49-F238E27FC236}">
                <a16:creationId xmlns:a16="http://schemas.microsoft.com/office/drawing/2014/main" id="{76088D15-33A5-FB81-9995-B7FB5FC66BBB}"/>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4FE119A0-74D2-4870-2EAE-BD6028139A6C}"/>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AAEFAF5-4063-D1E4-F8D9-5F523CB2DB7B}"/>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180407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ADB1-0EDC-2D1D-B1E4-D278598661CB}"/>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10</a:t>
            </a:r>
            <a:endParaRPr lang="en-IN" dirty="0"/>
          </a:p>
        </p:txBody>
      </p:sp>
      <p:sp>
        <p:nvSpPr>
          <p:cNvPr id="3" name="Content Placeholder 2">
            <a:extLst>
              <a:ext uri="{FF2B5EF4-FFF2-40B4-BE49-F238E27FC236}">
                <a16:creationId xmlns:a16="http://schemas.microsoft.com/office/drawing/2014/main" id="{083019F8-61FF-F6E6-F463-F74BB5F41690}"/>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Research on Image Steganography Analysis Based on Deep Learning</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Ying Zou, Ge Zhang, </a:t>
            </a:r>
            <a:r>
              <a:rPr lang="en-US" sz="1800" dirty="0" err="1">
                <a:latin typeface="Times New Roman" panose="02020603050405020304" pitchFamily="18" charset="0"/>
                <a:cs typeface="Times New Roman" panose="02020603050405020304" pitchFamily="18" charset="0"/>
              </a:rPr>
              <a:t>Leian</a:t>
            </a:r>
            <a:r>
              <a:rPr lang="en-US" sz="1800" dirty="0">
                <a:latin typeface="Times New Roman" panose="02020603050405020304" pitchFamily="18" charset="0"/>
                <a:cs typeface="Times New Roman" panose="02020603050405020304" pitchFamily="18" charset="0"/>
              </a:rPr>
              <a:t> Liu</a:t>
            </a:r>
          </a:p>
          <a:p>
            <a:pPr marL="0" indent="0">
              <a:buNone/>
            </a:pPr>
            <a:r>
              <a:rPr lang="en-US" sz="1800" dirty="0">
                <a:latin typeface="Times New Roman" panose="02020603050405020304" pitchFamily="18" charset="0"/>
                <a:cs typeface="Times New Roman" panose="02020603050405020304" pitchFamily="18" charset="0"/>
              </a:rPr>
              <a:t>This paper explores a novel steganalysis paradigm utilizing deep learning, specifically Convolutional Neural Networks (CNNs), to improve feature learning for detecting hidden information in images. It proposes methods to enhance steganalysis performance, including global statistical information constraints and transfer learning aimed at low embedding rate steganalysis.</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Innovative approach that reduces reliance on manually designed features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Enhanced detection performance, particularly for low embedding rate images</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Complexity of deep learning models requiring significant computational resources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Effective training demands large datasets, which may not always be available</a:t>
            </a:r>
          </a:p>
          <a:p>
            <a:endParaRPr lang="en-IN" dirty="0"/>
          </a:p>
        </p:txBody>
      </p:sp>
      <p:sp>
        <p:nvSpPr>
          <p:cNvPr id="4" name="Date Placeholder 3">
            <a:extLst>
              <a:ext uri="{FF2B5EF4-FFF2-40B4-BE49-F238E27FC236}">
                <a16:creationId xmlns:a16="http://schemas.microsoft.com/office/drawing/2014/main" id="{3AA5F151-3CF7-5B7A-00B5-EE4FDF69FBCD}"/>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3C79C4F3-7B59-AAE8-2389-7C52AF903A4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9F35717-FAA0-8083-A9D6-E5C620C63452}"/>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347566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EF12-42C9-29F2-3B45-A5D3218FFC75}"/>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11</a:t>
            </a:r>
            <a:endParaRPr lang="en-IN" dirty="0"/>
          </a:p>
        </p:txBody>
      </p:sp>
      <p:sp>
        <p:nvSpPr>
          <p:cNvPr id="3" name="Content Placeholder 2">
            <a:extLst>
              <a:ext uri="{FF2B5EF4-FFF2-40B4-BE49-F238E27FC236}">
                <a16:creationId xmlns:a16="http://schemas.microsoft.com/office/drawing/2014/main" id="{22DC4418-51F0-6804-FFE1-3149E50E6333}"/>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Coverless Image Steganography: A Survey</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Jiaohua</a:t>
            </a:r>
            <a:r>
              <a:rPr lang="en-US" sz="1800" dirty="0">
                <a:latin typeface="Times New Roman" panose="02020603050405020304" pitchFamily="18" charset="0"/>
                <a:cs typeface="Times New Roman" panose="02020603050405020304" pitchFamily="18" charset="0"/>
              </a:rPr>
              <a:t> Qin, </a:t>
            </a:r>
            <a:r>
              <a:rPr lang="en-US" sz="1800" dirty="0" err="1">
                <a:latin typeface="Times New Roman" panose="02020603050405020304" pitchFamily="18" charset="0"/>
                <a:cs typeface="Times New Roman" panose="02020603050405020304" pitchFamily="18" charset="0"/>
              </a:rPr>
              <a:t>Yuanjing</a:t>
            </a:r>
            <a:r>
              <a:rPr lang="en-US" sz="1800" dirty="0">
                <a:latin typeface="Times New Roman" panose="02020603050405020304" pitchFamily="18" charset="0"/>
                <a:cs typeface="Times New Roman" panose="02020603050405020304" pitchFamily="18" charset="0"/>
              </a:rPr>
              <a:t> Luo, </a:t>
            </a:r>
            <a:r>
              <a:rPr lang="en-US" sz="1800" dirty="0" err="1">
                <a:latin typeface="Times New Roman" panose="02020603050405020304" pitchFamily="18" charset="0"/>
                <a:cs typeface="Times New Roman" panose="02020603050405020304" pitchFamily="18" charset="0"/>
              </a:rPr>
              <a:t>Xuyu</a:t>
            </a:r>
            <a:r>
              <a:rPr lang="en-US" sz="1800" dirty="0">
                <a:latin typeface="Times New Roman" panose="02020603050405020304" pitchFamily="18" charset="0"/>
                <a:cs typeface="Times New Roman" panose="02020603050405020304" pitchFamily="18" charset="0"/>
              </a:rPr>
              <a:t> Xiang, Yun Tan, </a:t>
            </a:r>
            <a:r>
              <a:rPr lang="en-US" sz="1800" dirty="0" err="1">
                <a:latin typeface="Times New Roman" panose="02020603050405020304" pitchFamily="18" charset="0"/>
                <a:cs typeface="Times New Roman" panose="02020603050405020304" pitchFamily="18" charset="0"/>
              </a:rPr>
              <a:t>Huajun</a:t>
            </a:r>
            <a:r>
              <a:rPr lang="en-US" sz="1800" dirty="0">
                <a:latin typeface="Times New Roman" panose="02020603050405020304" pitchFamily="18" charset="0"/>
                <a:cs typeface="Times New Roman" panose="02020603050405020304" pitchFamily="18" charset="0"/>
              </a:rPr>
              <a:t> Huang</a:t>
            </a:r>
          </a:p>
          <a:p>
            <a:pPr marL="0" indent="0">
              <a:buNone/>
            </a:pPr>
            <a:r>
              <a:rPr lang="en-US" sz="1800" dirty="0">
                <a:latin typeface="Times New Roman" panose="02020603050405020304" pitchFamily="18" charset="0"/>
                <a:cs typeface="Times New Roman" panose="02020603050405020304" pitchFamily="18" charset="0"/>
              </a:rPr>
              <a:t>This paper provides a comprehensive survey of coverless image steganography, a method of hiding information within images without modifying the cover image. It explores fundamental frameworks, preprocessing techniques, feature extraction, generation of hash sequences, and mapping relationships. The paper evaluates existing methods and discusses future research directions in the field.</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Enhanced security by avoiding modifications to the cover image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Comprehensive survey covering over 50 key contributions</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 implementation requiring significant computational resources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capacity for hiding information compared to traditional methods</a:t>
            </a:r>
          </a:p>
          <a:p>
            <a:endParaRPr lang="en-IN" sz="1800" dirty="0"/>
          </a:p>
        </p:txBody>
      </p:sp>
      <p:sp>
        <p:nvSpPr>
          <p:cNvPr id="4" name="Date Placeholder 3">
            <a:extLst>
              <a:ext uri="{FF2B5EF4-FFF2-40B4-BE49-F238E27FC236}">
                <a16:creationId xmlns:a16="http://schemas.microsoft.com/office/drawing/2014/main" id="{3D66B89D-C6E4-CAFF-0A82-684F89560BA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9040A19-5312-B0D2-A9FF-0CA4192725E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2297440-E788-91A6-F386-05A3FADD2A15}"/>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661484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8802-F0A7-9F23-3A99-FAFC04D79740}"/>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12</a:t>
            </a:r>
            <a:endParaRPr lang="en-IN" dirty="0"/>
          </a:p>
        </p:txBody>
      </p:sp>
      <p:sp>
        <p:nvSpPr>
          <p:cNvPr id="3" name="Content Placeholder 2">
            <a:extLst>
              <a:ext uri="{FF2B5EF4-FFF2-40B4-BE49-F238E27FC236}">
                <a16:creationId xmlns:a16="http://schemas.microsoft.com/office/drawing/2014/main" id="{C7228FEB-3D8B-5D81-6003-F36C2AD74FE6}"/>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CRoSS</a:t>
            </a:r>
            <a:r>
              <a:rPr lang="en-US" sz="1800" dirty="0">
                <a:latin typeface="Times New Roman" panose="02020603050405020304" pitchFamily="18" charset="0"/>
                <a:cs typeface="Times New Roman" panose="02020603050405020304" pitchFamily="18" charset="0"/>
              </a:rPr>
              <a:t>: Diffusion Model Makes Controllable, Robust and Secure Image Steganography</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Jiwen</a:t>
            </a:r>
            <a:r>
              <a:rPr lang="en-US" sz="1800" dirty="0">
                <a:latin typeface="Times New Roman" panose="02020603050405020304" pitchFamily="18" charset="0"/>
                <a:cs typeface="Times New Roman" panose="02020603050405020304" pitchFamily="18" charset="0"/>
              </a:rPr>
              <a:t> Yu, </a:t>
            </a:r>
            <a:r>
              <a:rPr lang="en-US" sz="1800" dirty="0" err="1">
                <a:latin typeface="Times New Roman" panose="02020603050405020304" pitchFamily="18" charset="0"/>
                <a:cs typeface="Times New Roman" panose="02020603050405020304" pitchFamily="18" charset="0"/>
              </a:rPr>
              <a:t>Xuanyu</a:t>
            </a:r>
            <a:r>
              <a:rPr lang="en-US" sz="1800" dirty="0">
                <a:latin typeface="Times New Roman" panose="02020603050405020304" pitchFamily="18" charset="0"/>
                <a:cs typeface="Times New Roman" panose="02020603050405020304" pitchFamily="18" charset="0"/>
              </a:rPr>
              <a:t> Zhang, </a:t>
            </a:r>
            <a:r>
              <a:rPr lang="en-US" sz="1800" dirty="0" err="1">
                <a:latin typeface="Times New Roman" panose="02020603050405020304" pitchFamily="18" charset="0"/>
                <a:cs typeface="Times New Roman" panose="02020603050405020304" pitchFamily="18" charset="0"/>
              </a:rPr>
              <a:t>Youmin</a:t>
            </a:r>
            <a:r>
              <a:rPr lang="en-US" sz="1800" dirty="0">
                <a:latin typeface="Times New Roman" panose="02020603050405020304" pitchFamily="18" charset="0"/>
                <a:cs typeface="Times New Roman" panose="02020603050405020304" pitchFamily="18" charset="0"/>
              </a:rPr>
              <a:t> Xu, Jian Zhang</a:t>
            </a:r>
          </a:p>
          <a:p>
            <a:pPr marL="0" indent="0">
              <a:buNone/>
            </a:pPr>
            <a:r>
              <a:rPr lang="en-US" sz="1800" dirty="0">
                <a:latin typeface="Times New Roman" panose="02020603050405020304" pitchFamily="18" charset="0"/>
                <a:cs typeface="Times New Roman" panose="02020603050405020304" pitchFamily="18" charset="0"/>
              </a:rPr>
              <a:t>This paper introduces the </a:t>
            </a:r>
            <a:r>
              <a:rPr lang="en-US" sz="1800" dirty="0" err="1">
                <a:latin typeface="Times New Roman" panose="02020603050405020304" pitchFamily="18" charset="0"/>
                <a:cs typeface="Times New Roman" panose="02020603050405020304" pitchFamily="18" charset="0"/>
              </a:rPr>
              <a:t>CRoSS</a:t>
            </a:r>
            <a:r>
              <a:rPr lang="en-US" sz="1800" dirty="0">
                <a:latin typeface="Times New Roman" panose="02020603050405020304" pitchFamily="18" charset="0"/>
                <a:cs typeface="Times New Roman" panose="02020603050405020304" pitchFamily="18" charset="0"/>
              </a:rPr>
              <a:t> framework, which leverages diffusion models to enhance image steganography. By using Stable Diffusion and tools like </a:t>
            </a:r>
            <a:r>
              <a:rPr lang="en-US" sz="1800" dirty="0" err="1">
                <a:latin typeface="Times New Roman" panose="02020603050405020304" pitchFamily="18" charset="0"/>
                <a:cs typeface="Times New Roman" panose="02020603050405020304" pitchFamily="18" charset="0"/>
              </a:rPr>
              <a:t>LoRAs</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ControlNets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CRoSS</a:t>
            </a:r>
            <a:r>
              <a:rPr lang="en-US" sz="1800" dirty="0">
                <a:latin typeface="Times New Roman" panose="02020603050405020304" pitchFamily="18" charset="0"/>
                <a:cs typeface="Times New Roman" panose="02020603050405020304" pitchFamily="18" charset="0"/>
              </a:rPr>
              <a:t> improves the security, controllability, and robustness of hidden images without additional training. The framework ensures that secret images remain secure even if container images are intercepted, while maintaining high visual quality and robustness against noise and degradation.</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Enhanced security through coverless steganography, preventing information leakage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controllability, allowing users to control the content of container images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Robustness in maintaining image quality even under noise and degradation</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Complexity, requiring an advanced understanding of diffusion models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Significant computational resources needed for processing.</a:t>
            </a:r>
          </a:p>
          <a:p>
            <a:endParaRPr lang="en-IN" dirty="0"/>
          </a:p>
        </p:txBody>
      </p:sp>
      <p:sp>
        <p:nvSpPr>
          <p:cNvPr id="4" name="Date Placeholder 3">
            <a:extLst>
              <a:ext uri="{FF2B5EF4-FFF2-40B4-BE49-F238E27FC236}">
                <a16:creationId xmlns:a16="http://schemas.microsoft.com/office/drawing/2014/main" id="{57EE3F36-04A1-4FCF-6C71-9CBB827C2A0B}"/>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2E4D027-6560-DCF2-C9C2-F10FD2B369E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DE51E5F-42D6-D7AF-E8BD-33697BAC937D}"/>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4066678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11F7-4B83-E580-FE19-8E88499AE672}"/>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13</a:t>
            </a:r>
            <a:endParaRPr lang="en-IN" dirty="0"/>
          </a:p>
        </p:txBody>
      </p:sp>
      <p:sp>
        <p:nvSpPr>
          <p:cNvPr id="3" name="Content Placeholder 2">
            <a:extLst>
              <a:ext uri="{FF2B5EF4-FFF2-40B4-BE49-F238E27FC236}">
                <a16:creationId xmlns:a16="http://schemas.microsoft.com/office/drawing/2014/main" id="{20D79E49-7039-AF59-6017-61FFE19E53FC}"/>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Evolving Generative Adversarial Networks to Improve Image Steganography</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Alejandro Martín, Alfonso Hernández, </a:t>
            </a:r>
            <a:r>
              <a:rPr lang="en-US" sz="1800" dirty="0" err="1">
                <a:latin typeface="Times New Roman" panose="02020603050405020304" pitchFamily="18" charset="0"/>
                <a:cs typeface="Times New Roman" panose="02020603050405020304" pitchFamily="18" charset="0"/>
              </a:rPr>
              <a:t>Moutaz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Alazab</a:t>
            </a:r>
            <a:r>
              <a:rPr lang="en-US" sz="1800" dirty="0">
                <a:latin typeface="Times New Roman" panose="02020603050405020304" pitchFamily="18" charset="0"/>
                <a:cs typeface="Times New Roman" panose="02020603050405020304" pitchFamily="18" charset="0"/>
              </a:rPr>
              <a:t>, Jason Jung, David Camacho</a:t>
            </a:r>
          </a:p>
          <a:p>
            <a:pPr marL="0" indent="0">
              <a:buNone/>
            </a:pPr>
            <a:r>
              <a:rPr lang="en-US" sz="1800" dirty="0">
                <a:latin typeface="Times New Roman" panose="02020603050405020304" pitchFamily="18" charset="0"/>
                <a:cs typeface="Times New Roman" panose="02020603050405020304" pitchFamily="18" charset="0"/>
              </a:rPr>
              <a:t>This paper explores the use of Generative Adversarial Networks (GANs) to enhance image steganography, which involves hiding information within images. The authors propose a GAN model that adapts images to embed secret messages using the Least Significant Bit (LSB) steganography algorithm.</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Innovative approach utilizing GANs to enhance steganography</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Improved robustness by successfully avoiding detection by advanced steganalysis techniques</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Computational complexity due to the GAN model and training process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scope focusing primarily on spatial domain methods, which may restrict applicability to other domains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Dependency on pre-trained models may lead to generalization issues in diverse scenarios</a:t>
            </a:r>
          </a:p>
          <a:p>
            <a:endParaRPr lang="en-IN" dirty="0"/>
          </a:p>
        </p:txBody>
      </p:sp>
      <p:sp>
        <p:nvSpPr>
          <p:cNvPr id="4" name="Date Placeholder 3">
            <a:extLst>
              <a:ext uri="{FF2B5EF4-FFF2-40B4-BE49-F238E27FC236}">
                <a16:creationId xmlns:a16="http://schemas.microsoft.com/office/drawing/2014/main" id="{07E574B8-8475-1A2D-5ABB-94C45C55C3EE}"/>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6B38A8F5-309D-E991-FE48-17EF70B569A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120C12A-C825-421F-53D2-A017C0EE091C}"/>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1776096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11F7-4B83-E580-FE19-8E88499AE672}"/>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14</a:t>
            </a:r>
            <a:endParaRPr lang="en-IN" dirty="0"/>
          </a:p>
        </p:txBody>
      </p:sp>
      <p:sp>
        <p:nvSpPr>
          <p:cNvPr id="3" name="Content Placeholder 2">
            <a:extLst>
              <a:ext uri="{FF2B5EF4-FFF2-40B4-BE49-F238E27FC236}">
                <a16:creationId xmlns:a16="http://schemas.microsoft.com/office/drawing/2014/main" id="{20D79E49-7039-AF59-6017-61FFE19E53FC}"/>
              </a:ext>
            </a:extLst>
          </p:cNvPr>
          <p:cNvSpPr>
            <a:spLocks noGrp="1"/>
          </p:cNvSpPr>
          <p:nvPr>
            <p:ph idx="1"/>
          </p:nvPr>
        </p:nvSpPr>
        <p:spPr/>
        <p:txBody>
          <a:bodyPr/>
          <a:lstStyle/>
          <a:p>
            <a:pPr marL="0" indent="0">
              <a:buNone/>
            </a:pPr>
            <a:r>
              <a:rPr lang="en-IN" sz="1800" b="1" dirty="0">
                <a:latin typeface="Times New Roman" panose="02020603050405020304" pitchFamily="18" charset="0"/>
                <a:cs typeface="Times New Roman" panose="02020603050405020304" pitchFamily="18" charset="0"/>
              </a:rPr>
              <a:t>Title</a:t>
            </a:r>
            <a:r>
              <a:rPr lang="en-IN" sz="1800" dirty="0">
                <a:latin typeface="Times New Roman" panose="02020603050405020304" pitchFamily="18" charset="0"/>
                <a:cs typeface="Times New Roman" panose="02020603050405020304" pitchFamily="18" charset="0"/>
              </a:rPr>
              <a:t>: Detection of Image Steganography Using Deep Learning and Ensemble Classifiers</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Authors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Mikołaj</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Płachta</a:t>
            </a:r>
            <a:r>
              <a:rPr lang="en-IN" sz="1800" dirty="0">
                <a:latin typeface="Times New Roman" panose="02020603050405020304" pitchFamily="18" charset="0"/>
                <a:cs typeface="Times New Roman" panose="02020603050405020304" pitchFamily="18" charset="0"/>
              </a:rPr>
              <a:t>, Marek </a:t>
            </a:r>
            <a:r>
              <a:rPr lang="en-IN" sz="1800" dirty="0" err="1">
                <a:latin typeface="Times New Roman" panose="02020603050405020304" pitchFamily="18" charset="0"/>
                <a:cs typeface="Times New Roman" panose="02020603050405020304" pitchFamily="18" charset="0"/>
              </a:rPr>
              <a:t>Krzemień</a:t>
            </a:r>
            <a:r>
              <a:rPr lang="en-IN" sz="1800" dirty="0">
                <a:latin typeface="Times New Roman" panose="02020603050405020304" pitchFamily="18" charset="0"/>
                <a:cs typeface="Times New Roman" panose="02020603050405020304" pitchFamily="18" charset="0"/>
              </a:rPr>
              <a:t>, Krzysztof </a:t>
            </a:r>
            <a:r>
              <a:rPr lang="en-IN" sz="1800" dirty="0" err="1">
                <a:latin typeface="Times New Roman" panose="02020603050405020304" pitchFamily="18" charset="0"/>
                <a:cs typeface="Times New Roman" panose="02020603050405020304" pitchFamily="18" charset="0"/>
              </a:rPr>
              <a:t>Szczypiorski</a:t>
            </a:r>
            <a:r>
              <a:rPr lang="en-IN" sz="1800" dirty="0">
                <a:latin typeface="Times New Roman" panose="02020603050405020304" pitchFamily="18" charset="0"/>
                <a:cs typeface="Times New Roman" panose="02020603050405020304" pitchFamily="18" charset="0"/>
              </a:rPr>
              <a:t>, Artur Janicki</a:t>
            </a:r>
          </a:p>
          <a:p>
            <a:pPr marL="0" indent="0">
              <a:buNone/>
            </a:pPr>
            <a:r>
              <a:rPr lang="en-IN" sz="1800" dirty="0">
                <a:latin typeface="Times New Roman" panose="02020603050405020304" pitchFamily="18" charset="0"/>
                <a:cs typeface="Times New Roman" panose="02020603050405020304" pitchFamily="18" charset="0"/>
              </a:rPr>
              <a:t>This paper explores the detection of </a:t>
            </a:r>
            <a:r>
              <a:rPr lang="en-IN" sz="1800" dirty="0" err="1">
                <a:latin typeface="Times New Roman" panose="02020603050405020304" pitchFamily="18" charset="0"/>
                <a:cs typeface="Times New Roman" panose="02020603050405020304" pitchFamily="18" charset="0"/>
              </a:rPr>
              <a:t>steganographically</a:t>
            </a:r>
            <a:r>
              <a:rPr lang="en-IN" sz="1800" dirty="0">
                <a:latin typeface="Times New Roman" panose="02020603050405020304" pitchFamily="18" charset="0"/>
                <a:cs typeface="Times New Roman" panose="02020603050405020304" pitchFamily="18" charset="0"/>
              </a:rPr>
              <a:t> manipulated JPEG images using various machine learning algorithms, including both shallow and deep learning methods. The study utilizes images from the BOSS database, embedding hidden information using three popular steganographic algorithms: J-</a:t>
            </a:r>
            <a:r>
              <a:rPr lang="en-IN" sz="1800" dirty="0" err="1">
                <a:latin typeface="Times New Roman" panose="02020603050405020304" pitchFamily="18" charset="0"/>
                <a:cs typeface="Times New Roman" panose="02020603050405020304" pitchFamily="18" charset="0"/>
              </a:rPr>
              <a:t>Uniward</a:t>
            </a:r>
            <a:r>
              <a:rPr lang="en-IN" sz="1800" dirty="0">
                <a:latin typeface="Times New Roman" panose="02020603050405020304" pitchFamily="18" charset="0"/>
                <a:cs typeface="Times New Roman" panose="02020603050405020304" pitchFamily="18" charset="0"/>
              </a:rPr>
              <a:t>, nsF5, and UERD</a:t>
            </a:r>
          </a:p>
          <a:p>
            <a:r>
              <a:rPr lang="en-IN" sz="1800" b="1" dirty="0">
                <a:latin typeface="Times New Roman" panose="02020603050405020304" pitchFamily="18" charset="0"/>
                <a:cs typeface="Times New Roman" panose="02020603050405020304" pitchFamily="18" charset="0"/>
              </a:rPr>
              <a:t>Pros</a:t>
            </a:r>
            <a:r>
              <a:rPr lang="en-IN"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Comprehensive analysis of multiple algorithms and feature spaces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High detection accuracy, particularly for certain algorithms</a:t>
            </a:r>
          </a:p>
          <a:p>
            <a:r>
              <a:rPr lang="en-IN" sz="1800" b="1" dirty="0">
                <a:latin typeface="Times New Roman" panose="02020603050405020304" pitchFamily="18" charset="0"/>
                <a:cs typeface="Times New Roman" panose="02020603050405020304" pitchFamily="18" charset="0"/>
              </a:rPr>
              <a:t>Cons</a:t>
            </a:r>
            <a:r>
              <a:rPr lang="en-IN"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Variable detection accuracy across different algorithms and densities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Resource-intensive deep learning methods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Limited focus on JPEG images and specific steganographic algorithms.</a:t>
            </a:r>
          </a:p>
          <a:p>
            <a:endParaRPr lang="en-IN" dirty="0"/>
          </a:p>
        </p:txBody>
      </p:sp>
      <p:sp>
        <p:nvSpPr>
          <p:cNvPr id="4" name="Date Placeholder 3">
            <a:extLst>
              <a:ext uri="{FF2B5EF4-FFF2-40B4-BE49-F238E27FC236}">
                <a16:creationId xmlns:a16="http://schemas.microsoft.com/office/drawing/2014/main" id="{07E574B8-8475-1A2D-5ABB-94C45C55C3EE}"/>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6B38A8F5-309D-E991-FE48-17EF70B569A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120C12A-C825-421F-53D2-A017C0EE091C}"/>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234498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DB8-66AA-FE22-180B-FB5F5B68577A}"/>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15</a:t>
            </a:r>
            <a:endParaRPr lang="en-IN" dirty="0"/>
          </a:p>
        </p:txBody>
      </p:sp>
      <p:sp>
        <p:nvSpPr>
          <p:cNvPr id="3" name="Content Placeholder 2">
            <a:extLst>
              <a:ext uri="{FF2B5EF4-FFF2-40B4-BE49-F238E27FC236}">
                <a16:creationId xmlns:a16="http://schemas.microsoft.com/office/drawing/2014/main" id="{7CE71879-2704-B90D-C97D-B8B992A18274}"/>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Inverted LSB Image Steganography Using Adaptive Pattern to Improve Imperceptibility</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Supriadi </a:t>
            </a:r>
            <a:r>
              <a:rPr lang="en-US" sz="1800" dirty="0" err="1">
                <a:latin typeface="Times New Roman" panose="02020603050405020304" pitchFamily="18" charset="0"/>
                <a:cs typeface="Times New Roman" panose="02020603050405020304" pitchFamily="18" charset="0"/>
              </a:rPr>
              <a:t>Rustad</a:t>
            </a:r>
            <a:r>
              <a:rPr lang="en-US" sz="1800" dirty="0">
                <a:latin typeface="Times New Roman" panose="02020603050405020304" pitchFamily="18" charset="0"/>
                <a:cs typeface="Times New Roman" panose="02020603050405020304" pitchFamily="18" charset="0"/>
              </a:rPr>
              <a:t>, De Rosal Ignatius Moses Setiadi, Abdul Syukur, </a:t>
            </a:r>
            <a:r>
              <a:rPr lang="en-US" sz="1800" dirty="0" err="1">
                <a:latin typeface="Times New Roman" panose="02020603050405020304" pitchFamily="18" charset="0"/>
                <a:cs typeface="Times New Roman" panose="02020603050405020304" pitchFamily="18" charset="0"/>
              </a:rPr>
              <a:t>Pulung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Nurtantio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Andono</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paper presents an adaptive method for image steganography using an inverted Least Significant Bit (LSB) substitution technique. The proposed method optimizes pattern selection to minimize the error ratio during message embedding, significantly enhancing the imperceptibility of the </a:t>
            </a:r>
            <a:r>
              <a:rPr lang="en-US" sz="1800" dirty="0" err="1">
                <a:latin typeface="Times New Roman" panose="02020603050405020304" pitchFamily="18" charset="0"/>
                <a:cs typeface="Times New Roman" panose="02020603050405020304" pitchFamily="18" charset="0"/>
              </a:rPr>
              <a:t>stego</a:t>
            </a:r>
            <a:r>
              <a:rPr lang="en-US" sz="1800" dirty="0">
                <a:latin typeface="Times New Roman" panose="02020603050405020304" pitchFamily="18" charset="0"/>
                <a:cs typeface="Times New Roman" panose="02020603050405020304" pitchFamily="18" charset="0"/>
              </a:rPr>
              <a:t> image. The approach involves testing various patterns and selecting the one with the least error rate for embedding the message. Results show improved Peak Signal-to-Noise Ratio (PSNR) and Structural Similarity Index (SSIM) values compared to previous methods, indicating better image quality and imperceptibility.</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Improved imperceptibility enhances the quality of the </a:t>
            </a:r>
            <a:r>
              <a:rPr lang="en-US" sz="1800" dirty="0" err="1">
                <a:latin typeface="Times New Roman" panose="02020603050405020304" pitchFamily="18" charset="0"/>
                <a:cs typeface="Times New Roman" panose="02020603050405020304" pitchFamily="18" charset="0"/>
              </a:rPr>
              <a:t>stego</a:t>
            </a:r>
            <a:r>
              <a:rPr lang="en-US" sz="1800" dirty="0">
                <a:latin typeface="Times New Roman" panose="02020603050405020304" pitchFamily="18" charset="0"/>
                <a:cs typeface="Times New Roman" panose="02020603050405020304" pitchFamily="18" charset="0"/>
              </a:rPr>
              <a:t> image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Higher PSNR and SSIM values demonstrate better performance</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Complexity of the adaptive pattern selection process can be computationally intensive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Stability of results may vary depending on the container image and message size</a:t>
            </a:r>
          </a:p>
          <a:p>
            <a:endParaRPr lang="en-IN" dirty="0"/>
          </a:p>
        </p:txBody>
      </p:sp>
      <p:sp>
        <p:nvSpPr>
          <p:cNvPr id="4" name="Date Placeholder 3">
            <a:extLst>
              <a:ext uri="{FF2B5EF4-FFF2-40B4-BE49-F238E27FC236}">
                <a16:creationId xmlns:a16="http://schemas.microsoft.com/office/drawing/2014/main" id="{1A382A41-36AE-9BB6-2446-DE0D4C9CADE5}"/>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A4FBDC3-3B0E-54D9-B17E-361F0B33A7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DD5F4E4-A071-5F04-1AE9-79580F9C84DF}"/>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1777027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DB8-66AA-FE22-180B-FB5F5B68577A}"/>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16</a:t>
            </a:r>
            <a:endParaRPr lang="en-IN" dirty="0"/>
          </a:p>
        </p:txBody>
      </p:sp>
      <p:sp>
        <p:nvSpPr>
          <p:cNvPr id="3" name="Content Placeholder 2">
            <a:extLst>
              <a:ext uri="{FF2B5EF4-FFF2-40B4-BE49-F238E27FC236}">
                <a16:creationId xmlns:a16="http://schemas.microsoft.com/office/drawing/2014/main" id="{7CE71879-2704-B90D-C97D-B8B992A18274}"/>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A Secured Image Steganography Using Genetic Algorithm</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Sabyasachi </a:t>
            </a:r>
            <a:r>
              <a:rPr lang="en-US" sz="1800" dirty="0" err="1">
                <a:latin typeface="Times New Roman" panose="02020603050405020304" pitchFamily="18" charset="0"/>
                <a:cs typeface="Times New Roman" panose="02020603050405020304" pitchFamily="18" charset="0"/>
              </a:rPr>
              <a:t>Pramanik</a:t>
            </a:r>
            <a:r>
              <a:rPr lang="en-US" sz="1800" dirty="0">
                <a:latin typeface="Times New Roman" panose="02020603050405020304" pitchFamily="18" charset="0"/>
                <a:cs typeface="Times New Roman" panose="02020603050405020304" pitchFamily="18" charset="0"/>
              </a:rPr>
              <a:t> and S. Suresh Raja</a:t>
            </a:r>
          </a:p>
          <a:p>
            <a:pPr marL="0" indent="0">
              <a:buNone/>
            </a:pPr>
            <a:r>
              <a:rPr lang="en-US" sz="1800" dirty="0">
                <a:latin typeface="Times New Roman" panose="02020603050405020304" pitchFamily="18" charset="0"/>
                <a:cs typeface="Times New Roman" panose="02020603050405020304" pitchFamily="18" charset="0"/>
              </a:rPr>
              <a:t>This paper explores a modified Genetic Algorithm (GA) for image steganography, aiming to enhance performance compared to traditional methods like Particle Swarm Optimization (PSO). The authors integrate </a:t>
            </a:r>
            <a:r>
              <a:rPr lang="en-US" sz="1800" dirty="0" err="1">
                <a:latin typeface="Times New Roman" panose="02020603050405020304" pitchFamily="18" charset="0"/>
                <a:cs typeface="Times New Roman" panose="02020603050405020304" pitchFamily="18" charset="0"/>
              </a:rPr>
              <a:t>Fresnelet</a:t>
            </a:r>
            <a:r>
              <a:rPr lang="en-US" sz="1800" dirty="0">
                <a:latin typeface="Times New Roman" panose="02020603050405020304" pitchFamily="18" charset="0"/>
                <a:cs typeface="Times New Roman" panose="02020603050405020304" pitchFamily="18" charset="0"/>
              </a:rPr>
              <a:t> Transform (FT) and Discrete </a:t>
            </a:r>
            <a:r>
              <a:rPr lang="en-US" sz="1800" dirty="0" err="1">
                <a:latin typeface="Times New Roman" panose="02020603050405020304" pitchFamily="18" charset="0"/>
                <a:cs typeface="Times New Roman" panose="02020603050405020304" pitchFamily="18" charset="0"/>
              </a:rPr>
              <a:t>Ripplet</a:t>
            </a:r>
            <a:r>
              <a:rPr lang="en-US" sz="1800" dirty="0">
                <a:latin typeface="Times New Roman" panose="02020603050405020304" pitchFamily="18" charset="0"/>
                <a:cs typeface="Times New Roman" panose="02020603050405020304" pitchFamily="18" charset="0"/>
              </a:rPr>
              <a:t> Transform (DRT) with the modified GA to improve the embedding and extraction of secret data within images. The proposed method demonstrates higher Peak Signal-to-Noise Ratio (PSNR) and embedding capacity, making it more efficient for secure communication.</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Enhanced security for hidden data with the improved GA</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Higher PSNR results in better image quality after data embedding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Increased capacity for embedding larger amounts of data</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Computational complexity due to the modified GA and transforms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Method specificity may limit effectiveness to certain types of images or data</a:t>
            </a:r>
          </a:p>
          <a:p>
            <a:endParaRPr lang="en-IN" dirty="0"/>
          </a:p>
        </p:txBody>
      </p:sp>
      <p:sp>
        <p:nvSpPr>
          <p:cNvPr id="4" name="Date Placeholder 3">
            <a:extLst>
              <a:ext uri="{FF2B5EF4-FFF2-40B4-BE49-F238E27FC236}">
                <a16:creationId xmlns:a16="http://schemas.microsoft.com/office/drawing/2014/main" id="{1A382A41-36AE-9BB6-2446-DE0D4C9CADE5}"/>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A4FBDC3-3B0E-54D9-B17E-361F0B33A7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DD5F4E4-A071-5F04-1AE9-79580F9C84DF}"/>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spTree>
    <p:extLst>
      <p:ext uri="{BB962C8B-B14F-4D97-AF65-F5344CB8AC3E}">
        <p14:creationId xmlns:p14="http://schemas.microsoft.com/office/powerpoint/2010/main" val="4160479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DB8-66AA-FE22-180B-FB5F5B68577A}"/>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17</a:t>
            </a:r>
            <a:endParaRPr lang="en-IN" dirty="0"/>
          </a:p>
        </p:txBody>
      </p:sp>
      <p:sp>
        <p:nvSpPr>
          <p:cNvPr id="3" name="Content Placeholder 2">
            <a:extLst>
              <a:ext uri="{FF2B5EF4-FFF2-40B4-BE49-F238E27FC236}">
                <a16:creationId xmlns:a16="http://schemas.microsoft.com/office/drawing/2014/main" id="{7CE71879-2704-B90D-C97D-B8B992A18274}"/>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Latest Trends in Deep Learning Techniques for Image Steganography</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Vijay Kumar, Sahil Sharma, Chandan Kumar, Aditya Kumar Sahu</a:t>
            </a:r>
          </a:p>
          <a:p>
            <a:pPr marL="0" indent="0">
              <a:buNone/>
            </a:pPr>
            <a:r>
              <a:rPr lang="en-US" sz="1800" dirty="0">
                <a:latin typeface="Times New Roman" panose="02020603050405020304" pitchFamily="18" charset="0"/>
                <a:cs typeface="Times New Roman" panose="02020603050405020304" pitchFamily="18" charset="0"/>
              </a:rPr>
              <a:t>This paper reviews the advancements in image steganography using deep learning techniques, particularly focusing on generative adversarial networks (GANs). It discusses various methods, their strengths, and weaknesses, and proposes future research directions to enhance the robustness and reliability of steganographic systems.</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Comprehensive review providing an extensive overview of deep learning techniques in image steganography</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Suggestions for potential research avenues for further improvements</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Complexity of deep learning models, especially GANs, which are resource-intensive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Challenges related to training, such as unstable convergence and mode collapse in GANs, that can hinder performance</a:t>
            </a:r>
          </a:p>
          <a:p>
            <a:endParaRPr lang="en-IN" dirty="0"/>
          </a:p>
        </p:txBody>
      </p:sp>
      <p:sp>
        <p:nvSpPr>
          <p:cNvPr id="4" name="Date Placeholder 3">
            <a:extLst>
              <a:ext uri="{FF2B5EF4-FFF2-40B4-BE49-F238E27FC236}">
                <a16:creationId xmlns:a16="http://schemas.microsoft.com/office/drawing/2014/main" id="{1A382A41-36AE-9BB6-2446-DE0D4C9CADE5}"/>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A4FBDC3-3B0E-54D9-B17E-361F0B33A7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DD5F4E4-A071-5F04-1AE9-79580F9C84DF}"/>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spTree>
    <p:extLst>
      <p:ext uri="{BB962C8B-B14F-4D97-AF65-F5344CB8AC3E}">
        <p14:creationId xmlns:p14="http://schemas.microsoft.com/office/powerpoint/2010/main" val="171630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Steganography, the art of concealing information within digital media, plays a crucial role in secure communication, particularly in an era where data privacy is paramount. This project, "Unveiling the Power of Deep Learning in Steganography Classifications," aims to explore advanced deep learning techniques to enhance the effectiveness and security of steganographic methods. By leveraging Generative Adversarial Networks (GANs), Convolutional Neural Networks (CNNs), and Autoencoders, this research seeks to address the critical challenges of detecting </a:t>
            </a:r>
            <a:r>
              <a:rPr kumimoji="0" lang="en-US" altLang="en-US" sz="20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-images, embedding hidden messages, and extracting concealed information from images. The integration of these deep learning approaches promises to improve the accuracy and robustness of steganographic systems, ultimately contributing to the evolving landscape of digital information concealment. This project not only demonstrates the applicability of deep learning in steganography but also provides a novel solution for secure data transmission in an increasingly interconnected world.</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DB8-66AA-FE22-180B-FB5F5B68577A}"/>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18</a:t>
            </a:r>
            <a:endParaRPr lang="en-IN" dirty="0"/>
          </a:p>
        </p:txBody>
      </p:sp>
      <p:sp>
        <p:nvSpPr>
          <p:cNvPr id="3" name="Content Placeholder 2">
            <a:extLst>
              <a:ext uri="{FF2B5EF4-FFF2-40B4-BE49-F238E27FC236}">
                <a16:creationId xmlns:a16="http://schemas.microsoft.com/office/drawing/2014/main" id="{7CE71879-2704-B90D-C97D-B8B992A18274}"/>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Secret Data Modification Based Image Steganography Technique Using Genetic Algorithm Having a Flexible Chromosome Structure</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Pratik D. Shah, </a:t>
            </a:r>
            <a:r>
              <a:rPr lang="en-US" sz="1800" dirty="0" err="1">
                <a:latin typeface="Times New Roman" panose="02020603050405020304" pitchFamily="18" charset="0"/>
                <a:cs typeface="Times New Roman" panose="02020603050405020304" pitchFamily="18" charset="0"/>
              </a:rPr>
              <a:t>Rajankumar</a:t>
            </a: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Bichkar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paper presents a novel image steganography technique that uses a genetic algorithm (GA) to enhance the security and capacity of hidden data within images. The proposed method modifies and rearranges secret data before embedding it into the least significant bits (LSBs) of a cover image. The GA optimizes parameters to achieve high visual quality and payload capacity. </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visual quality, achieving high PSNR values indicating minimal visual distortion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Flexible chromosome concept enhances GA's ability to find optimal solutions, improving imperceptibility</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Computationally intensive, as the use of GA can be heavier compared to simpler optimization methods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 implementation involving multiple parameters and steps</a:t>
            </a:r>
          </a:p>
        </p:txBody>
      </p:sp>
      <p:sp>
        <p:nvSpPr>
          <p:cNvPr id="4" name="Date Placeholder 3">
            <a:extLst>
              <a:ext uri="{FF2B5EF4-FFF2-40B4-BE49-F238E27FC236}">
                <a16:creationId xmlns:a16="http://schemas.microsoft.com/office/drawing/2014/main" id="{1A382A41-36AE-9BB6-2446-DE0D4C9CADE5}"/>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A4FBDC3-3B0E-54D9-B17E-361F0B33A7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DD5F4E4-A071-5F04-1AE9-79580F9C84DF}"/>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2534249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DB8-66AA-FE22-180B-FB5F5B68577A}"/>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19</a:t>
            </a:r>
            <a:endParaRPr lang="en-IN" dirty="0"/>
          </a:p>
        </p:txBody>
      </p:sp>
      <p:sp>
        <p:nvSpPr>
          <p:cNvPr id="3" name="Content Placeholder 2">
            <a:extLst>
              <a:ext uri="{FF2B5EF4-FFF2-40B4-BE49-F238E27FC236}">
                <a16:creationId xmlns:a16="http://schemas.microsoft.com/office/drawing/2014/main" id="{7CE71879-2704-B90D-C97D-B8B992A18274}"/>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Image Steganography Using Genetic Algorithm for Cover Image Selection and Embedding</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M.K. Shyla, K.B. Shiva Kumar, Rajendra Kumar Das</a:t>
            </a:r>
          </a:p>
          <a:p>
            <a:pPr marL="0" indent="0">
              <a:buNone/>
            </a:pPr>
            <a:r>
              <a:rPr lang="en-US" sz="1800" dirty="0">
                <a:latin typeface="Times New Roman" panose="02020603050405020304" pitchFamily="18" charset="0"/>
                <a:cs typeface="Times New Roman" panose="02020603050405020304" pitchFamily="18" charset="0"/>
              </a:rPr>
              <a:t>This paper presents a novel approach to image steganography using a genetic algorithm for selecting the most suitable cover image from a database. The method aims to enhance data security by embedding secret data into a carrier image with minimal visual distortion. The genetic algorithm optimizes the selection process by evaluating the compatibility between the payload and the least significant bits (LSBs) of the carrier image. </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Improved performance, achieving 30-40% better results than existing methods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Minimal visual distortion, ensuring the </a:t>
            </a:r>
            <a:r>
              <a:rPr lang="en-US" sz="1800" dirty="0" err="1">
                <a:latin typeface="Times New Roman" panose="02020603050405020304" pitchFamily="18" charset="0"/>
                <a:cs typeface="Times New Roman" panose="02020603050405020304" pitchFamily="18" charset="0"/>
              </a:rPr>
              <a:t>stego</a:t>
            </a:r>
            <a:r>
              <a:rPr lang="en-US" sz="1800" dirty="0">
                <a:latin typeface="Times New Roman" panose="02020603050405020304" pitchFamily="18" charset="0"/>
                <a:cs typeface="Times New Roman" panose="02020603050405020304" pitchFamily="18" charset="0"/>
              </a:rPr>
              <a:t> image closely resembles the original cover image</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Complexity, as the genetic algorithm can be computationally intensive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scope, with the method's effectiveness tested on a specific set of images, which may not generalize to all scenarios</a:t>
            </a:r>
          </a:p>
          <a:p>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382A41-36AE-9BB6-2446-DE0D4C9CADE5}"/>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A4FBDC3-3B0E-54D9-B17E-361F0B33A7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DD5F4E4-A071-5F04-1AE9-79580F9C84DF}"/>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Tree>
    <p:extLst>
      <p:ext uri="{BB962C8B-B14F-4D97-AF65-F5344CB8AC3E}">
        <p14:creationId xmlns:p14="http://schemas.microsoft.com/office/powerpoint/2010/main" val="3417592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DB8-66AA-FE22-180B-FB5F5B68577A}"/>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a:t>
            </a:r>
            <a:r>
              <a:rPr lang="en-IN" sz="3200" b="1" dirty="0">
                <a:solidFill>
                  <a:srgbClr val="FF0000"/>
                </a:solidFill>
                <a:latin typeface="Verdana" panose="020B0604030504040204" pitchFamily="34" charset="0"/>
              </a:rPr>
              <a:t>20</a:t>
            </a:r>
            <a:endParaRPr lang="en-IN" dirty="0"/>
          </a:p>
        </p:txBody>
      </p:sp>
      <p:sp>
        <p:nvSpPr>
          <p:cNvPr id="3" name="Content Placeholder 2">
            <a:extLst>
              <a:ext uri="{FF2B5EF4-FFF2-40B4-BE49-F238E27FC236}">
                <a16:creationId xmlns:a16="http://schemas.microsoft.com/office/drawing/2014/main" id="{7CE71879-2704-B90D-C97D-B8B992A18274}"/>
              </a:ext>
            </a:extLst>
          </p:cNvPr>
          <p:cNvSpPr>
            <a:spLocks noGrp="1"/>
          </p:cNvSpPr>
          <p:nvPr>
            <p:ph idx="1"/>
          </p:nvPr>
        </p:nvSpPr>
        <p:spPr/>
        <p:txBody>
          <a:bodyPr/>
          <a:lstStyle/>
          <a:p>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Coverless Image Steganography Based on Generative Adversarial Network</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Jiaohua</a:t>
            </a:r>
            <a:r>
              <a:rPr lang="en-US" sz="1800" dirty="0">
                <a:latin typeface="Times New Roman" panose="02020603050405020304" pitchFamily="18" charset="0"/>
                <a:cs typeface="Times New Roman" panose="02020603050405020304" pitchFamily="18" charset="0"/>
              </a:rPr>
              <a:t> Qin, Jing Wang, Yun Tan, </a:t>
            </a:r>
            <a:r>
              <a:rPr lang="en-US" sz="1800" dirty="0" err="1">
                <a:latin typeface="Times New Roman" panose="02020603050405020304" pitchFamily="18" charset="0"/>
                <a:cs typeface="Times New Roman" panose="02020603050405020304" pitchFamily="18" charset="0"/>
              </a:rPr>
              <a:t>Huajun</a:t>
            </a:r>
            <a:r>
              <a:rPr lang="en-US" sz="1800" dirty="0">
                <a:latin typeface="Times New Roman" panose="02020603050405020304" pitchFamily="18" charset="0"/>
                <a:cs typeface="Times New Roman" panose="02020603050405020304" pitchFamily="18" charset="0"/>
              </a:rPr>
              <a:t> Huang, </a:t>
            </a:r>
            <a:r>
              <a:rPr lang="en-US" sz="1800" dirty="0" err="1">
                <a:latin typeface="Times New Roman" panose="02020603050405020304" pitchFamily="18" charset="0"/>
                <a:cs typeface="Times New Roman" panose="02020603050405020304" pitchFamily="18" charset="0"/>
              </a:rPr>
              <a:t>Xuyu</a:t>
            </a:r>
            <a:r>
              <a:rPr lang="en-US" sz="1800" dirty="0">
                <a:latin typeface="Times New Roman" panose="02020603050405020304" pitchFamily="18" charset="0"/>
                <a:cs typeface="Times New Roman" panose="02020603050405020304" pitchFamily="18" charset="0"/>
              </a:rPr>
              <a:t> Xiang, </a:t>
            </a:r>
            <a:r>
              <a:rPr lang="en-US" sz="1800" dirty="0" err="1">
                <a:latin typeface="Times New Roman" panose="02020603050405020304" pitchFamily="18" charset="0"/>
                <a:cs typeface="Times New Roman" panose="02020603050405020304" pitchFamily="18" charset="0"/>
              </a:rPr>
              <a:t>Zhibin</a:t>
            </a:r>
            <a:r>
              <a:rPr lang="en-US" sz="1800" dirty="0">
                <a:latin typeface="Times New Roman" panose="02020603050405020304" pitchFamily="18" charset="0"/>
                <a:cs typeface="Times New Roman" panose="02020603050405020304" pitchFamily="18" charset="0"/>
              </a:rPr>
              <a:t> He</a:t>
            </a:r>
          </a:p>
          <a:p>
            <a:r>
              <a:rPr lang="en-US" sz="1800" dirty="0">
                <a:latin typeface="Times New Roman" panose="02020603050405020304" pitchFamily="18" charset="0"/>
                <a:cs typeface="Times New Roman" panose="02020603050405020304" pitchFamily="18" charset="0"/>
              </a:rPr>
              <a:t>This paper discusses a novel approach to image steganography using Generative Adversarial Networks (GANs). Traditional steganography methods modify cover images to hide secret messages, making them detectable by steganalysis tools. The proposed coverless steganography method avoids modifying cover images, thus enhancing security. The authors use GANs to encode secret messages into images, achieving a payload of 2.36 bits per pixel while maintaining high image quality and evading detection by steganalysis tools.</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security by avoiding modifications to cover images, making it resistant to detection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payload of 2.36 bits per pixel, significant for steganography</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Complexity due to the use of GANs and deep learning frameworks, which can be computationally intensive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robustness, as the method may still face challenges against advanced steganalysis techniques</a:t>
            </a:r>
          </a:p>
          <a:p>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382A41-36AE-9BB6-2446-DE0D4C9CADE5}"/>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A4FBDC3-3B0E-54D9-B17E-361F0B33A7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DD5F4E4-A071-5F04-1AE9-79580F9C84DF}"/>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a:p>
        </p:txBody>
      </p:sp>
    </p:spTree>
    <p:extLst>
      <p:ext uri="{BB962C8B-B14F-4D97-AF65-F5344CB8AC3E}">
        <p14:creationId xmlns:p14="http://schemas.microsoft.com/office/powerpoint/2010/main" val="3170592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DB8-66AA-FE22-180B-FB5F5B68577A}"/>
              </a:ext>
            </a:extLst>
          </p:cNvPr>
          <p:cNvSpPr>
            <a:spLocks noGrp="1"/>
          </p:cNvSpPr>
          <p:nvPr>
            <p:ph type="title"/>
          </p:nvPr>
        </p:nvSpPr>
        <p:spPr/>
        <p:txBody>
          <a:bodyPr/>
          <a:lstStyle/>
          <a:p>
            <a:r>
              <a:rPr lang="en-IN" sz="3200" b="1" i="0" u="none" strike="noStrike" dirty="0">
                <a:solidFill>
                  <a:srgbClr val="FF0000"/>
                </a:solidFill>
                <a:effectLst/>
                <a:latin typeface="Verdana" panose="020B0604030504040204" pitchFamily="34" charset="0"/>
              </a:rPr>
              <a:t>Summary of Literature Review</a:t>
            </a:r>
            <a:endParaRPr lang="en-IN" sz="3200" dirty="0"/>
          </a:p>
        </p:txBody>
      </p:sp>
      <p:sp>
        <p:nvSpPr>
          <p:cNvPr id="3" name="Content Placeholder 2">
            <a:extLst>
              <a:ext uri="{FF2B5EF4-FFF2-40B4-BE49-F238E27FC236}">
                <a16:creationId xmlns:a16="http://schemas.microsoft.com/office/drawing/2014/main" id="{7CE71879-2704-B90D-C97D-B8B992A18274}"/>
              </a:ext>
            </a:extLst>
          </p:cNvPr>
          <p:cNvSpPr>
            <a:spLocks noGrp="1"/>
          </p:cNvSpPr>
          <p:nvPr>
            <p:ph idx="1"/>
          </p:nvPr>
        </p:nvSpPr>
        <p:spPr/>
        <p:txBody>
          <a:bodyPr/>
          <a:lstStyle/>
          <a:p>
            <a:endParaRPr lang="en-US" sz="18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summaries collectively highlight advancements in image steganography techniques that enhance the security and effectiveness of hidden data embedding within images. The studies emphasize the role of methods such as adversarial embedding, coverless steganography using Generative Adversarial Networks (GANs), and diffusion models in improving concealment without compromising image quality. Additionally, innovative approaches like deep reinforcement learning for automatic cost learning and the integration of genetic algorithms for optimizing cover image selection are discussed. Some papers also focus on utilizing ensemble classifiers and deep learning algorithms for effective steganalysis detection, showcasing the dual approach of both embedding and detecting hidden data. While these advancements show promising improvements in payload capacity and detection evasion, challenges persist, including computational complexity and the need for robust detection techniques to counter evolving steganalysis methods. Furthermore, the importance of maintaining high visual quality and imperceptibility in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 images remains a central concern, driving ongoing research in this dynamic field.</a:t>
            </a:r>
          </a:p>
        </p:txBody>
      </p:sp>
      <p:sp>
        <p:nvSpPr>
          <p:cNvPr id="4" name="Date Placeholder 3">
            <a:extLst>
              <a:ext uri="{FF2B5EF4-FFF2-40B4-BE49-F238E27FC236}">
                <a16:creationId xmlns:a16="http://schemas.microsoft.com/office/drawing/2014/main" id="{1A382A41-36AE-9BB6-2446-DE0D4C9CADE5}"/>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A4FBDC3-3B0E-54D9-B17E-361F0B33A7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DD5F4E4-A071-5F04-1AE9-79580F9C84DF}"/>
              </a:ext>
            </a:extLst>
          </p:cNvPr>
          <p:cNvSpPr>
            <a:spLocks noGrp="1"/>
          </p:cNvSpPr>
          <p:nvPr>
            <p:ph type="sldNum" sz="quarter" idx="12"/>
          </p:nvPr>
        </p:nvSpPr>
        <p:spPr/>
        <p:txBody>
          <a:bodyPr/>
          <a:lstStyle/>
          <a:p>
            <a:pPr>
              <a:defRPr/>
            </a:pPr>
            <a:fld id="{BDC2143B-610F-499C-A392-DFFBE135A7B2}" type="slidenum">
              <a:rPr lang="en-US" altLang="en-US" smtClean="0"/>
              <a:pPr>
                <a:defRPr/>
              </a:pPr>
              <a:t>23</a:t>
            </a:fld>
            <a:endParaRPr lang="en-US" altLang="en-US"/>
          </a:p>
        </p:txBody>
      </p:sp>
    </p:spTree>
    <p:extLst>
      <p:ext uri="{BB962C8B-B14F-4D97-AF65-F5344CB8AC3E}">
        <p14:creationId xmlns:p14="http://schemas.microsoft.com/office/powerpoint/2010/main" val="235830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DB8-66AA-FE22-180B-FB5F5B68577A}"/>
              </a:ext>
            </a:extLst>
          </p:cNvPr>
          <p:cNvSpPr>
            <a:spLocks noGrp="1"/>
          </p:cNvSpPr>
          <p:nvPr>
            <p:ph type="title"/>
          </p:nvPr>
        </p:nvSpPr>
        <p:spPr/>
        <p:txBody>
          <a:bodyPr/>
          <a:lstStyle/>
          <a:p>
            <a:r>
              <a:rPr lang="en-US" sz="3200" b="1" dirty="0">
                <a:solidFill>
                  <a:srgbClr val="FF0000"/>
                </a:solidFill>
                <a:latin typeface="Verdana" panose="020B0604030504040204" pitchFamily="34" charset="0"/>
              </a:rPr>
              <a:t>Problem Statement</a:t>
            </a:r>
            <a:endParaRPr lang="en-IN" sz="3200" dirty="0"/>
          </a:p>
        </p:txBody>
      </p:sp>
      <p:sp>
        <p:nvSpPr>
          <p:cNvPr id="3" name="Content Placeholder 2">
            <a:extLst>
              <a:ext uri="{FF2B5EF4-FFF2-40B4-BE49-F238E27FC236}">
                <a16:creationId xmlns:a16="http://schemas.microsoft.com/office/drawing/2014/main" id="{7CE71879-2704-B90D-C97D-B8B992A18274}"/>
              </a:ext>
            </a:extLst>
          </p:cNvPr>
          <p:cNvSpPr>
            <a:spLocks noGrp="1"/>
          </p:cNvSpPr>
          <p:nvPr>
            <p:ph idx="1"/>
          </p:nvPr>
        </p:nvSpPr>
        <p:spPr/>
        <p:txBody>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Despite the advancements in digital communication, the protection of sensitive information remains a significant concern. Existing steganographic techniques struggle with two major issues: accurately detecting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-images and efficiently extracting hidden messages without compromising image quality. Current methods are often inadequate against sophisticated steganalysis, leading to potential vulnerabilities in secure data transmission. This project seeks to leverage deep learning approaches, including Generative Adversarial Networks (GANs) and Convolutional Neural Networks (CNNs), to enhance the effectiveness of steganography, enabling robust detection, secure message embedding, and reliable extraction of concealed </a:t>
            </a:r>
            <a:r>
              <a:rPr lang="en-US" sz="2000" dirty="0" err="1">
                <a:latin typeface="Times New Roman" panose="02020603050405020304" pitchFamily="18" charset="0"/>
                <a:cs typeface="Times New Roman" panose="02020603050405020304" pitchFamily="18" charset="0"/>
              </a:rPr>
              <a:t>information.This</a:t>
            </a:r>
            <a:r>
              <a:rPr lang="en-US" sz="2000" dirty="0">
                <a:latin typeface="Times New Roman" panose="02020603050405020304" pitchFamily="18" charset="0"/>
                <a:cs typeface="Times New Roman" panose="02020603050405020304" pitchFamily="18" charset="0"/>
              </a:rPr>
              <a:t> version effectively captures the essence of your project, outlining the challenges in the field while clearly stating the aim of utilizing advanced techniques to address them</a:t>
            </a:r>
            <a:r>
              <a:rPr lang="en-US" sz="200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382A41-36AE-9BB6-2446-DE0D4C9CADE5}"/>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8A4FBDC3-3B0E-54D9-B17E-361F0B33A7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DD5F4E4-A071-5F04-1AE9-79580F9C84DF}"/>
              </a:ext>
            </a:extLst>
          </p:cNvPr>
          <p:cNvSpPr>
            <a:spLocks noGrp="1"/>
          </p:cNvSpPr>
          <p:nvPr>
            <p:ph type="sldNum" sz="quarter" idx="12"/>
          </p:nvPr>
        </p:nvSpPr>
        <p:spPr/>
        <p:txBody>
          <a:bodyPr/>
          <a:lstStyle/>
          <a:p>
            <a:pPr>
              <a:defRPr/>
            </a:pPr>
            <a:fld id="{BDC2143B-610F-499C-A392-DFFBE135A7B2}" type="slidenum">
              <a:rPr lang="en-US" altLang="en-US" smtClean="0"/>
              <a:pPr>
                <a:defRPr/>
              </a:pPr>
              <a:t>24</a:t>
            </a:fld>
            <a:endParaRPr lang="en-US" altLang="en-US"/>
          </a:p>
        </p:txBody>
      </p:sp>
    </p:spTree>
    <p:extLst>
      <p:ext uri="{BB962C8B-B14F-4D97-AF65-F5344CB8AC3E}">
        <p14:creationId xmlns:p14="http://schemas.microsoft.com/office/powerpoint/2010/main" val="1863056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DB8-66AA-FE22-180B-FB5F5B68577A}"/>
              </a:ext>
            </a:extLst>
          </p:cNvPr>
          <p:cNvSpPr>
            <a:spLocks noGrp="1"/>
          </p:cNvSpPr>
          <p:nvPr>
            <p:ph type="title"/>
          </p:nvPr>
        </p:nvSpPr>
        <p:spPr/>
        <p:txBody>
          <a:bodyPr/>
          <a:lstStyle/>
          <a:p>
            <a:r>
              <a:rPr lang="en-US" sz="3200" b="1" dirty="0">
                <a:solidFill>
                  <a:srgbClr val="FF0000"/>
                </a:solidFill>
                <a:latin typeface="Verdana" panose="020B0604030504040204" pitchFamily="34" charset="0"/>
              </a:rPr>
              <a:t>Objectives</a:t>
            </a:r>
            <a:endParaRPr lang="en-IN" sz="3200" dirty="0"/>
          </a:p>
        </p:txBody>
      </p:sp>
      <p:sp>
        <p:nvSpPr>
          <p:cNvPr id="3" name="Content Placeholder 2">
            <a:extLst>
              <a:ext uri="{FF2B5EF4-FFF2-40B4-BE49-F238E27FC236}">
                <a16:creationId xmlns:a16="http://schemas.microsoft.com/office/drawing/2014/main" id="{7CE71879-2704-B90D-C97D-B8B992A18274}"/>
              </a:ext>
            </a:extLst>
          </p:cNvPr>
          <p:cNvSpPr>
            <a:spLocks noGrp="1"/>
          </p:cNvSpPr>
          <p:nvPr>
            <p:ph idx="1"/>
          </p:nvPr>
        </p:nvSpPr>
        <p:spPr/>
        <p:txBody>
          <a:bodyPr/>
          <a:lstStyle/>
          <a:p>
            <a:pPr>
              <a:buFontTx/>
              <a:buChar char="-"/>
            </a:pPr>
            <a:r>
              <a:rPr lang="en-US" sz="2000" dirty="0">
                <a:latin typeface="Times New Roman" panose="02020603050405020304" pitchFamily="18" charset="0"/>
                <a:cs typeface="Times New Roman" panose="02020603050405020304" pitchFamily="18" charset="0"/>
              </a:rPr>
              <a:t>Develop a comprehensive framework integrating GANs, CNNs, and Autoencoders for steganography.</a:t>
            </a:r>
          </a:p>
          <a:p>
            <a:pPr>
              <a:buFontTx/>
              <a:buChar char="-"/>
            </a:pPr>
            <a:r>
              <a:rPr lang="en-US" sz="2000" dirty="0">
                <a:latin typeface="Times New Roman" panose="02020603050405020304" pitchFamily="18" charset="0"/>
                <a:cs typeface="Times New Roman" panose="02020603050405020304" pitchFamily="18" charset="0"/>
              </a:rPr>
              <a:t>Implement a CNN for accurate detection of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-images.</a:t>
            </a:r>
          </a:p>
          <a:p>
            <a:pPr>
              <a:buFontTx/>
              <a:buChar char="-"/>
            </a:pPr>
            <a:r>
              <a:rPr lang="en-US" sz="2000" dirty="0">
                <a:latin typeface="Times New Roman" panose="02020603050405020304" pitchFamily="18" charset="0"/>
                <a:cs typeface="Times New Roman" panose="02020603050405020304" pitchFamily="18" charset="0"/>
              </a:rPr>
              <a:t>Utilize GANs for effective message embedding in cover images.</a:t>
            </a:r>
          </a:p>
          <a:p>
            <a:pPr>
              <a:buFontTx/>
              <a:buChar char="-"/>
            </a:pPr>
            <a:r>
              <a:rPr lang="en-US" sz="2000" dirty="0">
                <a:latin typeface="Times New Roman" panose="02020603050405020304" pitchFamily="18" charset="0"/>
                <a:cs typeface="Times New Roman" panose="02020603050405020304" pitchFamily="18" charset="0"/>
              </a:rPr>
              <a:t>Employ Autoencoders for extracting hidden messages from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-images.</a:t>
            </a:r>
          </a:p>
          <a:p>
            <a:pPr>
              <a:buFontTx/>
              <a:buChar char="-"/>
            </a:pPr>
            <a:r>
              <a:rPr lang="en-US" sz="2000" dirty="0">
                <a:latin typeface="Times New Roman" panose="02020603050405020304" pitchFamily="18" charset="0"/>
                <a:cs typeface="Times New Roman" panose="02020603050405020304" pitchFamily="18" charset="0"/>
              </a:rPr>
              <a:t>Evaluate performance using standard datasets and metrics (accuracy, PSNR).</a:t>
            </a:r>
          </a:p>
          <a:p>
            <a:pPr>
              <a:buFontTx/>
              <a:buChar char="-"/>
            </a:pPr>
            <a:r>
              <a:rPr lang="en-US" sz="2000" dirty="0">
                <a:latin typeface="Times New Roman" panose="02020603050405020304" pitchFamily="18" charset="0"/>
                <a:cs typeface="Times New Roman" panose="02020603050405020304" pitchFamily="18" charset="0"/>
              </a:rPr>
              <a:t>Enhance security and robustness of digital information concealment techniques.</a:t>
            </a:r>
          </a:p>
        </p:txBody>
      </p:sp>
      <p:sp>
        <p:nvSpPr>
          <p:cNvPr id="4" name="Date Placeholder 3">
            <a:extLst>
              <a:ext uri="{FF2B5EF4-FFF2-40B4-BE49-F238E27FC236}">
                <a16:creationId xmlns:a16="http://schemas.microsoft.com/office/drawing/2014/main" id="{1A382A41-36AE-9BB6-2446-DE0D4C9CADE5}"/>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8A4FBDC3-3B0E-54D9-B17E-361F0B33A7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DD5F4E4-A071-5F04-1AE9-79580F9C84DF}"/>
              </a:ext>
            </a:extLst>
          </p:cNvPr>
          <p:cNvSpPr>
            <a:spLocks noGrp="1"/>
          </p:cNvSpPr>
          <p:nvPr>
            <p:ph type="sldNum" sz="quarter" idx="12"/>
          </p:nvPr>
        </p:nvSpPr>
        <p:spPr/>
        <p:txBody>
          <a:bodyPr/>
          <a:lstStyle/>
          <a:p>
            <a:pPr>
              <a:defRPr/>
            </a:pPr>
            <a:fld id="{BDC2143B-610F-499C-A392-DFFBE135A7B2}" type="slidenum">
              <a:rPr lang="en-US" altLang="en-US" smtClean="0"/>
              <a:pPr>
                <a:defRPr/>
              </a:pPr>
              <a:t>25</a:t>
            </a:fld>
            <a:endParaRPr lang="en-US" altLang="en-US"/>
          </a:p>
        </p:txBody>
      </p:sp>
    </p:spTree>
    <p:extLst>
      <p:ext uri="{BB962C8B-B14F-4D97-AF65-F5344CB8AC3E}">
        <p14:creationId xmlns:p14="http://schemas.microsoft.com/office/powerpoint/2010/main" val="2148357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7DB8-66AA-FE22-180B-FB5F5B68577A}"/>
              </a:ext>
            </a:extLst>
          </p:cNvPr>
          <p:cNvSpPr>
            <a:spLocks noGrp="1"/>
          </p:cNvSpPr>
          <p:nvPr>
            <p:ph type="title"/>
          </p:nvPr>
        </p:nvSpPr>
        <p:spPr/>
        <p:txBody>
          <a:bodyPr/>
          <a:lstStyle/>
          <a:p>
            <a:r>
              <a:rPr lang="en-US" sz="3200" b="1" dirty="0">
                <a:solidFill>
                  <a:srgbClr val="FF0000"/>
                </a:solidFill>
                <a:latin typeface="Verdana" panose="020B0604030504040204" pitchFamily="34" charset="0"/>
              </a:rPr>
              <a:t>Abstract</a:t>
            </a:r>
            <a:endParaRPr lang="en-IN" sz="3200" dirty="0"/>
          </a:p>
        </p:txBody>
      </p:sp>
      <p:sp>
        <p:nvSpPr>
          <p:cNvPr id="3" name="Content Placeholder 2">
            <a:extLst>
              <a:ext uri="{FF2B5EF4-FFF2-40B4-BE49-F238E27FC236}">
                <a16:creationId xmlns:a16="http://schemas.microsoft.com/office/drawing/2014/main" id="{7CE71879-2704-B90D-C97D-B8B992A18274}"/>
              </a:ext>
            </a:extLst>
          </p:cNvPr>
          <p:cNvSpPr>
            <a:spLocks noGrp="1"/>
          </p:cNvSpPr>
          <p:nvPr>
            <p:ph idx="1"/>
          </p:nvPr>
        </p:nvSpPr>
        <p:spPr/>
        <p:txBody>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This project, titled "Unveiling the Power of Deep Learning in Steganography Classifications," explores advanced deep learning techniques to tackle the challenges of detecting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-images, extracting hidden messages, and embedding secret information within images. Generative Adversarial Networks (GANs) are employed to create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-images that conceal messages while preserving visual quality. Convolutional Neural Networks (CNNs) are utilized for steganalysis, classifying images as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 or non-</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 by identifying subtle pixel alterations, while Autoencoders are used to reconstruct hidden messages from detected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-images. This integrated framework ensures robust detection and efficient embedding and extraction of information, evaluated through standard datasets and metrics like classification accuracy and image quality (PSNR), presenting a novel solution for secure digital information concealment.</a:t>
            </a:r>
          </a:p>
        </p:txBody>
      </p:sp>
      <p:sp>
        <p:nvSpPr>
          <p:cNvPr id="4" name="Date Placeholder 3">
            <a:extLst>
              <a:ext uri="{FF2B5EF4-FFF2-40B4-BE49-F238E27FC236}">
                <a16:creationId xmlns:a16="http://schemas.microsoft.com/office/drawing/2014/main" id="{1A382A41-36AE-9BB6-2446-DE0D4C9CADE5}"/>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8A4FBDC3-3B0E-54D9-B17E-361F0B33A7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DD5F4E4-A071-5F04-1AE9-79580F9C84DF}"/>
              </a:ext>
            </a:extLst>
          </p:cNvPr>
          <p:cNvSpPr>
            <a:spLocks noGrp="1"/>
          </p:cNvSpPr>
          <p:nvPr>
            <p:ph type="sldNum" sz="quarter" idx="12"/>
          </p:nvPr>
        </p:nvSpPr>
        <p:spPr/>
        <p:txBody>
          <a:bodyPr/>
          <a:lstStyle/>
          <a:p>
            <a:pPr>
              <a:defRPr/>
            </a:pPr>
            <a:fld id="{BDC2143B-610F-499C-A392-DFFBE135A7B2}" type="slidenum">
              <a:rPr lang="en-US" altLang="en-US" smtClean="0"/>
              <a:pPr>
                <a:defRPr/>
              </a:pPr>
              <a:t>26</a:t>
            </a:fld>
            <a:endParaRPr lang="en-US" altLang="en-US"/>
          </a:p>
        </p:txBody>
      </p:sp>
    </p:spTree>
    <p:extLst>
      <p:ext uri="{BB962C8B-B14F-4D97-AF65-F5344CB8AC3E}">
        <p14:creationId xmlns:p14="http://schemas.microsoft.com/office/powerpoint/2010/main" val="414223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End-to-End Trained CNN Encoder-Decoder Networks For Image Steganography</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Atique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ur</a:t>
            </a:r>
            <a:r>
              <a:rPr lang="en-US" sz="1800" dirty="0">
                <a:latin typeface="Times New Roman" panose="02020603050405020304" pitchFamily="18" charset="0"/>
                <a:cs typeface="Times New Roman" panose="02020603050405020304" pitchFamily="18" charset="0"/>
              </a:rPr>
              <a:t> Rehman, Rafia Rahim, </a:t>
            </a:r>
            <a:r>
              <a:rPr lang="en-US" sz="1800" dirty="0" err="1">
                <a:latin typeface="Times New Roman" panose="02020603050405020304" pitchFamily="18" charset="0"/>
                <a:cs typeface="Times New Roman" panose="02020603050405020304" pitchFamily="18" charset="0"/>
              </a:rPr>
              <a:t>Shahroz</a:t>
            </a:r>
            <a:r>
              <a:rPr lang="en-US" sz="1800" dirty="0">
                <a:latin typeface="Times New Roman" panose="02020603050405020304" pitchFamily="18" charset="0"/>
                <a:cs typeface="Times New Roman" panose="02020603050405020304" pitchFamily="18" charset="0"/>
              </a:rPr>
              <a:t> Nadeem, and </a:t>
            </a:r>
            <a:r>
              <a:rPr lang="en-US" sz="1800" dirty="0" err="1">
                <a:latin typeface="Times New Roman" panose="02020603050405020304" pitchFamily="18" charset="0"/>
                <a:cs typeface="Times New Roman" panose="02020603050405020304" pitchFamily="18" charset="0"/>
              </a:rPr>
              <a:t>Sibt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 Hussain</a:t>
            </a:r>
          </a:p>
          <a:p>
            <a:pPr marL="0" indent="0">
              <a:buNone/>
            </a:pPr>
            <a:r>
              <a:rPr lang="en-US" sz="1800" dirty="0">
                <a:latin typeface="Times New Roman" panose="02020603050405020304" pitchFamily="18" charset="0"/>
                <a:cs typeface="Times New Roman" panose="02020603050405020304" pitchFamily="18" charset="0"/>
              </a:rPr>
              <a:t>This paper proposes a deep learning-based encoder-decoder architecture for image steganography, which embeds images as payloads into cover images. It introduces a new loss function for the joint end-to-end training of encoder-decoder networks. The study demonstrates state-of-the-art payload capacity with high Peak Signal-to-Noise Ratio (PSNR) and Structural Similarity Index (SSIM) values on various datasets, including MNIST, CIFAR10, PASCAL-VOC12, ImageNet, and LFW.</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High Payload Capacity: </a:t>
            </a:r>
            <a:r>
              <a:rPr lang="en-US" sz="1800" dirty="0">
                <a:latin typeface="Times New Roman" panose="02020603050405020304" pitchFamily="18" charset="0"/>
                <a:cs typeface="Times New Roman" panose="02020603050405020304" pitchFamily="18" charset="0"/>
              </a:rPr>
              <a:t>Achieves significant payload capacity with minimal image distortion.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Versatility</a:t>
            </a:r>
            <a:r>
              <a:rPr lang="en-US" sz="1800" dirty="0">
                <a:latin typeface="Times New Roman" panose="02020603050405020304" pitchFamily="18" charset="0"/>
                <a:cs typeface="Times New Roman" panose="02020603050405020304" pitchFamily="18" charset="0"/>
              </a:rPr>
              <a:t>: Can be applied to various types of images and datasets.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Robustness</a:t>
            </a:r>
            <a:r>
              <a:rPr lang="en-US" sz="1800" dirty="0">
                <a:latin typeface="Times New Roman" panose="02020603050405020304" pitchFamily="18" charset="0"/>
                <a:cs typeface="Times New Roman" panose="02020603050405020304" pitchFamily="18" charset="0"/>
              </a:rPr>
              <a:t>: Maintains high PSNR and SSIM values, ensuring quality and reliability.</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Complexity</a:t>
            </a:r>
            <a:r>
              <a:rPr lang="en-US" sz="1800" dirty="0">
                <a:latin typeface="Times New Roman" panose="02020603050405020304" pitchFamily="18" charset="0"/>
                <a:cs typeface="Times New Roman" panose="02020603050405020304" pitchFamily="18" charset="0"/>
              </a:rPr>
              <a:t>: Requires substantial computational resources for training.</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Generalization</a:t>
            </a:r>
            <a:r>
              <a:rPr lang="en-US" sz="1800" dirty="0">
                <a:latin typeface="Times New Roman" panose="02020603050405020304" pitchFamily="18" charset="0"/>
                <a:cs typeface="Times New Roman" panose="02020603050405020304" pitchFamily="18" charset="0"/>
              </a:rPr>
              <a:t>: Performance may vary with different types of images and datasets not included in the study.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sz="32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pPr rtl="0">
              <a:spcBef>
                <a:spcPts val="0"/>
              </a:spcBef>
              <a:spcAft>
                <a:spcPts val="0"/>
              </a:spcAft>
            </a:pPr>
            <a:br>
              <a:rPr lang="en-IN" sz="1800" b="1" dirty="0">
                <a:solidFill>
                  <a:srgbClr val="FF0000"/>
                </a:solidFill>
                <a:latin typeface="Verdana" panose="020B0604030504040204" pitchFamily="34" charset="0"/>
              </a:rPr>
            </a:br>
            <a:br>
              <a:rPr lang="en-IN" sz="1800" b="1" dirty="0">
                <a:solidFill>
                  <a:srgbClr val="FF0000"/>
                </a:solidFill>
                <a:latin typeface="Verdana" panose="020B0604030504040204" pitchFamily="34" charset="0"/>
              </a:rPr>
            </a:br>
            <a:br>
              <a:rPr lang="en-IN" sz="1800" b="1" dirty="0">
                <a:solidFill>
                  <a:srgbClr val="FF0000"/>
                </a:solidFill>
                <a:latin typeface="Verdana" panose="020B0604030504040204" pitchFamily="34" charset="0"/>
              </a:rPr>
            </a:br>
            <a:br>
              <a:rPr lang="en-IN" sz="1800" b="1" dirty="0">
                <a:solidFill>
                  <a:srgbClr val="FF0000"/>
                </a:solidFill>
                <a:latin typeface="Verdana" panose="020B0604030504040204" pitchFamily="34" charset="0"/>
              </a:rPr>
            </a:br>
            <a:br>
              <a:rPr lang="en-IN" sz="1200" b="0" dirty="0">
                <a:effectLst/>
              </a:rPr>
            </a:br>
            <a:br>
              <a:rPr lang="en-IN" sz="1200" dirty="0"/>
            </a:br>
            <a:r>
              <a:rPr lang="en-IN" sz="2800" b="1" i="0" u="none" strike="noStrike" dirty="0">
                <a:solidFill>
                  <a:srgbClr val="FF0000"/>
                </a:solidFill>
                <a:effectLst/>
                <a:latin typeface="Verdana" panose="020B0604030504040204" pitchFamily="34" charset="0"/>
              </a:rPr>
              <a:t>Literature Review – 2</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IN" sz="1800" b="1" dirty="0">
                <a:latin typeface="Times New Roman" panose="02020603050405020304" pitchFamily="18" charset="0"/>
                <a:cs typeface="Times New Roman" panose="02020603050405020304" pitchFamily="18" charset="0"/>
              </a:rPr>
              <a:t>Title</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Towards Robust Image Steganography</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Authors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Jinyuan</a:t>
            </a:r>
            <a:r>
              <a:rPr lang="en-IN" sz="1800" dirty="0">
                <a:latin typeface="Times New Roman" panose="02020603050405020304" pitchFamily="18" charset="0"/>
                <a:cs typeface="Times New Roman" panose="02020603050405020304" pitchFamily="18" charset="0"/>
              </a:rPr>
              <a:t> Tao, Sheng Li, </a:t>
            </a:r>
            <a:r>
              <a:rPr lang="en-IN" sz="1800" dirty="0" err="1">
                <a:latin typeface="Times New Roman" panose="02020603050405020304" pitchFamily="18" charset="0"/>
                <a:cs typeface="Times New Roman" panose="02020603050405020304" pitchFamily="18" charset="0"/>
              </a:rPr>
              <a:t>Xinpeng</a:t>
            </a:r>
            <a:r>
              <a:rPr lang="en-IN" sz="1800" dirty="0">
                <a:latin typeface="Times New Roman" panose="02020603050405020304" pitchFamily="18" charset="0"/>
                <a:cs typeface="Times New Roman" panose="02020603050405020304" pitchFamily="18" charset="0"/>
              </a:rPr>
              <a:t> Zhang, </a:t>
            </a:r>
            <a:r>
              <a:rPr lang="en-IN" sz="1800" dirty="0" err="1">
                <a:latin typeface="Times New Roman" panose="02020603050405020304" pitchFamily="18" charset="0"/>
                <a:cs typeface="Times New Roman" panose="02020603050405020304" pitchFamily="18" charset="0"/>
              </a:rPr>
              <a:t>Zichi</a:t>
            </a:r>
            <a:r>
              <a:rPr lang="en-IN" sz="1800" dirty="0">
                <a:latin typeface="Times New Roman" panose="02020603050405020304" pitchFamily="18" charset="0"/>
                <a:cs typeface="Times New Roman" panose="02020603050405020304" pitchFamily="18" charset="0"/>
              </a:rPr>
              <a:t> Wang</a:t>
            </a:r>
          </a:p>
          <a:p>
            <a:pPr marL="0" indent="0">
              <a:buNone/>
            </a:pPr>
            <a:r>
              <a:rPr lang="en-IN" sz="1800" dirty="0">
                <a:latin typeface="Times New Roman" panose="02020603050405020304" pitchFamily="18" charset="0"/>
                <a:cs typeface="Times New Roman" panose="02020603050405020304" pitchFamily="18" charset="0"/>
              </a:rPr>
              <a:t>This paper introduces a framework that embeds secret data into a compressed version of an image, ensuring robustness against JPEG compression. It employs a coefficient adjustment scheme to guarantee accurate data extraction after transmission, achieving 100% extraction accuracy while maintaining non-detectability.</a:t>
            </a:r>
          </a:p>
          <a:p>
            <a:r>
              <a:rPr lang="en-IN" sz="1800" b="1" dirty="0">
                <a:latin typeface="Times New Roman" panose="02020603050405020304" pitchFamily="18" charset="0"/>
                <a:cs typeface="Times New Roman" panose="02020603050405020304" pitchFamily="18" charset="0"/>
              </a:rPr>
              <a:t>Pros</a:t>
            </a:r>
            <a:r>
              <a:rPr lang="en-IN"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Robust to JPEG compression</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100% data extraction accuracy</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Compatible with existing JPEG steganography methods</a:t>
            </a:r>
          </a:p>
          <a:p>
            <a:r>
              <a:rPr lang="en-IN" sz="1800" b="1" dirty="0">
                <a:latin typeface="Times New Roman" panose="02020603050405020304" pitchFamily="18" charset="0"/>
                <a:cs typeface="Times New Roman" panose="02020603050405020304" pitchFamily="18" charset="0"/>
              </a:rPr>
              <a:t>Cons</a:t>
            </a:r>
            <a:r>
              <a:rPr lang="en-IN"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Complexity due to coefficient adjustments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Limited to JPEG compression, less effective against other processing methods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br>
              <a:rPr lang="en-IN" sz="1800" b="1" dirty="0">
                <a:solidFill>
                  <a:srgbClr val="FF0000"/>
                </a:solidFill>
                <a:latin typeface="Verdana" panose="020B0604030504040204" pitchFamily="34" charset="0"/>
              </a:rPr>
            </a:br>
            <a:br>
              <a:rPr lang="en-IN" sz="1800" b="1" dirty="0">
                <a:solidFill>
                  <a:srgbClr val="FF0000"/>
                </a:solidFill>
                <a:latin typeface="Verdana" panose="020B0604030504040204" pitchFamily="34" charset="0"/>
              </a:rPr>
            </a:br>
            <a:br>
              <a:rPr lang="en-IN" sz="1800" b="1" dirty="0">
                <a:solidFill>
                  <a:srgbClr val="FF0000"/>
                </a:solidFill>
                <a:latin typeface="Verdana" panose="020B0604030504040204" pitchFamily="34" charset="0"/>
              </a:rPr>
            </a:br>
            <a:br>
              <a:rPr lang="en-IN" sz="1800" b="1" dirty="0">
                <a:solidFill>
                  <a:srgbClr val="FF0000"/>
                </a:solidFill>
                <a:latin typeface="Verdana" panose="020B0604030504040204" pitchFamily="34" charset="0"/>
              </a:rPr>
            </a:br>
            <a:br>
              <a:rPr lang="en-IN" sz="1200" b="0" dirty="0">
                <a:effectLst/>
              </a:rPr>
            </a:br>
            <a:br>
              <a:rPr lang="en-IN" sz="1200" dirty="0"/>
            </a:br>
            <a:r>
              <a:rPr lang="en-IN" sz="2800" b="1" i="0" u="none" strike="noStrike" dirty="0">
                <a:solidFill>
                  <a:srgbClr val="FF0000"/>
                </a:solidFill>
                <a:effectLst/>
                <a:latin typeface="Verdana" panose="020B0604030504040204" pitchFamily="34" charset="0"/>
              </a:rPr>
              <a:t>Literature Review – 3</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1600" b="1" dirty="0"/>
              <a:t>Title</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Image Steganography: A Review of the Recent Advances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Nandhini Subramanian, Omar </a:t>
            </a:r>
            <a:r>
              <a:rPr lang="en-US" sz="1800" dirty="0" err="1">
                <a:latin typeface="Times New Roman" panose="02020603050405020304" pitchFamily="18" charset="0"/>
                <a:cs typeface="Times New Roman" panose="02020603050405020304" pitchFamily="18" charset="0"/>
              </a:rPr>
              <a:t>Elharrouss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Somaya</a:t>
            </a:r>
            <a:r>
              <a:rPr lang="en-US" sz="1800" dirty="0">
                <a:latin typeface="Times New Roman" panose="02020603050405020304" pitchFamily="18" charset="0"/>
                <a:cs typeface="Times New Roman" panose="02020603050405020304" pitchFamily="18" charset="0"/>
              </a:rPr>
              <a:t> Al-</a:t>
            </a:r>
            <a:r>
              <a:rPr lang="en-US" sz="1800" dirty="0" err="1">
                <a:latin typeface="Times New Roman" panose="02020603050405020304" pitchFamily="18" charset="0"/>
                <a:cs typeface="Times New Roman" panose="02020603050405020304" pitchFamily="18" charset="0"/>
              </a:rPr>
              <a:t>Maadeed</a:t>
            </a:r>
            <a:r>
              <a:rPr lang="en-US" sz="1800" dirty="0">
                <a:latin typeface="Times New Roman" panose="02020603050405020304" pitchFamily="18" charset="0"/>
                <a:cs typeface="Times New Roman" panose="02020603050405020304" pitchFamily="18" charset="0"/>
              </a:rPr>
              <a:t>, Ahmed </a:t>
            </a:r>
            <a:r>
              <a:rPr lang="en-US" sz="1800" dirty="0" err="1">
                <a:latin typeface="Times New Roman" panose="02020603050405020304" pitchFamily="18" charset="0"/>
                <a:cs typeface="Times New Roman" panose="02020603050405020304" pitchFamily="18" charset="0"/>
              </a:rPr>
              <a:t>Bouridane</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This paper provides a comprehensive review of recent advancements in image steganography, with a focus on deep learning methods. It categorizes the existing techniques into traditional, CNN-based, and GAN-based methods, while offering insights into the datasets and evaluation metrics used in the field. The paper aims to guide researchers by summarizing trends, challenges, and future directions in image steganography.</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Comprehensive overview of various techniques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Detailed analysis of datasets and evaluation metrics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Highlights challenges and future research opportunities</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Technical complexity may be challenging for beginners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Focuses more on theory than on practical applications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br>
              <a:rPr lang="en-IN" sz="1800" b="1" dirty="0">
                <a:solidFill>
                  <a:srgbClr val="FF0000"/>
                </a:solidFill>
                <a:latin typeface="Verdana" panose="020B0604030504040204" pitchFamily="34" charset="0"/>
              </a:rPr>
            </a:br>
            <a:br>
              <a:rPr lang="en-IN" sz="1800" b="1" dirty="0">
                <a:solidFill>
                  <a:srgbClr val="FF0000"/>
                </a:solidFill>
                <a:latin typeface="Verdana" panose="020B0604030504040204" pitchFamily="34" charset="0"/>
              </a:rPr>
            </a:br>
            <a:br>
              <a:rPr lang="en-IN" sz="1800" b="1" dirty="0">
                <a:solidFill>
                  <a:srgbClr val="FF0000"/>
                </a:solidFill>
                <a:latin typeface="Verdana" panose="020B0604030504040204" pitchFamily="34" charset="0"/>
              </a:rPr>
            </a:br>
            <a:br>
              <a:rPr lang="en-IN" sz="1800" b="1" dirty="0">
                <a:solidFill>
                  <a:srgbClr val="FF0000"/>
                </a:solidFill>
                <a:latin typeface="Verdana" panose="020B0604030504040204" pitchFamily="34" charset="0"/>
              </a:rPr>
            </a:br>
            <a:br>
              <a:rPr lang="en-IN" sz="1200" b="0" dirty="0">
                <a:effectLst/>
              </a:rPr>
            </a:br>
            <a:br>
              <a:rPr lang="en-IN" sz="1200" dirty="0"/>
            </a:br>
            <a:r>
              <a:rPr lang="en-IN" sz="2800" b="1" i="0" u="none" strike="noStrike" dirty="0">
                <a:solidFill>
                  <a:srgbClr val="FF0000"/>
                </a:solidFill>
                <a:effectLst/>
                <a:latin typeface="Verdana" panose="020B0604030504040204" pitchFamily="34" charset="0"/>
              </a:rPr>
              <a:t>Literature Review – 4</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Robust Invertible Image Steganography</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Youmin</a:t>
            </a:r>
            <a:r>
              <a:rPr lang="en-US" sz="1800" dirty="0">
                <a:latin typeface="Times New Roman" panose="02020603050405020304" pitchFamily="18" charset="0"/>
                <a:cs typeface="Times New Roman" panose="02020603050405020304" pitchFamily="18" charset="0"/>
              </a:rPr>
              <a:t> Xu, Chong Mou, </a:t>
            </a:r>
            <a:r>
              <a:rPr lang="en-US" sz="1800" dirty="0" err="1">
                <a:latin typeface="Times New Roman" panose="02020603050405020304" pitchFamily="18" charset="0"/>
                <a:cs typeface="Times New Roman" panose="02020603050405020304" pitchFamily="18" charset="0"/>
              </a:rPr>
              <a:t>Yujie</a:t>
            </a:r>
            <a:r>
              <a:rPr lang="en-US" sz="1800" dirty="0">
                <a:latin typeface="Times New Roman" panose="02020603050405020304" pitchFamily="18" charset="0"/>
                <a:cs typeface="Times New Roman" panose="02020603050405020304" pitchFamily="18" charset="0"/>
              </a:rPr>
              <a:t> Hu, </a:t>
            </a:r>
            <a:r>
              <a:rPr lang="en-US" sz="1800" dirty="0" err="1">
                <a:latin typeface="Times New Roman" panose="02020603050405020304" pitchFamily="18" charset="0"/>
                <a:cs typeface="Times New Roman" panose="02020603050405020304" pitchFamily="18" charset="0"/>
              </a:rPr>
              <a:t>Jingfen</a:t>
            </a:r>
            <a:r>
              <a:rPr lang="en-US" sz="1800" dirty="0">
                <a:latin typeface="Times New Roman" panose="02020603050405020304" pitchFamily="18" charset="0"/>
                <a:cs typeface="Times New Roman" panose="02020603050405020304" pitchFamily="18" charset="0"/>
              </a:rPr>
              <a:t> Xie, Jian Zhang</a:t>
            </a:r>
          </a:p>
          <a:p>
            <a:pPr marL="0" indent="0">
              <a:buNone/>
            </a:pPr>
            <a:r>
              <a:rPr lang="en-US" sz="1800" dirty="0">
                <a:latin typeface="Times New Roman" panose="02020603050405020304" pitchFamily="18" charset="0"/>
                <a:cs typeface="Times New Roman" panose="02020603050405020304" pitchFamily="18" charset="0"/>
              </a:rPr>
              <a:t>This paper presents a framework called Robust Invertible Image Steganography (RIIS), designed to hide secret images within a container image while ensuring the hidden content remains imperceptible and robust to distortions like Gaussian noise, Poisson noise, and JPEG compression. RIIS leverages conditional normalizing flow to capture high-frequency components and uses distortion-guided modulation to adapt to various levels of distortion. The method improves robustness without sacrificing capacity or imperceptibility.</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robustness against multiple distortions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Capable of hiding multiple images in a single container</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Maintains imperceptibility and high visual quality of the container image</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complexity and computational demand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Requires extensive training to optimize for different distortion types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br>
              <a:rPr lang="en-IN" sz="2000" b="1" dirty="0">
                <a:solidFill>
                  <a:srgbClr val="FF0000"/>
                </a:solidFill>
                <a:latin typeface="Verdana" panose="020B0604030504040204" pitchFamily="34" charset="0"/>
              </a:rPr>
            </a:br>
            <a:br>
              <a:rPr lang="en-IN" sz="2000" b="1" dirty="0">
                <a:solidFill>
                  <a:srgbClr val="FF0000"/>
                </a:solidFill>
                <a:latin typeface="Verdana" panose="020B0604030504040204" pitchFamily="34" charset="0"/>
              </a:rPr>
            </a:br>
            <a:br>
              <a:rPr lang="en-IN" sz="2000" b="1" dirty="0">
                <a:solidFill>
                  <a:srgbClr val="FF0000"/>
                </a:solidFill>
                <a:latin typeface="Verdana" panose="020B0604030504040204" pitchFamily="34" charset="0"/>
              </a:rPr>
            </a:br>
            <a:br>
              <a:rPr lang="en-IN" sz="2000" b="1" dirty="0">
                <a:solidFill>
                  <a:srgbClr val="FF0000"/>
                </a:solidFill>
                <a:latin typeface="Verdana" panose="020B0604030504040204" pitchFamily="34" charset="0"/>
              </a:rPr>
            </a:br>
            <a:br>
              <a:rPr lang="en-IN" sz="1400" b="0" dirty="0">
                <a:effectLst/>
              </a:rPr>
            </a:br>
            <a:br>
              <a:rPr lang="en-IN" sz="1400" dirty="0"/>
            </a:br>
            <a:r>
              <a:rPr lang="en-IN" sz="3200" b="1" i="0" u="none" strike="noStrike" dirty="0">
                <a:solidFill>
                  <a:srgbClr val="FF0000"/>
                </a:solidFill>
                <a:effectLst/>
                <a:latin typeface="Verdana" panose="020B0604030504040204" pitchFamily="34" charset="0"/>
              </a:rPr>
              <a:t>Literature Review – 5</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Large-capacity Image Steganography Based on Invertible Neural Networks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Shao-Ping Lu, Rong Wang, Tao Zhong, Paul L. Rosin</a:t>
            </a:r>
          </a:p>
          <a:p>
            <a:pPr marL="0" indent="0">
              <a:buNone/>
            </a:pPr>
            <a:r>
              <a:rPr lang="en-US" sz="1800" dirty="0">
                <a:latin typeface="Times New Roman" panose="02020603050405020304" pitchFamily="18" charset="0"/>
                <a:cs typeface="Times New Roman" panose="02020603050405020304" pitchFamily="18" charset="0"/>
              </a:rPr>
              <a:t>This paper presents the </a:t>
            </a:r>
            <a:r>
              <a:rPr lang="en-US" sz="1800" i="1" dirty="0">
                <a:latin typeface="Times New Roman" panose="02020603050405020304" pitchFamily="18" charset="0"/>
                <a:cs typeface="Times New Roman" panose="02020603050405020304" pitchFamily="18" charset="0"/>
              </a:rPr>
              <a:t>Invertible Steganography Network (ISN)</a:t>
            </a:r>
            <a:r>
              <a:rPr lang="en-US" sz="1800" dirty="0">
                <a:latin typeface="Times New Roman" panose="02020603050405020304" pitchFamily="18" charset="0"/>
                <a:cs typeface="Times New Roman" panose="02020603050405020304" pitchFamily="18" charset="0"/>
              </a:rPr>
              <a:t>, designed to embed large amounts of data into images while preserving high visual quality. ISN uses a single neural network for both embedding and extraction, improving payload capacity and efficiency.</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data capacity</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Efficient embedding and extraction with a single network</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Maintains image quality</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Computational complexity</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Requires further validation across different datasets and image types</a:t>
            </a:r>
          </a:p>
          <a:p>
            <a:endParaRPr lang="en-US" sz="2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9866D-1158-4931-639B-746F8DAAF477}"/>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6</a:t>
            </a:r>
            <a:endParaRPr lang="en-IN" dirty="0"/>
          </a:p>
        </p:txBody>
      </p:sp>
      <p:sp>
        <p:nvSpPr>
          <p:cNvPr id="3" name="Content Placeholder 2">
            <a:extLst>
              <a:ext uri="{FF2B5EF4-FFF2-40B4-BE49-F238E27FC236}">
                <a16:creationId xmlns:a16="http://schemas.microsoft.com/office/drawing/2014/main" id="{633558F6-5556-EAB9-4D64-CF66A01F37F7}"/>
              </a:ext>
            </a:extLst>
          </p:cNvPr>
          <p:cNvSpPr>
            <a:spLocks noGrp="1"/>
          </p:cNvSpPr>
          <p:nvPr>
            <p:ph idx="1"/>
          </p:nvPr>
        </p:nvSpPr>
        <p:spPr/>
        <p:txBody>
          <a:bodyPr/>
          <a:lstStyle/>
          <a:p>
            <a:pPr marL="0" indent="0">
              <a:buNone/>
            </a:pPr>
            <a:r>
              <a:rPr lang="en-IN" sz="1800" b="1" dirty="0">
                <a:latin typeface="Times New Roman" panose="02020603050405020304" pitchFamily="18" charset="0"/>
                <a:cs typeface="Times New Roman" panose="02020603050405020304" pitchFamily="18" charset="0"/>
              </a:rPr>
              <a:t>Title</a:t>
            </a:r>
            <a:r>
              <a:rPr lang="en-IN" sz="1800" dirty="0">
                <a:latin typeface="Times New Roman" panose="02020603050405020304" pitchFamily="18" charset="0"/>
                <a:cs typeface="Times New Roman" panose="02020603050405020304" pitchFamily="18" charset="0"/>
              </a:rPr>
              <a:t>: A Novel Image Steganography Method via Deep Convolutional Generative Adversarial Networks</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Authors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Donghui</a:t>
            </a:r>
            <a:r>
              <a:rPr lang="en-IN" sz="1800" dirty="0">
                <a:latin typeface="Times New Roman" panose="02020603050405020304" pitchFamily="18" charset="0"/>
                <a:cs typeface="Times New Roman" panose="02020603050405020304" pitchFamily="18" charset="0"/>
              </a:rPr>
              <a:t> Hu, Liang Wang, Wenjie Jiang, Shuli Zheng, Bin Li</a:t>
            </a:r>
          </a:p>
          <a:p>
            <a:pPr marL="0" indent="0">
              <a:buNone/>
            </a:pPr>
            <a:r>
              <a:rPr lang="en-IN" sz="1800" dirty="0">
                <a:latin typeface="Times New Roman" panose="02020603050405020304" pitchFamily="18" charset="0"/>
                <a:cs typeface="Times New Roman" panose="02020603050405020304" pitchFamily="18" charset="0"/>
              </a:rPr>
              <a:t>This paper introduces a novel image steganography method that utilizes Deep Convolutional Generative Adversarial Networks (DCGANs) to generate carrier images directly from secret information. This approach enhances security by eliminating traditional embedding, making detection significantly harder. The method maps secret information into a noise vector, which a trained generator uses to create the carrier image. </a:t>
            </a:r>
          </a:p>
          <a:p>
            <a:r>
              <a:rPr lang="en-IN" sz="1800" b="1" dirty="0">
                <a:latin typeface="Times New Roman" panose="02020603050405020304" pitchFamily="18" charset="0"/>
                <a:cs typeface="Times New Roman" panose="02020603050405020304" pitchFamily="18" charset="0"/>
              </a:rPr>
              <a:t>Pros</a:t>
            </a:r>
            <a:r>
              <a:rPr lang="en-IN"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High security against state-of-the-art steganalysis algorithms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Accurate information extraction</a:t>
            </a:r>
          </a:p>
          <a:p>
            <a:r>
              <a:rPr lang="en-IN" sz="1800" b="1" dirty="0">
                <a:latin typeface="Times New Roman" panose="02020603050405020304" pitchFamily="18" charset="0"/>
                <a:cs typeface="Times New Roman" panose="02020603050405020304" pitchFamily="18" charset="0"/>
              </a:rPr>
              <a:t>Cons</a:t>
            </a:r>
            <a:r>
              <a:rPr lang="en-IN"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Requires extensive neural network training</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High computational resource demands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Limited capacity due to noise vector size</a:t>
            </a:r>
          </a:p>
          <a:p>
            <a:endParaRPr lang="en-IN" dirty="0"/>
          </a:p>
        </p:txBody>
      </p:sp>
      <p:sp>
        <p:nvSpPr>
          <p:cNvPr id="4" name="Date Placeholder 3">
            <a:extLst>
              <a:ext uri="{FF2B5EF4-FFF2-40B4-BE49-F238E27FC236}">
                <a16:creationId xmlns:a16="http://schemas.microsoft.com/office/drawing/2014/main" id="{9C93A230-998E-5029-3CCF-5B4DCF8A6E4D}"/>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70736A7D-8FB7-BF1C-53E6-CE2A8692A80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7E218BD-7618-18F3-B325-D14C0EFD6321}"/>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247025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BA84-7A26-4652-E791-ECDFD1C1E226}"/>
              </a:ext>
            </a:extLst>
          </p:cNvPr>
          <p:cNvSpPr>
            <a:spLocks noGrp="1"/>
          </p:cNvSpPr>
          <p:nvPr>
            <p:ph type="title"/>
          </p:nvPr>
        </p:nvSpPr>
        <p:spPr/>
        <p:txBody>
          <a:bodyPr/>
          <a:lstStyle/>
          <a:p>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20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br>
              <a:rPr kumimoji="0" lang="en-IN" sz="1400" b="0" i="0" u="none" strike="noStrike" kern="0" cap="none" spc="0" normalizeH="0" baseline="0" noProof="0" dirty="0">
                <a:ln>
                  <a:noFill/>
                </a:ln>
                <a:solidFill>
                  <a:srgbClr val="000000"/>
                </a:solidFill>
                <a:effectLst/>
                <a:uLnTx/>
                <a:uFillTx/>
                <a:latin typeface="Verdana"/>
                <a:ea typeface="+mj-ea"/>
                <a:cs typeface="+mj-cs"/>
              </a:rPr>
            </a:br>
            <a:r>
              <a:rPr kumimoji="0" lang="en-IN" sz="3200" b="1" i="0" u="none" strike="noStrike" kern="0" cap="none" spc="0" normalizeH="0" baseline="0" noProof="0" dirty="0">
                <a:ln>
                  <a:noFill/>
                </a:ln>
                <a:solidFill>
                  <a:srgbClr val="FF0000"/>
                </a:solidFill>
                <a:effectLst/>
                <a:uLnTx/>
                <a:uFillTx/>
                <a:latin typeface="Verdana" panose="020B0604030504040204" pitchFamily="34" charset="0"/>
                <a:ea typeface="+mj-ea"/>
                <a:cs typeface="+mj-cs"/>
              </a:rPr>
              <a:t>Literature Review – 7</a:t>
            </a:r>
            <a:endParaRPr lang="en-IN" dirty="0"/>
          </a:p>
        </p:txBody>
      </p:sp>
      <p:sp>
        <p:nvSpPr>
          <p:cNvPr id="3" name="Content Placeholder 2">
            <a:extLst>
              <a:ext uri="{FF2B5EF4-FFF2-40B4-BE49-F238E27FC236}">
                <a16:creationId xmlns:a16="http://schemas.microsoft.com/office/drawing/2014/main" id="{61EB78A8-57F0-6E72-8DAA-694822C2C886}"/>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SteganoGAN</a:t>
            </a:r>
            <a:r>
              <a:rPr lang="en-US" sz="1800" dirty="0">
                <a:latin typeface="Times New Roman" panose="02020603050405020304" pitchFamily="18" charset="0"/>
                <a:cs typeface="Times New Roman" panose="02020603050405020304" pitchFamily="18" charset="0"/>
              </a:rPr>
              <a:t>: High Capacity Image Steganography with GANs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Authors</a:t>
            </a:r>
            <a:r>
              <a:rPr lang="en-US" sz="1800" dirty="0">
                <a:latin typeface="Times New Roman" panose="02020603050405020304" pitchFamily="18" charset="0"/>
                <a:cs typeface="Times New Roman" panose="02020603050405020304" pitchFamily="18" charset="0"/>
              </a:rPr>
              <a:t>: Kevin A. Zhang, Alfredo Cuesta-Infante, Lei Xu, Kalyan </a:t>
            </a:r>
            <a:r>
              <a:rPr lang="en-US" sz="1800" dirty="0" err="1">
                <a:latin typeface="Times New Roman" panose="02020603050405020304" pitchFamily="18" charset="0"/>
                <a:cs typeface="Times New Roman" panose="02020603050405020304" pitchFamily="18" charset="0"/>
              </a:rPr>
              <a:t>Veeramachaneni</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paper presents </a:t>
            </a:r>
            <a:r>
              <a:rPr lang="en-US" sz="1800" dirty="0" err="1">
                <a:latin typeface="Times New Roman" panose="02020603050405020304" pitchFamily="18" charset="0"/>
                <a:cs typeface="Times New Roman" panose="02020603050405020304" pitchFamily="18" charset="0"/>
              </a:rPr>
              <a:t>SteganoGAN</a:t>
            </a:r>
            <a:r>
              <a:rPr lang="en-US" sz="1800" dirty="0">
                <a:latin typeface="Times New Roman" panose="02020603050405020304" pitchFamily="18" charset="0"/>
                <a:cs typeface="Times New Roman" panose="02020603050405020304" pitchFamily="18" charset="0"/>
              </a:rPr>
              <a:t>, a novel method for hiding binary data in images using generative adversarial networks (GANs). The technique enhances the perceptual quality of the images while achieving a high payload of 4.4 bits per pixel. It effectively evades detection by steganalysis tools and demonstrates strong performance across various image datasets. The authors also provide an open-source library to facilitate fair comparisons in evaluations.</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payload of 4.4 bits per pixel, surpassing traditional methods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Successfully evades standard steganalysis tools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Open-source library available for evaluation and comparison</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Increased complexity due to the use of GANs and multiple loss functions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Requires significant computational resources for training and evaluation</a:t>
            </a:r>
          </a:p>
          <a:p>
            <a:endParaRPr lang="en-IN" dirty="0"/>
          </a:p>
        </p:txBody>
      </p:sp>
      <p:sp>
        <p:nvSpPr>
          <p:cNvPr id="4" name="Date Placeholder 3">
            <a:extLst>
              <a:ext uri="{FF2B5EF4-FFF2-40B4-BE49-F238E27FC236}">
                <a16:creationId xmlns:a16="http://schemas.microsoft.com/office/drawing/2014/main" id="{6C2C552E-A0E9-6938-E24F-997BFE8183F2}"/>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AF2E6BB-3B73-3D1C-998C-DE766B67B42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C68DB0C-A12A-3E5E-A908-238D3ACA2772}"/>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2662558174"/>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116</TotalTime>
  <Words>3867</Words>
  <Application>Microsoft Office PowerPoint</Application>
  <PresentationFormat>Widescreen</PresentationFormat>
  <Paragraphs>297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Verdana</vt:lpstr>
      <vt:lpstr>Wingdings</vt:lpstr>
      <vt:lpstr>Profile</vt:lpstr>
      <vt:lpstr>PowerPoint Presentation</vt:lpstr>
      <vt:lpstr>Introduction</vt:lpstr>
      <vt:lpstr>Literature Review – 1</vt:lpstr>
      <vt:lpstr>      Literature Review – 2</vt:lpstr>
      <vt:lpstr>      Literature Review – 3</vt:lpstr>
      <vt:lpstr>      Literature Review – 4</vt:lpstr>
      <vt:lpstr>      Literature Review – 5</vt:lpstr>
      <vt:lpstr>      Literature Review – 6</vt:lpstr>
      <vt:lpstr>      Literature Review – 7</vt:lpstr>
      <vt:lpstr>      Literature Review – 8</vt:lpstr>
      <vt:lpstr>      Literature Review – 9</vt:lpstr>
      <vt:lpstr>      Literature Review – 10</vt:lpstr>
      <vt:lpstr>      Literature Review – 11</vt:lpstr>
      <vt:lpstr>      Literature Review – 12</vt:lpstr>
      <vt:lpstr>      Literature Review – 13</vt:lpstr>
      <vt:lpstr>      Literature Review – 14</vt:lpstr>
      <vt:lpstr>      Literature Review – 15</vt:lpstr>
      <vt:lpstr>      Literature Review – 16</vt:lpstr>
      <vt:lpstr>      Literature Review – 17</vt:lpstr>
      <vt:lpstr>      Literature Review – 18</vt:lpstr>
      <vt:lpstr>      Literature Review – 19</vt:lpstr>
      <vt:lpstr>      Literature Review – 20</vt:lpstr>
      <vt:lpstr>Summary of Literature Review</vt:lpstr>
      <vt:lpstr>Problem Statement</vt:lpstr>
      <vt:lpstr>Objectives</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Neha M U</cp:lastModifiedBy>
  <cp:revision>19</cp:revision>
  <dcterms:created xsi:type="dcterms:W3CDTF">2023-08-03T04:32:32Z</dcterms:created>
  <dcterms:modified xsi:type="dcterms:W3CDTF">2024-10-06T15:05:10Z</dcterms:modified>
</cp:coreProperties>
</file>