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369" r:id="rId4"/>
    <p:sldId id="370" r:id="rId5"/>
    <p:sldId id="372" r:id="rId6"/>
    <p:sldId id="373" r:id="rId7"/>
    <p:sldId id="374" r:id="rId8"/>
    <p:sldId id="386" r:id="rId9"/>
    <p:sldId id="387" r:id="rId10"/>
    <p:sldId id="381" r:id="rId11"/>
    <p:sldId id="382" r:id="rId12"/>
    <p:sldId id="376" r:id="rId13"/>
    <p:sldId id="383" r:id="rId14"/>
    <p:sldId id="385" r:id="rId15"/>
    <p:sldId id="375" r:id="rId16"/>
    <p:sldId id="384" r:id="rId17"/>
    <p:sldId id="377" r:id="rId18"/>
    <p:sldId id="379" r:id="rId19"/>
    <p:sldId id="380" r:id="rId20"/>
    <p:sldId id="378" r:id="rId21"/>
    <p:sldId id="3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962889" y="3009026"/>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UNVEILING THE POWER OF DEEP LEARNING IN STEGANOGRAPHY CLASSIFICATIONS</a:t>
            </a:r>
            <a:endParaRPr lang="en-IN" sz="4000" b="1"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1036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US" sz="2400" b="1" dirty="0">
                <a:solidFill>
                  <a:srgbClr val="FF0000"/>
                </a:solidFill>
              </a:rPr>
              <a:t>M</a:t>
            </a:r>
            <a:r>
              <a:rPr lang="en-IN" altLang="en-US" sz="2400" b="1" dirty="0">
                <a:solidFill>
                  <a:srgbClr val="FF0000"/>
                </a:solidFill>
              </a:rPr>
              <a:t>r. G. Saravana Gokul</a:t>
            </a:r>
          </a:p>
          <a:p>
            <a:pPr algn="ct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454311" y="4783792"/>
            <a:ext cx="447963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B21A2425C25</a:t>
            </a:r>
          </a:p>
          <a:p>
            <a:pPr>
              <a:spcBef>
                <a:spcPct val="0"/>
              </a:spcBef>
              <a:buClrTx/>
              <a:buFontTx/>
              <a:buNone/>
            </a:pPr>
            <a:r>
              <a:rPr lang="en-IN" altLang="en-US" sz="2000" b="1" dirty="0">
                <a:solidFill>
                  <a:srgbClr val="FF0000"/>
                </a:solidFill>
                <a:latin typeface="Times New Roman" panose="02020603050405020304" pitchFamily="18" charset="0"/>
                <a:cs typeface="Times New Roman" panose="02020603050405020304" pitchFamily="18" charset="0"/>
              </a:rPr>
              <a:t>MONIKA S</a:t>
            </a:r>
          </a:p>
          <a:p>
            <a:pPr>
              <a:spcBef>
                <a:spcPct val="0"/>
              </a:spcBef>
              <a:buClrTx/>
              <a:buFontTx/>
              <a:buNone/>
            </a:pPr>
            <a:r>
              <a:rPr lang="en-IN" altLang="en-US" sz="2000" b="1" dirty="0">
                <a:solidFill>
                  <a:srgbClr val="FF0000"/>
                </a:solidFill>
                <a:latin typeface="Times New Roman" panose="02020603050405020304" pitchFamily="18" charset="0"/>
                <a:cs typeface="Times New Roman" panose="02020603050405020304" pitchFamily="18" charset="0"/>
              </a:rPr>
              <a:t>210701166</a:t>
            </a:r>
          </a:p>
          <a:p>
            <a:pPr>
              <a:spcBef>
                <a:spcPct val="0"/>
              </a:spcBef>
              <a:buClrTx/>
              <a:buFontTx/>
              <a:buNone/>
            </a:pPr>
            <a:r>
              <a:rPr lang="en-IN" altLang="en-US" sz="2000" b="1" dirty="0">
                <a:solidFill>
                  <a:srgbClr val="FF0000"/>
                </a:solidFill>
                <a:latin typeface="Times New Roman" panose="02020603050405020304" pitchFamily="18" charset="0"/>
                <a:cs typeface="Times New Roman" panose="02020603050405020304" pitchFamily="18" charset="0"/>
              </a:rPr>
              <a:t>NEHA M U</a:t>
            </a:r>
          </a:p>
          <a:p>
            <a:pPr>
              <a:spcBef>
                <a:spcPct val="0"/>
              </a:spcBef>
              <a:buClrTx/>
              <a:buFontTx/>
              <a:buNone/>
            </a:pPr>
            <a:r>
              <a:rPr lang="en-IN" altLang="en-US" sz="2000" b="1" dirty="0">
                <a:solidFill>
                  <a:srgbClr val="FF0000"/>
                </a:solidFill>
                <a:latin typeface="Times New Roman" panose="02020603050405020304" pitchFamily="18" charset="0"/>
                <a:cs typeface="Times New Roman" panose="02020603050405020304" pitchFamily="18" charset="0"/>
              </a:rPr>
              <a:t>210701178</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30E45-E932-174E-983A-CA9CF3116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072F4-AA72-00AB-EDAB-DE3F815A201D}"/>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888CBA84-9B61-919B-EF80-0549EB704E64}"/>
              </a:ext>
            </a:extLst>
          </p:cNvPr>
          <p:cNvSpPr>
            <a:spLocks noGrp="1"/>
          </p:cNvSpPr>
          <p:nvPr>
            <p:ph idx="1"/>
          </p:nvPr>
        </p:nvSpPr>
        <p:spPr>
          <a:xfrm>
            <a:off x="755650" y="1752600"/>
            <a:ext cx="1082674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Extraction module:</a:t>
            </a:r>
          </a:p>
          <a:p>
            <a:pPr marL="0" indent="0" algn="just">
              <a:buNone/>
            </a:pPr>
            <a:r>
              <a:rPr lang="en-US" sz="2400" dirty="0">
                <a:latin typeface="Times New Roman" panose="02020603050405020304" pitchFamily="18" charset="0"/>
                <a:cs typeface="Times New Roman" panose="02020603050405020304" pitchFamily="18" charset="0"/>
              </a:rPr>
              <a:t>The Extraction Module is designed to retrieve hidden messages from detected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using an autoencoder architecture. This setup compresses and reconstructs images, focusing on uncovering concealed data. Trained on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with known embedded messages, the autoencoder minimizes reconstruction errors, enabling accurate message extraction. The module begins by processing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preserving the integrity of hidden information during reconstruction. This approach creates a robust system for effectively retrieving secret data, strengthening the overall steganography detection process.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18ABDA-DCE2-AE13-7615-A764A2628E34}"/>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F57620A-1BBA-AF76-CC04-CB07D31CCE3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578A20A-BCF5-EB48-9309-DAB8934798E0}"/>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18560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1784B-9335-9534-DFE3-5E7FB1DB87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A7BD8-C40C-26A6-05CD-8440E2ACFDA6}"/>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9FD1F3ED-AB69-D4E3-D950-CDAD4F9F86F3}"/>
              </a:ext>
            </a:extLst>
          </p:cNvPr>
          <p:cNvSpPr>
            <a:spLocks noGrp="1"/>
          </p:cNvSpPr>
          <p:nvPr>
            <p:ph idx="1"/>
          </p:nvPr>
        </p:nvSpPr>
        <p:spPr>
          <a:xfrm>
            <a:off x="755650" y="1752600"/>
            <a:ext cx="1082674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Embedding module:</a:t>
            </a:r>
          </a:p>
          <a:p>
            <a:pPr marL="0" indent="0" algn="just">
              <a:buClr>
                <a:srgbClr val="CC0000"/>
              </a:buClr>
              <a:buNone/>
              <a:defRPr/>
            </a:pPr>
            <a:r>
              <a:rPr lang="en-US" sz="2400" dirty="0">
                <a:latin typeface="Times New Roman" panose="02020603050405020304" pitchFamily="18" charset="0"/>
                <a:cs typeface="Times New Roman" panose="02020603050405020304" pitchFamily="18" charset="0"/>
              </a:rPr>
              <a:t>The Embedding Module leverages GANs to embed secret messages into cover images using LSB and PVD techniques. It includes a generator, which modifies cover images to create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with hidden messages, and a discriminator, which assesses image authenticity and quality. Through training, the GAN balances concealment with visual fidelity, enabling secure, visually indistinguishable embedding for digital communication.</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4693360F-64FC-D0F1-8024-FA26D3DD0429}"/>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C2712E5-FD0A-7DAF-C756-F88CCEECEA6E}"/>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29900362-C51A-3CCE-C77E-61F803373F31}"/>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96107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b="1" dirty="0">
                <a:solidFill>
                  <a:srgbClr val="000000"/>
                </a:solidFill>
                <a:latin typeface="Times New Roman" panose="02020603050405020304" pitchFamily="18" charset="0"/>
                <a:cs typeface="Times New Roman" panose="02020603050405020304" pitchFamily="18" charset="0"/>
              </a:rPr>
              <a:t>Implementation</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data pipeline for steganography detection begins with organizing images into Non-</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-LSB, and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-PVD categories, resizing them to 224x224, normalizing pixel values, and encoding labels. Data augmentation (rotations, flips, brightness changes) enriches diversity for better generalization. A pre-trained VGG16 extracts intricate patterns, while custom dense layers in the Classification Module refine features for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softmax</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-based classification into Non-</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-LSB, or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-PVD. Categorical cross-entropy loss and Adam optimizer, along with early stopping, improve training efficiency. Model performance is evaluated with accuracy metrics and confusion matrix analysis, and standardized feature scaling ensures reliable predictions in real-time classification.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2C9BC-A44E-6BEE-85D5-BB07AC022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51BD0-9E8C-430A-852B-8E2FCB09B121}"/>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D94FDBBB-EDDF-B71C-E9C8-21A176B0DCE8}"/>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b="1" dirty="0">
                <a:solidFill>
                  <a:srgbClr val="000000"/>
                </a:solidFill>
                <a:latin typeface="Times New Roman" panose="02020603050405020304" pitchFamily="18" charset="0"/>
                <a:cs typeface="Times New Roman" panose="02020603050405020304" pitchFamily="18" charset="0"/>
              </a:rPr>
              <a:t>Results:</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image steganography detection model, evaluated on 5,000 images across Non-</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-LSB, and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-PVD categories, achieved 92.5% accuracy after 50 epochs. Precision was high across classes (93.0% for non-</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91.5% for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-LSB, 92.2% for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-PVD), with F1-scores showing balanced performance. The confusion matrix highlighted minor misclassifications between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-LSB and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-PVD due to visual similarity. With a 150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inference time, the model is efficient for real-time use. Future improvements could target enhanced LSB detection, optimizing accuracy for real-world scenarios.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E5869C16-2E00-9165-3722-66763F97595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341C143-9EE8-5BDA-CF59-73B25E0511F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53D1A16-E9E7-AF32-846A-2EE3D645B20E}"/>
              </a:ext>
            </a:extLst>
          </p:cNvPr>
          <p:cNvSpPr>
            <a:spLocks noGrp="1"/>
          </p:cNvSpPr>
          <p:nvPr>
            <p:ph type="sldNum" sz="quarter" idx="12"/>
          </p:nvPr>
        </p:nvSpPr>
        <p:spPr/>
        <p:txBody>
          <a:bodyPr/>
          <a:lstStyle/>
          <a:p>
            <a:fld id="{5AB9ECBD-B4DD-40D5-8D24-9ECCDBB1583E}" type="slidenum">
              <a:rPr lang="en-IN" smtClean="0"/>
              <a:t>13</a:t>
            </a:fld>
            <a:endParaRPr lang="en-IN" dirty="0"/>
          </a:p>
        </p:txBody>
      </p:sp>
    </p:spTree>
    <p:extLst>
      <p:ext uri="{BB962C8B-B14F-4D97-AF65-F5344CB8AC3E}">
        <p14:creationId xmlns:p14="http://schemas.microsoft.com/office/powerpoint/2010/main" val="156967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7189E-B9A4-3103-9C67-27F4A06A0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1468E-3124-51B7-99F6-1DA6CB0E7D5C}"/>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EBD1AEB6-3DF2-065B-D6D5-9AD6A51F2277}"/>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A434F70-5CCE-603E-0378-42A2F086E6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A40D764-1A61-26AF-4D2A-C10096009BE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DC8E953-6D7E-BA0E-62F5-581C06CBA259}"/>
              </a:ext>
            </a:extLst>
          </p:cNvPr>
          <p:cNvSpPr>
            <a:spLocks noGrp="1"/>
          </p:cNvSpPr>
          <p:nvPr>
            <p:ph type="sldNum" sz="quarter" idx="12"/>
          </p:nvPr>
        </p:nvSpPr>
        <p:spPr/>
        <p:txBody>
          <a:bodyPr/>
          <a:lstStyle/>
          <a:p>
            <a:fld id="{5AB9ECBD-B4DD-40D5-8D24-9ECCDBB1583E}" type="slidenum">
              <a:rPr lang="en-IN" smtClean="0"/>
              <a:t>14</a:t>
            </a:fld>
            <a:endParaRPr lang="en-IN" dirty="0"/>
          </a:p>
        </p:txBody>
      </p:sp>
      <p:pic>
        <p:nvPicPr>
          <p:cNvPr id="8" name="Picture 7">
            <a:extLst>
              <a:ext uri="{FF2B5EF4-FFF2-40B4-BE49-F238E27FC236}">
                <a16:creationId xmlns:a16="http://schemas.microsoft.com/office/drawing/2014/main" id="{28BA9526-6B7A-701B-AF26-A887E4ECDBAB}"/>
              </a:ext>
            </a:extLst>
          </p:cNvPr>
          <p:cNvPicPr>
            <a:picLocks noChangeAspect="1"/>
          </p:cNvPicPr>
          <p:nvPr/>
        </p:nvPicPr>
        <p:blipFill>
          <a:blip r:embed="rId2"/>
          <a:stretch>
            <a:fillRect/>
          </a:stretch>
        </p:blipFill>
        <p:spPr>
          <a:xfrm>
            <a:off x="6472463" y="2039592"/>
            <a:ext cx="4641668" cy="3286584"/>
          </a:xfrm>
          <a:prstGeom prst="rect">
            <a:avLst/>
          </a:prstGeom>
        </p:spPr>
      </p:pic>
      <p:pic>
        <p:nvPicPr>
          <p:cNvPr id="10" name="Picture 9">
            <a:extLst>
              <a:ext uri="{FF2B5EF4-FFF2-40B4-BE49-F238E27FC236}">
                <a16:creationId xmlns:a16="http://schemas.microsoft.com/office/drawing/2014/main" id="{32447225-90C0-BD21-CBE5-8D3975FFE84A}"/>
              </a:ext>
            </a:extLst>
          </p:cNvPr>
          <p:cNvPicPr>
            <a:picLocks noChangeAspect="1"/>
          </p:cNvPicPr>
          <p:nvPr/>
        </p:nvPicPr>
        <p:blipFill>
          <a:blip r:embed="rId3"/>
          <a:stretch>
            <a:fillRect/>
          </a:stretch>
        </p:blipFill>
        <p:spPr>
          <a:xfrm>
            <a:off x="1322975" y="2039592"/>
            <a:ext cx="4582164" cy="3286584"/>
          </a:xfrm>
          <a:prstGeom prst="rect">
            <a:avLst/>
          </a:prstGeom>
        </p:spPr>
      </p:pic>
    </p:spTree>
    <p:extLst>
      <p:ext uri="{BB962C8B-B14F-4D97-AF65-F5344CB8AC3E}">
        <p14:creationId xmlns:p14="http://schemas.microsoft.com/office/powerpoint/2010/main" val="296067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b="1" dirty="0">
                <a:solidFill>
                  <a:srgbClr val="000000"/>
                </a:solidFill>
                <a:latin typeface="Times New Roman" panose="02020603050405020304" pitchFamily="18" charset="0"/>
                <a:cs typeface="Times New Roman" panose="02020603050405020304" pitchFamily="18" charset="0"/>
              </a:rPr>
              <a:t>Conclusion:</a:t>
            </a:r>
          </a:p>
          <a:p>
            <a:pPr marL="0" indent="0">
              <a:buClr>
                <a:srgbClr val="CC0000"/>
              </a:buClr>
              <a:buNone/>
              <a:defRPr/>
            </a:pPr>
            <a:r>
              <a:rPr lang="en-US" sz="2400" dirty="0">
                <a:effectLst/>
                <a:latin typeface="Times New Roman" panose="02020603050405020304" pitchFamily="18" charset="0"/>
                <a:ea typeface="Times New Roman" panose="02020603050405020304" pitchFamily="18" charset="0"/>
              </a:rPr>
              <a:t>The application of the VGG16 Convolutional Neural Network for detecting </a:t>
            </a:r>
            <a:r>
              <a:rPr lang="en-US" sz="2400" dirty="0" err="1">
                <a:effectLst/>
                <a:latin typeface="Times New Roman" panose="02020603050405020304" pitchFamily="18" charset="0"/>
                <a:ea typeface="Times New Roman" panose="02020603050405020304" pitchFamily="18" charset="0"/>
              </a:rPr>
              <a:t>stego</a:t>
            </a:r>
            <a:r>
              <a:rPr lang="en-US" sz="2400" dirty="0">
                <a:effectLst/>
                <a:latin typeface="Times New Roman" panose="02020603050405020304" pitchFamily="18" charset="0"/>
                <a:ea typeface="Times New Roman" panose="02020603050405020304" pitchFamily="18" charset="0"/>
              </a:rPr>
              <a:t>-images embedded using Least Significant Bit (LSB) and Pixel Value Differencing (PVD) techniques has proven effective. High accuracy, precision, recall, and F1 score demonstrate the model's capability to identify subtle modifications indicative of steganography. These findings contribute to enhancing data security by providing a robust tool for </a:t>
            </a:r>
            <a:r>
              <a:rPr lang="en-US" sz="2400" dirty="0" err="1">
                <a:effectLst/>
                <a:latin typeface="Times New Roman" panose="02020603050405020304" pitchFamily="18" charset="0"/>
                <a:ea typeface="Times New Roman" panose="02020603050405020304" pitchFamily="18" charset="0"/>
              </a:rPr>
              <a:t>stego</a:t>
            </a:r>
            <a:r>
              <a:rPr lang="en-US" sz="2400" dirty="0">
                <a:effectLst/>
                <a:latin typeface="Times New Roman" panose="02020603050405020304" pitchFamily="18" charset="0"/>
                <a:ea typeface="Times New Roman" panose="02020603050405020304" pitchFamily="18" charset="0"/>
              </a:rPr>
              <a:t>-image detection, which is increasingly critical in today's digital communication landscape.</a:t>
            </a:r>
            <a:endParaRPr lang="en-IN" sz="24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36916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FD109-C1A5-0E24-DDE5-FF92ACDF4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0842D-CD1C-91C1-0BBE-8468D63A79A0}"/>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91DC8EEC-6E00-1156-BD18-8D810EA13D4C}"/>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b="1" dirty="0">
                <a:solidFill>
                  <a:srgbClr val="000000"/>
                </a:solidFill>
                <a:latin typeface="Times New Roman" panose="02020603050405020304" pitchFamily="18" charset="0"/>
                <a:cs typeface="Times New Roman" panose="02020603050405020304" pitchFamily="18" charset="0"/>
              </a:rPr>
              <a:t>Future Work:</a:t>
            </a:r>
          </a:p>
          <a:p>
            <a:pPr marL="0" indent="0">
              <a:buClr>
                <a:srgbClr val="CC0000"/>
              </a:buClr>
              <a:buNone/>
              <a:defRPr/>
            </a:pPr>
            <a:r>
              <a:rPr lang="en-US" sz="2400" dirty="0">
                <a:latin typeface="Times New Roman" panose="02020603050405020304" pitchFamily="18" charset="0"/>
                <a:cs typeface="Times New Roman" panose="02020603050405020304" pitchFamily="18" charset="0"/>
              </a:rPr>
              <a:t>The next steps in this project will involve the development and integration of the Extraction and Embedding Modules to enhance the overall functionality of the steganography system. This will include refining the autoencoder for the Extraction Module to ensure accurate recovery of hidden messages from detected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while also optimizing the Generative Adversarial Network (GAN) for the Embedding Module to achieve effective and secure embedding of secret messages into cover images. By balancing data concealment with visual fidelity, the goal is to create a robust system that supports safe digital communication and improves the integrity of embedded data.</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C27ADC2-A4C2-98A2-7624-6F67F8E29EA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D7992BE-F7A5-504C-82EE-0336A6FEC9A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7ED8957F-7030-3108-7E8C-824DCAD2FE6A}"/>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344519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Arial MT"/>
                <a:cs typeface="Arial MT"/>
              </a:rPr>
              <a:t>Rehman, A. U., Rahim, R., Nadeem, S., &amp; Hussain, S. U. End-to-End Trained CNN Encoder-Decoder Networks for Image Steganography.</a:t>
            </a:r>
            <a:endParaRPr lang="en-IN" sz="1800" dirty="0">
              <a:effectLst/>
              <a:latin typeface="Arial MT"/>
              <a:ea typeface="Arial MT"/>
              <a:cs typeface="Arial MT"/>
            </a:endParaRPr>
          </a:p>
          <a:p>
            <a:r>
              <a:rPr lang="en-US" sz="1800" dirty="0">
                <a:effectLst/>
                <a:latin typeface="Times New Roman" panose="02020603050405020304" pitchFamily="18" charset="0"/>
                <a:ea typeface="Arial MT"/>
                <a:cs typeface="Arial MT"/>
              </a:rPr>
              <a:t>Tao, J., Li, S., Zhang, X., &amp; Wang, Z. Towards Robust Image Steganography.</a:t>
            </a:r>
          </a:p>
          <a:p>
            <a:r>
              <a:rPr lang="en-US" sz="1800" dirty="0">
                <a:effectLst/>
                <a:latin typeface="Times New Roman" panose="02020603050405020304" pitchFamily="18" charset="0"/>
                <a:ea typeface="Arial MT"/>
                <a:cs typeface="Arial MT"/>
              </a:rPr>
              <a:t>Subramanian, N., </a:t>
            </a:r>
            <a:r>
              <a:rPr lang="en-US" sz="1800" dirty="0" err="1">
                <a:effectLst/>
                <a:latin typeface="Times New Roman" panose="02020603050405020304" pitchFamily="18" charset="0"/>
                <a:ea typeface="Arial MT"/>
                <a:cs typeface="Arial MT"/>
              </a:rPr>
              <a:t>Elharrouss</a:t>
            </a:r>
            <a:r>
              <a:rPr lang="en-US" sz="1800" dirty="0">
                <a:effectLst/>
                <a:latin typeface="Times New Roman" panose="02020603050405020304" pitchFamily="18" charset="0"/>
                <a:ea typeface="Arial MT"/>
                <a:cs typeface="Arial MT"/>
              </a:rPr>
              <a:t>, O., Al-</a:t>
            </a:r>
            <a:r>
              <a:rPr lang="en-US" sz="1800" dirty="0" err="1">
                <a:effectLst/>
                <a:latin typeface="Times New Roman" panose="02020603050405020304" pitchFamily="18" charset="0"/>
                <a:ea typeface="Arial MT"/>
                <a:cs typeface="Arial MT"/>
              </a:rPr>
              <a:t>Maadeed</a:t>
            </a:r>
            <a:r>
              <a:rPr lang="en-US" sz="1800" dirty="0">
                <a:effectLst/>
                <a:latin typeface="Times New Roman" panose="02020603050405020304" pitchFamily="18" charset="0"/>
                <a:ea typeface="Arial MT"/>
                <a:cs typeface="Arial MT"/>
              </a:rPr>
              <a:t>, S., &amp; </a:t>
            </a:r>
            <a:r>
              <a:rPr lang="en-US" sz="1800" dirty="0" err="1">
                <a:effectLst/>
                <a:latin typeface="Times New Roman" panose="02020603050405020304" pitchFamily="18" charset="0"/>
                <a:ea typeface="Arial MT"/>
                <a:cs typeface="Arial MT"/>
              </a:rPr>
              <a:t>Bouridane</a:t>
            </a:r>
            <a:r>
              <a:rPr lang="en-US" sz="1800" dirty="0">
                <a:effectLst/>
                <a:latin typeface="Times New Roman" panose="02020603050405020304" pitchFamily="18" charset="0"/>
                <a:ea typeface="Arial MT"/>
                <a:cs typeface="Arial MT"/>
              </a:rPr>
              <a:t>, A. Image Steganography: A Review of the Recent Advances.</a:t>
            </a:r>
          </a:p>
          <a:p>
            <a:r>
              <a:rPr lang="en-US" sz="1800" dirty="0">
                <a:effectLst/>
                <a:latin typeface="Times New Roman" panose="02020603050405020304" pitchFamily="18" charset="0"/>
                <a:ea typeface="Arial MT"/>
                <a:cs typeface="Arial MT"/>
              </a:rPr>
              <a:t>Xu, Y., Mou, C., Hu, Y., Xie, J., &amp; Zhang, J. Robust Invertible Image Steganography.</a:t>
            </a:r>
          </a:p>
          <a:p>
            <a:r>
              <a:rPr lang="en-US" sz="1800" dirty="0">
                <a:effectLst/>
                <a:latin typeface="Times New Roman" panose="02020603050405020304" pitchFamily="18" charset="0"/>
                <a:ea typeface="Arial MT"/>
                <a:cs typeface="Arial MT"/>
              </a:rPr>
              <a:t>Lu, S. P., Wang, R., Zhong, T., &amp; Rosin, P. L. Large-capacity Image Steganography Based on Invertible Neural Networks.</a:t>
            </a:r>
          </a:p>
          <a:p>
            <a:r>
              <a:rPr lang="en-US" sz="1800" dirty="0">
                <a:effectLst/>
                <a:latin typeface="Times New Roman" panose="02020603050405020304" pitchFamily="18" charset="0"/>
                <a:ea typeface="Times New Roman" panose="02020603050405020304" pitchFamily="18" charset="0"/>
              </a:rPr>
              <a:t>Hu, D., Wang, L., Jiang, W., Zheng, S., &amp; Li, B. A Novel Image Steganography Method via Deep Convolutional Generative Adversarial Networks</a:t>
            </a:r>
            <a:r>
              <a:rPr lang="en-US" sz="1800" dirty="0">
                <a:solidFill>
                  <a:srgbClr val="212121"/>
                </a:solidFill>
                <a:effectLst/>
                <a:latin typeface="Times New Roman" panose="02020603050405020304" pitchFamily="18" charset="0"/>
                <a:ea typeface="Times New Roman" panose="02020603050405020304" pitchFamily="18" charset="0"/>
              </a:rPr>
              <a:t>.</a:t>
            </a:r>
          </a:p>
          <a:p>
            <a:r>
              <a:rPr lang="en-US" sz="1800" dirty="0" err="1">
                <a:effectLst/>
                <a:latin typeface="Times New Roman" panose="02020603050405020304" pitchFamily="18" charset="0"/>
                <a:ea typeface="Arial MT"/>
                <a:cs typeface="Arial MT"/>
              </a:rPr>
              <a:t>Rustad</a:t>
            </a:r>
            <a:r>
              <a:rPr lang="en-US" sz="1800" dirty="0">
                <a:effectLst/>
                <a:latin typeface="Times New Roman" panose="02020603050405020304" pitchFamily="18" charset="0"/>
                <a:ea typeface="Arial MT"/>
                <a:cs typeface="Arial MT"/>
              </a:rPr>
              <a:t>, S., Rosal, I. M., Setiadi, A. S., &amp; </a:t>
            </a:r>
            <a:r>
              <a:rPr lang="en-US" sz="1800" dirty="0" err="1">
                <a:effectLst/>
                <a:latin typeface="Times New Roman" panose="02020603050405020304" pitchFamily="18" charset="0"/>
                <a:ea typeface="Arial MT"/>
                <a:cs typeface="Arial MT"/>
              </a:rPr>
              <a:t>Andono</a:t>
            </a:r>
            <a:r>
              <a:rPr lang="en-US" sz="1800" dirty="0">
                <a:effectLst/>
                <a:latin typeface="Times New Roman" panose="02020603050405020304" pitchFamily="18" charset="0"/>
                <a:ea typeface="Arial MT"/>
                <a:cs typeface="Arial MT"/>
              </a:rPr>
              <a:t>, P. N. Inverted LSB Image Steganography Using Adaptive Pattern to Improve Imperceptibility.</a:t>
            </a:r>
          </a:p>
          <a:p>
            <a:r>
              <a:rPr lang="en-US" sz="1800" dirty="0" err="1">
                <a:effectLst/>
                <a:latin typeface="Times New Roman" panose="02020603050405020304" pitchFamily="18" charset="0"/>
                <a:ea typeface="Arial MT"/>
                <a:cs typeface="Arial MT"/>
              </a:rPr>
              <a:t>Pramanik</a:t>
            </a:r>
            <a:r>
              <a:rPr lang="en-US" sz="1800" dirty="0">
                <a:effectLst/>
                <a:latin typeface="Times New Roman" panose="02020603050405020304" pitchFamily="18" charset="0"/>
                <a:ea typeface="Arial MT"/>
                <a:cs typeface="Arial MT"/>
              </a:rPr>
              <a:t>, S., &amp; Raja, S. S. A Secured Image Steganography Using Genetic Algorithm.</a:t>
            </a:r>
            <a:endParaRPr lang="en-IN" sz="1800" dirty="0">
              <a:effectLst/>
              <a:latin typeface="Arial MT"/>
              <a:ea typeface="Arial MT"/>
              <a:cs typeface="Arial MT"/>
            </a:endParaRPr>
          </a:p>
          <a:p>
            <a:endParaRPr lang="en-IN" sz="1800" dirty="0">
              <a:effectLst/>
              <a:latin typeface="Arial MT"/>
              <a:ea typeface="Arial MT"/>
              <a:cs typeface="Arial MT"/>
            </a:endParaRP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Arial MT"/>
              <a:ea typeface="Arial MT"/>
              <a:cs typeface="Arial MT"/>
            </a:endParaRPr>
          </a:p>
          <a:p>
            <a:endParaRPr lang="en-IN" sz="1800" dirty="0">
              <a:effectLst/>
              <a:latin typeface="Arial MT"/>
              <a:ea typeface="Arial MT"/>
              <a:cs typeface="Arial MT"/>
            </a:endParaRPr>
          </a:p>
          <a:p>
            <a:endParaRPr lang="en-IN" sz="1800" dirty="0">
              <a:effectLst/>
              <a:latin typeface="Arial MT"/>
              <a:ea typeface="Arial MT"/>
              <a:cs typeface="Arial MT"/>
            </a:endParaRPr>
          </a:p>
          <a:p>
            <a:endParaRPr lang="en-US" sz="1800" dirty="0">
              <a:effectLst/>
              <a:latin typeface="Times New Roman" panose="02020603050405020304" pitchFamily="18" charset="0"/>
              <a:ea typeface="Arial MT"/>
              <a:cs typeface="Arial MT"/>
            </a:endParaRPr>
          </a:p>
          <a:p>
            <a:pPr marL="0" indent="0">
              <a:buNone/>
            </a:pPr>
            <a:endParaRPr lang="en-IN" sz="1800" dirty="0">
              <a:effectLst/>
              <a:latin typeface="Arial MT"/>
              <a:ea typeface="Arial MT"/>
              <a:cs typeface="Arial MT"/>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D2097-6164-62C6-5281-29FBC2525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D69FC-40A8-CC02-F34F-97FDF4E6FDE6}"/>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2BC72389-6B7F-2227-7465-8565F88A828C}"/>
              </a:ext>
            </a:extLst>
          </p:cNvPr>
          <p:cNvSpPr>
            <a:spLocks noGrp="1"/>
          </p:cNvSpPr>
          <p:nvPr>
            <p:ph idx="1"/>
          </p:nvPr>
        </p:nvSpPr>
        <p:spPr/>
        <p:txBody>
          <a:bodyPr/>
          <a:lstStyle/>
          <a:p>
            <a:pPr>
              <a:buClr>
                <a:srgbClr val="CC0000"/>
              </a:buClr>
              <a:defRPr/>
            </a:pPr>
            <a:r>
              <a:rPr lang="en-US" sz="1800" dirty="0">
                <a:effectLst/>
                <a:latin typeface="Times New Roman" panose="02020603050405020304" pitchFamily="18" charset="0"/>
                <a:ea typeface="Arial MT"/>
                <a:cs typeface="Arial MT"/>
              </a:rPr>
              <a:t>Sahil, V. K., Sharma, S., &amp; Sahu, A. K. Latest Trends in Deep Learning Techniques for Image Steganography.</a:t>
            </a:r>
          </a:p>
          <a:p>
            <a:pPr>
              <a:buClr>
                <a:srgbClr val="CC0000"/>
              </a:buClr>
              <a:defRPr/>
            </a:pPr>
            <a:r>
              <a:rPr lang="en-US" sz="1800" dirty="0">
                <a:effectLst/>
                <a:latin typeface="Times New Roman" panose="02020603050405020304" pitchFamily="18" charset="0"/>
                <a:ea typeface="Arial MT"/>
                <a:cs typeface="Arial MT"/>
              </a:rPr>
              <a:t>Shah, P. D., &amp; </a:t>
            </a:r>
            <a:r>
              <a:rPr lang="en-US" sz="1800" dirty="0" err="1">
                <a:effectLst/>
                <a:latin typeface="Times New Roman" panose="02020603050405020304" pitchFamily="18" charset="0"/>
                <a:ea typeface="Arial MT"/>
                <a:cs typeface="Arial MT"/>
              </a:rPr>
              <a:t>Bichkar</a:t>
            </a:r>
            <a:r>
              <a:rPr lang="en-US" sz="1800" dirty="0">
                <a:effectLst/>
                <a:latin typeface="Times New Roman" panose="02020603050405020304" pitchFamily="18" charset="0"/>
                <a:ea typeface="Arial MT"/>
                <a:cs typeface="Arial MT"/>
              </a:rPr>
              <a:t>, R. S. Secret Data Modification Based Image Steganography Technique Using Genetic Algorithm Having a Flexible Chromosome Structure.</a:t>
            </a:r>
          </a:p>
          <a:p>
            <a:pPr>
              <a:buClr>
                <a:srgbClr val="CC0000"/>
              </a:buClr>
              <a:defRPr/>
            </a:pPr>
            <a:r>
              <a:rPr lang="en-US" sz="1800" dirty="0">
                <a:effectLst/>
                <a:latin typeface="Times New Roman" panose="02020603050405020304" pitchFamily="18" charset="0"/>
                <a:ea typeface="Arial MT"/>
                <a:cs typeface="Arial MT"/>
              </a:rPr>
              <a:t>Shyla, M. K., Kumar, K. B. S., &amp; Das, R. K. Image Steganography Using Genetic Algorithm for Cover Image Selection and Embedding.</a:t>
            </a:r>
          </a:p>
          <a:p>
            <a:pPr>
              <a:buClr>
                <a:srgbClr val="CC0000"/>
              </a:buClr>
              <a:defRPr/>
            </a:pPr>
            <a:r>
              <a:rPr lang="en-US" sz="1800" dirty="0">
                <a:effectLst/>
                <a:latin typeface="Times New Roman" panose="02020603050405020304" pitchFamily="18" charset="0"/>
                <a:ea typeface="Arial MT"/>
                <a:cs typeface="Arial MT"/>
              </a:rPr>
              <a:t>Qin, J., Wang, J., Tan, Y., Huang, H., Xiang, X., &amp; He, Z. Coverless Image Steganography Based on Generative Adversarial Network.</a:t>
            </a:r>
          </a:p>
          <a:p>
            <a:pPr>
              <a:buClr>
                <a:srgbClr val="CC0000"/>
              </a:buClr>
              <a:defRPr/>
            </a:pPr>
            <a:r>
              <a:rPr lang="en-US" sz="1800" dirty="0" err="1">
                <a:effectLst/>
                <a:latin typeface="Times New Roman" panose="02020603050405020304" pitchFamily="18" charset="0"/>
                <a:ea typeface="Arial MT"/>
                <a:cs typeface="Arial MT"/>
              </a:rPr>
              <a:t>Płachta</a:t>
            </a:r>
            <a:r>
              <a:rPr lang="en-US" sz="1800" dirty="0">
                <a:effectLst/>
                <a:latin typeface="Times New Roman" panose="02020603050405020304" pitchFamily="18" charset="0"/>
                <a:ea typeface="Arial MT"/>
                <a:cs typeface="Arial MT"/>
              </a:rPr>
              <a:t>, M., </a:t>
            </a:r>
            <a:r>
              <a:rPr lang="en-US" sz="1800" dirty="0" err="1">
                <a:effectLst/>
                <a:latin typeface="Times New Roman" panose="02020603050405020304" pitchFamily="18" charset="0"/>
                <a:ea typeface="Arial MT"/>
                <a:cs typeface="Arial MT"/>
              </a:rPr>
              <a:t>Krzemień</a:t>
            </a:r>
            <a:r>
              <a:rPr lang="en-US" sz="1800" dirty="0">
                <a:effectLst/>
                <a:latin typeface="Times New Roman" panose="02020603050405020304" pitchFamily="18" charset="0"/>
                <a:ea typeface="Arial MT"/>
                <a:cs typeface="Arial MT"/>
              </a:rPr>
              <a:t>, M., </a:t>
            </a:r>
            <a:r>
              <a:rPr lang="en-US" sz="1800" dirty="0" err="1">
                <a:effectLst/>
                <a:latin typeface="Times New Roman" panose="02020603050405020304" pitchFamily="18" charset="0"/>
                <a:ea typeface="Arial MT"/>
                <a:cs typeface="Arial MT"/>
              </a:rPr>
              <a:t>Szczypiorski</a:t>
            </a:r>
            <a:r>
              <a:rPr lang="en-US" sz="1800" dirty="0">
                <a:effectLst/>
                <a:latin typeface="Times New Roman" panose="02020603050405020304" pitchFamily="18" charset="0"/>
                <a:ea typeface="Arial MT"/>
                <a:cs typeface="Arial MT"/>
              </a:rPr>
              <a:t>, K., &amp; Janicki, A. Detection of Image Steganography Using Deep Learning and Ensemble Classifiers.</a:t>
            </a:r>
          </a:p>
          <a:p>
            <a:pPr>
              <a:buClr>
                <a:srgbClr val="CC0000"/>
              </a:buClr>
              <a:defRPr/>
            </a:pPr>
            <a:r>
              <a:rPr lang="en-US" sz="1800" dirty="0">
                <a:effectLst/>
                <a:latin typeface="Times New Roman" panose="02020603050405020304" pitchFamily="18" charset="0"/>
                <a:ea typeface="Arial MT"/>
                <a:cs typeface="Arial MT"/>
              </a:rPr>
              <a:t>Yu, J., Zhang, X., Xu, Y., &amp; Zhang, J. </a:t>
            </a:r>
            <a:r>
              <a:rPr lang="en-US" sz="1800" dirty="0" err="1">
                <a:effectLst/>
                <a:latin typeface="Times New Roman" panose="02020603050405020304" pitchFamily="18" charset="0"/>
                <a:ea typeface="Arial MT"/>
                <a:cs typeface="Arial MT"/>
              </a:rPr>
              <a:t>CRoSS</a:t>
            </a:r>
            <a:r>
              <a:rPr lang="en-US" sz="1800" dirty="0">
                <a:effectLst/>
                <a:latin typeface="Times New Roman" panose="02020603050405020304" pitchFamily="18" charset="0"/>
                <a:ea typeface="Arial MT"/>
                <a:cs typeface="Arial MT"/>
              </a:rPr>
              <a:t>: Diffusion Model Makes Controllable Robust and Secure Image Steganography.</a:t>
            </a:r>
          </a:p>
          <a:p>
            <a:pPr>
              <a:buClr>
                <a:srgbClr val="CC0000"/>
              </a:buClr>
              <a:defRPr/>
            </a:pPr>
            <a:r>
              <a:rPr lang="en-US" sz="1800" dirty="0">
                <a:effectLst/>
                <a:latin typeface="Times New Roman" panose="02020603050405020304" pitchFamily="18" charset="0"/>
                <a:ea typeface="Arial MT"/>
                <a:cs typeface="Arial MT"/>
              </a:rPr>
              <a:t>Hernández, A. M. A., </a:t>
            </a:r>
            <a:r>
              <a:rPr lang="en-US" sz="1800" dirty="0" err="1">
                <a:effectLst/>
                <a:latin typeface="Times New Roman" panose="02020603050405020304" pitchFamily="18" charset="0"/>
                <a:ea typeface="Arial MT"/>
                <a:cs typeface="Arial MT"/>
              </a:rPr>
              <a:t>Alazab</a:t>
            </a:r>
            <a:r>
              <a:rPr lang="en-US" sz="1800" dirty="0">
                <a:effectLst/>
                <a:latin typeface="Times New Roman" panose="02020603050405020304" pitchFamily="18" charset="0"/>
                <a:ea typeface="Arial MT"/>
                <a:cs typeface="Arial MT"/>
              </a:rPr>
              <a:t>, M., Jung, J., &amp; Camacho, D. Evolving Generative Adversarial Networks to Improve Image Steganography.</a:t>
            </a:r>
            <a:endParaRPr lang="en-IN" sz="1800" dirty="0">
              <a:effectLst/>
              <a:latin typeface="Arial MT"/>
              <a:ea typeface="Arial MT"/>
              <a:cs typeface="Arial MT"/>
            </a:endParaRPr>
          </a:p>
          <a:p>
            <a:endParaRPr lang="en-IN" sz="1800" dirty="0">
              <a:effectLst/>
              <a:latin typeface="Arial MT"/>
              <a:ea typeface="Arial MT"/>
              <a:cs typeface="Arial MT"/>
            </a:endParaRP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Arial MT"/>
              <a:ea typeface="Arial MT"/>
              <a:cs typeface="Arial MT"/>
            </a:endParaRPr>
          </a:p>
          <a:p>
            <a:endParaRPr lang="en-IN" sz="1800" dirty="0">
              <a:effectLst/>
              <a:latin typeface="Arial MT"/>
              <a:ea typeface="Arial MT"/>
              <a:cs typeface="Arial MT"/>
            </a:endParaRPr>
          </a:p>
          <a:p>
            <a:endParaRPr lang="en-IN" sz="1800" dirty="0">
              <a:effectLst/>
              <a:latin typeface="Arial MT"/>
              <a:ea typeface="Arial MT"/>
              <a:cs typeface="Arial MT"/>
            </a:endParaRPr>
          </a:p>
          <a:p>
            <a:endParaRPr lang="en-US" sz="1800" dirty="0">
              <a:effectLst/>
              <a:latin typeface="Times New Roman" panose="02020603050405020304" pitchFamily="18" charset="0"/>
              <a:ea typeface="Arial MT"/>
              <a:cs typeface="Arial MT"/>
            </a:endParaRPr>
          </a:p>
          <a:p>
            <a:pPr marL="0" indent="0">
              <a:buNone/>
            </a:pPr>
            <a:endParaRPr lang="en-IN" sz="1800" dirty="0">
              <a:effectLst/>
              <a:latin typeface="Arial MT"/>
              <a:ea typeface="Arial MT"/>
              <a:cs typeface="Arial MT"/>
            </a:endParaRPr>
          </a:p>
          <a:p>
            <a:pPr marL="525780" marR="29210" algn="just">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9105F59-409E-CCE7-3E3D-0219DB01CF6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1C7D1A75-9898-06EC-9520-B513ED46D3C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251EB67-855E-62E7-65E0-1714EDA9058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840508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7039C-7492-2671-A4F0-346C844D5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42BCE-C272-D56F-EB1B-E42A1B50547B}"/>
              </a:ext>
            </a:extLst>
          </p:cNvPr>
          <p:cNvSpPr>
            <a:spLocks noGrp="1"/>
          </p:cNvSpPr>
          <p:nvPr>
            <p:ph type="title"/>
          </p:nvPr>
        </p:nvSpPr>
        <p:spPr/>
        <p:txBody>
          <a:bodyPr/>
          <a:lstStyle/>
          <a:p>
            <a:r>
              <a:rPr 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AB10CD64-B105-D756-64A5-3BF22FC79A8A}"/>
              </a:ext>
            </a:extLst>
          </p:cNvPr>
          <p:cNvSpPr>
            <a:spLocks noGrp="1"/>
          </p:cNvSpPr>
          <p:nvPr>
            <p:ph idx="1"/>
          </p:nvPr>
        </p:nvSpPr>
        <p:spPr/>
        <p:txBody>
          <a:bodyPr/>
          <a:lstStyle/>
          <a:p>
            <a:pPr>
              <a:buClr>
                <a:srgbClr val="CC0000"/>
              </a:buClr>
              <a:defRPr/>
            </a:pPr>
            <a:r>
              <a:rPr lang="en-US" sz="1800" dirty="0" err="1">
                <a:effectLst/>
                <a:latin typeface="Times New Roman" panose="02020603050405020304" pitchFamily="18" charset="0"/>
                <a:ea typeface="Arial MT"/>
                <a:cs typeface="Arial MT"/>
              </a:rPr>
              <a:t>Płachta</a:t>
            </a:r>
            <a:r>
              <a:rPr lang="en-US" sz="1800" dirty="0">
                <a:effectLst/>
                <a:latin typeface="Times New Roman" panose="02020603050405020304" pitchFamily="18" charset="0"/>
                <a:ea typeface="Arial MT"/>
                <a:cs typeface="Arial MT"/>
              </a:rPr>
              <a:t>, M., </a:t>
            </a:r>
            <a:r>
              <a:rPr lang="en-US" sz="1800" dirty="0" err="1">
                <a:effectLst/>
                <a:latin typeface="Times New Roman" panose="02020603050405020304" pitchFamily="18" charset="0"/>
                <a:ea typeface="Arial MT"/>
                <a:cs typeface="Arial MT"/>
              </a:rPr>
              <a:t>Krzemień</a:t>
            </a:r>
            <a:r>
              <a:rPr lang="en-US" sz="1800" dirty="0">
                <a:effectLst/>
                <a:latin typeface="Times New Roman" panose="02020603050405020304" pitchFamily="18" charset="0"/>
                <a:ea typeface="Arial MT"/>
                <a:cs typeface="Arial MT"/>
              </a:rPr>
              <a:t>, M., </a:t>
            </a:r>
            <a:r>
              <a:rPr lang="en-US" sz="1800" dirty="0" err="1">
                <a:effectLst/>
                <a:latin typeface="Times New Roman" panose="02020603050405020304" pitchFamily="18" charset="0"/>
                <a:ea typeface="Arial MT"/>
                <a:cs typeface="Arial MT"/>
              </a:rPr>
              <a:t>Szczypiorski</a:t>
            </a:r>
            <a:r>
              <a:rPr lang="en-US" sz="1800" dirty="0">
                <a:effectLst/>
                <a:latin typeface="Times New Roman" panose="02020603050405020304" pitchFamily="18" charset="0"/>
                <a:ea typeface="Arial MT"/>
                <a:cs typeface="Arial MT"/>
              </a:rPr>
              <a:t>, K., &amp; Janicki, A. Detection of Image Steganography Using Deep Learning and Ensemble Classifiers.</a:t>
            </a:r>
          </a:p>
          <a:p>
            <a:pPr>
              <a:buClr>
                <a:srgbClr val="CC0000"/>
              </a:buClr>
              <a:defRPr/>
            </a:pPr>
            <a:r>
              <a:rPr lang="en-US" sz="1800" dirty="0">
                <a:effectLst/>
                <a:latin typeface="Times New Roman" panose="02020603050405020304" pitchFamily="18" charset="0"/>
                <a:ea typeface="Arial MT"/>
                <a:cs typeface="Arial MT"/>
              </a:rPr>
              <a:t>Zhang, K. A., Cuesta-Infante, A., Xu, L., &amp; </a:t>
            </a:r>
            <a:r>
              <a:rPr lang="en-US" sz="1800" dirty="0" err="1">
                <a:effectLst/>
                <a:latin typeface="Times New Roman" panose="02020603050405020304" pitchFamily="18" charset="0"/>
                <a:ea typeface="Arial MT"/>
                <a:cs typeface="Arial MT"/>
              </a:rPr>
              <a:t>Veeramachaneni</a:t>
            </a:r>
            <a:r>
              <a:rPr lang="en-US" sz="1800" dirty="0">
                <a:effectLst/>
                <a:latin typeface="Times New Roman" panose="02020603050405020304" pitchFamily="18" charset="0"/>
                <a:ea typeface="Arial MT"/>
                <a:cs typeface="Arial MT"/>
              </a:rPr>
              <a:t>, K. </a:t>
            </a:r>
            <a:r>
              <a:rPr lang="en-US" sz="1800" dirty="0" err="1">
                <a:effectLst/>
                <a:latin typeface="Times New Roman" panose="02020603050405020304" pitchFamily="18" charset="0"/>
                <a:ea typeface="Arial MT"/>
                <a:cs typeface="Arial MT"/>
              </a:rPr>
              <a:t>SteganoGAN</a:t>
            </a:r>
            <a:r>
              <a:rPr lang="en-US" sz="1800" dirty="0">
                <a:effectLst/>
                <a:latin typeface="Times New Roman" panose="02020603050405020304" pitchFamily="18" charset="0"/>
                <a:ea typeface="Arial MT"/>
                <a:cs typeface="Arial MT"/>
              </a:rPr>
              <a:t>: High Capacity Image Steganography with GANs.</a:t>
            </a:r>
            <a:endParaRPr lang="en-IN" sz="1800" dirty="0">
              <a:effectLst/>
              <a:latin typeface="Arial MT"/>
              <a:ea typeface="Arial MT"/>
              <a:cs typeface="Arial MT"/>
            </a:endParaRPr>
          </a:p>
          <a:p>
            <a:pPr>
              <a:buClr>
                <a:srgbClr val="CC0000"/>
              </a:buClr>
              <a:defRPr/>
            </a:pPr>
            <a:r>
              <a:rPr lang="en-US" sz="1800" dirty="0">
                <a:effectLst/>
                <a:latin typeface="Times New Roman" panose="02020603050405020304" pitchFamily="18" charset="0"/>
                <a:ea typeface="Arial MT"/>
                <a:cs typeface="Arial MT"/>
              </a:rPr>
              <a:t>Tang, W., Li, B., Tan, S., </a:t>
            </a:r>
            <a:r>
              <a:rPr lang="en-US" sz="1800" dirty="0" err="1">
                <a:effectLst/>
                <a:latin typeface="Times New Roman" panose="02020603050405020304" pitchFamily="18" charset="0"/>
                <a:ea typeface="Arial MT"/>
                <a:cs typeface="Arial MT"/>
              </a:rPr>
              <a:t>Barni</a:t>
            </a:r>
            <a:r>
              <a:rPr lang="en-US" sz="1800" dirty="0">
                <a:effectLst/>
                <a:latin typeface="Times New Roman" panose="02020603050405020304" pitchFamily="18" charset="0"/>
                <a:ea typeface="Arial MT"/>
                <a:cs typeface="Arial MT"/>
              </a:rPr>
              <a:t>, M., &amp; Huang, J. CNN-based Adversarial Embedding for Image Steganography.</a:t>
            </a:r>
          </a:p>
          <a:p>
            <a:pPr>
              <a:buClr>
                <a:srgbClr val="CC0000"/>
              </a:buClr>
              <a:defRPr/>
            </a:pPr>
            <a:r>
              <a:rPr lang="en-US" sz="1800" dirty="0">
                <a:effectLst/>
                <a:latin typeface="Times New Roman" panose="02020603050405020304" pitchFamily="18" charset="0"/>
                <a:ea typeface="Arial MT"/>
                <a:cs typeface="Arial MT"/>
              </a:rPr>
              <a:t>Qin, J., Luo, Y., Xiang, X., Tan, Y., &amp; Huang, H. Coverless Image Steganography.</a:t>
            </a:r>
            <a:endParaRPr lang="en-IN" sz="1800" dirty="0">
              <a:effectLst/>
              <a:latin typeface="Arial MT"/>
              <a:ea typeface="Arial MT"/>
              <a:cs typeface="Arial MT"/>
            </a:endParaRPr>
          </a:p>
          <a:p>
            <a:pPr marL="0" indent="0">
              <a:buClr>
                <a:srgbClr val="CC0000"/>
              </a:buClr>
              <a:buNone/>
              <a:defRPr/>
            </a:pPr>
            <a:endParaRPr lang="en-IN" sz="1800" dirty="0">
              <a:effectLst/>
              <a:latin typeface="Arial MT"/>
              <a:ea typeface="Arial MT"/>
              <a:cs typeface="Arial MT"/>
            </a:endParaRPr>
          </a:p>
          <a:p>
            <a:pPr>
              <a:buClr>
                <a:srgbClr val="CC0000"/>
              </a:buClr>
              <a:defRPr/>
            </a:pPr>
            <a:endParaRPr lang="en-US" sz="1800" dirty="0">
              <a:effectLst/>
              <a:latin typeface="Times New Roman" panose="02020603050405020304" pitchFamily="18" charset="0"/>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US" sz="1800" dirty="0">
              <a:effectLst/>
              <a:latin typeface="Times New Roman" panose="02020603050405020304" pitchFamily="18" charset="0"/>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F293D95F-013F-C65C-9CE6-5A05D3809694}"/>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2E549F94-50F4-A35E-0967-78FD6228458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5C617EA-A49F-3126-D566-133C0E49ECE1}"/>
              </a:ext>
            </a:extLst>
          </p:cNvPr>
          <p:cNvSpPr>
            <a:spLocks noGrp="1"/>
          </p:cNvSpPr>
          <p:nvPr>
            <p:ph type="sldNum" sz="quarter" idx="12"/>
          </p:nvPr>
        </p:nvSpPr>
        <p:spPr/>
        <p:txBody>
          <a:bodyPr/>
          <a:lstStyle/>
          <a:p>
            <a:fld id="{5AB9ECBD-B4DD-40D5-8D24-9ECCDBB1583E}" type="slidenum">
              <a:rPr lang="en-IN" smtClean="0"/>
              <a:t>19</a:t>
            </a:fld>
            <a:endParaRPr lang="en-IN"/>
          </a:p>
        </p:txBody>
      </p:sp>
    </p:spTree>
    <p:extLst>
      <p:ext uri="{BB962C8B-B14F-4D97-AF65-F5344CB8AC3E}">
        <p14:creationId xmlns:p14="http://schemas.microsoft.com/office/powerpoint/2010/main" val="145844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1"/>
            <a:ext cx="10923003" cy="4070684"/>
          </a:xfrm>
        </p:spPr>
        <p:txBody>
          <a:bodyPr/>
          <a:lstStyle/>
          <a:p>
            <a:pPr algn="just">
              <a:buClr>
                <a:srgbClr val="CC0000"/>
              </a:buClr>
              <a:defRPr/>
            </a:pPr>
            <a:r>
              <a:rPr lang="en-US" sz="2400" dirty="0">
                <a:latin typeface="Times New Roman" panose="02020603050405020304" pitchFamily="18" charset="0"/>
                <a:cs typeface="Times New Roman" panose="02020603050405020304" pitchFamily="18" charset="0"/>
              </a:rPr>
              <a:t>Despite the advancements in digital communication, the protection of sensitive information remains a significant concern. Existing steganographic techniques struggle with two major issues: accurately detecting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and efficiently extracting hidden messages without compromising image quality. Current methods are often inadequate against sophisticated steganalysis, leading to potential vulnerabilities in secure data transmission. This project seeks to leverage deep learning approaches, including Generative Adversarial Networks (GANs) and Convolutional Neural Networks (CNNs), to enhance the effectiveness of steganography, enabling robust detection, secure message embedding, and reliable extraction of concealed </a:t>
            </a:r>
            <a:r>
              <a:rPr lang="en-US" sz="2400" dirty="0" err="1">
                <a:latin typeface="Times New Roman" panose="02020603050405020304" pitchFamily="18" charset="0"/>
                <a:cs typeface="Times New Roman" panose="02020603050405020304" pitchFamily="18" charset="0"/>
              </a:rPr>
              <a:t>information.This</a:t>
            </a:r>
            <a:r>
              <a:rPr lang="en-US" sz="2400" dirty="0">
                <a:latin typeface="Times New Roman" panose="02020603050405020304" pitchFamily="18" charset="0"/>
                <a:cs typeface="Times New Roman" panose="02020603050405020304" pitchFamily="18" charset="0"/>
              </a:rPr>
              <a:t> version effectively captures the essence of your project, outlining the challenges in the field while clearly stating the aim of utilizing advanced techniques to address them.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endParaRPr lang="en-IN" sz="1800" dirty="0">
              <a:effectLst/>
              <a:latin typeface="Arial MT"/>
              <a:ea typeface="Arial MT"/>
              <a:cs typeface="Arial MT"/>
            </a:endParaRPr>
          </a:p>
          <a:p>
            <a:pPr marL="0" indent="0">
              <a:buClr>
                <a:srgbClr val="CC0000"/>
              </a:buClr>
              <a:buNone/>
              <a:defRPr/>
            </a:pPr>
            <a:r>
              <a:rPr lang="en-US" sz="2400" dirty="0">
                <a:effectLst/>
                <a:latin typeface="Times New Roman" panose="02020603050405020304" pitchFamily="18" charset="0"/>
                <a:ea typeface="Arial MT"/>
                <a:cs typeface="Times New Roman" panose="02020603050405020304" pitchFamily="18" charset="0"/>
              </a:rPr>
              <a:t>LIST OF PUBLICATIONS </a:t>
            </a:r>
          </a:p>
          <a:p>
            <a:pPr marL="0" indent="0">
              <a:buClr>
                <a:srgbClr val="CC0000"/>
              </a:buClr>
              <a:buNone/>
              <a:defRPr/>
            </a:pPr>
            <a:r>
              <a:rPr lang="en-US" sz="2400" dirty="0">
                <a:effectLst/>
                <a:latin typeface="Times New Roman" panose="02020603050405020304" pitchFamily="18" charset="0"/>
                <a:ea typeface="Arial MT"/>
                <a:cs typeface="Times New Roman" panose="02020603050405020304" pitchFamily="18" charset="0"/>
              </a:rPr>
              <a:t>1.</a:t>
            </a:r>
            <a:r>
              <a:rPr lang="en-US" sz="2400" b="1" dirty="0">
                <a:effectLst/>
                <a:latin typeface="Times New Roman" panose="02020603050405020304" pitchFamily="18" charset="0"/>
                <a:ea typeface="Arial MT"/>
                <a:cs typeface="Times New Roman" panose="02020603050405020304" pitchFamily="18" charset="0"/>
              </a:rPr>
              <a:t>PUBLICATION STATUS</a:t>
            </a:r>
            <a:r>
              <a:rPr lang="en-US" sz="2400" dirty="0">
                <a:effectLst/>
                <a:latin typeface="Times New Roman" panose="02020603050405020304" pitchFamily="18" charset="0"/>
                <a:ea typeface="Arial MT"/>
                <a:cs typeface="Times New Roman" panose="02020603050405020304" pitchFamily="18" charset="0"/>
              </a:rPr>
              <a:t>: APPLIED </a:t>
            </a:r>
          </a:p>
          <a:p>
            <a:pPr marL="0" indent="0">
              <a:buClr>
                <a:srgbClr val="CC0000"/>
              </a:buClr>
              <a:buNone/>
              <a:defRPr/>
            </a:pPr>
            <a:r>
              <a:rPr lang="en-US" sz="2400" b="1" dirty="0">
                <a:effectLst/>
                <a:latin typeface="Times New Roman" panose="02020603050405020304" pitchFamily="18" charset="0"/>
                <a:ea typeface="Arial MT"/>
                <a:cs typeface="Times New Roman" panose="02020603050405020304" pitchFamily="18" charset="0"/>
              </a:rPr>
              <a:t>TITLE OF THE PAPER</a:t>
            </a:r>
            <a:r>
              <a:rPr lang="en-US" sz="2400" dirty="0">
                <a:effectLst/>
                <a:latin typeface="Times New Roman" panose="02020603050405020304" pitchFamily="18" charset="0"/>
                <a:ea typeface="Arial MT"/>
                <a:cs typeface="Times New Roman" panose="02020603050405020304" pitchFamily="18" charset="0"/>
              </a:rPr>
              <a:t>: UNVEILING THE POWER OF DEEP </a:t>
            </a:r>
          </a:p>
          <a:p>
            <a:pPr marL="0" indent="0">
              <a:buClr>
                <a:srgbClr val="CC0000"/>
              </a:buClr>
              <a:buNone/>
              <a:defRPr/>
            </a:pPr>
            <a:r>
              <a:rPr lang="en-US" sz="2400" dirty="0">
                <a:effectLst/>
                <a:latin typeface="Times New Roman" panose="02020603050405020304" pitchFamily="18" charset="0"/>
                <a:ea typeface="Arial MT"/>
                <a:cs typeface="Times New Roman" panose="02020603050405020304" pitchFamily="18" charset="0"/>
              </a:rPr>
              <a:t>LEARNING IN STEGANOGRAPHY CLASSIFICATIONS </a:t>
            </a:r>
          </a:p>
          <a:p>
            <a:pPr marL="0" indent="0">
              <a:buClr>
                <a:srgbClr val="CC0000"/>
              </a:buClr>
              <a:buNone/>
              <a:defRPr/>
            </a:pPr>
            <a:r>
              <a:rPr lang="en-US" sz="2400" b="1" dirty="0">
                <a:effectLst/>
                <a:latin typeface="Times New Roman" panose="02020603050405020304" pitchFamily="18" charset="0"/>
                <a:ea typeface="Arial MT"/>
                <a:cs typeface="Times New Roman" panose="02020603050405020304" pitchFamily="18" charset="0"/>
              </a:rPr>
              <a:t>AUTHORS</a:t>
            </a:r>
            <a:r>
              <a:rPr lang="en-US" sz="2400" dirty="0">
                <a:effectLst/>
                <a:latin typeface="Times New Roman" panose="02020603050405020304" pitchFamily="18" charset="0"/>
                <a:ea typeface="Arial MT"/>
                <a:cs typeface="Times New Roman" panose="02020603050405020304" pitchFamily="18" charset="0"/>
              </a:rPr>
              <a:t>: MR. SARAVANA GOKUL G, MONIKA S, NEHA M U </a:t>
            </a:r>
          </a:p>
          <a:p>
            <a:pPr marL="0" indent="0">
              <a:buClr>
                <a:srgbClr val="CC0000"/>
              </a:buClr>
              <a:buNone/>
              <a:defRPr/>
            </a:pPr>
            <a:r>
              <a:rPr lang="en-US" sz="2400" b="1" dirty="0">
                <a:effectLst/>
                <a:latin typeface="Times New Roman" panose="02020603050405020304" pitchFamily="18" charset="0"/>
                <a:ea typeface="Arial MT"/>
                <a:cs typeface="Times New Roman" panose="02020603050405020304" pitchFamily="18" charset="0"/>
              </a:rPr>
              <a:t>NAME OF THE CONFERENCE</a:t>
            </a:r>
            <a:r>
              <a:rPr lang="en-US" sz="2400" dirty="0">
                <a:effectLst/>
                <a:latin typeface="Times New Roman" panose="02020603050405020304" pitchFamily="18" charset="0"/>
                <a:ea typeface="Arial MT"/>
                <a:cs typeface="Times New Roman" panose="02020603050405020304" pitchFamily="18" charset="0"/>
              </a:rPr>
              <a:t>: 2025 INTERNATIONAL CONFERENCE ON </a:t>
            </a:r>
          </a:p>
          <a:p>
            <a:pPr marL="0" indent="0">
              <a:buClr>
                <a:srgbClr val="CC0000"/>
              </a:buClr>
              <a:buNone/>
              <a:defRPr/>
            </a:pPr>
            <a:r>
              <a:rPr lang="en-US" sz="2400" dirty="0">
                <a:effectLst/>
                <a:latin typeface="Times New Roman" panose="02020603050405020304" pitchFamily="18" charset="0"/>
                <a:ea typeface="Arial MT"/>
                <a:cs typeface="Times New Roman" panose="02020603050405020304" pitchFamily="18" charset="0"/>
              </a:rPr>
              <a:t>ADVANCEMENT IN COMMUNICATION AND COMPUTING TECHNOLOGY </a:t>
            </a:r>
          </a:p>
          <a:p>
            <a:pPr marL="0" indent="0">
              <a:buClr>
                <a:srgbClr val="CC0000"/>
              </a:buClr>
              <a:buNone/>
              <a:defRPr/>
            </a:pPr>
            <a:endParaRPr lang="en-IN" sz="2400" dirty="0">
              <a:effectLst/>
              <a:latin typeface="Times New Roman" panose="02020603050405020304" pitchFamily="18" charset="0"/>
              <a:ea typeface="Arial MT"/>
              <a:cs typeface="Times New Roman" panose="02020603050405020304" pitchFamily="18" charset="0"/>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a:buClr>
                <a:srgbClr val="CC0000"/>
              </a:buClr>
              <a:defRPr/>
            </a:pPr>
            <a:endParaRPr lang="en-IN" sz="1800" dirty="0">
              <a:effectLst/>
              <a:latin typeface="Arial MT"/>
              <a:ea typeface="Arial MT"/>
              <a:cs typeface="Arial MT"/>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2946422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21</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Tx/>
              <a:buChar char="-"/>
            </a:pPr>
            <a:r>
              <a:rPr lang="en-US" sz="2400" dirty="0">
                <a:latin typeface="Times New Roman" panose="02020603050405020304" pitchFamily="18" charset="0"/>
                <a:cs typeface="Times New Roman" panose="02020603050405020304" pitchFamily="18" charset="0"/>
              </a:rPr>
              <a:t>Develop a comprehensive framework integrating GANs, CNNs, and Autoencoders for steganography.</a:t>
            </a:r>
          </a:p>
          <a:p>
            <a:pPr>
              <a:buFontTx/>
              <a:buChar char="-"/>
            </a:pPr>
            <a:r>
              <a:rPr lang="en-US" sz="2400" dirty="0">
                <a:latin typeface="Times New Roman" panose="02020603050405020304" pitchFamily="18" charset="0"/>
                <a:cs typeface="Times New Roman" panose="02020603050405020304" pitchFamily="18" charset="0"/>
              </a:rPr>
              <a:t>Implement a CNN for accurate detection of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a:t>
            </a:r>
          </a:p>
          <a:p>
            <a:pPr>
              <a:buFontTx/>
              <a:buChar char="-"/>
            </a:pPr>
            <a:r>
              <a:rPr lang="en-US" sz="2400" dirty="0">
                <a:latin typeface="Times New Roman" panose="02020603050405020304" pitchFamily="18" charset="0"/>
                <a:cs typeface="Times New Roman" panose="02020603050405020304" pitchFamily="18" charset="0"/>
              </a:rPr>
              <a:t>Utilize GANs for effective message embedding in cover images.</a:t>
            </a:r>
          </a:p>
          <a:p>
            <a:pPr>
              <a:buFontTx/>
              <a:buChar char="-"/>
            </a:pPr>
            <a:r>
              <a:rPr lang="en-US" sz="2400" dirty="0">
                <a:latin typeface="Times New Roman" panose="02020603050405020304" pitchFamily="18" charset="0"/>
                <a:cs typeface="Times New Roman" panose="02020603050405020304" pitchFamily="18" charset="0"/>
              </a:rPr>
              <a:t>Employ Autoencoders for extracting hidden messages from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a:t>
            </a:r>
          </a:p>
          <a:p>
            <a:pPr>
              <a:buFontTx/>
              <a:buChar char="-"/>
            </a:pPr>
            <a:r>
              <a:rPr lang="en-US" sz="2400" dirty="0">
                <a:latin typeface="Times New Roman" panose="02020603050405020304" pitchFamily="18" charset="0"/>
                <a:cs typeface="Times New Roman" panose="02020603050405020304" pitchFamily="18" charset="0"/>
              </a:rPr>
              <a:t>Evaluate performance using standard datasets and metrics (accuracy, PSNR).</a:t>
            </a:r>
          </a:p>
          <a:p>
            <a:pPr algn="just">
              <a:buFontTx/>
              <a:buChar char="-"/>
            </a:pPr>
            <a:r>
              <a:rPr lang="en-US" sz="2400" dirty="0">
                <a:latin typeface="Times New Roman" panose="02020603050405020304" pitchFamily="18" charset="0"/>
                <a:cs typeface="Times New Roman" panose="02020603050405020304" pitchFamily="18" charset="0"/>
              </a:rPr>
              <a:t>Enhance security and robustness of digital information concealment techniques.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0858833" cy="4022558"/>
          </a:xfrm>
        </p:spPr>
        <p:txBody>
          <a:bodyPr/>
          <a:lstStyle/>
          <a:p>
            <a:pPr algn="just">
              <a:buClr>
                <a:srgbClr val="CC0000"/>
              </a:buClr>
              <a:defRPr/>
            </a:pPr>
            <a:r>
              <a:rPr lang="en-US" sz="2400" dirty="0">
                <a:latin typeface="Times New Roman" panose="02020603050405020304" pitchFamily="18" charset="0"/>
                <a:cs typeface="Times New Roman" panose="02020603050405020304" pitchFamily="18" charset="0"/>
              </a:rPr>
              <a:t>This project, titled "Unveiling the Power of Deep Learning in Steganography Classifications," explores advanced deep learning techniques to tackle the challenges of detecting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extracting hidden messages, and embedding secret information within images. Generative Adversarial Networks (GANs) are employed to create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that conceal messages while preserving visual quality. Convolutional Neural Networks (CNNs) are utilized for steganalysis, classifying images as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 or non-</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 by identifying subtle pixel alterations, while Autoencoders are used to reconstruct hidden messages from detected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-images. This integrated framework ensures robust detection and efficient embedding and extraction of information, evaluated through standard datasets and metrics like classification accuracy and image quality (PSNR), presenting a novel solution for secure digital information concealment.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system architecture consists of three components: Detection, Extraction, and Embedding Modules. The Detection Module uses a VGG16-based CNN to identify steganographic content by analyzing features from images processed with LSB and PVD techniques. The Extraction Module employs an autoencoder to recover hidden messages from detected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-images, focusing on minimizing reconstruction errors. The Embedding Module utilizes Generative Adversarial Networks (GANs) to embed secret messages into cover images, balancing data concealment with visual fidelity. Together, these modules create a robust steganography detection and communication system.</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Detecction</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Extraction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800" dirty="0">
                <a:solidFill>
                  <a:srgbClr val="000000"/>
                </a:solidFill>
                <a:latin typeface="Verdana"/>
              </a:rPr>
              <a:t>Embedding module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0826749"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Detection module: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Detection Module is the first line of defense for identifying steganographic content in images. It employs a Convolutional Neural Network (CNN) architecture, specifically VGG16, to analyze images for hidden information. The model is trained on a dataset of images processed using Least Significant Bit (LSB) and Pixel Value Differencing (PVD) methods, enabling it to classify images as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Stego</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or "Non-Steg." Preprocessing steps, such as resizing and normalization, enhance performance and accuracy.</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4F7F9-AC9E-BFD7-E777-4B548FD1EE74}"/>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09AA8B45-A1BE-1AF3-E91D-9D951A0C4DF8}"/>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1D7A4A5E-A075-C43E-003F-A69F36426731}"/>
              </a:ext>
            </a:extLst>
          </p:cNvPr>
          <p:cNvSpPr>
            <a:spLocks noGrp="1"/>
          </p:cNvSpPr>
          <p:nvPr>
            <p:ph type="sldNum" sz="quarter" idx="12"/>
          </p:nvPr>
        </p:nvSpPr>
        <p:spPr/>
        <p:txBody>
          <a:bodyPr/>
          <a:lstStyle/>
          <a:p>
            <a:pPr>
              <a:defRPr/>
            </a:pPr>
            <a:fld id="{DD537315-F462-4C74-88B4-A900525A3FAA}" type="slidenum">
              <a:rPr lang="en-US" altLang="en-US" smtClean="0"/>
              <a:pPr>
                <a:defRPr/>
              </a:pPr>
              <a:t>8</a:t>
            </a:fld>
            <a:endParaRPr lang="en-US" altLang="en-US"/>
          </a:p>
        </p:txBody>
      </p:sp>
      <p:pic>
        <p:nvPicPr>
          <p:cNvPr id="6" name="Picture 5">
            <a:extLst>
              <a:ext uri="{FF2B5EF4-FFF2-40B4-BE49-F238E27FC236}">
                <a16:creationId xmlns:a16="http://schemas.microsoft.com/office/drawing/2014/main" id="{61830768-FA30-D4A5-9F28-D1362D295559}"/>
              </a:ext>
            </a:extLst>
          </p:cNvPr>
          <p:cNvPicPr>
            <a:picLocks noChangeAspect="1"/>
          </p:cNvPicPr>
          <p:nvPr/>
        </p:nvPicPr>
        <p:blipFill>
          <a:blip r:embed="rId2"/>
          <a:stretch>
            <a:fillRect/>
          </a:stretch>
        </p:blipFill>
        <p:spPr>
          <a:xfrm>
            <a:off x="3713584" y="1763692"/>
            <a:ext cx="5589036" cy="4151916"/>
          </a:xfrm>
          <a:prstGeom prst="rect">
            <a:avLst/>
          </a:prstGeom>
        </p:spPr>
      </p:pic>
      <p:sp>
        <p:nvSpPr>
          <p:cNvPr id="8" name="TextBox 7">
            <a:extLst>
              <a:ext uri="{FF2B5EF4-FFF2-40B4-BE49-F238E27FC236}">
                <a16:creationId xmlns:a16="http://schemas.microsoft.com/office/drawing/2014/main" id="{03754F93-CCEA-0A4F-DD50-8452B6F00DCF}"/>
              </a:ext>
            </a:extLst>
          </p:cNvPr>
          <p:cNvSpPr txBox="1"/>
          <p:nvPr/>
        </p:nvSpPr>
        <p:spPr>
          <a:xfrm>
            <a:off x="1005374" y="942392"/>
            <a:ext cx="6097554" cy="646331"/>
          </a:xfrm>
          <a:prstGeom prst="rect">
            <a:avLst/>
          </a:prstGeom>
          <a:noFill/>
        </p:spPr>
        <p:txBody>
          <a:bodyPr wrap="square">
            <a:spAutoFit/>
          </a:bodyPr>
          <a:lstStyle/>
          <a:p>
            <a:r>
              <a:rPr lang="en-US" altLang="en-US" sz="3600" b="1" dirty="0">
                <a:solidFill>
                  <a:srgbClr val="FF0000"/>
                </a:solidFill>
              </a:rPr>
              <a:t>Activity Diagram</a:t>
            </a:r>
            <a:endParaRPr lang="en-IN" sz="3600" dirty="0"/>
          </a:p>
        </p:txBody>
      </p:sp>
    </p:spTree>
    <p:extLst>
      <p:ext uri="{BB962C8B-B14F-4D97-AF65-F5344CB8AC3E}">
        <p14:creationId xmlns:p14="http://schemas.microsoft.com/office/powerpoint/2010/main" val="1143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26583-D710-C1CA-715D-6757EA3BF36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4D3FAE8-2232-001B-4DA9-591462DE4446}"/>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F3942D1D-1C27-5A02-2519-5D93C6E7BC1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95ED22EE-368F-9CD0-BF90-E2880EFCEA88}"/>
              </a:ext>
            </a:extLst>
          </p:cNvPr>
          <p:cNvSpPr>
            <a:spLocks noGrp="1"/>
          </p:cNvSpPr>
          <p:nvPr>
            <p:ph type="sldNum" sz="quarter" idx="12"/>
          </p:nvPr>
        </p:nvSpPr>
        <p:spPr/>
        <p:txBody>
          <a:bodyPr/>
          <a:lstStyle/>
          <a:p>
            <a:pPr>
              <a:defRPr/>
            </a:pPr>
            <a:fld id="{DD537315-F462-4C74-88B4-A900525A3FAA}" type="slidenum">
              <a:rPr lang="en-US" altLang="en-US" smtClean="0"/>
              <a:pPr>
                <a:defRPr/>
              </a:pPr>
              <a:t>9</a:t>
            </a:fld>
            <a:endParaRPr lang="en-US" altLang="en-US"/>
          </a:p>
        </p:txBody>
      </p:sp>
      <p:sp>
        <p:nvSpPr>
          <p:cNvPr id="8" name="TextBox 7">
            <a:extLst>
              <a:ext uri="{FF2B5EF4-FFF2-40B4-BE49-F238E27FC236}">
                <a16:creationId xmlns:a16="http://schemas.microsoft.com/office/drawing/2014/main" id="{B5560D5C-9454-762A-3B41-01D484792FBD}"/>
              </a:ext>
            </a:extLst>
          </p:cNvPr>
          <p:cNvSpPr txBox="1"/>
          <p:nvPr/>
        </p:nvSpPr>
        <p:spPr>
          <a:xfrm>
            <a:off x="1005374" y="942392"/>
            <a:ext cx="6097554" cy="646331"/>
          </a:xfrm>
          <a:prstGeom prst="rect">
            <a:avLst/>
          </a:prstGeom>
          <a:noFill/>
        </p:spPr>
        <p:txBody>
          <a:bodyPr wrap="square">
            <a:spAutoFit/>
          </a:bodyPr>
          <a:lstStyle/>
          <a:p>
            <a:r>
              <a:rPr lang="en-US" altLang="en-US" sz="3600" b="1" dirty="0">
                <a:solidFill>
                  <a:srgbClr val="FF0000"/>
                </a:solidFill>
              </a:rPr>
              <a:t>DFD Diagram</a:t>
            </a:r>
            <a:endParaRPr lang="en-IN" sz="3600" dirty="0"/>
          </a:p>
        </p:txBody>
      </p:sp>
      <p:pic>
        <p:nvPicPr>
          <p:cNvPr id="7" name="Picture 6">
            <a:extLst>
              <a:ext uri="{FF2B5EF4-FFF2-40B4-BE49-F238E27FC236}">
                <a16:creationId xmlns:a16="http://schemas.microsoft.com/office/drawing/2014/main" id="{B3B7B93F-EA53-D3C2-ADE1-0B47A7B78C2C}"/>
              </a:ext>
            </a:extLst>
          </p:cNvPr>
          <p:cNvPicPr>
            <a:picLocks noChangeAspect="1"/>
          </p:cNvPicPr>
          <p:nvPr/>
        </p:nvPicPr>
        <p:blipFill>
          <a:blip r:embed="rId2"/>
          <a:stretch>
            <a:fillRect/>
          </a:stretch>
        </p:blipFill>
        <p:spPr>
          <a:xfrm>
            <a:off x="2721644" y="2108101"/>
            <a:ext cx="6977449" cy="3424019"/>
          </a:xfrm>
          <a:prstGeom prst="rect">
            <a:avLst/>
          </a:prstGeom>
        </p:spPr>
      </p:pic>
    </p:spTree>
    <p:extLst>
      <p:ext uri="{BB962C8B-B14F-4D97-AF65-F5344CB8AC3E}">
        <p14:creationId xmlns:p14="http://schemas.microsoft.com/office/powerpoint/2010/main" val="82146324"/>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172</TotalTime>
  <Words>1987</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MT</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PowerPoint Presentation</vt:lpstr>
      <vt:lpstr>PowerPoint Presentation</vt:lpstr>
      <vt:lpstr>Functional Description for each modules with DFD and Activity Diagram</vt:lpstr>
      <vt:lpstr>Functional Description for each modules with DFD and Activity Diagram</vt:lpstr>
      <vt:lpstr>Implementation &amp; Results of First Module</vt:lpstr>
      <vt:lpstr>Implementation &amp; Results of First Module</vt:lpstr>
      <vt:lpstr>Implementation &amp; Results of First Module</vt:lpstr>
      <vt:lpstr>Conclusion &amp; Work for Phase II</vt:lpstr>
      <vt:lpstr>Conclusion &amp; Work for Phase II</vt:lpstr>
      <vt:lpstr>References</vt:lpstr>
      <vt:lpstr>References</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Neha M U</cp:lastModifiedBy>
  <cp:revision>11</cp:revision>
  <dcterms:created xsi:type="dcterms:W3CDTF">2023-08-03T04:32:32Z</dcterms:created>
  <dcterms:modified xsi:type="dcterms:W3CDTF">2024-11-26T14:15:27Z</dcterms:modified>
</cp:coreProperties>
</file>