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210847b5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210847b5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210847b5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210847b5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10847b5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10847b5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210847b5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210847b5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210847b5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210847b5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210847b5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210847b5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210847b5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210847b5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210847b5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210847b5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210847b5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210847b5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Canadian_Institute_for_Advanced_Research" TargetMode="External"/><Relationship Id="rId4" Type="http://schemas.openxmlformats.org/officeDocument/2006/relationships/hyperlink" Target="https://en.wikipedia.org/wiki/Machine_learning" TargetMode="External"/><Relationship Id="rId5" Type="http://schemas.openxmlformats.org/officeDocument/2006/relationships/hyperlink" Target="https://en.wikipedia.org/wiki/Computer_vi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earchenterpriseai.techtarget.com/definition/neural-network" TargetMode="External"/><Relationship Id="rId4" Type="http://schemas.openxmlformats.org/officeDocument/2006/relationships/hyperlink" Target="https://searchenterpriseai.techtarget.com/definition/image-recognition" TargetMode="External"/><Relationship Id="rId5" Type="http://schemas.openxmlformats.org/officeDocument/2006/relationships/hyperlink" Target="https://searchenterpriseai.techtarget.com/definition/image-recogni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CIFAR - 10 IMAGE CLASSIFICATION</a:t>
            </a:r>
            <a:endParaRPr sz="36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Convolutional Neural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22" name="Google Shape;122;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CNN models are the basis of any kind of Image classification problems .</a:t>
            </a:r>
            <a:endParaRPr/>
          </a:p>
          <a:p>
            <a:pPr indent="0" lvl="0" marL="0" rtl="0" algn="l">
              <a:spcBef>
                <a:spcPts val="1600"/>
              </a:spcBef>
              <a:spcAft>
                <a:spcPts val="1600"/>
              </a:spcAft>
              <a:buNone/>
            </a:pPr>
            <a:r>
              <a:rPr lang="en"/>
              <a:t>The model can be trained with the pre-trained weights from Transfer Learning Techniques and results can be compared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CIFAR 10 DATASET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02122"/>
                </a:solidFill>
                <a:highlight>
                  <a:srgbClr val="FFFFFF"/>
                </a:highlight>
                <a:latin typeface="Arial"/>
                <a:ea typeface="Arial"/>
                <a:cs typeface="Arial"/>
                <a:sym typeface="Arial"/>
              </a:rPr>
              <a:t>The </a:t>
            </a:r>
            <a:r>
              <a:rPr b="1" lang="en">
                <a:solidFill>
                  <a:srgbClr val="202122"/>
                </a:solidFill>
                <a:highlight>
                  <a:srgbClr val="FFFFFF"/>
                </a:highlight>
                <a:latin typeface="Arial"/>
                <a:ea typeface="Arial"/>
                <a:cs typeface="Arial"/>
                <a:sym typeface="Arial"/>
              </a:rPr>
              <a:t>CIFAR-10 dataset</a:t>
            </a:r>
            <a:r>
              <a:rPr lang="en">
                <a:solidFill>
                  <a:srgbClr val="202122"/>
                </a:solidFill>
                <a:highlight>
                  <a:srgbClr val="FFFFFF"/>
                </a:highlight>
                <a:latin typeface="Arial"/>
                <a:ea typeface="Arial"/>
                <a:cs typeface="Arial"/>
                <a:sym typeface="Arial"/>
              </a:rPr>
              <a:t> (</a:t>
            </a:r>
            <a:r>
              <a:rPr lang="en">
                <a:solidFill>
                  <a:srgbClr val="0B0080"/>
                </a:solidFill>
                <a:highlight>
                  <a:srgbClr val="FFFFFF"/>
                </a:highlight>
                <a:uFill>
                  <a:noFill/>
                </a:uFill>
                <a:latin typeface="Arial"/>
                <a:ea typeface="Arial"/>
                <a:cs typeface="Arial"/>
                <a:sym typeface="Arial"/>
                <a:hlinkClick r:id="rId3">
                  <a:extLst>
                    <a:ext uri="{A12FA001-AC4F-418D-AE19-62706E023703}">
                      <ahyp:hlinkClr val="tx"/>
                    </a:ext>
                  </a:extLst>
                </a:hlinkClick>
              </a:rPr>
              <a:t>Canadian Institute For Advanced Research</a:t>
            </a:r>
            <a:r>
              <a:rPr lang="en">
                <a:solidFill>
                  <a:srgbClr val="202122"/>
                </a:solidFill>
                <a:highlight>
                  <a:srgbClr val="FFFFFF"/>
                </a:highlight>
                <a:latin typeface="Arial"/>
                <a:ea typeface="Arial"/>
                <a:cs typeface="Arial"/>
                <a:sym typeface="Arial"/>
              </a:rPr>
              <a:t>) is a collection of images that are commonly used to train </a:t>
            </a:r>
            <a:r>
              <a:rPr lang="en">
                <a:solidFill>
                  <a:srgbClr val="0B0080"/>
                </a:solidFill>
                <a:highlight>
                  <a:srgbClr val="FFFFFF"/>
                </a:highlight>
                <a:uFill>
                  <a:noFill/>
                </a:uFill>
                <a:latin typeface="Arial"/>
                <a:ea typeface="Arial"/>
                <a:cs typeface="Arial"/>
                <a:sym typeface="Arial"/>
                <a:hlinkClick r:id="rId4">
                  <a:extLst>
                    <a:ext uri="{A12FA001-AC4F-418D-AE19-62706E023703}">
                      <ahyp:hlinkClr val="tx"/>
                    </a:ext>
                  </a:extLst>
                </a:hlinkClick>
              </a:rPr>
              <a:t>machine learning</a:t>
            </a:r>
            <a:r>
              <a:rPr lang="en">
                <a:solidFill>
                  <a:srgbClr val="202122"/>
                </a:solidFill>
                <a:highlight>
                  <a:srgbClr val="FFFFFF"/>
                </a:highlight>
                <a:latin typeface="Arial"/>
                <a:ea typeface="Arial"/>
                <a:cs typeface="Arial"/>
                <a:sym typeface="Arial"/>
              </a:rPr>
              <a:t> and </a:t>
            </a:r>
            <a:r>
              <a:rPr lang="en">
                <a:solidFill>
                  <a:srgbClr val="0B0080"/>
                </a:solidFill>
                <a:highlight>
                  <a:srgbClr val="FFFFFF"/>
                </a:highlight>
                <a:uFill>
                  <a:noFill/>
                </a:uFill>
                <a:latin typeface="Arial"/>
                <a:ea typeface="Arial"/>
                <a:cs typeface="Arial"/>
                <a:sym typeface="Arial"/>
                <a:hlinkClick r:id="rId5">
                  <a:extLst>
                    <a:ext uri="{A12FA001-AC4F-418D-AE19-62706E023703}">
                      <ahyp:hlinkClr val="tx"/>
                    </a:ext>
                  </a:extLst>
                </a:hlinkClick>
              </a:rPr>
              <a:t>computer vision</a:t>
            </a:r>
            <a:r>
              <a:rPr lang="en">
                <a:solidFill>
                  <a:srgbClr val="202122"/>
                </a:solidFill>
                <a:highlight>
                  <a:srgbClr val="FFFFFF"/>
                </a:highlight>
                <a:latin typeface="Arial"/>
                <a:ea typeface="Arial"/>
                <a:cs typeface="Arial"/>
                <a:sym typeface="Arial"/>
              </a:rPr>
              <a:t> algorithms. It is one of the most widely used datasets for machine learning research.The CIFAR-10 dataset contains 60,000 32x32 color images in 10 different classes.The 10 different classes represent airplanes, cars, birds, cats, deer, dogs, frogs, horses, ships, and trucks. There are 6,000 images of each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Convolution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55555"/>
                </a:solidFill>
                <a:highlight>
                  <a:srgbClr val="FFFFFF"/>
                </a:highlight>
                <a:latin typeface="Times New Roman"/>
                <a:ea typeface="Times New Roman"/>
                <a:cs typeface="Times New Roman"/>
                <a:sym typeface="Times New Roman"/>
              </a:rPr>
              <a:t>A convolution is a linear operation that involves the multiplication of a set of weights with the input, much like a traditional neural network. </a:t>
            </a:r>
            <a:endParaRPr>
              <a:solidFill>
                <a:srgbClr val="555555"/>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555555"/>
                </a:solidFill>
                <a:highlight>
                  <a:srgbClr val="FFFFFF"/>
                </a:highlight>
                <a:latin typeface="Times New Roman"/>
                <a:ea typeface="Times New Roman"/>
                <a:cs typeface="Times New Roman"/>
                <a:sym typeface="Times New Roman"/>
              </a:rPr>
              <a:t>The multiplication is performed between an array of input data and a two-dimensional array of weights, called a filter or a kernel.</a:t>
            </a:r>
            <a:endParaRPr>
              <a:solidFill>
                <a:srgbClr val="555555"/>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555555"/>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55555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CNN ?</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67000"/>
              </a:lnSpc>
              <a:spcBef>
                <a:spcPts val="0"/>
              </a:spcBef>
              <a:spcAft>
                <a:spcPts val="0"/>
              </a:spcAft>
              <a:buClr>
                <a:schemeClr val="dk1"/>
              </a:buClr>
              <a:buSzPts val="1100"/>
              <a:buFont typeface="Arial"/>
              <a:buNone/>
            </a:pPr>
            <a:r>
              <a:rPr lang="en">
                <a:solidFill>
                  <a:srgbClr val="000000"/>
                </a:solidFill>
                <a:highlight>
                  <a:srgbClr val="FFFFFF"/>
                </a:highlight>
                <a:latin typeface="Times New Roman"/>
                <a:ea typeface="Times New Roman"/>
                <a:cs typeface="Times New Roman"/>
                <a:sym typeface="Times New Roman"/>
              </a:rPr>
              <a:t>A convolutional neural network (CNN) is a type of </a:t>
            </a:r>
            <a:r>
              <a:rPr lang="en">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artificial neural network</a:t>
            </a:r>
            <a:r>
              <a:rPr lang="en">
                <a:solidFill>
                  <a:srgbClr val="000000"/>
                </a:solidFill>
                <a:highlight>
                  <a:srgbClr val="FFFFFF"/>
                </a:highlight>
                <a:latin typeface="Times New Roman"/>
                <a:ea typeface="Times New Roman"/>
                <a:cs typeface="Times New Roman"/>
                <a:sym typeface="Times New Roman"/>
              </a:rPr>
              <a:t> used in </a:t>
            </a:r>
            <a:r>
              <a:rPr lang="en">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image recognition</a:t>
            </a:r>
            <a:r>
              <a:rPr lang="en">
                <a:solidFill>
                  <a:srgbClr val="000000"/>
                </a:solidFill>
                <a:highlight>
                  <a:srgbClr val="FFFFFF"/>
                </a:highlight>
                <a:latin typeface="Times New Roman"/>
                <a:ea typeface="Times New Roman"/>
                <a:cs typeface="Times New Roman"/>
                <a:sym typeface="Times New Roman"/>
              </a:rPr>
              <a:t> and processing that is specifically designed to process pixel data.</a:t>
            </a:r>
            <a:endParaRPr>
              <a:solidFill>
                <a:srgbClr val="000000"/>
              </a:solidFill>
              <a:highlight>
                <a:srgbClr val="FFFFFF"/>
              </a:highlight>
              <a:latin typeface="Times New Roman"/>
              <a:ea typeface="Times New Roman"/>
              <a:cs typeface="Times New Roman"/>
              <a:sym typeface="Times New Roman"/>
            </a:endParaRPr>
          </a:p>
          <a:p>
            <a:pPr indent="0" lvl="0" marL="0" rtl="0" algn="l">
              <a:lnSpc>
                <a:spcPct val="167000"/>
              </a:lnSpc>
              <a:spcBef>
                <a:spcPts val="2000"/>
              </a:spcBef>
              <a:spcAft>
                <a:spcPts val="0"/>
              </a:spcAft>
              <a:buClr>
                <a:schemeClr val="dk1"/>
              </a:buClr>
              <a:buSzPts val="1100"/>
              <a:buFont typeface="Arial"/>
              <a:buNone/>
            </a:pPr>
            <a:r>
              <a:rPr lang="en">
                <a:solidFill>
                  <a:srgbClr val="000000"/>
                </a:solidFill>
                <a:highlight>
                  <a:srgbClr val="FFFFFF"/>
                </a:highlight>
                <a:latin typeface="Times New Roman"/>
                <a:ea typeface="Times New Roman"/>
                <a:cs typeface="Times New Roman"/>
                <a:sym typeface="Times New Roman"/>
              </a:rPr>
              <a:t>CNNs are powerful image processing, artificial intelligence (</a:t>
            </a:r>
            <a:r>
              <a:rPr lang="en">
                <a:solidFill>
                  <a:srgbClr val="000000"/>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AI</a:t>
            </a:r>
            <a:r>
              <a:rPr lang="en">
                <a:solidFill>
                  <a:srgbClr val="000000"/>
                </a:solidFill>
                <a:highlight>
                  <a:srgbClr val="FFFFFF"/>
                </a:highlight>
                <a:latin typeface="Times New Roman"/>
                <a:ea typeface="Times New Roman"/>
                <a:cs typeface="Times New Roman"/>
                <a:sym typeface="Times New Roman"/>
              </a:rPr>
              <a:t>) that use deep learning to perform both generative and descriptive tasks, often using machine vision that includes image and video recognition, along with recommender systems and natural language processing </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2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55600"/>
            <a:ext cx="8256900" cy="61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MAPPING</a:t>
            </a:r>
            <a:endParaRPr/>
          </a:p>
        </p:txBody>
      </p:sp>
      <p:sp>
        <p:nvSpPr>
          <p:cNvPr id="87" name="Google Shape;87;p17"/>
          <p:cNvSpPr txBox="1"/>
          <p:nvPr>
            <p:ph idx="1" type="body"/>
          </p:nvPr>
        </p:nvSpPr>
        <p:spPr>
          <a:xfrm>
            <a:off x="311700" y="1399400"/>
            <a:ext cx="4260300" cy="341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282829"/>
                </a:solidFill>
                <a:highlight>
                  <a:srgbClr val="FFFFFF"/>
                </a:highlight>
                <a:latin typeface="Times New Roman"/>
                <a:ea typeface="Times New Roman"/>
                <a:cs typeface="Times New Roman"/>
                <a:sym typeface="Times New Roman"/>
              </a:rPr>
              <a:t>The feature map is the output of one filter applied to the previous layer. A given filter is drawn across the entire previous layer, moved one pixel at a time. Each position results in an activation of the neuron and the output is collected in the feature map. </a:t>
            </a:r>
            <a:endParaRPr sz="1800">
              <a:latin typeface="Times New Roman"/>
              <a:ea typeface="Times New Roman"/>
              <a:cs typeface="Times New Roman"/>
              <a:sym typeface="Times New Roman"/>
            </a:endParaRPr>
          </a:p>
        </p:txBody>
      </p:sp>
      <p:pic>
        <p:nvPicPr>
          <p:cNvPr id="88" name="Google Shape;88;p17"/>
          <p:cNvPicPr preferRelativeResize="0"/>
          <p:nvPr/>
        </p:nvPicPr>
        <p:blipFill>
          <a:blip r:embed="rId3">
            <a:alphaModFix/>
          </a:blip>
          <a:stretch>
            <a:fillRect/>
          </a:stretch>
        </p:blipFill>
        <p:spPr>
          <a:xfrm>
            <a:off x="4761674" y="1225225"/>
            <a:ext cx="4121201" cy="358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 POOLING </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2122"/>
                </a:solidFill>
                <a:highlight>
                  <a:srgbClr val="FFFFFF"/>
                </a:highlight>
                <a:latin typeface="Times New Roman"/>
                <a:ea typeface="Times New Roman"/>
                <a:cs typeface="Times New Roman"/>
                <a:sym typeface="Times New Roman"/>
              </a:rPr>
              <a:t>Convolutional networks may </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solidFill>
                  <a:srgbClr val="202122"/>
                </a:solidFill>
                <a:highlight>
                  <a:srgbClr val="FFFFFF"/>
                </a:highlight>
                <a:latin typeface="Times New Roman"/>
                <a:ea typeface="Times New Roman"/>
                <a:cs typeface="Times New Roman"/>
                <a:sym typeface="Times New Roman"/>
              </a:rPr>
              <a:t>include local or global pooling</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solidFill>
                  <a:srgbClr val="202122"/>
                </a:solidFill>
                <a:highlight>
                  <a:srgbClr val="FFFFFF"/>
                </a:highlight>
                <a:latin typeface="Times New Roman"/>
                <a:ea typeface="Times New Roman"/>
                <a:cs typeface="Times New Roman"/>
                <a:sym typeface="Times New Roman"/>
              </a:rPr>
              <a:t>layers to streamline the </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solidFill>
                  <a:srgbClr val="202122"/>
                </a:solidFill>
                <a:highlight>
                  <a:srgbClr val="FFFFFF"/>
                </a:highlight>
                <a:latin typeface="Times New Roman"/>
                <a:ea typeface="Times New Roman"/>
                <a:cs typeface="Times New Roman"/>
                <a:sym typeface="Times New Roman"/>
              </a:rPr>
              <a:t>underlying computation. </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solidFill>
                  <a:srgbClr val="202122"/>
                </a:solidFill>
                <a:highlight>
                  <a:srgbClr val="FFFFFF"/>
                </a:highlight>
                <a:latin typeface="Times New Roman"/>
                <a:ea typeface="Times New Roman"/>
                <a:cs typeface="Times New Roman"/>
                <a:sym typeface="Times New Roman"/>
              </a:rPr>
              <a:t>Pooling layers reduce the </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solidFill>
                  <a:srgbClr val="202122"/>
                </a:solidFill>
                <a:highlight>
                  <a:srgbClr val="FFFFFF"/>
                </a:highlight>
                <a:latin typeface="Times New Roman"/>
                <a:ea typeface="Times New Roman"/>
                <a:cs typeface="Times New Roman"/>
                <a:sym typeface="Times New Roman"/>
              </a:rPr>
              <a:t>dimensions of the data by </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solidFill>
                  <a:srgbClr val="202122"/>
                </a:solidFill>
                <a:highlight>
                  <a:srgbClr val="FFFFFF"/>
                </a:highlight>
                <a:latin typeface="Times New Roman"/>
                <a:ea typeface="Times New Roman"/>
                <a:cs typeface="Times New Roman"/>
                <a:sym typeface="Times New Roman"/>
              </a:rPr>
              <a:t>combining the outputs of neuron clusters at one layer into a single neuron in the next layer. Local pooling combines small </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solidFill>
                  <a:srgbClr val="202122"/>
                </a:solidFill>
                <a:highlight>
                  <a:srgbClr val="FFFFFF"/>
                </a:highlight>
                <a:latin typeface="Times New Roman"/>
                <a:ea typeface="Times New Roman"/>
                <a:cs typeface="Times New Roman"/>
                <a:sym typeface="Times New Roman"/>
              </a:rPr>
              <a:t>clusters, typically 2 x 2. Output </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solidFill>
                  <a:srgbClr val="202122"/>
                </a:solidFill>
                <a:highlight>
                  <a:srgbClr val="FFFFFF"/>
                </a:highlight>
                <a:latin typeface="Times New Roman"/>
                <a:ea typeface="Times New Roman"/>
                <a:cs typeface="Times New Roman"/>
                <a:sym typeface="Times New Roman"/>
              </a:rPr>
              <a:t>is the maximum of the elements</a:t>
            </a:r>
            <a:endParaRPr>
              <a:solidFill>
                <a:srgbClr val="202122"/>
              </a:solidFill>
              <a:highlight>
                <a:srgbClr val="FFFFFF"/>
              </a:highlight>
              <a:latin typeface="Times New Roman"/>
              <a:ea typeface="Times New Roman"/>
              <a:cs typeface="Times New Roman"/>
              <a:sym typeface="Times New Roman"/>
            </a:endParaRPr>
          </a:p>
          <a:p>
            <a:pPr indent="0" lvl="0" marL="0" rtl="0" algn="l">
              <a:lnSpc>
                <a:spcPct val="100000"/>
              </a:lnSpc>
              <a:spcBef>
                <a:spcPts val="100"/>
              </a:spcBef>
              <a:spcAft>
                <a:spcPts val="100"/>
              </a:spcAft>
              <a:buNone/>
            </a:pPr>
            <a:r>
              <a:rPr lang="en">
                <a:solidFill>
                  <a:srgbClr val="202122"/>
                </a:solidFill>
                <a:highlight>
                  <a:srgbClr val="FFFFFF"/>
                </a:highlight>
                <a:latin typeface="Times New Roman"/>
                <a:ea typeface="Times New Roman"/>
                <a:cs typeface="Times New Roman"/>
                <a:sym typeface="Times New Roman"/>
              </a:rPr>
              <a:t>in 2 x 2 matrix</a:t>
            </a:r>
            <a:endParaRPr>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3416725" y="1010725"/>
            <a:ext cx="5415575" cy="356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TRAINED WITH DEEP LAYERS - OVERFIT</a:t>
            </a:r>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Times New Roman"/>
                <a:ea typeface="Times New Roman"/>
                <a:cs typeface="Times New Roman"/>
                <a:sym typeface="Times New Roman"/>
              </a:rPr>
              <a:t>Increasing the number of layers in a CNN will </a:t>
            </a:r>
            <a:endParaRPr>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latin typeface="Times New Roman"/>
                <a:ea typeface="Times New Roman"/>
                <a:cs typeface="Times New Roman"/>
                <a:sym typeface="Times New Roman"/>
              </a:rPr>
              <a:t>make the model overfit . As a result the training </a:t>
            </a:r>
            <a:endParaRPr>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latin typeface="Times New Roman"/>
                <a:ea typeface="Times New Roman"/>
                <a:cs typeface="Times New Roman"/>
                <a:sym typeface="Times New Roman"/>
              </a:rPr>
              <a:t>accuracy will be higher while the model will </a:t>
            </a:r>
            <a:endParaRPr>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latin typeface="Times New Roman"/>
                <a:ea typeface="Times New Roman"/>
                <a:cs typeface="Times New Roman"/>
                <a:sym typeface="Times New Roman"/>
              </a:rPr>
              <a:t>not generalise and the testing accuracy will be </a:t>
            </a:r>
            <a:endParaRPr>
              <a:latin typeface="Times New Roman"/>
              <a:ea typeface="Times New Roman"/>
              <a:cs typeface="Times New Roman"/>
              <a:sym typeface="Times New Roman"/>
            </a:endParaRPr>
          </a:p>
          <a:p>
            <a:pPr indent="0" lvl="0" marL="0" rtl="0" algn="l">
              <a:lnSpc>
                <a:spcPct val="100000"/>
              </a:lnSpc>
              <a:spcBef>
                <a:spcPts val="100"/>
              </a:spcBef>
              <a:spcAft>
                <a:spcPts val="100"/>
              </a:spcAft>
              <a:buNone/>
            </a:pPr>
            <a:r>
              <a:rPr lang="en">
                <a:latin typeface="Times New Roman"/>
                <a:ea typeface="Times New Roman"/>
                <a:cs typeface="Times New Roman"/>
                <a:sym typeface="Times New Roman"/>
              </a:rPr>
              <a:t>Lower as we can see from the image </a:t>
            </a:r>
            <a:endParaRPr>
              <a:latin typeface="Times New Roman"/>
              <a:ea typeface="Times New Roman"/>
              <a:cs typeface="Times New Roman"/>
              <a:sym typeface="Times New Roman"/>
            </a:endParaRPr>
          </a:p>
        </p:txBody>
      </p:sp>
      <p:pic>
        <p:nvPicPr>
          <p:cNvPr id="102" name="Google Shape;102;p19"/>
          <p:cNvPicPr preferRelativeResize="0"/>
          <p:nvPr/>
        </p:nvPicPr>
        <p:blipFill>
          <a:blip r:embed="rId3">
            <a:alphaModFix/>
          </a:blip>
          <a:stretch>
            <a:fillRect/>
          </a:stretch>
        </p:blipFill>
        <p:spPr>
          <a:xfrm>
            <a:off x="4992675" y="1697300"/>
            <a:ext cx="3695700" cy="24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HANDLE OVERFITTING</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Times New Roman"/>
                <a:ea typeface="Times New Roman"/>
                <a:cs typeface="Times New Roman"/>
                <a:sym typeface="Times New Roman"/>
              </a:rPr>
              <a:t>We can incorporate Batch Normalisation</a:t>
            </a:r>
            <a:endParaRPr>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latin typeface="Times New Roman"/>
                <a:ea typeface="Times New Roman"/>
                <a:cs typeface="Times New Roman"/>
                <a:sym typeface="Times New Roman"/>
              </a:rPr>
              <a:t>Dropouts and Data Augmentation methods </a:t>
            </a:r>
            <a:endParaRPr>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latin typeface="Times New Roman"/>
                <a:ea typeface="Times New Roman"/>
                <a:cs typeface="Times New Roman"/>
                <a:sym typeface="Times New Roman"/>
              </a:rPr>
              <a:t>so that the model generalises well and </a:t>
            </a:r>
            <a:endParaRPr>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latin typeface="Times New Roman"/>
                <a:ea typeface="Times New Roman"/>
                <a:cs typeface="Times New Roman"/>
                <a:sym typeface="Times New Roman"/>
              </a:rPr>
              <a:t>the test accuracy is increased</a:t>
            </a:r>
            <a:endParaRPr>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a:latin typeface="Times New Roman"/>
                <a:ea typeface="Times New Roman"/>
                <a:cs typeface="Times New Roman"/>
                <a:sym typeface="Times New Roman"/>
              </a:rPr>
              <a:t>Here by using these techniques an accuracy </a:t>
            </a:r>
            <a:endParaRPr>
              <a:latin typeface="Times New Roman"/>
              <a:ea typeface="Times New Roman"/>
              <a:cs typeface="Times New Roman"/>
              <a:sym typeface="Times New Roman"/>
            </a:endParaRPr>
          </a:p>
          <a:p>
            <a:pPr indent="0" lvl="0" marL="0" rtl="0" algn="l">
              <a:lnSpc>
                <a:spcPct val="100000"/>
              </a:lnSpc>
              <a:spcBef>
                <a:spcPts val="100"/>
              </a:spcBef>
              <a:spcAft>
                <a:spcPts val="100"/>
              </a:spcAft>
              <a:buNone/>
            </a:pPr>
            <a:r>
              <a:rPr lang="en">
                <a:latin typeface="Times New Roman"/>
                <a:ea typeface="Times New Roman"/>
                <a:cs typeface="Times New Roman"/>
                <a:sym typeface="Times New Roman"/>
              </a:rPr>
              <a:t>of 87 % has been achieved</a:t>
            </a:r>
            <a:endParaRPr>
              <a:latin typeface="Times New Roman"/>
              <a:ea typeface="Times New Roman"/>
              <a:cs typeface="Times New Roman"/>
              <a:sym typeface="Times New Roman"/>
            </a:endParaRPr>
          </a:p>
        </p:txBody>
      </p:sp>
      <p:pic>
        <p:nvPicPr>
          <p:cNvPr id="109" name="Google Shape;109;p20"/>
          <p:cNvPicPr preferRelativeResize="0"/>
          <p:nvPr/>
        </p:nvPicPr>
        <p:blipFill>
          <a:blip r:embed="rId3">
            <a:alphaModFix/>
          </a:blip>
          <a:stretch>
            <a:fillRect/>
          </a:stretch>
        </p:blipFill>
        <p:spPr>
          <a:xfrm>
            <a:off x="4739200" y="1225225"/>
            <a:ext cx="4093100" cy="335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65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METRICS</a:t>
            </a:r>
            <a:endParaRPr/>
          </a:p>
        </p:txBody>
      </p:sp>
      <p:sp>
        <p:nvSpPr>
          <p:cNvPr id="115" name="Google Shape;11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0" y="877800"/>
            <a:ext cx="9143999" cy="426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