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A0DA2-BBC0-45C5-872F-E25877FE0DB1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7CC13-93F4-4546-A2EE-4C02FAD69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30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2209-0E25-48A0-ACA7-6BB96BA9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B293F-6E34-4222-B495-4BC536368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29C0-722B-4ABB-9FA8-1C15A148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9380-1EAC-499C-9CB7-DCA7D216EB18}" type="datetime1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1CC9-8F74-4CAF-82F5-CE4BA82E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4AE5-4E91-48D0-982C-FF375CAC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BE59-E2AA-4E96-9195-CF54A72C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1D103-5A92-4C46-8279-5786F1C80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401E-7C70-4C0A-A85E-663C5A78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A988-0CC3-4550-9322-9E34103B27FB}" type="datetime1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5264-8EAE-4F17-ADC1-B06667F4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8C0B2-0CB4-4963-9298-DB2BA59B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94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55928-B361-441C-8D15-741916852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6C324-CAB9-4AC0-B976-673A60D8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87CD2-FD1E-4B03-9D06-3E727DD6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80F-1CEB-45CB-8A4C-665D52E4486A}" type="datetime1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56B5-93B3-40B9-964A-E5B9BCA7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C4AC-8A14-484D-9426-09715EDA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9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6C5F-694D-43E6-9E45-8181F575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DB54-AFC2-44E6-B705-640C0B40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9CF9-2838-4988-8169-F1DCDB5C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89CF-967A-4E75-A7F7-E36B2C5830F0}" type="datetime1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82B7-6374-4F69-893E-58486AB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23A0-A0C7-4632-AEAC-D7AF91DE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17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6195-DA5E-4595-8903-ED8598DB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82AD-4C9A-4805-B4E6-0F15D28C0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B853C-3390-40EB-ABDF-ADDC8915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809-F222-4188-B276-D8DBE963D18A}" type="datetime1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2EEB-72B7-45A3-8D82-2FB511CF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F9FA-CE86-4D71-92C6-C682609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31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9CE1-021D-48E5-9BED-C65CEACE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C588-304C-47BB-B943-6CA138607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9145B-BF98-4A7A-A241-1704EF59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5D7CF-9F2D-4714-AE00-328C9C45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1408-CF60-46C8-93FC-A02065591311}" type="datetime1">
              <a:rPr lang="en-CA" smtClean="0"/>
              <a:t>2022-06-10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D428F-77ED-4F2A-80DE-D71B0958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1CA0-909E-4771-8542-B0FD43FF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1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64B7-0025-494A-BF86-FA5800EC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C5B6-18E7-4139-B630-1DFAA4F50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F57D7-1D40-4670-AEDD-CF7BD6B4C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132E9-21E5-4C7F-84BB-5DC4018B9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789D3-62CD-43F2-8A0D-3E4385376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8F1D2-C60A-4068-956C-45411FBF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5324-5C28-41D6-8712-137313C29E42}" type="datetime1">
              <a:rPr lang="en-CA" smtClean="0"/>
              <a:t>2022-06-10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875A4-81C3-4CA1-802E-CCDF9E8F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67765-49DE-41B5-87EE-DBA360F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46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604B-33A0-4D2F-973E-9C075DD1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1D84A-1A1B-4F9B-8A5C-2C79E1C6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57B-22B3-4150-AB94-BD8F55B37CDD}" type="datetime1">
              <a:rPr lang="en-CA" smtClean="0"/>
              <a:t>2022-06-10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82FB-1800-4CF4-A497-C076AA2B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215DB-B6A1-44F8-B01D-B9720076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54DD1-D1D2-4829-9115-EA504E94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501B-2218-4E53-8C95-6DB59E0921B7}" type="datetime1">
              <a:rPr lang="en-CA" smtClean="0"/>
              <a:t>2022-06-10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CC8FD-C9CD-4392-863C-47F20F56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4EC30-C863-4397-981B-BBB7739C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32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E7A0-18DE-4491-9A6B-FE46B4F2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D5D9-48CF-4857-89CD-C253EBD8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97672-4071-4B38-B1C4-6EE101AF9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5BDBE-3B67-4738-B092-8DA1CB87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6C5C-5415-4E22-A979-0FF249C6950A}" type="datetime1">
              <a:rPr lang="en-CA" smtClean="0"/>
              <a:t>2022-06-10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6583-C1ED-4955-9F09-57CE3330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EF75B-F71E-4943-A68E-E4DC6364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00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97A8-19FB-401C-94C7-B20EB050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DC22A-8FE6-4D16-B184-E9322AA26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4C53D-469D-475E-9F63-F6D0953C9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5A2D4-11C8-434C-94B9-B57E95B5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4030-56A1-4066-BCE8-1F2C1B9D2AB9}" type="datetime1">
              <a:rPr lang="en-CA" smtClean="0"/>
              <a:t>2022-06-10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2E409-E635-4F38-A6DF-92A0DC09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1F454-196E-42AA-9786-B0C69483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43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2B69E-FD00-4D86-8965-D8C9E776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1D73C-0F79-4526-91A7-3DD21A1B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9AC4-5E17-459B-A9B1-6238D93E0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FF04-0FAD-43B4-BA3A-A32949EA2C80}" type="datetime1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59B8B-49A1-4AA2-80B0-3344D5388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2601 Lesson 8: GUI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DAE21-2D58-4559-9672-9D53E025A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FB96-D9DB-4DC5-B9CA-57962F136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17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java.desktop/java/awt/event/ActionListen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java.desktop/javax/swing/JFrame.html#%3Cinit%3E(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0E2C-F926-4EF2-988B-79E16DF7D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COMP2601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E62DF-7664-4A1B-8638-47EA631D5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Lesson 8: GUI</a:t>
            </a:r>
          </a:p>
        </p:txBody>
      </p:sp>
    </p:spTree>
    <p:extLst>
      <p:ext uri="{BB962C8B-B14F-4D97-AF65-F5344CB8AC3E}">
        <p14:creationId xmlns:p14="http://schemas.microsoft.com/office/powerpoint/2010/main" val="286131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E165-149F-4B59-AF4D-2C8CBEF6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JButton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148C-16A0-4C12-8457-803CF8F7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add a button to our panel, with the text “Test”</a:t>
            </a:r>
          </a:p>
          <a:p>
            <a:r>
              <a:rPr lang="en-CA" dirty="0"/>
              <a:t>Then make the button clickable</a:t>
            </a:r>
          </a:p>
          <a:p>
            <a:endParaRPr lang="en-CA" dirty="0"/>
          </a:p>
          <a:p>
            <a:r>
              <a:rPr lang="en-CA" dirty="0" err="1"/>
              <a:t>JButton</a:t>
            </a:r>
            <a:r>
              <a:rPr lang="en-CA" dirty="0"/>
              <a:t> button = new </a:t>
            </a:r>
            <a:r>
              <a:rPr lang="en-CA" dirty="0" err="1"/>
              <a:t>JButton</a:t>
            </a:r>
            <a:r>
              <a:rPr lang="en-CA" dirty="0"/>
              <a:t>("Test");</a:t>
            </a:r>
          </a:p>
          <a:p>
            <a:r>
              <a:rPr lang="en-CA" dirty="0" err="1"/>
              <a:t>panel.add</a:t>
            </a:r>
            <a:r>
              <a:rPr lang="en-CA" dirty="0"/>
              <a:t>(</a:t>
            </a:r>
            <a:r>
              <a:rPr lang="en-CA"/>
              <a:t>button);</a:t>
            </a:r>
          </a:p>
          <a:p>
            <a:endParaRPr lang="en-CA"/>
          </a:p>
          <a:p>
            <a:r>
              <a:rPr lang="en-CA"/>
              <a:t>button.setFont(new Font(“Arial”, Font.PLAIN, 32)); // enlarge the text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BD568-75FC-498E-A894-A0B8F87A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56C7C-A272-461D-B299-2D031AA3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10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792ED-6411-4EA0-9A33-788CA26E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45" y="365125"/>
            <a:ext cx="1438275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AF4C0-BD77-4A1C-9B23-91626A25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400" y="2430047"/>
            <a:ext cx="4085400" cy="21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7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525C-8883-470E-A717-E0168BA4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Clicking the </a:t>
            </a:r>
            <a:r>
              <a:rPr lang="en-CA" dirty="0" err="1"/>
              <a:t>JButton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B36F-D319-4C92-A89B-CAF76EF9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JButtons</a:t>
            </a:r>
            <a:r>
              <a:rPr lang="en-CA" dirty="0"/>
              <a:t> have an </a:t>
            </a:r>
            <a:r>
              <a:rPr lang="en-CA" dirty="0" err="1"/>
              <a:t>addActionListener</a:t>
            </a:r>
            <a:r>
              <a:rPr lang="en-CA" dirty="0"/>
              <a:t>() method</a:t>
            </a:r>
          </a:p>
          <a:p>
            <a:r>
              <a:rPr lang="en-CA" dirty="0"/>
              <a:t>If we pass “this” as its parameter, that means the current object’s class will provide the </a:t>
            </a:r>
            <a:r>
              <a:rPr lang="en-CA" dirty="0" err="1"/>
              <a:t>actionListener</a:t>
            </a:r>
            <a:r>
              <a:rPr lang="en-CA" dirty="0"/>
              <a:t> method</a:t>
            </a:r>
          </a:p>
          <a:p>
            <a:r>
              <a:rPr lang="en-CA" dirty="0"/>
              <a:t>For this to work, the class must implement the ActionListener functional interface and implement its single method: </a:t>
            </a:r>
            <a:r>
              <a:rPr lang="en-CA" dirty="0" err="1"/>
              <a:t>actionPerformed</a:t>
            </a:r>
            <a:r>
              <a:rPr lang="en-CA" dirty="0"/>
              <a:t>():</a:t>
            </a:r>
          </a:p>
          <a:p>
            <a:r>
              <a:rPr lang="en-CA" dirty="0">
                <a:hlinkClick r:id="rId2"/>
              </a:rPr>
              <a:t>https://docs.oracle.com/en/java/javase/17/docs/api/java.desktop/java/awt/event/ActionListener.html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DD389-9C67-4F61-97D2-60C005B8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C0A0D-0175-4405-803D-F0D11BF4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59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525C-8883-470E-A717-E0168BA4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Clicking the </a:t>
            </a:r>
            <a:r>
              <a:rPr lang="en-CA" dirty="0" err="1"/>
              <a:t>JButton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B36F-D319-4C92-A89B-CAF76EF9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actionPerformed</a:t>
            </a:r>
            <a:r>
              <a:rPr lang="en-CA" dirty="0"/>
              <a:t>() method of the ActionListener interface takes one parameter: an </a:t>
            </a:r>
            <a:r>
              <a:rPr lang="en-CA" dirty="0" err="1"/>
              <a:t>ActionEvent</a:t>
            </a:r>
            <a:r>
              <a:rPr lang="en-CA" dirty="0"/>
              <a:t> object</a:t>
            </a:r>
          </a:p>
          <a:p>
            <a:r>
              <a:rPr lang="en-CA"/>
              <a:t>When the button is clicked, this ActionEvent gets triggered (i.e. the actionPerformed() method is invoked)</a:t>
            </a:r>
          </a:p>
          <a:p>
            <a:r>
              <a:rPr lang="en-CA"/>
              <a:t>Let’s add $1 to our total money when the button is clicked</a:t>
            </a:r>
          </a:p>
          <a:p>
            <a:r>
              <a:rPr lang="en-CA"/>
              <a:t>Let’s also set the label’s text again (i.e. update it)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DD389-9C67-4F61-97D2-60C005B8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C0A0D-0175-4405-803D-F0D11BF4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12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326A2-F6DF-4E4B-988D-16D60B4F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498" y="3328490"/>
            <a:ext cx="1438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1005-6FA3-447F-8868-BC969CC6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DE427-8CAC-446B-9189-31CFAB72A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8111"/>
            <a:ext cx="5181600" cy="537508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import </a:t>
            </a:r>
            <a:r>
              <a:rPr lang="en-CA" sz="4400" dirty="0" err="1"/>
              <a:t>javax.swing</a:t>
            </a:r>
            <a:r>
              <a:rPr lang="en-CA" sz="4400" dirty="0"/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import </a:t>
            </a:r>
            <a:r>
              <a:rPr lang="en-CA" sz="4400" dirty="0" err="1"/>
              <a:t>java.awt</a:t>
            </a:r>
            <a:r>
              <a:rPr lang="en-CA" sz="4400" dirty="0"/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import </a:t>
            </a:r>
            <a:r>
              <a:rPr lang="en-CA" sz="4400" dirty="0" err="1"/>
              <a:t>java.awt.event.ActionEvent</a:t>
            </a:r>
            <a:r>
              <a:rPr lang="en-CA" sz="4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import </a:t>
            </a:r>
            <a:r>
              <a:rPr lang="en-CA" sz="4400" dirty="0" err="1"/>
              <a:t>java.awt.event.ActionListener</a:t>
            </a:r>
            <a:r>
              <a:rPr lang="en-CA" sz="4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class </a:t>
            </a:r>
            <a:r>
              <a:rPr lang="en-CA" sz="4400" dirty="0" err="1"/>
              <a:t>Gui</a:t>
            </a:r>
            <a:r>
              <a:rPr lang="en-CA" sz="4400" dirty="0"/>
              <a:t> implements ActionListener{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private JFrame frame;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private JPanel panel;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private </a:t>
            </a:r>
            <a:r>
              <a:rPr lang="en-CA" sz="4400" dirty="0" err="1"/>
              <a:t>JButton</a:t>
            </a:r>
            <a:r>
              <a:rPr lang="en-CA" sz="4400" dirty="0"/>
              <a:t> button;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private </a:t>
            </a:r>
            <a:r>
              <a:rPr lang="en-CA" sz="4400" dirty="0" err="1"/>
              <a:t>JLabel</a:t>
            </a:r>
            <a:r>
              <a:rPr lang="en-CA" sz="4400" dirty="0"/>
              <a:t> label;   // accessible outside the constructor now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private int </a:t>
            </a:r>
            <a:r>
              <a:rPr lang="en-CA" sz="4400" dirty="0" err="1"/>
              <a:t>moneyEarnedUsd</a:t>
            </a:r>
            <a:r>
              <a:rPr lang="en-CA" sz="4400" dirty="0"/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</a:t>
            </a:r>
            <a:r>
              <a:rPr lang="en-CA" sz="4400" dirty="0" err="1"/>
              <a:t>Gui</a:t>
            </a:r>
            <a:r>
              <a:rPr lang="en-CA" sz="4400" dirty="0"/>
              <a:t>()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frame = new JFrame("Welcome");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panel = new JPanel();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label = new </a:t>
            </a:r>
            <a:r>
              <a:rPr lang="en-CA" sz="4400" dirty="0" err="1"/>
              <a:t>JLabel</a:t>
            </a:r>
            <a:r>
              <a:rPr lang="en-CA" sz="4400" dirty="0"/>
              <a:t>("$0");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button = new </a:t>
            </a:r>
            <a:r>
              <a:rPr lang="en-CA" sz="4400" dirty="0" err="1"/>
              <a:t>JButton</a:t>
            </a:r>
            <a:r>
              <a:rPr lang="en-CA" sz="4400" dirty="0"/>
              <a:t>("Test");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</a:t>
            </a:r>
            <a:r>
              <a:rPr lang="en-CA" sz="4400" dirty="0" err="1"/>
              <a:t>button.addActionListener</a:t>
            </a:r>
            <a:r>
              <a:rPr lang="en-CA" sz="4400" dirty="0"/>
              <a:t>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</a:t>
            </a:r>
            <a:r>
              <a:rPr lang="en-CA" sz="4400" dirty="0" err="1"/>
              <a:t>panel.setBorder</a:t>
            </a:r>
            <a:r>
              <a:rPr lang="en-CA" sz="4400" dirty="0"/>
              <a:t>(</a:t>
            </a:r>
            <a:r>
              <a:rPr lang="en-CA" sz="4400" dirty="0" err="1"/>
              <a:t>BorderFactory.createEmptyBorder</a:t>
            </a:r>
            <a:r>
              <a:rPr lang="en-CA" sz="4400" dirty="0"/>
              <a:t>(10, 20, 30, 40));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</a:t>
            </a:r>
            <a:r>
              <a:rPr lang="en-CA" sz="4400" dirty="0" err="1"/>
              <a:t>panel.setLayout</a:t>
            </a:r>
            <a:r>
              <a:rPr lang="en-CA" sz="4400" dirty="0"/>
              <a:t>(new </a:t>
            </a:r>
            <a:r>
              <a:rPr lang="en-CA" sz="4400" dirty="0" err="1"/>
              <a:t>GridLayout</a:t>
            </a:r>
            <a:r>
              <a:rPr lang="en-CA" sz="4400" dirty="0"/>
              <a:t>(2, 3));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</a:t>
            </a:r>
            <a:r>
              <a:rPr lang="en-CA" sz="4400" dirty="0" err="1"/>
              <a:t>panel.add</a:t>
            </a:r>
            <a:r>
              <a:rPr lang="en-CA" sz="4400" dirty="0"/>
              <a:t>(button);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</a:t>
            </a:r>
            <a:r>
              <a:rPr lang="en-CA" sz="4400" dirty="0" err="1"/>
              <a:t>panel.add</a:t>
            </a:r>
            <a:r>
              <a:rPr lang="en-CA" sz="4400" dirty="0"/>
              <a:t>(label);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</a:t>
            </a:r>
            <a:r>
              <a:rPr lang="en-CA" sz="4400" dirty="0" err="1"/>
              <a:t>frame.add</a:t>
            </a:r>
            <a:r>
              <a:rPr lang="en-CA" sz="4400" dirty="0"/>
              <a:t>(panel, </a:t>
            </a:r>
            <a:r>
              <a:rPr lang="en-CA" sz="4400" dirty="0" err="1"/>
              <a:t>BorderLayout.CENTER</a:t>
            </a:r>
            <a:r>
              <a:rPr lang="en-CA" sz="4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</a:t>
            </a:r>
            <a:r>
              <a:rPr lang="en-CA" sz="4400" dirty="0" err="1"/>
              <a:t>frame.setDefaultCloseOperation</a:t>
            </a:r>
            <a:r>
              <a:rPr lang="en-CA" sz="4400" dirty="0"/>
              <a:t>(</a:t>
            </a:r>
            <a:r>
              <a:rPr lang="en-CA" sz="4400" dirty="0" err="1"/>
              <a:t>JFrame.EXIT_ON_CLOSE</a:t>
            </a:r>
            <a:r>
              <a:rPr lang="en-CA" sz="4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</a:t>
            </a:r>
            <a:r>
              <a:rPr lang="en-CA" sz="4400" dirty="0" err="1"/>
              <a:t>frame.pack</a:t>
            </a:r>
            <a:r>
              <a:rPr lang="en-CA" sz="44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</a:t>
            </a:r>
            <a:r>
              <a:rPr lang="en-CA" sz="4400" dirty="0" err="1"/>
              <a:t>frame.setVisible</a:t>
            </a:r>
            <a:r>
              <a:rPr lang="en-CA" sz="4400" dirty="0"/>
              <a:t>(true);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20103D-8EC9-45EB-A626-D8BF5CB67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800"/>
              <a:t>    @</a:t>
            </a:r>
            <a:r>
              <a:rPr lang="en-CA" sz="4800" dirty="0"/>
              <a:t>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800" dirty="0"/>
              <a:t>    public void </a:t>
            </a:r>
            <a:r>
              <a:rPr lang="en-CA" sz="4800" dirty="0" err="1"/>
              <a:t>actionPerformed</a:t>
            </a:r>
            <a:r>
              <a:rPr lang="en-CA" sz="4800" dirty="0"/>
              <a:t>(final </a:t>
            </a:r>
            <a:r>
              <a:rPr lang="en-CA" sz="4800" dirty="0" err="1"/>
              <a:t>ActionEvent</a:t>
            </a:r>
            <a:r>
              <a:rPr lang="en-CA" sz="4800" dirty="0"/>
              <a:t>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8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800" dirty="0"/>
              <a:t>        </a:t>
            </a:r>
            <a:r>
              <a:rPr lang="en-CA" sz="4800" dirty="0" err="1"/>
              <a:t>moneyEarnedUsd</a:t>
            </a:r>
            <a:r>
              <a:rPr lang="en-CA" sz="4800" dirty="0"/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800" dirty="0"/>
              <a:t>        </a:t>
            </a:r>
            <a:r>
              <a:rPr lang="en-CA" sz="4800" dirty="0" err="1"/>
              <a:t>label.setText</a:t>
            </a:r>
            <a:r>
              <a:rPr lang="en-CA" sz="4800" dirty="0"/>
              <a:t>("$" + </a:t>
            </a:r>
            <a:r>
              <a:rPr lang="en-CA" sz="4800" dirty="0" err="1"/>
              <a:t>moneyEarnedUsd</a:t>
            </a:r>
            <a:r>
              <a:rPr lang="en-CA" sz="4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8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4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800" dirty="0"/>
              <a:t>    public static void main(final String[] </a:t>
            </a:r>
            <a:r>
              <a:rPr lang="en-CA" sz="4800" dirty="0" err="1"/>
              <a:t>args</a:t>
            </a:r>
            <a:r>
              <a:rPr lang="en-CA" sz="48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8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800" dirty="0"/>
              <a:t>        </a:t>
            </a:r>
            <a:r>
              <a:rPr lang="en-CA" sz="4800" dirty="0" err="1"/>
              <a:t>Gui</a:t>
            </a:r>
            <a:r>
              <a:rPr lang="en-CA" sz="4800" dirty="0"/>
              <a:t> </a:t>
            </a:r>
            <a:r>
              <a:rPr lang="en-CA" sz="4800" dirty="0" err="1"/>
              <a:t>gui</a:t>
            </a:r>
            <a:r>
              <a:rPr lang="en-CA" sz="4800" dirty="0"/>
              <a:t> = new </a:t>
            </a:r>
            <a:r>
              <a:rPr lang="en-CA" sz="4800" dirty="0" err="1"/>
              <a:t>Gui</a:t>
            </a:r>
            <a:r>
              <a:rPr lang="en-CA" sz="48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8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88B09-44A9-49BE-A03C-B532CE17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37D88-6E4E-41A1-BD5A-1A29C90A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13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68A52-D0DC-4C2F-9166-699648CB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62" y="4250841"/>
            <a:ext cx="1438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4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10B7-7EE3-4D72-96B3-A0B2E02A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JList: Start with Standard JFrame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FF568-A104-4C38-A1B0-2CC503D5F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663" y="1825625"/>
            <a:ext cx="6408751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import </a:t>
            </a:r>
            <a:r>
              <a:rPr lang="en-CA" dirty="0" err="1"/>
              <a:t>javax.swing</a:t>
            </a:r>
            <a:r>
              <a:rPr lang="en-CA" dirty="0"/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class </a:t>
            </a:r>
            <a:r>
              <a:rPr lang="en-CA" dirty="0" err="1"/>
              <a:t>CelebrityList</a:t>
            </a:r>
            <a:r>
              <a:rPr lang="en-CA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JFrame frame;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</a:t>
            </a:r>
            <a:r>
              <a:rPr lang="en-CA" dirty="0" err="1"/>
              <a:t>CelebrityList</a:t>
            </a:r>
            <a:r>
              <a:rPr lang="en-CA" dirty="0"/>
              <a:t>()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frame = new JFrame("Famous People");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frame.setDefaultCloseOperation</a:t>
            </a:r>
            <a:r>
              <a:rPr lang="en-CA" dirty="0"/>
              <a:t>(</a:t>
            </a:r>
            <a:r>
              <a:rPr lang="en-CA" dirty="0" err="1"/>
              <a:t>JFrame.DISPOSE_ON_CLOSE</a:t>
            </a:r>
            <a:r>
              <a:rPr lang="en-CA" dirty="0"/>
              <a:t>); // close this frame only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frame.pack</a:t>
            </a:r>
            <a:r>
              <a:rPr lang="en-CA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frame.setLocationRelativeTo</a:t>
            </a:r>
            <a:r>
              <a:rPr lang="en-CA" dirty="0"/>
              <a:t>(null);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frame.setVisible</a:t>
            </a:r>
            <a:r>
              <a:rPr lang="en-CA" dirty="0"/>
              <a:t>(true);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public static void main(final String[] </a:t>
            </a:r>
            <a:r>
              <a:rPr lang="en-CA" dirty="0" err="1"/>
              <a:t>args</a:t>
            </a:r>
            <a:r>
              <a:rPr lang="en-CA" dirty="0"/>
              <a:t>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CelebrityList</a:t>
            </a:r>
            <a:r>
              <a:rPr lang="en-CA" dirty="0"/>
              <a:t> </a:t>
            </a:r>
            <a:r>
              <a:rPr lang="en-CA" dirty="0" err="1"/>
              <a:t>celebrityList</a:t>
            </a:r>
            <a:r>
              <a:rPr lang="en-CA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celebrityList</a:t>
            </a:r>
            <a:r>
              <a:rPr lang="en-CA" dirty="0"/>
              <a:t> = new </a:t>
            </a:r>
            <a:r>
              <a:rPr lang="en-CA" dirty="0" err="1"/>
              <a:t>CelebrityList</a:t>
            </a:r>
            <a:r>
              <a:rPr lang="en-CA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8D18D9-7674-4DAE-A73F-BDCFBC6E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2807" y="1256306"/>
            <a:ext cx="4757529" cy="546516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class Celebrity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private String </a:t>
            </a:r>
            <a:r>
              <a:rPr lang="en-CA" dirty="0" err="1"/>
              <a:t>firstName</a:t>
            </a:r>
            <a:r>
              <a:rPr lang="en-CA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private String </a:t>
            </a:r>
            <a:r>
              <a:rPr lang="en-CA" dirty="0" err="1"/>
              <a:t>lastName</a:t>
            </a:r>
            <a:r>
              <a:rPr lang="en-CA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private String </a:t>
            </a:r>
            <a:r>
              <a:rPr lang="en-CA" dirty="0" err="1"/>
              <a:t>famousFor</a:t>
            </a:r>
            <a:r>
              <a:rPr lang="en-CA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private int    </a:t>
            </a:r>
            <a:r>
              <a:rPr lang="en-CA" dirty="0" err="1"/>
              <a:t>yearBorn</a:t>
            </a:r>
            <a:r>
              <a:rPr lang="en-CA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Celebrity(final String </a:t>
            </a:r>
            <a:r>
              <a:rPr lang="en-CA" dirty="0" err="1"/>
              <a:t>firstName</a:t>
            </a:r>
            <a:r>
              <a:rPr lang="en-CA" dirty="0"/>
              <a:t>, final String </a:t>
            </a:r>
            <a:r>
              <a:rPr lang="en-CA" dirty="0" err="1"/>
              <a:t>lastName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                         final String </a:t>
            </a:r>
            <a:r>
              <a:rPr lang="en-CA" dirty="0" err="1"/>
              <a:t>famousFor</a:t>
            </a:r>
            <a:r>
              <a:rPr lang="en-CA" dirty="0"/>
              <a:t>, final int </a:t>
            </a:r>
            <a:r>
              <a:rPr lang="en-CA" dirty="0" err="1"/>
              <a:t>yearBorn</a:t>
            </a:r>
            <a:r>
              <a:rPr lang="en-CA" dirty="0"/>
              <a:t>)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</a:t>
            </a:r>
            <a:r>
              <a:rPr lang="en-CA" dirty="0" err="1"/>
              <a:t>this.firstName</a:t>
            </a:r>
            <a:r>
              <a:rPr lang="en-CA" dirty="0"/>
              <a:t> = </a:t>
            </a:r>
            <a:r>
              <a:rPr lang="en-CA" dirty="0" err="1"/>
              <a:t>firstName</a:t>
            </a:r>
            <a:r>
              <a:rPr lang="en-CA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</a:t>
            </a:r>
            <a:r>
              <a:rPr lang="en-CA" dirty="0" err="1"/>
              <a:t>this.lastName</a:t>
            </a:r>
            <a:r>
              <a:rPr lang="en-CA" dirty="0"/>
              <a:t> = </a:t>
            </a:r>
            <a:r>
              <a:rPr lang="en-CA" dirty="0" err="1"/>
              <a:t>lastName</a:t>
            </a:r>
            <a:r>
              <a:rPr lang="en-CA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</a:t>
            </a:r>
            <a:r>
              <a:rPr lang="en-CA" dirty="0" err="1"/>
              <a:t>this.famousFor</a:t>
            </a:r>
            <a:r>
              <a:rPr lang="en-CA" dirty="0"/>
              <a:t> = </a:t>
            </a:r>
            <a:r>
              <a:rPr lang="en-CA" dirty="0" err="1"/>
              <a:t>famousFor</a:t>
            </a:r>
            <a:r>
              <a:rPr lang="en-CA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</a:t>
            </a:r>
            <a:r>
              <a:rPr lang="en-CA" dirty="0" err="1"/>
              <a:t>this.yearBorn</a:t>
            </a:r>
            <a:r>
              <a:rPr lang="en-CA" dirty="0"/>
              <a:t> = </a:t>
            </a:r>
            <a:r>
              <a:rPr lang="en-CA" dirty="0" err="1"/>
              <a:t>yearBorn</a:t>
            </a:r>
            <a:r>
              <a:rPr lang="en-CA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public String </a:t>
            </a:r>
            <a:r>
              <a:rPr lang="en-CA" dirty="0" err="1"/>
              <a:t>toString</a:t>
            </a:r>
            <a:r>
              <a:rPr lang="en-CA" dirty="0"/>
              <a:t>()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return "Celebrity{"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        "</a:t>
            </a:r>
            <a:r>
              <a:rPr lang="en-CA" dirty="0" err="1"/>
              <a:t>firstName</a:t>
            </a:r>
            <a:r>
              <a:rPr lang="en-CA" dirty="0"/>
              <a:t>='" + </a:t>
            </a:r>
            <a:r>
              <a:rPr lang="en-CA" dirty="0" err="1"/>
              <a:t>firstName</a:t>
            </a:r>
            <a:r>
              <a:rPr lang="en-CA" dirty="0"/>
              <a:t> + '\''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        ", </a:t>
            </a:r>
            <a:r>
              <a:rPr lang="en-CA" dirty="0" err="1"/>
              <a:t>lastName</a:t>
            </a:r>
            <a:r>
              <a:rPr lang="en-CA" dirty="0"/>
              <a:t>='" + </a:t>
            </a:r>
            <a:r>
              <a:rPr lang="en-CA" dirty="0" err="1"/>
              <a:t>lastName</a:t>
            </a:r>
            <a:r>
              <a:rPr lang="en-CA" dirty="0"/>
              <a:t> + '\''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        ", </a:t>
            </a:r>
            <a:r>
              <a:rPr lang="en-CA" dirty="0" err="1"/>
              <a:t>famousFor</a:t>
            </a:r>
            <a:r>
              <a:rPr lang="en-CA" dirty="0"/>
              <a:t>='" + </a:t>
            </a:r>
            <a:r>
              <a:rPr lang="en-CA" dirty="0" err="1"/>
              <a:t>famousFor</a:t>
            </a:r>
            <a:r>
              <a:rPr lang="en-CA" dirty="0"/>
              <a:t> + '\''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        ", </a:t>
            </a:r>
            <a:r>
              <a:rPr lang="en-CA" dirty="0" err="1"/>
              <a:t>yearBorn</a:t>
            </a:r>
            <a:r>
              <a:rPr lang="en-CA" dirty="0"/>
              <a:t>=" + </a:t>
            </a:r>
            <a:r>
              <a:rPr lang="en-CA" dirty="0" err="1"/>
              <a:t>yearBorn</a:t>
            </a:r>
            <a:r>
              <a:rPr lang="en-CA" dirty="0"/>
              <a:t>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        '}';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4746B-9102-4EC9-B36B-84E0E778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8C25-7674-4A74-BF98-2D4069A7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43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D7DE27-2568-4C4B-8DDA-308B282D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JList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474D75-0418-455D-8953-A7D52BA9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JList is a generic class, so we pass a type parameter:</a:t>
            </a:r>
          </a:p>
          <a:p>
            <a:pPr lvl="1"/>
            <a:r>
              <a:rPr lang="en-CA" dirty="0"/>
              <a:t>JList&lt;Celebrity&gt; list = new </a:t>
            </a:r>
            <a:r>
              <a:rPr lang="en-CA" dirty="0" err="1"/>
              <a:t>Jlist</a:t>
            </a:r>
            <a:r>
              <a:rPr lang="en-CA" dirty="0"/>
              <a:t>&lt;&gt;();</a:t>
            </a:r>
          </a:p>
          <a:p>
            <a:r>
              <a:rPr lang="en-CA" dirty="0"/>
              <a:t>JList is simplest when it uses a </a:t>
            </a:r>
            <a:r>
              <a:rPr lang="en-CA" dirty="0" err="1"/>
              <a:t>DefaultListModel</a:t>
            </a:r>
            <a:r>
              <a:rPr lang="en-CA" dirty="0"/>
              <a:t> as a data source:</a:t>
            </a:r>
          </a:p>
          <a:p>
            <a:pPr lvl="1"/>
            <a:r>
              <a:rPr lang="en-CA" dirty="0" err="1"/>
              <a:t>DefaultListModel</a:t>
            </a:r>
            <a:r>
              <a:rPr lang="en-CA" dirty="0"/>
              <a:t>&lt;Celebrity&gt; model = new </a:t>
            </a:r>
            <a:r>
              <a:rPr lang="en-CA" dirty="0" err="1"/>
              <a:t>DefaultListModel</a:t>
            </a:r>
            <a:r>
              <a:rPr lang="en-CA" dirty="0"/>
              <a:t>&lt;&gt;();</a:t>
            </a:r>
          </a:p>
          <a:p>
            <a:pPr lvl="1"/>
            <a:r>
              <a:rPr lang="en-CA" dirty="0" err="1"/>
              <a:t>list.setModel</a:t>
            </a:r>
            <a:r>
              <a:rPr lang="en-CA" dirty="0"/>
              <a:t>(model);</a:t>
            </a:r>
          </a:p>
          <a:p>
            <a:r>
              <a:rPr lang="en-CA" dirty="0"/>
              <a:t>Let’s add a split pane. When we click on the left side of the pane, the relevant data appears on the right.</a:t>
            </a:r>
          </a:p>
          <a:p>
            <a:endParaRPr lang="en-CA" dirty="0"/>
          </a:p>
          <a:p>
            <a:r>
              <a:rPr lang="en-CA" dirty="0"/>
              <a:t>Note: JList needs to be added to </a:t>
            </a:r>
            <a:r>
              <a:rPr lang="en-CA" dirty="0" err="1"/>
              <a:t>JScrollPane</a:t>
            </a:r>
            <a:r>
              <a:rPr lang="en-CA" dirty="0"/>
              <a:t> before being added to any other container, because the JList is scrollable too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ABC44-3FBE-4A75-9D4E-710BC872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B360E-B910-4E6F-82D9-B0C94E68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79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46FB-EE74-4B18-8EB2-C4A530C8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8239-2F72-4F46-B7C7-CEB80B39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list.setModel</a:t>
            </a:r>
            <a:r>
              <a:rPr lang="en-CA" dirty="0"/>
              <a:t>(model);</a:t>
            </a:r>
          </a:p>
          <a:p>
            <a:r>
              <a:rPr lang="en-CA" dirty="0" err="1"/>
              <a:t>splitPane.setLeftComponent</a:t>
            </a:r>
            <a:r>
              <a:rPr lang="en-CA" dirty="0"/>
              <a:t>(new </a:t>
            </a:r>
            <a:r>
              <a:rPr lang="en-CA" dirty="0" err="1"/>
              <a:t>JScrollPane</a:t>
            </a:r>
            <a:r>
              <a:rPr lang="en-CA" dirty="0"/>
              <a:t>(list));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8EB54-6578-4DD9-AF60-9241C837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5970B-D351-4F3D-A66D-A749AED1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9957D4-8112-40AA-8B13-F5DA018C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First GUI Application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8C8408-0236-4A26-9290-2E5F81916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030" y="1825625"/>
            <a:ext cx="553477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import </a:t>
            </a:r>
            <a:r>
              <a:rPr lang="en-CA" dirty="0" err="1"/>
              <a:t>javax.swing</a:t>
            </a:r>
            <a:r>
              <a:rPr lang="en-CA" dirty="0"/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class </a:t>
            </a:r>
            <a:r>
              <a:rPr lang="en-CA" dirty="0" err="1"/>
              <a:t>CelebrityList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private JFrame frame;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private JPanel panel;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private JList&lt;Celebrity&gt; list;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private </a:t>
            </a:r>
            <a:r>
              <a:rPr lang="en-CA" dirty="0" err="1"/>
              <a:t>DefaultListModel</a:t>
            </a:r>
            <a:r>
              <a:rPr lang="en-CA" dirty="0"/>
              <a:t>&lt;Celebrity&gt; model;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private </a:t>
            </a:r>
            <a:r>
              <a:rPr lang="en-CA" dirty="0" err="1"/>
              <a:t>JLabel</a:t>
            </a:r>
            <a:r>
              <a:rPr lang="en-CA" dirty="0"/>
              <a:t> label;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private </a:t>
            </a:r>
            <a:r>
              <a:rPr lang="en-CA" dirty="0" err="1"/>
              <a:t>JSplitPane</a:t>
            </a:r>
            <a:r>
              <a:rPr lang="en-CA" dirty="0"/>
              <a:t> </a:t>
            </a:r>
            <a:r>
              <a:rPr lang="en-CA" dirty="0" err="1"/>
              <a:t>splitPane</a:t>
            </a:r>
            <a:r>
              <a:rPr lang="en-CA" dirty="0"/>
              <a:t>; // looks nice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</a:t>
            </a:r>
            <a:r>
              <a:rPr lang="en-CA" dirty="0" err="1"/>
              <a:t>CelebrityList</a:t>
            </a:r>
            <a:r>
              <a:rPr lang="en-CA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frame = new JFrame("Famous People");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frame.setDefaultCloseOperation</a:t>
            </a:r>
            <a:r>
              <a:rPr lang="en-CA" dirty="0"/>
              <a:t>(</a:t>
            </a:r>
            <a:r>
              <a:rPr lang="en-CA" dirty="0" err="1"/>
              <a:t>JFrame.DISPOSE_ON_CLOSE</a:t>
            </a:r>
            <a:r>
              <a:rPr lang="en-CA" dirty="0"/>
              <a:t>); // close this one only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b="1" dirty="0"/>
              <a:t>        panel = new JPanel();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b="1" dirty="0"/>
              <a:t>        list = new JList&lt;&gt;();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b="1" dirty="0"/>
              <a:t>        model = new </a:t>
            </a:r>
            <a:r>
              <a:rPr lang="en-CA" b="1" dirty="0" err="1"/>
              <a:t>DefaultListModel</a:t>
            </a:r>
            <a:r>
              <a:rPr lang="en-CA" b="1" dirty="0"/>
              <a:t>&lt;&gt;();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b="1" dirty="0"/>
              <a:t>        label = new </a:t>
            </a:r>
            <a:r>
              <a:rPr lang="en-CA" b="1" dirty="0" err="1"/>
              <a:t>JLabel</a:t>
            </a:r>
            <a:r>
              <a:rPr lang="en-CA" b="1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b="1" dirty="0"/>
              <a:t>        </a:t>
            </a:r>
            <a:r>
              <a:rPr lang="en-CA" b="1" dirty="0" err="1"/>
              <a:t>splitPane</a:t>
            </a:r>
            <a:r>
              <a:rPr lang="en-CA" b="1" dirty="0"/>
              <a:t> = new </a:t>
            </a:r>
            <a:r>
              <a:rPr lang="en-CA" b="1" dirty="0" err="1"/>
              <a:t>JSplitPane</a:t>
            </a:r>
            <a:r>
              <a:rPr lang="en-CA" b="1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CC2902-169E-43AC-B49D-183EC4B3A5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b="1" dirty="0"/>
              <a:t>        </a:t>
            </a:r>
            <a:r>
              <a:rPr lang="en-CA" b="1" dirty="0" err="1"/>
              <a:t>panel.add</a:t>
            </a:r>
            <a:r>
              <a:rPr lang="en-CA" b="1" dirty="0"/>
              <a:t>(label);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b="1" dirty="0"/>
              <a:t>        </a:t>
            </a:r>
            <a:r>
              <a:rPr lang="en-CA" b="1" dirty="0" err="1"/>
              <a:t>list.setModel</a:t>
            </a:r>
            <a:r>
              <a:rPr lang="en-CA" b="1" dirty="0"/>
              <a:t>(model);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b="1" dirty="0"/>
              <a:t>        </a:t>
            </a:r>
            <a:r>
              <a:rPr lang="en-CA" b="1" dirty="0" err="1"/>
              <a:t>splitPane.setLeftComponent</a:t>
            </a:r>
            <a:r>
              <a:rPr lang="en-CA" b="1" dirty="0"/>
              <a:t>(new </a:t>
            </a:r>
            <a:r>
              <a:rPr lang="en-CA" b="1" dirty="0" err="1"/>
              <a:t>JScrollPane</a:t>
            </a:r>
            <a:r>
              <a:rPr lang="en-CA" b="1" dirty="0"/>
              <a:t>(list));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b="1" dirty="0"/>
              <a:t>        </a:t>
            </a:r>
            <a:r>
              <a:rPr lang="en-CA" b="1" dirty="0" err="1"/>
              <a:t>splitPane.setRightComponent</a:t>
            </a:r>
            <a:r>
              <a:rPr lang="en-CA" b="1" dirty="0"/>
              <a:t>(panel);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b="1" dirty="0"/>
              <a:t>        </a:t>
            </a:r>
            <a:r>
              <a:rPr lang="en-CA" b="1" dirty="0" err="1"/>
              <a:t>frame.add</a:t>
            </a:r>
            <a:r>
              <a:rPr lang="en-CA" b="1" dirty="0"/>
              <a:t>(</a:t>
            </a:r>
            <a:r>
              <a:rPr lang="en-CA" b="1" dirty="0" err="1"/>
              <a:t>splitPane</a:t>
            </a:r>
            <a:r>
              <a:rPr lang="en-CA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frame.pack</a:t>
            </a:r>
            <a:r>
              <a:rPr lang="en-CA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frame.setLocationRelativeTo</a:t>
            </a:r>
            <a:r>
              <a:rPr lang="en-CA" dirty="0"/>
              <a:t>(null);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frame.setVisible</a:t>
            </a:r>
            <a:r>
              <a:rPr lang="en-CA" dirty="0"/>
              <a:t>(true);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public static void main(final 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CelebrityList</a:t>
            </a:r>
            <a:r>
              <a:rPr lang="en-CA" dirty="0"/>
              <a:t> </a:t>
            </a:r>
            <a:r>
              <a:rPr lang="en-CA" dirty="0" err="1"/>
              <a:t>celebrityList</a:t>
            </a:r>
            <a:r>
              <a:rPr lang="en-CA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celebrityList</a:t>
            </a:r>
            <a:r>
              <a:rPr lang="en-CA" dirty="0"/>
              <a:t> = new </a:t>
            </a:r>
            <a:r>
              <a:rPr lang="en-CA" dirty="0" err="1"/>
              <a:t>CelebrityList</a:t>
            </a:r>
            <a:r>
              <a:rPr lang="en-CA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DC06D-4FDD-4D75-B359-33476AAF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79B06-4B90-4502-8ADA-C845EBC2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09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3678E7-E7B8-4B70-B955-5EDC88CA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0EB893-0ED8-47AA-AE6B-8392555D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682" cy="4351338"/>
          </a:xfrm>
        </p:spPr>
        <p:txBody>
          <a:bodyPr/>
          <a:lstStyle/>
          <a:p>
            <a:r>
              <a:rPr lang="en-CA" dirty="0"/>
              <a:t>Let’s add data to our model:</a:t>
            </a:r>
          </a:p>
          <a:p>
            <a:r>
              <a:rPr lang="en-CA" dirty="0"/>
              <a:t> </a:t>
            </a:r>
            <a:r>
              <a:rPr lang="en-CA" dirty="0" err="1"/>
              <a:t>model.addElement</a:t>
            </a:r>
            <a:r>
              <a:rPr lang="en-CA" dirty="0"/>
              <a:t>(new Celebrity("Tiger", "Woods", "Golf", 1975));</a:t>
            </a:r>
          </a:p>
          <a:p>
            <a:r>
              <a:rPr lang="en-CA" dirty="0"/>
              <a:t> </a:t>
            </a:r>
            <a:r>
              <a:rPr lang="en-CA" dirty="0" err="1"/>
              <a:t>model.addElement</a:t>
            </a:r>
            <a:r>
              <a:rPr lang="en-CA" dirty="0"/>
              <a:t>(new Celebrity("Elon", "Musk", "Tech", 1971));</a:t>
            </a:r>
          </a:p>
          <a:p>
            <a:r>
              <a:rPr lang="en-CA" dirty="0"/>
              <a:t> </a:t>
            </a:r>
            <a:r>
              <a:rPr lang="en-CA" dirty="0" err="1"/>
              <a:t>model.addElement</a:t>
            </a:r>
            <a:r>
              <a:rPr lang="en-CA" dirty="0"/>
              <a:t>(new Celebrity("Oprah", "Winfrey", "TV", 1954));</a:t>
            </a:r>
          </a:p>
          <a:p>
            <a:r>
              <a:rPr lang="en-CA" dirty="0"/>
              <a:t>Note that the </a:t>
            </a:r>
            <a:r>
              <a:rPr lang="en-CA" dirty="0" err="1"/>
              <a:t>toString</a:t>
            </a:r>
            <a:r>
              <a:rPr lang="en-CA" dirty="0"/>
              <a:t>() method is being invoked here.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918D1-03BC-4C76-BE2E-EA06E2FB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B52F-8CEC-49B6-81F1-9EF335D2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18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06593-FBA8-4E15-B437-99957BC6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34" y="4302318"/>
            <a:ext cx="9886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8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3678E7-E7B8-4B70-B955-5EDC88CA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Model: override </a:t>
            </a:r>
            <a:r>
              <a:rPr lang="en-CA" dirty="0" err="1"/>
              <a:t>toString</a:t>
            </a:r>
            <a:r>
              <a:rPr lang="en-CA" dirty="0"/>
              <a:t>() differently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0EB893-0ED8-47AA-AE6B-8392555D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the </a:t>
            </a:r>
            <a:r>
              <a:rPr lang="en-CA"/>
              <a:t>Celebrity class</a:t>
            </a:r>
            <a:r>
              <a:rPr lang="en-CA" dirty="0"/>
              <a:t>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@Override</a:t>
            </a:r>
          </a:p>
          <a:p>
            <a:pPr marL="0" indent="0">
              <a:buNone/>
            </a:pPr>
            <a:r>
              <a:rPr lang="en-CA" dirty="0"/>
              <a:t>public String </a:t>
            </a:r>
            <a:r>
              <a:rPr lang="en-CA" dirty="0" err="1"/>
              <a:t>toString</a:t>
            </a:r>
            <a:r>
              <a:rPr lang="en-CA" dirty="0"/>
              <a:t>()  {</a:t>
            </a:r>
          </a:p>
          <a:p>
            <a:pPr marL="0" indent="0">
              <a:buNone/>
            </a:pPr>
            <a:r>
              <a:rPr lang="en-CA" dirty="0"/>
              <a:t>            return </a:t>
            </a:r>
            <a:r>
              <a:rPr lang="en-CA" dirty="0" err="1"/>
              <a:t>firstName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918D1-03BC-4C76-BE2E-EA06E2FB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B52F-8CEC-49B6-81F1-9EF335D2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19</a:t>
            </a:fld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C5FCE8-7530-4AD0-908F-841CA058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309" y="2266783"/>
            <a:ext cx="2855926" cy="42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3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136F-252C-4319-9E45-9FB201EB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C990-F84E-44B1-B7DE-03421C51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GUIs with components, behaviors, and lambda expressions</a:t>
            </a:r>
          </a:p>
          <a:p>
            <a:r>
              <a:rPr lang="en-CA" dirty="0"/>
              <a:t>JFrame</a:t>
            </a:r>
          </a:p>
          <a:p>
            <a:r>
              <a:rPr lang="en-CA" dirty="0"/>
              <a:t>JPanel</a:t>
            </a:r>
          </a:p>
          <a:p>
            <a:r>
              <a:rPr lang="en-CA" dirty="0"/>
              <a:t>JList</a:t>
            </a:r>
          </a:p>
          <a:p>
            <a:r>
              <a:rPr lang="en-CA" dirty="0" err="1"/>
              <a:t>JButton</a:t>
            </a:r>
            <a:endParaRPr lang="en-CA" dirty="0"/>
          </a:p>
          <a:p>
            <a:r>
              <a:rPr lang="en-CA" dirty="0" err="1"/>
              <a:t>JLabel</a:t>
            </a:r>
            <a:endParaRPr lang="en-CA" dirty="0"/>
          </a:p>
          <a:p>
            <a:r>
              <a:rPr lang="en-CA" dirty="0" err="1"/>
              <a:t>ActionListeners</a:t>
            </a:r>
            <a:r>
              <a:rPr lang="en-CA" dirty="0"/>
              <a:t>, </a:t>
            </a:r>
            <a:r>
              <a:rPr lang="en-CA" dirty="0" err="1"/>
              <a:t>ActionEvents</a:t>
            </a:r>
            <a:r>
              <a:rPr lang="en-CA" dirty="0"/>
              <a:t>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399F1-410C-4738-B421-DA821329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ADD35-7CB2-4AFF-BA95-59B90A06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73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A5D9-6BD2-4ACF-A97E-4B0F524E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Interactive </a:t>
            </a:r>
            <a:r>
              <a:rPr lang="en-CA" dirty="0" err="1"/>
              <a:t>JSplitPane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3BDE-76FC-4C07-9228-0005E787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213776"/>
            <a:ext cx="11791784" cy="4441465"/>
          </a:xfrm>
        </p:spPr>
        <p:txBody>
          <a:bodyPr>
            <a:normAutofit fontScale="92500" lnSpcReduction="20000"/>
          </a:bodyPr>
          <a:lstStyle/>
          <a:p>
            <a:r>
              <a:rPr lang="en-CA" sz="2600" dirty="0"/>
              <a:t>Let’s select celebrities on the left and have it affect the right side</a:t>
            </a:r>
          </a:p>
          <a:p>
            <a:r>
              <a:rPr lang="en-CA" sz="2600" dirty="0"/>
              <a:t>After adding elements, also add an </a:t>
            </a:r>
            <a:r>
              <a:rPr lang="en-CA" sz="2600" dirty="0" err="1"/>
              <a:t>EventListener</a:t>
            </a:r>
            <a:r>
              <a:rPr lang="en-CA" sz="2600" dirty="0"/>
              <a:t> to our JList: e.g. a </a:t>
            </a:r>
            <a:r>
              <a:rPr lang="en-CA" sz="2600" i="1" dirty="0" err="1"/>
              <a:t>ListSelectionListener</a:t>
            </a:r>
            <a:endParaRPr lang="en-CA" sz="2600" i="1" dirty="0"/>
          </a:p>
          <a:p>
            <a:r>
              <a:rPr lang="en-CA" dirty="0"/>
              <a:t>In order to do that, </a:t>
            </a:r>
            <a:r>
              <a:rPr lang="en-CA"/>
              <a:t>we call the </a:t>
            </a:r>
            <a:r>
              <a:rPr lang="en-CA" dirty="0"/>
              <a:t>list’s </a:t>
            </a:r>
            <a:r>
              <a:rPr lang="en-CA" dirty="0" err="1"/>
              <a:t>getSelectionModel</a:t>
            </a:r>
            <a:r>
              <a:rPr lang="en-CA" dirty="0"/>
              <a:t>():</a:t>
            </a:r>
          </a:p>
          <a:p>
            <a:pPr lvl="1"/>
            <a:r>
              <a:rPr lang="en-CA" dirty="0" err="1"/>
              <a:t>list.getSelectionModel</a:t>
            </a:r>
            <a:r>
              <a:rPr lang="en-CA" dirty="0"/>
              <a:t>().</a:t>
            </a:r>
            <a:r>
              <a:rPr lang="en-CA" dirty="0" err="1"/>
              <a:t>addListSelectionListener</a:t>
            </a:r>
            <a:r>
              <a:rPr lang="en-CA" dirty="0"/>
              <a:t>()</a:t>
            </a:r>
          </a:p>
          <a:p>
            <a:r>
              <a:rPr lang="en-CA" dirty="0"/>
              <a:t>We can use a lambda expression:</a:t>
            </a:r>
          </a:p>
          <a:p>
            <a:r>
              <a:rPr lang="en-CA" dirty="0"/>
              <a:t> </a:t>
            </a:r>
            <a:r>
              <a:rPr lang="en-CA" sz="2200" dirty="0" err="1"/>
              <a:t>list.getSelectionModel</a:t>
            </a:r>
            <a:r>
              <a:rPr lang="en-CA" sz="2200" dirty="0"/>
              <a:t>().</a:t>
            </a:r>
            <a:r>
              <a:rPr lang="en-CA" sz="2200" dirty="0" err="1"/>
              <a:t>addListSelectionListener</a:t>
            </a:r>
            <a:r>
              <a:rPr lang="en-CA" sz="2200" dirty="0"/>
              <a:t>(</a:t>
            </a:r>
            <a:r>
              <a:rPr lang="en-CA" sz="2200" dirty="0" err="1"/>
              <a:t>listSelectionEvent</a:t>
            </a:r>
            <a:r>
              <a:rPr lang="en-CA" sz="2200" dirty="0"/>
              <a:t> -&gt; {</a:t>
            </a:r>
          </a:p>
          <a:p>
            <a:r>
              <a:rPr lang="en-CA" sz="2200" dirty="0"/>
              <a:t>            Celebrity c = </a:t>
            </a:r>
            <a:r>
              <a:rPr lang="en-CA" sz="2200" dirty="0" err="1"/>
              <a:t>list.</a:t>
            </a:r>
            <a:r>
              <a:rPr lang="en-CA" sz="2200" b="1" dirty="0" err="1"/>
              <a:t>getSelectedValue</a:t>
            </a:r>
            <a:r>
              <a:rPr lang="en-CA" sz="2200" b="1" dirty="0"/>
              <a:t>();</a:t>
            </a:r>
          </a:p>
          <a:p>
            <a:r>
              <a:rPr lang="en-CA" sz="2200" dirty="0"/>
              <a:t>            </a:t>
            </a:r>
            <a:r>
              <a:rPr lang="en-CA" sz="2200" dirty="0" err="1"/>
              <a:t>label.setText</a:t>
            </a:r>
            <a:r>
              <a:rPr lang="en-CA" sz="2200" dirty="0"/>
              <a:t>("Name: " + </a:t>
            </a:r>
            <a:r>
              <a:rPr lang="en-CA" sz="2200" dirty="0" err="1"/>
              <a:t>c.firstName</a:t>
            </a:r>
            <a:r>
              <a:rPr lang="en-CA" sz="2200" dirty="0"/>
              <a:t> + " " + </a:t>
            </a:r>
            <a:r>
              <a:rPr lang="en-CA" sz="2200" dirty="0" err="1"/>
              <a:t>c.lastName</a:t>
            </a:r>
            <a:r>
              <a:rPr lang="en-CA" sz="2200" dirty="0"/>
              <a:t> + " (" + </a:t>
            </a:r>
            <a:r>
              <a:rPr lang="en-CA" sz="2200" dirty="0" err="1"/>
              <a:t>c.famousFor</a:t>
            </a:r>
            <a:r>
              <a:rPr lang="en-CA" sz="2200" dirty="0"/>
              <a:t> + ") born in " + </a:t>
            </a:r>
            <a:r>
              <a:rPr lang="en-CA" sz="2200" dirty="0" err="1"/>
              <a:t>c.yearBorn</a:t>
            </a:r>
            <a:r>
              <a:rPr lang="en-CA" sz="2200" dirty="0"/>
              <a:t>);</a:t>
            </a:r>
          </a:p>
          <a:p>
            <a:r>
              <a:rPr lang="en-CA" sz="2200" dirty="0"/>
              <a:t>        });</a:t>
            </a:r>
          </a:p>
          <a:p>
            <a:r>
              <a:rPr lang="en-CA" dirty="0"/>
              <a:t>Note: the label is on the panel, which is on the right component of the split pane.</a:t>
            </a:r>
          </a:p>
          <a:p>
            <a:r>
              <a:rPr lang="en-CA" dirty="0"/>
              <a:t>Try using the ARROW KEYS to navigate the list also.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B2274-BB01-47FE-AE84-D0EA394A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9FA8E-5D29-495F-AD4E-BCA631C9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20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F490B-C142-4719-BBAE-B2711029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56" y="80176"/>
            <a:ext cx="46386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4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A6E93A-E323-4DDF-9932-937D1B89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D92667-96CD-43F1-95E1-5C079B9EFF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javax.swing</a:t>
            </a:r>
            <a:r>
              <a:rPr lang="en-CA" dirty="0"/>
              <a:t>.*;</a:t>
            </a:r>
          </a:p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CelebrityList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    private JFrame frame;</a:t>
            </a:r>
          </a:p>
          <a:p>
            <a:pPr marL="0" indent="0">
              <a:buNone/>
            </a:pPr>
            <a:r>
              <a:rPr lang="en-CA" dirty="0"/>
              <a:t>    private JPanel panel;</a:t>
            </a:r>
          </a:p>
          <a:p>
            <a:pPr marL="0" indent="0">
              <a:buNone/>
            </a:pPr>
            <a:r>
              <a:rPr lang="en-CA" dirty="0"/>
              <a:t>    private JList&lt;Celebrity&gt; list;</a:t>
            </a:r>
          </a:p>
          <a:p>
            <a:pPr marL="0" indent="0">
              <a:buNone/>
            </a:pPr>
            <a:r>
              <a:rPr lang="en-CA" dirty="0"/>
              <a:t>    private </a:t>
            </a:r>
            <a:r>
              <a:rPr lang="en-CA" dirty="0" err="1"/>
              <a:t>DefaultListModel</a:t>
            </a:r>
            <a:r>
              <a:rPr lang="en-CA" dirty="0"/>
              <a:t>&lt;Celebrity&gt; model;</a:t>
            </a:r>
          </a:p>
          <a:p>
            <a:pPr marL="0" indent="0">
              <a:buNone/>
            </a:pPr>
            <a:r>
              <a:rPr lang="en-CA" dirty="0"/>
              <a:t>    private </a:t>
            </a:r>
            <a:r>
              <a:rPr lang="en-CA" dirty="0" err="1"/>
              <a:t>JLabel</a:t>
            </a:r>
            <a:r>
              <a:rPr lang="en-CA" dirty="0"/>
              <a:t> label;</a:t>
            </a:r>
          </a:p>
          <a:p>
            <a:pPr marL="0" indent="0">
              <a:buNone/>
            </a:pPr>
            <a:r>
              <a:rPr lang="en-CA" dirty="0"/>
              <a:t>    private </a:t>
            </a:r>
            <a:r>
              <a:rPr lang="en-CA" dirty="0" err="1"/>
              <a:t>JSplitPane</a:t>
            </a:r>
            <a:r>
              <a:rPr lang="en-CA" dirty="0"/>
              <a:t> </a:t>
            </a:r>
            <a:r>
              <a:rPr lang="en-CA" dirty="0" err="1"/>
              <a:t>splitPane</a:t>
            </a:r>
            <a:r>
              <a:rPr lang="en-CA" dirty="0"/>
              <a:t>; // looks nice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CB2151-8D9E-49CF-AF4D-E5526B3B1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9430" y="1825625"/>
            <a:ext cx="688632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 err="1"/>
              <a:t>CelebrityList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/>
              <a:t>    {</a:t>
            </a:r>
          </a:p>
          <a:p>
            <a:pPr marL="0" indent="0">
              <a:buNone/>
            </a:pPr>
            <a:r>
              <a:rPr lang="en-CA" dirty="0"/>
              <a:t>        frame = new JFrame("Famous </a:t>
            </a:r>
            <a:r>
              <a:rPr lang="en-CA"/>
              <a:t>People");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        // close this one only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frame.setDefaultCloseOperation</a:t>
            </a:r>
            <a:r>
              <a:rPr lang="en-CA" dirty="0"/>
              <a:t>(</a:t>
            </a:r>
            <a:r>
              <a:rPr lang="en-CA" dirty="0" err="1"/>
              <a:t>JFrame.DISPOSE_ON_CLOSE</a:t>
            </a:r>
            <a:r>
              <a:rPr lang="en-CA"/>
              <a:t>);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panel = new JPanel();</a:t>
            </a:r>
          </a:p>
          <a:p>
            <a:pPr marL="0" indent="0">
              <a:buNone/>
            </a:pPr>
            <a:r>
              <a:rPr lang="en-CA" dirty="0"/>
              <a:t>        list = new JList&lt;&gt;();</a:t>
            </a:r>
          </a:p>
          <a:p>
            <a:pPr marL="0" indent="0">
              <a:buNone/>
            </a:pPr>
            <a:r>
              <a:rPr lang="en-CA" dirty="0"/>
              <a:t>        model = new </a:t>
            </a:r>
            <a:r>
              <a:rPr lang="en-CA" dirty="0" err="1"/>
              <a:t>DefaultListModel</a:t>
            </a:r>
            <a:r>
              <a:rPr lang="en-CA" dirty="0"/>
              <a:t>&lt;&gt;();</a:t>
            </a:r>
          </a:p>
          <a:p>
            <a:pPr marL="0" indent="0">
              <a:buNone/>
            </a:pPr>
            <a:r>
              <a:rPr lang="en-CA" dirty="0"/>
              <a:t>        label = new </a:t>
            </a:r>
            <a:r>
              <a:rPr lang="en-CA" dirty="0" err="1"/>
              <a:t>JLabel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splitPane</a:t>
            </a:r>
            <a:r>
              <a:rPr lang="en-CA" dirty="0"/>
              <a:t> = new </a:t>
            </a:r>
            <a:r>
              <a:rPr lang="en-CA" dirty="0" err="1"/>
              <a:t>JSplitPane</a:t>
            </a:r>
            <a:r>
              <a:rPr lang="en-CA" dirty="0"/>
              <a:t>();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panel.add</a:t>
            </a:r>
            <a:r>
              <a:rPr lang="en-CA" dirty="0"/>
              <a:t>(label);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list.setModel</a:t>
            </a:r>
            <a:r>
              <a:rPr lang="en-CA" dirty="0"/>
              <a:t>(model);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5AA4D-6EFF-4CDD-BA3E-F8AB7A21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312AF-BC42-410E-9671-BA65C289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04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A6E93A-E323-4DDF-9932-937D1B89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D92667-96CD-43F1-95E1-5C079B9EF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90288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/>
              <a:t>        model</a:t>
            </a:r>
            <a:r>
              <a:rPr lang="en-CA" dirty="0" err="1"/>
              <a:t>.addElement</a:t>
            </a:r>
            <a:r>
              <a:rPr lang="en-CA" dirty="0"/>
              <a:t>(new Celebrity("Tiger", "Woods", "Golf", 1975));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model.addElement</a:t>
            </a:r>
            <a:r>
              <a:rPr lang="en-CA" dirty="0"/>
              <a:t>(new Celebrity("Elon", "Musk", "Tech", 1971));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model.addElement</a:t>
            </a:r>
            <a:r>
              <a:rPr lang="en-CA" dirty="0"/>
              <a:t>(new Celebrity("Oprah", "Winfrey", "TV", 1954));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list.getSelectionModel</a:t>
            </a:r>
            <a:r>
              <a:rPr lang="en-CA" dirty="0"/>
              <a:t>().</a:t>
            </a:r>
            <a:r>
              <a:rPr lang="en-CA" dirty="0" err="1"/>
              <a:t>addListSelectionListener</a:t>
            </a:r>
            <a:r>
              <a:rPr lang="en-CA" dirty="0"/>
              <a:t>(</a:t>
            </a:r>
            <a:r>
              <a:rPr lang="en-CA" dirty="0" err="1"/>
              <a:t>listSelectionEvent</a:t>
            </a:r>
            <a:r>
              <a:rPr lang="en-CA" dirty="0"/>
              <a:t> -&gt; {</a:t>
            </a:r>
          </a:p>
          <a:p>
            <a:pPr marL="0" indent="0">
              <a:buNone/>
            </a:pPr>
            <a:r>
              <a:rPr lang="en-CA" dirty="0"/>
              <a:t>            Celebrity c = </a:t>
            </a:r>
            <a:r>
              <a:rPr lang="en-CA" dirty="0" err="1"/>
              <a:t>list.getSelectedValue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label.setText</a:t>
            </a:r>
            <a:r>
              <a:rPr lang="en-CA" dirty="0"/>
              <a:t>("Name: " + </a:t>
            </a:r>
            <a:r>
              <a:rPr lang="en-CA" dirty="0" err="1"/>
              <a:t>c.firstName</a:t>
            </a:r>
            <a:r>
              <a:rPr lang="en-CA" dirty="0"/>
              <a:t> + " " + </a:t>
            </a:r>
            <a:r>
              <a:rPr lang="en-CA" dirty="0" err="1"/>
              <a:t>c.lastName</a:t>
            </a:r>
            <a:r>
              <a:rPr lang="en-CA" dirty="0"/>
              <a:t> + " (" + </a:t>
            </a:r>
            <a:r>
              <a:rPr lang="en-CA" dirty="0" err="1"/>
              <a:t>c.famousFor</a:t>
            </a:r>
            <a:r>
              <a:rPr lang="en-CA" dirty="0"/>
              <a:t> + ") born in " + </a:t>
            </a:r>
            <a:r>
              <a:rPr lang="en-CA" dirty="0" err="1"/>
              <a:t>c.yearBorn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        });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splitPane.setLeftComponent</a:t>
            </a:r>
            <a:r>
              <a:rPr lang="en-CA" dirty="0"/>
              <a:t>(new </a:t>
            </a:r>
            <a:r>
              <a:rPr lang="en-CA" dirty="0" err="1"/>
              <a:t>JScrollPane</a:t>
            </a:r>
            <a:r>
              <a:rPr lang="en-CA" dirty="0"/>
              <a:t>(list));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splitPane.setRightComponent</a:t>
            </a:r>
            <a:r>
              <a:rPr lang="en-CA" dirty="0"/>
              <a:t>(panel);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frame.add</a:t>
            </a:r>
            <a:r>
              <a:rPr lang="en-CA" dirty="0"/>
              <a:t>(</a:t>
            </a:r>
            <a:r>
              <a:rPr lang="en-CA" dirty="0" err="1"/>
              <a:t>splitPane</a:t>
            </a:r>
            <a:r>
              <a:rPr lang="en-CA" dirty="0"/>
              <a:t>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frame.pack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frame.setLocationRelativeTo</a:t>
            </a:r>
            <a:r>
              <a:rPr lang="en-CA" dirty="0"/>
              <a:t>(null);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frame.setVisible</a:t>
            </a:r>
            <a:r>
              <a:rPr lang="en-CA" dirty="0"/>
              <a:t>(true);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CB2151-8D9E-49CF-AF4D-E5526B3B1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1250" y="1825625"/>
            <a:ext cx="368255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dirty="0"/>
              <a:t>public static void main(final 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CelebrityList</a:t>
            </a:r>
            <a:r>
              <a:rPr lang="en-CA" dirty="0"/>
              <a:t> </a:t>
            </a:r>
            <a:r>
              <a:rPr lang="en-CA" dirty="0" err="1"/>
              <a:t>celebrityList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celebrityList</a:t>
            </a:r>
            <a:r>
              <a:rPr lang="en-CA" dirty="0"/>
              <a:t> = new </a:t>
            </a:r>
            <a:r>
              <a:rPr lang="en-CA" dirty="0" err="1"/>
              <a:t>CelebrityList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class Celebrity</a:t>
            </a:r>
          </a:p>
          <a:p>
            <a:pPr marL="0" indent="0">
              <a:buNone/>
            </a:pPr>
            <a:r>
              <a:rPr lang="en-CA" dirty="0"/>
              <a:t>    {</a:t>
            </a:r>
          </a:p>
          <a:p>
            <a:pPr marL="0" indent="0">
              <a:buNone/>
            </a:pPr>
            <a:r>
              <a:rPr lang="en-CA" dirty="0"/>
              <a:t>        private String </a:t>
            </a:r>
            <a:r>
              <a:rPr lang="en-CA" dirty="0" err="1"/>
              <a:t>firstName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private String </a:t>
            </a:r>
            <a:r>
              <a:rPr lang="en-CA" dirty="0" err="1"/>
              <a:t>lastName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private String </a:t>
            </a:r>
            <a:r>
              <a:rPr lang="en-CA" dirty="0" err="1"/>
              <a:t>famousFor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private int    </a:t>
            </a:r>
            <a:r>
              <a:rPr lang="en-CA" dirty="0" err="1"/>
              <a:t>yearBorn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+  constructor, getters, and </a:t>
            </a:r>
            <a:r>
              <a:rPr lang="en-CA" dirty="0" err="1"/>
              <a:t>toString</a:t>
            </a:r>
            <a:r>
              <a:rPr lang="en-CA"/>
              <a:t>()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5AA4D-6EFF-4CDD-BA3E-F8AB7A21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312AF-BC42-410E-9671-BA65C289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4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E285-DFA8-4A9D-99A1-3071CEA6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CBC0-7946-46DB-B79E-4809E326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https://docs.oracle.com/en/java/javase/17/docs/api/java.desktop/javax/swing/JFrame.html#%3Cinit%3E()</a:t>
            </a:r>
            <a:endParaRPr lang="en-CA" dirty="0"/>
          </a:p>
          <a:p>
            <a:r>
              <a:rPr lang="en-CA" dirty="0"/>
              <a:t>import </a:t>
            </a:r>
            <a:r>
              <a:rPr lang="en-CA" dirty="0" err="1"/>
              <a:t>javax.swing.JFrame</a:t>
            </a:r>
            <a:r>
              <a:rPr lang="en-CA" dirty="0"/>
              <a:t>;</a:t>
            </a:r>
          </a:p>
          <a:p>
            <a:r>
              <a:rPr lang="en-CA" dirty="0"/>
              <a:t>The JFrame is our GUI’s “window” object</a:t>
            </a:r>
          </a:p>
          <a:p>
            <a:r>
              <a:rPr lang="en-CA" dirty="0"/>
              <a:t>It can take parameters (e.g. the title) in the constructor, or not</a:t>
            </a:r>
          </a:p>
          <a:p>
            <a:r>
              <a:rPr lang="en-CA" dirty="0"/>
              <a:t>Invoke its </a:t>
            </a:r>
            <a:r>
              <a:rPr lang="en-CA" dirty="0" err="1"/>
              <a:t>setVisible</a:t>
            </a:r>
            <a:r>
              <a:rPr lang="en-CA" dirty="0"/>
              <a:t>(true) method for it to be visible</a:t>
            </a:r>
          </a:p>
          <a:p>
            <a:r>
              <a:rPr lang="en-CA" dirty="0"/>
              <a:t>We must also set its size or it appears minimized.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51A27-2855-4ECF-81CE-5126F3BB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0927A-D30D-43C2-B0C4-6C51554A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87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EA31-A85F-4F08-8D2B-8D4E0894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C3D2-56CB-4609-8BF1-1CE2FF96E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javax.swing.JFrame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Gui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Gui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/>
              <a:t>    {</a:t>
            </a:r>
          </a:p>
          <a:p>
            <a:pPr marL="0" indent="0">
              <a:buNone/>
            </a:pPr>
            <a:r>
              <a:rPr lang="en-CA" b="1" dirty="0"/>
              <a:t>        JFrame frame = new JFrame("Welcome");</a:t>
            </a:r>
          </a:p>
          <a:p>
            <a:pPr marL="0" indent="0">
              <a:buNone/>
            </a:pPr>
            <a:r>
              <a:rPr lang="en-CA" b="1" dirty="0"/>
              <a:t>        </a:t>
            </a:r>
            <a:r>
              <a:rPr lang="en-CA" b="1" dirty="0" err="1"/>
              <a:t>frame.setVisible</a:t>
            </a:r>
            <a:r>
              <a:rPr lang="en-CA" b="1" dirty="0"/>
              <a:t>(true);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    public static void main(final 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Gui</a:t>
            </a:r>
            <a:r>
              <a:rPr lang="en-CA" dirty="0"/>
              <a:t> </a:t>
            </a:r>
            <a:r>
              <a:rPr lang="en-CA" dirty="0" err="1"/>
              <a:t>gui</a:t>
            </a:r>
            <a:r>
              <a:rPr lang="en-CA" dirty="0"/>
              <a:t> = new </a:t>
            </a:r>
            <a:r>
              <a:rPr lang="en-CA" dirty="0" err="1"/>
              <a:t>Gui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357AD-4290-4F5E-84E9-AFCC0596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16" y="2107054"/>
            <a:ext cx="4962525" cy="31527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77E00-DFD7-4852-91FC-97E36E84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DF6A-93EA-4266-AD4A-22DEC89F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13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453C-C020-4C5A-B27C-47F6750D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E9BC5-1AC6-468E-907C-504826F13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1779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The JFrame is essentially our window</a:t>
            </a:r>
          </a:p>
          <a:p>
            <a:r>
              <a:rPr lang="en-CA" dirty="0"/>
              <a:t>We add a JPanel to our JFrame, to hold elements such as buttons,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Both the JFrame and JPanel have many methods available</a:t>
            </a:r>
          </a:p>
          <a:p>
            <a:r>
              <a:rPr lang="en-CA" dirty="0"/>
              <a:t>Typically when a JPanel is added to our JFrame, we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Set up a border (relative to the Frame)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Set the panel’s “layout”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Add elements to that layout</a:t>
            </a:r>
          </a:p>
          <a:p>
            <a:r>
              <a:rPr lang="en-CA" dirty="0"/>
              <a:t>Example:</a:t>
            </a:r>
          </a:p>
          <a:p>
            <a:pPr lvl="1"/>
            <a:r>
              <a:rPr lang="en-CA" dirty="0" err="1"/>
              <a:t>panel.setBorder</a:t>
            </a:r>
            <a:r>
              <a:rPr lang="en-CA" dirty="0"/>
              <a:t>(</a:t>
            </a:r>
            <a:r>
              <a:rPr lang="en-CA" dirty="0" err="1"/>
              <a:t>BorderFactory.createEmptyBorder</a:t>
            </a:r>
            <a:r>
              <a:rPr lang="en-CA" dirty="0"/>
              <a:t>(10, 20, 30, 40));</a:t>
            </a:r>
          </a:p>
          <a:p>
            <a:r>
              <a:rPr lang="en-CA" dirty="0"/>
              <a:t>Creates a border of 10px from the top, 20 from the bottom, 30 from the left, and 40 from the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147CE-7D52-424F-BAA3-A0FB7B8E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B52EB-FECB-4778-B277-E902EB94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17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1D04-441F-4441-B4F0-11659A38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85B1-0F7D-48F6-B1AB-1E23FC56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014"/>
            <a:ext cx="10515600" cy="53750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javax.swing.JFrame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javax.swing.JPanel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javax.swing.BorderFactory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Gui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Gui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/>
              <a:t>    {</a:t>
            </a:r>
          </a:p>
          <a:p>
            <a:pPr marL="0" indent="0">
              <a:buNone/>
            </a:pPr>
            <a:r>
              <a:rPr lang="en-CA" dirty="0"/>
              <a:t>        JFrame frame = new JFrame("Welcome");</a:t>
            </a:r>
          </a:p>
          <a:p>
            <a:pPr marL="0" indent="0">
              <a:buNone/>
            </a:pPr>
            <a:r>
              <a:rPr lang="en-CA" dirty="0"/>
              <a:t>        JPanel panel = new JPanel();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panel.setBorder</a:t>
            </a:r>
            <a:r>
              <a:rPr lang="en-CA" dirty="0"/>
              <a:t>(</a:t>
            </a:r>
            <a:r>
              <a:rPr lang="en-CA" dirty="0" err="1"/>
              <a:t>BorderFactory.createEmptyBorder</a:t>
            </a:r>
            <a:r>
              <a:rPr lang="en-CA" dirty="0"/>
              <a:t>(10, 20, 30, 40));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frame.setVisible</a:t>
            </a:r>
            <a:r>
              <a:rPr lang="en-CA" dirty="0"/>
              <a:t>(true);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    public static void main(final 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Gui</a:t>
            </a:r>
            <a:r>
              <a:rPr lang="en-CA" dirty="0"/>
              <a:t> </a:t>
            </a:r>
            <a:r>
              <a:rPr lang="en-CA" dirty="0" err="1"/>
              <a:t>gui</a:t>
            </a:r>
            <a:r>
              <a:rPr lang="en-CA" dirty="0"/>
              <a:t> = new </a:t>
            </a:r>
            <a:r>
              <a:rPr lang="en-CA" dirty="0" err="1"/>
              <a:t>Gui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69A76-2E4A-46C2-8AE3-AF005B77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387D0-17BA-4861-A378-42533663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12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E4D3-6758-4650-B03C-B7C3D5A1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6587-D7D7-4F08-8488-399E14AA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must set a “layout” for our panel now, to which we can add elements</a:t>
            </a:r>
          </a:p>
          <a:p>
            <a:r>
              <a:rPr lang="en-CA" dirty="0"/>
              <a:t>Let’s add a grid with 2 rows and 3 columns</a:t>
            </a:r>
          </a:p>
          <a:p>
            <a:r>
              <a:rPr lang="en-CA" dirty="0"/>
              <a:t>Then let’s add the panel to our frame (centered), and get it all working</a:t>
            </a:r>
          </a:p>
          <a:p>
            <a:r>
              <a:rPr lang="en-CA" dirty="0"/>
              <a:t>The pack() method will automatically set the Frame’s size according to the components on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6F12B-7935-4B46-86DA-F6947EE4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B9EB3-935C-4B8B-A627-7EC663F8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07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E4D3-6758-4650-B03C-B7C3D5A1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6587-D7D7-4F08-8488-399E14AA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Gui</a:t>
            </a: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Gui</a:t>
            </a:r>
            <a:r>
              <a:rPr lang="en-CA" dirty="0"/>
              <a:t>()    {</a:t>
            </a:r>
          </a:p>
          <a:p>
            <a:pPr marL="0" indent="0">
              <a:buNone/>
            </a:pPr>
            <a:r>
              <a:rPr lang="en-CA" dirty="0"/>
              <a:t>        JFrame frame = new JFrame("Welcome");</a:t>
            </a:r>
          </a:p>
          <a:p>
            <a:pPr marL="0" indent="0">
              <a:buNone/>
            </a:pPr>
            <a:r>
              <a:rPr lang="en-CA" dirty="0"/>
              <a:t>        JPanel panel = new JPanel();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panel.setBorder</a:t>
            </a:r>
            <a:r>
              <a:rPr lang="en-CA" dirty="0"/>
              <a:t>(</a:t>
            </a:r>
            <a:r>
              <a:rPr lang="en-CA" dirty="0" err="1"/>
              <a:t>BorderFactory.createEmptyBorder</a:t>
            </a:r>
            <a:r>
              <a:rPr lang="en-CA" dirty="0"/>
              <a:t>(10, 20, 30, 40));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panel.setLayout</a:t>
            </a:r>
            <a:r>
              <a:rPr lang="en-CA" dirty="0"/>
              <a:t>(new </a:t>
            </a:r>
            <a:r>
              <a:rPr lang="en-CA" dirty="0" err="1"/>
              <a:t>GridLayout</a:t>
            </a:r>
            <a:r>
              <a:rPr lang="en-CA" dirty="0"/>
              <a:t>(2, 3));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frame.add</a:t>
            </a:r>
            <a:r>
              <a:rPr lang="en-CA" dirty="0"/>
              <a:t>(panel, </a:t>
            </a:r>
            <a:r>
              <a:rPr lang="en-CA" dirty="0" err="1"/>
              <a:t>BorderLayout.CENTER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frame.setDefaultCloseOperation</a:t>
            </a:r>
            <a:r>
              <a:rPr lang="en-CA" dirty="0"/>
              <a:t>(</a:t>
            </a:r>
            <a:r>
              <a:rPr lang="en-CA" dirty="0" err="1"/>
              <a:t>JFrame.EXIT_ON_CLOSE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frame.pack</a:t>
            </a:r>
            <a:r>
              <a:rPr lang="en-CA" dirty="0"/>
              <a:t>();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frame.setVisible</a:t>
            </a:r>
            <a:r>
              <a:rPr lang="en-CA" dirty="0"/>
              <a:t>(true);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public static void main(final String[] </a:t>
            </a:r>
            <a:r>
              <a:rPr lang="en-CA" dirty="0" err="1"/>
              <a:t>args</a:t>
            </a:r>
            <a:r>
              <a:rPr lang="en-CA" dirty="0"/>
              <a:t>)   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Gui</a:t>
            </a:r>
            <a:r>
              <a:rPr lang="en-CA" dirty="0"/>
              <a:t> </a:t>
            </a:r>
            <a:r>
              <a:rPr lang="en-CA" dirty="0" err="1"/>
              <a:t>gui</a:t>
            </a:r>
            <a:r>
              <a:rPr lang="en-CA" dirty="0"/>
              <a:t> = new </a:t>
            </a:r>
            <a:r>
              <a:rPr lang="en-CA" dirty="0" err="1"/>
              <a:t>Gui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6F12B-7935-4B46-86DA-F6947EE4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B9EB3-935C-4B8B-A627-7EC663F8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86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525C-8883-470E-A717-E0168BA4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JLabel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B36F-D319-4C92-A89B-CAF76EF9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create a label that </a:t>
            </a:r>
            <a:r>
              <a:rPr lang="en-CA"/>
              <a:t>adds one dollar </a:t>
            </a:r>
            <a:r>
              <a:rPr lang="en-CA" dirty="0"/>
              <a:t>to </a:t>
            </a:r>
            <a:r>
              <a:rPr lang="en-CA"/>
              <a:t>a money total </a:t>
            </a:r>
            <a:r>
              <a:rPr lang="en-CA" dirty="0"/>
              <a:t>every time a button is clicked</a:t>
            </a:r>
          </a:p>
          <a:p>
            <a:r>
              <a:rPr lang="en-CA" dirty="0" err="1"/>
              <a:t>JLabel</a:t>
            </a:r>
            <a:r>
              <a:rPr lang="en-CA" dirty="0"/>
              <a:t> label = new </a:t>
            </a:r>
            <a:r>
              <a:rPr lang="en-CA" dirty="0" err="1"/>
              <a:t>JLabel</a:t>
            </a:r>
            <a:r>
              <a:rPr lang="en-CA" dirty="0"/>
              <a:t>("$</a:t>
            </a:r>
            <a:r>
              <a:rPr lang="en-CA"/>
              <a:t>0"); // see previous slide</a:t>
            </a:r>
            <a:endParaRPr lang="en-CA" dirty="0"/>
          </a:p>
          <a:p>
            <a:r>
              <a:rPr lang="en-CA" dirty="0" err="1"/>
              <a:t>panel.add</a:t>
            </a:r>
            <a:r>
              <a:rPr lang="en-CA" dirty="0"/>
              <a:t>(label);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DD389-9C67-4F61-97D2-60C005B8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Lesson 8: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C0A0D-0175-4405-803D-F0D11BF4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6-D9DB-4DC5-B9CA-57962F1365FA}" type="slidenum">
              <a:rPr lang="en-CA" smtClean="0"/>
              <a:t>9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A9E3A-1DB1-4797-8142-A090530B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56" y="3429000"/>
            <a:ext cx="38576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2288</Words>
  <Application>Microsoft Office PowerPoint</Application>
  <PresentationFormat>Widescreen</PresentationFormat>
  <Paragraphs>373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COMP2601</vt:lpstr>
      <vt:lpstr>Learning Outcomes</vt:lpstr>
      <vt:lpstr>JFrame</vt:lpstr>
      <vt:lpstr>JFrame</vt:lpstr>
      <vt:lpstr>JPanel</vt:lpstr>
      <vt:lpstr>Border</vt:lpstr>
      <vt:lpstr>Layout</vt:lpstr>
      <vt:lpstr>Layout</vt:lpstr>
      <vt:lpstr>JLabel</vt:lpstr>
      <vt:lpstr>JButton</vt:lpstr>
      <vt:lpstr>Clicking the JButton</vt:lpstr>
      <vt:lpstr>Clicking the JButton</vt:lpstr>
      <vt:lpstr>Our GUI</vt:lpstr>
      <vt:lpstr>JList: Start with Standard JFrame Setup</vt:lpstr>
      <vt:lpstr>JList</vt:lpstr>
      <vt:lpstr>JList</vt:lpstr>
      <vt:lpstr>Our First GUI Application</vt:lpstr>
      <vt:lpstr>Our Model</vt:lpstr>
      <vt:lpstr>Our Model: override toString() differently</vt:lpstr>
      <vt:lpstr>Interactive JSplitPane</vt:lpstr>
      <vt:lpstr>Final code</vt:lpstr>
      <vt:lpstr>Final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Wilder</dc:creator>
  <cp:lastModifiedBy>jason harrison</cp:lastModifiedBy>
  <cp:revision>70</cp:revision>
  <dcterms:created xsi:type="dcterms:W3CDTF">2022-03-08T16:30:43Z</dcterms:created>
  <dcterms:modified xsi:type="dcterms:W3CDTF">2022-06-11T00:04:35Z</dcterms:modified>
</cp:coreProperties>
</file>