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notesMasterIdLst>
    <p:notesMasterId r:id="rId24"/>
  </p:notesMasterIdLst>
  <p:sldIdLst>
    <p:sldId id="256" r:id="rId2"/>
    <p:sldId id="258" r:id="rId3"/>
    <p:sldId id="264" r:id="rId4"/>
    <p:sldId id="260" r:id="rId5"/>
    <p:sldId id="265" r:id="rId6"/>
    <p:sldId id="267" r:id="rId7"/>
    <p:sldId id="261" r:id="rId8"/>
    <p:sldId id="266" r:id="rId9"/>
    <p:sldId id="268" r:id="rId10"/>
    <p:sldId id="269" r:id="rId11"/>
    <p:sldId id="270" r:id="rId12"/>
    <p:sldId id="271" r:id="rId13"/>
    <p:sldId id="272" r:id="rId14"/>
    <p:sldId id="273" r:id="rId15"/>
    <p:sldId id="274" r:id="rId16"/>
    <p:sldId id="275" r:id="rId17"/>
    <p:sldId id="263" r:id="rId18"/>
    <p:sldId id="276" r:id="rId19"/>
    <p:sldId id="277"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snapToGrid="0">
      <p:cViewPr varScale="1">
        <p:scale>
          <a:sx n="118" d="100"/>
          <a:sy n="118"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86C3-CFF0-4CF3-BE0C-605F9F18A358}" type="datetimeFigureOut">
              <a:rPr lang="en-CA" smtClean="0"/>
              <a:t>2022-05-13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2EAC2-9E16-4734-96F6-BEF5BFEFD68D}" type="slidenum">
              <a:rPr lang="en-CA" smtClean="0"/>
              <a:t>‹#›</a:t>
            </a:fld>
            <a:endParaRPr lang="en-CA"/>
          </a:p>
        </p:txBody>
      </p:sp>
    </p:spTree>
    <p:extLst>
      <p:ext uri="{BB962C8B-B14F-4D97-AF65-F5344CB8AC3E}">
        <p14:creationId xmlns:p14="http://schemas.microsoft.com/office/powerpoint/2010/main" val="2401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2B6B3BF-1CDB-4998-A26D-E96EB67A32D5}" type="datetime1">
              <a:rPr lang="en-US" smtClean="0"/>
              <a:t>5/13/2022</a:t>
            </a:fld>
            <a:endParaRPr lang="en-US" dirty="0"/>
          </a:p>
        </p:txBody>
      </p:sp>
      <p:sp>
        <p:nvSpPr>
          <p:cNvPr id="8" name="Footer Placeholder 7"/>
          <p:cNvSpPr>
            <a:spLocks noGrp="1"/>
          </p:cNvSpPr>
          <p:nvPr>
            <p:ph type="ftr" sz="quarter" idx="11"/>
          </p:nvPr>
        </p:nvSpPr>
        <p:spPr/>
        <p:txBody>
          <a:bodyPr/>
          <a:lstStyle/>
          <a:p>
            <a:r>
              <a:rPr lang="en-US"/>
              <a:t>2601 L4: Class Initialization</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96EFA-547A-47DD-B3B4-D8959566D731}"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2601 L4: Class Initialization</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F0234-9003-4F19-B377-AC9DD92F4D87}"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2601 L4: Class Initialization</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EB649E-38CE-450F-9354-9C73FA03DB66}" type="datetime1">
              <a:rPr lang="en-US" smtClean="0"/>
              <a:t>5/13/2022</a:t>
            </a:fld>
            <a:endParaRPr lang="en-US" dirty="0"/>
          </a:p>
        </p:txBody>
      </p:sp>
      <p:sp>
        <p:nvSpPr>
          <p:cNvPr id="8" name="Footer Placeholder 7"/>
          <p:cNvSpPr>
            <a:spLocks noGrp="1"/>
          </p:cNvSpPr>
          <p:nvPr>
            <p:ph type="ftr" sz="quarter" idx="11"/>
          </p:nvPr>
        </p:nvSpPr>
        <p:spPr/>
        <p:txBody>
          <a:bodyPr/>
          <a:lstStyle/>
          <a:p>
            <a:r>
              <a:rPr lang="en-US"/>
              <a:t>2601 L4: Class Initialization</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B87E965-6125-4F05-96F8-FF519473D03B}" type="datetime1">
              <a:rPr lang="en-US" smtClean="0"/>
              <a:t>5/13/2022</a:t>
            </a:fld>
            <a:endParaRPr lang="en-US" dirty="0"/>
          </a:p>
        </p:txBody>
      </p:sp>
      <p:sp>
        <p:nvSpPr>
          <p:cNvPr id="8" name="Footer Placeholder 7"/>
          <p:cNvSpPr>
            <a:spLocks noGrp="1"/>
          </p:cNvSpPr>
          <p:nvPr>
            <p:ph type="ftr" sz="quarter" idx="11"/>
          </p:nvPr>
        </p:nvSpPr>
        <p:spPr/>
        <p:txBody>
          <a:bodyPr/>
          <a:lstStyle/>
          <a:p>
            <a:r>
              <a:rPr lang="en-US"/>
              <a:t>2601 L4: Class Initialization</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56BA2CD-26E7-4DA9-8C53-F26480039040}" type="datetime1">
              <a:rPr lang="en-US" smtClean="0"/>
              <a:t>5/13/2022</a:t>
            </a:fld>
            <a:endParaRPr lang="en-US" dirty="0"/>
          </a:p>
        </p:txBody>
      </p:sp>
      <p:sp>
        <p:nvSpPr>
          <p:cNvPr id="9" name="Footer Placeholder 8"/>
          <p:cNvSpPr>
            <a:spLocks noGrp="1"/>
          </p:cNvSpPr>
          <p:nvPr>
            <p:ph type="ftr" sz="quarter" idx="11"/>
          </p:nvPr>
        </p:nvSpPr>
        <p:spPr/>
        <p:txBody>
          <a:bodyPr/>
          <a:lstStyle/>
          <a:p>
            <a:r>
              <a:rPr lang="en-US"/>
              <a:t>2601 L4: Class Initialization</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1BC60AC-612C-49C5-BF1F-417B3F92930F}" type="datetime1">
              <a:rPr lang="en-US" smtClean="0"/>
              <a:t>5/13/2022</a:t>
            </a:fld>
            <a:endParaRPr lang="en-US" dirty="0"/>
          </a:p>
        </p:txBody>
      </p:sp>
      <p:sp>
        <p:nvSpPr>
          <p:cNvPr id="8" name="Footer Placeholder 7"/>
          <p:cNvSpPr>
            <a:spLocks noGrp="1"/>
          </p:cNvSpPr>
          <p:nvPr>
            <p:ph type="ftr" sz="quarter" idx="11"/>
          </p:nvPr>
        </p:nvSpPr>
        <p:spPr/>
        <p:txBody>
          <a:bodyPr/>
          <a:lstStyle/>
          <a:p>
            <a:r>
              <a:rPr lang="en-US"/>
              <a:t>2601 L4: Class Initialization</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FA1425-F13D-4298-A62A-C4B75621E029}" type="datetime1">
              <a:rPr lang="en-US" smtClean="0"/>
              <a:t>5/13/2022</a:t>
            </a:fld>
            <a:endParaRPr lang="en-US" dirty="0"/>
          </a:p>
        </p:txBody>
      </p:sp>
      <p:sp>
        <p:nvSpPr>
          <p:cNvPr id="4" name="Footer Placeholder 3"/>
          <p:cNvSpPr>
            <a:spLocks noGrp="1"/>
          </p:cNvSpPr>
          <p:nvPr>
            <p:ph type="ftr" sz="quarter" idx="11"/>
          </p:nvPr>
        </p:nvSpPr>
        <p:spPr/>
        <p:txBody>
          <a:bodyPr/>
          <a:lstStyle/>
          <a:p>
            <a:r>
              <a:rPr lang="en-US"/>
              <a:t>2601 L4: Class Initialization</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5D998-FA3A-457F-BA0C-30B62773053F}" type="datetime1">
              <a:rPr lang="en-US" smtClean="0"/>
              <a:t>5/13/2022</a:t>
            </a:fld>
            <a:endParaRPr lang="en-US" dirty="0"/>
          </a:p>
        </p:txBody>
      </p:sp>
      <p:sp>
        <p:nvSpPr>
          <p:cNvPr id="3" name="Footer Placeholder 2"/>
          <p:cNvSpPr>
            <a:spLocks noGrp="1"/>
          </p:cNvSpPr>
          <p:nvPr>
            <p:ph type="ftr" sz="quarter" idx="11"/>
          </p:nvPr>
        </p:nvSpPr>
        <p:spPr/>
        <p:txBody>
          <a:bodyPr/>
          <a:lstStyle/>
          <a:p>
            <a:r>
              <a:rPr lang="en-US"/>
              <a:t>2601 L4: Class Initialization</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80991A3-2072-4C58-B8EA-7F7546B69713}" type="datetime1">
              <a:rPr lang="en-US" smtClean="0"/>
              <a:t>5/13/2022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2601 L4: Class Initialization</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50685A8-857B-4F40-8F27-F0AB99AF3B6F}" type="datetime1">
              <a:rPr lang="en-US" smtClean="0"/>
              <a:t>5/13/2022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2601 L4: Class Initialization</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45CA0CF-C323-4792-952A-DB38C97BA228}" type="datetime1">
              <a:rPr lang="en-US" smtClean="0"/>
              <a:t>5/13/2022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2601 L4: Class Initialization</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E2D3-EDE1-4704-ADCC-245D2A80762A}"/>
              </a:ext>
            </a:extLst>
          </p:cNvPr>
          <p:cNvSpPr>
            <a:spLocks noGrp="1"/>
          </p:cNvSpPr>
          <p:nvPr>
            <p:ph type="ctrTitle"/>
          </p:nvPr>
        </p:nvSpPr>
        <p:spPr/>
        <p:txBody>
          <a:bodyPr>
            <a:normAutofit fontScale="90000"/>
          </a:bodyPr>
          <a:lstStyle/>
          <a:p>
            <a:r>
              <a:rPr lang="en-US"/>
              <a:t>COMP2601:</a:t>
            </a:r>
            <a:br>
              <a:rPr lang="en-US"/>
            </a:br>
            <a:r>
              <a:rPr lang="en-US"/>
              <a:t>Programming fundamentals </a:t>
            </a:r>
            <a:br>
              <a:rPr lang="en-US"/>
            </a:br>
            <a:r>
              <a:rPr lang="en-US"/>
              <a:t>part 3 (objects)</a:t>
            </a:r>
            <a:endParaRPr lang="en-CA"/>
          </a:p>
        </p:txBody>
      </p:sp>
      <p:sp>
        <p:nvSpPr>
          <p:cNvPr id="3" name="Subtitle 2">
            <a:extLst>
              <a:ext uri="{FF2B5EF4-FFF2-40B4-BE49-F238E27FC236}">
                <a16:creationId xmlns:a16="http://schemas.microsoft.com/office/drawing/2014/main" id="{F0C7E24A-5517-46D0-9435-F20DC362D947}"/>
              </a:ext>
            </a:extLst>
          </p:cNvPr>
          <p:cNvSpPr>
            <a:spLocks noGrp="1"/>
          </p:cNvSpPr>
          <p:nvPr>
            <p:ph type="subTitle" idx="1"/>
          </p:nvPr>
        </p:nvSpPr>
        <p:spPr/>
        <p:txBody>
          <a:bodyPr/>
          <a:lstStyle/>
          <a:p>
            <a:r>
              <a:rPr lang="en-US"/>
              <a:t>Lesson 4: Class Initialization</a:t>
            </a:r>
            <a:endParaRPr lang="en-CA"/>
          </a:p>
        </p:txBody>
      </p:sp>
    </p:spTree>
    <p:extLst>
      <p:ext uri="{BB962C8B-B14F-4D97-AF65-F5344CB8AC3E}">
        <p14:creationId xmlns:p14="http://schemas.microsoft.com/office/powerpoint/2010/main" val="38007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F1DF-6784-4341-8B34-A0CBA74334F2}"/>
              </a:ext>
            </a:extLst>
          </p:cNvPr>
          <p:cNvSpPr>
            <a:spLocks noGrp="1"/>
          </p:cNvSpPr>
          <p:nvPr>
            <p:ph type="title"/>
          </p:nvPr>
        </p:nvSpPr>
        <p:spPr/>
        <p:txBody>
          <a:bodyPr/>
          <a:lstStyle/>
          <a:p>
            <a:r>
              <a:rPr lang="en-US"/>
              <a:t>Constructor “matching”</a:t>
            </a:r>
            <a:endParaRPr lang="en-CA"/>
          </a:p>
        </p:txBody>
      </p:sp>
      <p:sp>
        <p:nvSpPr>
          <p:cNvPr id="3" name="Content Placeholder 2">
            <a:extLst>
              <a:ext uri="{FF2B5EF4-FFF2-40B4-BE49-F238E27FC236}">
                <a16:creationId xmlns:a16="http://schemas.microsoft.com/office/drawing/2014/main" id="{ED64A13B-A6B7-44E7-9F06-92AB6AAA3AB0}"/>
              </a:ext>
            </a:extLst>
          </p:cNvPr>
          <p:cNvSpPr>
            <a:spLocks noGrp="1"/>
          </p:cNvSpPr>
          <p:nvPr>
            <p:ph sz="half" idx="1"/>
          </p:nvPr>
        </p:nvSpPr>
        <p:spPr>
          <a:xfrm>
            <a:off x="729072" y="2643819"/>
            <a:ext cx="4271771" cy="3101982"/>
          </a:xfrm>
        </p:spPr>
        <p:txBody>
          <a:bodyPr>
            <a:normAutofit fontScale="85000" lnSpcReduction="10000"/>
          </a:bodyPr>
          <a:lstStyle/>
          <a:p>
            <a:pPr marL="0" indent="0">
              <a:lnSpc>
                <a:spcPct val="120000"/>
              </a:lnSpc>
              <a:spcBef>
                <a:spcPts val="0"/>
              </a:spcBef>
              <a:buNone/>
            </a:pPr>
            <a:r>
              <a:rPr lang="en-US" dirty="0"/>
              <a:t>class Dog</a:t>
            </a:r>
          </a:p>
          <a:p>
            <a:pPr marL="0" indent="0">
              <a:lnSpc>
                <a:spcPct val="120000"/>
              </a:lnSpc>
              <a:spcBef>
                <a:spcPts val="0"/>
              </a:spcBef>
              <a:buNone/>
            </a:pPr>
            <a:r>
              <a:rPr lang="en-US" dirty="0"/>
              <a:t>{</a:t>
            </a:r>
          </a:p>
          <a:p>
            <a:pPr marL="0" indent="0">
              <a:lnSpc>
                <a:spcPct val="120000"/>
              </a:lnSpc>
              <a:spcBef>
                <a:spcPts val="0"/>
              </a:spcBef>
              <a:buNone/>
            </a:pPr>
            <a:r>
              <a:rPr lang="en-US" dirty="0"/>
              <a:t>    private final String name;</a:t>
            </a:r>
          </a:p>
          <a:p>
            <a:pPr marL="0" indent="0">
              <a:lnSpc>
                <a:spcPct val="120000"/>
              </a:lnSpc>
              <a:spcBef>
                <a:spcPts val="0"/>
              </a:spcBef>
              <a:buNone/>
            </a:pPr>
            <a:r>
              <a:rPr lang="en-US" dirty="0"/>
              <a:t>    private final int </a:t>
            </a:r>
            <a:r>
              <a:rPr lang="en-US" dirty="0" err="1"/>
              <a:t>yearBorn</a:t>
            </a:r>
            <a:r>
              <a:rPr lang="en-US" dirty="0"/>
              <a:t>;</a:t>
            </a:r>
          </a:p>
          <a:p>
            <a:pPr marL="0" indent="0">
              <a:lnSpc>
                <a:spcPct val="120000"/>
              </a:lnSpc>
              <a:spcBef>
                <a:spcPts val="0"/>
              </a:spcBef>
              <a:buNone/>
            </a:pPr>
            <a:endParaRPr lang="en-US" dirty="0"/>
          </a:p>
          <a:p>
            <a:pPr marL="0" indent="0">
              <a:lnSpc>
                <a:spcPct val="120000"/>
              </a:lnSpc>
              <a:spcBef>
                <a:spcPts val="0"/>
              </a:spcBef>
              <a:buNone/>
            </a:pPr>
            <a:r>
              <a:rPr lang="en-US" dirty="0"/>
              <a:t>    Dog(final String name, final int </a:t>
            </a:r>
            <a:r>
              <a:rPr lang="en-US" dirty="0" err="1"/>
              <a:t>yearBorn</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super(); // present, even if we omit it</a:t>
            </a:r>
          </a:p>
          <a:p>
            <a:pPr marL="0" indent="0">
              <a:lnSpc>
                <a:spcPct val="120000"/>
              </a:lnSpc>
              <a:spcBef>
                <a:spcPts val="0"/>
              </a:spcBef>
              <a:buNone/>
            </a:pPr>
            <a:r>
              <a:rPr lang="en-US" dirty="0"/>
              <a:t>        this.name = name;</a:t>
            </a:r>
          </a:p>
          <a:p>
            <a:pPr marL="0" indent="0">
              <a:lnSpc>
                <a:spcPct val="120000"/>
              </a:lnSpc>
              <a:spcBef>
                <a:spcPts val="0"/>
              </a:spcBef>
              <a:buNone/>
            </a:pPr>
            <a:r>
              <a:rPr lang="en-US" dirty="0"/>
              <a:t>        </a:t>
            </a:r>
            <a:r>
              <a:rPr lang="en-US" dirty="0" err="1"/>
              <a:t>this.yearBorn</a:t>
            </a:r>
            <a:r>
              <a:rPr lang="en-US" dirty="0"/>
              <a:t> = </a:t>
            </a:r>
            <a:r>
              <a:rPr lang="en-US" dirty="0" err="1"/>
              <a:t>yearBorn</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a:t>
            </a:r>
          </a:p>
        </p:txBody>
      </p:sp>
      <p:pic>
        <p:nvPicPr>
          <p:cNvPr id="8" name="Content Placeholder 7">
            <a:extLst>
              <a:ext uri="{FF2B5EF4-FFF2-40B4-BE49-F238E27FC236}">
                <a16:creationId xmlns:a16="http://schemas.microsoft.com/office/drawing/2014/main" id="{0E80AAA1-4991-4F7E-BC24-D191FAEC10B6}"/>
              </a:ext>
            </a:extLst>
          </p:cNvPr>
          <p:cNvPicPr>
            <a:picLocks noGrp="1" noChangeAspect="1"/>
          </p:cNvPicPr>
          <p:nvPr>
            <p:ph sz="half" idx="2"/>
          </p:nvPr>
        </p:nvPicPr>
        <p:blipFill>
          <a:blip r:embed="rId2"/>
          <a:stretch>
            <a:fillRect/>
          </a:stretch>
        </p:blipFill>
        <p:spPr>
          <a:xfrm>
            <a:off x="5000843" y="3539760"/>
            <a:ext cx="6856401" cy="2086125"/>
          </a:xfrm>
        </p:spPr>
      </p:pic>
      <p:sp>
        <p:nvSpPr>
          <p:cNvPr id="4" name="Footer Placeholder 3">
            <a:extLst>
              <a:ext uri="{FF2B5EF4-FFF2-40B4-BE49-F238E27FC236}">
                <a16:creationId xmlns:a16="http://schemas.microsoft.com/office/drawing/2014/main" id="{3A6490AC-3E66-4CCC-B9E2-BD4EF8968948}"/>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DB361A76-7C6D-4D4F-98AB-03E1E734818A}"/>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212197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F1DF-6784-4341-8B34-A0CBA74334F2}"/>
              </a:ext>
            </a:extLst>
          </p:cNvPr>
          <p:cNvSpPr>
            <a:spLocks noGrp="1"/>
          </p:cNvSpPr>
          <p:nvPr>
            <p:ph type="title"/>
          </p:nvPr>
        </p:nvSpPr>
        <p:spPr/>
        <p:txBody>
          <a:bodyPr/>
          <a:lstStyle/>
          <a:p>
            <a:r>
              <a:rPr lang="en-US"/>
              <a:t>Constructor “matching”</a:t>
            </a:r>
            <a:endParaRPr lang="en-CA"/>
          </a:p>
        </p:txBody>
      </p:sp>
      <p:sp>
        <p:nvSpPr>
          <p:cNvPr id="3" name="Content Placeholder 2">
            <a:extLst>
              <a:ext uri="{FF2B5EF4-FFF2-40B4-BE49-F238E27FC236}">
                <a16:creationId xmlns:a16="http://schemas.microsoft.com/office/drawing/2014/main" id="{ED64A13B-A6B7-44E7-9F06-92AB6AAA3AB0}"/>
              </a:ext>
            </a:extLst>
          </p:cNvPr>
          <p:cNvSpPr>
            <a:spLocks noGrp="1"/>
          </p:cNvSpPr>
          <p:nvPr>
            <p:ph sz="half" idx="1"/>
          </p:nvPr>
        </p:nvSpPr>
        <p:spPr/>
        <p:txBody>
          <a:bodyPr>
            <a:normAutofit fontScale="85000" lnSpcReduction="10000"/>
          </a:bodyPr>
          <a:lstStyle/>
          <a:p>
            <a:pPr marL="0" indent="0">
              <a:lnSpc>
                <a:spcPct val="120000"/>
              </a:lnSpc>
              <a:spcBef>
                <a:spcPts val="0"/>
              </a:spcBef>
              <a:buNone/>
            </a:pPr>
            <a:r>
              <a:rPr lang="en-US" dirty="0"/>
              <a:t>class Dog</a:t>
            </a:r>
          </a:p>
          <a:p>
            <a:pPr marL="0" indent="0">
              <a:lnSpc>
                <a:spcPct val="120000"/>
              </a:lnSpc>
              <a:spcBef>
                <a:spcPts val="0"/>
              </a:spcBef>
              <a:buNone/>
            </a:pPr>
            <a:r>
              <a:rPr lang="en-US" dirty="0"/>
              <a:t>{</a:t>
            </a:r>
          </a:p>
          <a:p>
            <a:pPr marL="0" indent="0">
              <a:lnSpc>
                <a:spcPct val="120000"/>
              </a:lnSpc>
              <a:spcBef>
                <a:spcPts val="0"/>
              </a:spcBef>
              <a:buNone/>
            </a:pPr>
            <a:r>
              <a:rPr lang="en-US" dirty="0"/>
              <a:t>    private final String </a:t>
            </a:r>
            <a:r>
              <a:rPr lang="en-US" dirty="0">
                <a:highlight>
                  <a:srgbClr val="FFFF00"/>
                </a:highlight>
              </a:rPr>
              <a:t>name</a:t>
            </a:r>
            <a:r>
              <a:rPr lang="en-US" dirty="0"/>
              <a:t>;</a:t>
            </a:r>
          </a:p>
          <a:p>
            <a:pPr marL="0" indent="0">
              <a:lnSpc>
                <a:spcPct val="120000"/>
              </a:lnSpc>
              <a:spcBef>
                <a:spcPts val="0"/>
              </a:spcBef>
              <a:buNone/>
            </a:pPr>
            <a:r>
              <a:rPr lang="en-US" dirty="0"/>
              <a:t>    private final int </a:t>
            </a:r>
            <a:r>
              <a:rPr lang="en-US" dirty="0" err="1">
                <a:highlight>
                  <a:srgbClr val="00FF00"/>
                </a:highlight>
              </a:rPr>
              <a:t>yearBorn</a:t>
            </a:r>
            <a:r>
              <a:rPr lang="en-US" dirty="0"/>
              <a:t>;</a:t>
            </a:r>
          </a:p>
          <a:p>
            <a:pPr marL="0" indent="0">
              <a:lnSpc>
                <a:spcPct val="120000"/>
              </a:lnSpc>
              <a:spcBef>
                <a:spcPts val="0"/>
              </a:spcBef>
              <a:buNone/>
            </a:pPr>
            <a:endParaRPr lang="en-US" dirty="0"/>
          </a:p>
          <a:p>
            <a:pPr marL="0" indent="0">
              <a:lnSpc>
                <a:spcPct val="120000"/>
              </a:lnSpc>
              <a:spcBef>
                <a:spcPts val="0"/>
              </a:spcBef>
              <a:buNone/>
            </a:pPr>
            <a:r>
              <a:rPr lang="en-US" dirty="0"/>
              <a:t>    Dog(final String </a:t>
            </a:r>
            <a:r>
              <a:rPr lang="en-US" dirty="0">
                <a:highlight>
                  <a:srgbClr val="FFFF00"/>
                </a:highlight>
              </a:rPr>
              <a:t>name</a:t>
            </a:r>
            <a:r>
              <a:rPr lang="en-US" dirty="0"/>
              <a:t>, final int </a:t>
            </a:r>
            <a:r>
              <a:rPr lang="en-US" dirty="0" err="1">
                <a:highlight>
                  <a:srgbClr val="00FF00"/>
                </a:highlight>
              </a:rPr>
              <a:t>yearBorn</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super(); // present, even if we omit it</a:t>
            </a:r>
          </a:p>
          <a:p>
            <a:pPr marL="0" indent="0">
              <a:lnSpc>
                <a:spcPct val="120000"/>
              </a:lnSpc>
              <a:spcBef>
                <a:spcPts val="0"/>
              </a:spcBef>
              <a:buNone/>
            </a:pPr>
            <a:r>
              <a:rPr lang="en-US" dirty="0"/>
              <a:t>        </a:t>
            </a:r>
            <a:r>
              <a:rPr lang="en-US" dirty="0">
                <a:highlight>
                  <a:srgbClr val="FFFF00"/>
                </a:highlight>
              </a:rPr>
              <a:t>this.name = name;</a:t>
            </a:r>
          </a:p>
          <a:p>
            <a:pPr marL="0" indent="0">
              <a:lnSpc>
                <a:spcPct val="120000"/>
              </a:lnSpc>
              <a:spcBef>
                <a:spcPts val="0"/>
              </a:spcBef>
              <a:buNone/>
            </a:pPr>
            <a:r>
              <a:rPr lang="en-US" dirty="0"/>
              <a:t>        </a:t>
            </a:r>
            <a:r>
              <a:rPr lang="en-US" dirty="0" err="1">
                <a:highlight>
                  <a:srgbClr val="00FF00"/>
                </a:highlight>
              </a:rPr>
              <a:t>this.yearBorn</a:t>
            </a:r>
            <a:r>
              <a:rPr lang="en-US" dirty="0">
                <a:highlight>
                  <a:srgbClr val="00FF00"/>
                </a:highlight>
              </a:rPr>
              <a:t> = </a:t>
            </a:r>
            <a:r>
              <a:rPr lang="en-US" dirty="0" err="1">
                <a:highlight>
                  <a:srgbClr val="00FF00"/>
                </a:highlight>
              </a:rPr>
              <a:t>yearBorn</a:t>
            </a:r>
            <a:r>
              <a:rPr lang="en-US" dirty="0">
                <a:highlight>
                  <a:srgbClr val="00FF00"/>
                </a:highlight>
              </a:rPr>
              <a:t>;</a:t>
            </a:r>
          </a:p>
          <a:p>
            <a:pPr marL="0" indent="0">
              <a:lnSpc>
                <a:spcPct val="120000"/>
              </a:lnSpc>
              <a:spcBef>
                <a:spcPts val="0"/>
              </a:spcBef>
              <a:buNone/>
            </a:pPr>
            <a:r>
              <a:rPr lang="en-US" dirty="0"/>
              <a:t>    }</a:t>
            </a:r>
          </a:p>
          <a:p>
            <a:pPr marL="0" indent="0">
              <a:lnSpc>
                <a:spcPct val="120000"/>
              </a:lnSpc>
              <a:spcBef>
                <a:spcPts val="0"/>
              </a:spcBef>
              <a:buNone/>
            </a:pPr>
            <a:r>
              <a:rPr lang="en-US" dirty="0"/>
              <a:t>}</a:t>
            </a:r>
          </a:p>
        </p:txBody>
      </p:sp>
      <p:sp>
        <p:nvSpPr>
          <p:cNvPr id="4" name="Footer Placeholder 3">
            <a:extLst>
              <a:ext uri="{FF2B5EF4-FFF2-40B4-BE49-F238E27FC236}">
                <a16:creationId xmlns:a16="http://schemas.microsoft.com/office/drawing/2014/main" id="{3A6490AC-3E66-4CCC-B9E2-BD4EF8968948}"/>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DB361A76-7C6D-4D4F-98AB-03E1E734818A}"/>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
        <p:nvSpPr>
          <p:cNvPr id="7" name="Content Placeholder 6">
            <a:extLst>
              <a:ext uri="{FF2B5EF4-FFF2-40B4-BE49-F238E27FC236}">
                <a16:creationId xmlns:a16="http://schemas.microsoft.com/office/drawing/2014/main" id="{3E4EBB15-5BEA-4FC2-9F84-E17FC90A8D19}"/>
              </a:ext>
            </a:extLst>
          </p:cNvPr>
          <p:cNvSpPr>
            <a:spLocks noGrp="1"/>
          </p:cNvSpPr>
          <p:nvPr>
            <p:ph sz="half" idx="2"/>
          </p:nvPr>
        </p:nvSpPr>
        <p:spPr>
          <a:xfrm>
            <a:off x="5764696" y="2638044"/>
            <a:ext cx="5703055" cy="3101982"/>
          </a:xfrm>
        </p:spPr>
        <p:txBody>
          <a:bodyPr>
            <a:normAutofit fontScale="85000" lnSpcReduction="10000"/>
          </a:bodyPr>
          <a:lstStyle/>
          <a:p>
            <a:pPr marL="0" indent="0">
              <a:lnSpc>
                <a:spcPct val="120000"/>
              </a:lnSpc>
              <a:spcBef>
                <a:spcPts val="0"/>
              </a:spcBef>
              <a:buNone/>
            </a:pPr>
            <a:r>
              <a:rPr lang="en-CA" dirty="0"/>
              <a:t>class Pitbull extends Dog</a:t>
            </a:r>
          </a:p>
          <a:p>
            <a:pPr marL="0" indent="0">
              <a:lnSpc>
                <a:spcPct val="120000"/>
              </a:lnSpc>
              <a:spcBef>
                <a:spcPts val="0"/>
              </a:spcBef>
              <a:buNone/>
            </a:pPr>
            <a:r>
              <a:rPr lang="en-CA" dirty="0"/>
              <a:t>{</a:t>
            </a:r>
          </a:p>
          <a:p>
            <a:pPr marL="0" indent="0">
              <a:lnSpc>
                <a:spcPct val="120000"/>
              </a:lnSpc>
              <a:spcBef>
                <a:spcPts val="0"/>
              </a:spcBef>
              <a:buNone/>
            </a:pPr>
            <a:r>
              <a:rPr lang="en-CA" dirty="0"/>
              <a:t>    private </a:t>
            </a:r>
            <a:r>
              <a:rPr lang="en-CA" dirty="0" err="1"/>
              <a:t>boolean</a:t>
            </a:r>
            <a:r>
              <a:rPr lang="en-CA" dirty="0"/>
              <a:t> </a:t>
            </a:r>
            <a:r>
              <a:rPr lang="en-CA" dirty="0">
                <a:highlight>
                  <a:srgbClr val="00FFFF"/>
                </a:highlight>
              </a:rPr>
              <a:t>dangerous</a:t>
            </a:r>
            <a:r>
              <a:rPr lang="en-CA" dirty="0"/>
              <a:t>;  // might change!</a:t>
            </a:r>
          </a:p>
          <a:p>
            <a:pPr marL="0" indent="0">
              <a:lnSpc>
                <a:spcPct val="120000"/>
              </a:lnSpc>
              <a:spcBef>
                <a:spcPts val="0"/>
              </a:spcBef>
              <a:buNone/>
            </a:pPr>
            <a:endParaRPr lang="en-CA" dirty="0"/>
          </a:p>
          <a:p>
            <a:pPr marL="0" indent="0">
              <a:lnSpc>
                <a:spcPct val="120000"/>
              </a:lnSpc>
              <a:spcBef>
                <a:spcPts val="0"/>
              </a:spcBef>
              <a:buNone/>
            </a:pPr>
            <a:r>
              <a:rPr lang="en-CA" dirty="0"/>
              <a:t>    Pitbull(final String </a:t>
            </a:r>
            <a:r>
              <a:rPr lang="en-CA" dirty="0">
                <a:highlight>
                  <a:srgbClr val="FFFF00"/>
                </a:highlight>
              </a:rPr>
              <a:t>name</a:t>
            </a:r>
            <a:r>
              <a:rPr lang="en-CA" dirty="0"/>
              <a:t>, final int </a:t>
            </a:r>
            <a:r>
              <a:rPr lang="en-CA" dirty="0" err="1">
                <a:highlight>
                  <a:srgbClr val="00FF00"/>
                </a:highlight>
              </a:rPr>
              <a:t>yearBorn</a:t>
            </a:r>
            <a:r>
              <a:rPr lang="en-CA" dirty="0"/>
              <a:t>, final </a:t>
            </a:r>
            <a:r>
              <a:rPr lang="en-CA" dirty="0" err="1"/>
              <a:t>boolean</a:t>
            </a:r>
            <a:r>
              <a:rPr lang="en-CA" dirty="0"/>
              <a:t> </a:t>
            </a:r>
            <a:r>
              <a:rPr lang="en-CA" dirty="0">
                <a:highlight>
                  <a:srgbClr val="00FFFF"/>
                </a:highlight>
              </a:rPr>
              <a:t>dangerous</a:t>
            </a:r>
            <a:r>
              <a:rPr lang="en-CA" dirty="0"/>
              <a:t>)</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b="1" dirty="0"/>
              <a:t>super(</a:t>
            </a:r>
            <a:r>
              <a:rPr lang="en-CA" b="1" dirty="0">
                <a:highlight>
                  <a:srgbClr val="FFFF00"/>
                </a:highlight>
              </a:rPr>
              <a:t>name</a:t>
            </a:r>
            <a:r>
              <a:rPr lang="en-CA" b="1" dirty="0"/>
              <a:t>, </a:t>
            </a:r>
            <a:r>
              <a:rPr lang="en-CA" b="1" dirty="0" err="1">
                <a:highlight>
                  <a:srgbClr val="00FF00"/>
                </a:highlight>
              </a:rPr>
              <a:t>yearBorn</a:t>
            </a:r>
            <a:r>
              <a:rPr lang="en-CA" b="1" dirty="0"/>
              <a:t>);</a:t>
            </a:r>
            <a:r>
              <a:rPr lang="en-CA" dirty="0"/>
              <a:t>  // satisfies the Dog constructor</a:t>
            </a:r>
          </a:p>
          <a:p>
            <a:pPr marL="0" indent="0">
              <a:lnSpc>
                <a:spcPct val="120000"/>
              </a:lnSpc>
              <a:spcBef>
                <a:spcPts val="0"/>
              </a:spcBef>
              <a:buNone/>
            </a:pPr>
            <a:r>
              <a:rPr lang="en-CA" dirty="0"/>
              <a:t>        </a:t>
            </a:r>
            <a:r>
              <a:rPr lang="en-CA" dirty="0" err="1">
                <a:highlight>
                  <a:srgbClr val="00FFFF"/>
                </a:highlight>
              </a:rPr>
              <a:t>this.dangerous</a:t>
            </a:r>
            <a:r>
              <a:rPr lang="en-CA" dirty="0">
                <a:highlight>
                  <a:srgbClr val="00FFFF"/>
                </a:highlight>
              </a:rPr>
              <a:t> = dangerous;</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endParaRPr lang="en-CA" dirty="0"/>
          </a:p>
        </p:txBody>
      </p:sp>
    </p:spTree>
    <p:extLst>
      <p:ext uri="{BB962C8B-B14F-4D97-AF65-F5344CB8AC3E}">
        <p14:creationId xmlns:p14="http://schemas.microsoft.com/office/powerpoint/2010/main" val="231428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1E89-60B2-4DCD-8A62-B7232E0B8322}"/>
              </a:ext>
            </a:extLst>
          </p:cNvPr>
          <p:cNvSpPr>
            <a:spLocks noGrp="1"/>
          </p:cNvSpPr>
          <p:nvPr>
            <p:ph type="title"/>
          </p:nvPr>
        </p:nvSpPr>
        <p:spPr>
          <a:xfrm>
            <a:off x="4023466" y="929114"/>
            <a:ext cx="7729728" cy="1188720"/>
          </a:xfrm>
        </p:spPr>
        <p:txBody>
          <a:bodyPr/>
          <a:lstStyle/>
          <a:p>
            <a:r>
              <a:rPr lang="en-US"/>
              <a:t>Constructor call order</a:t>
            </a:r>
            <a:endParaRPr lang="en-CA"/>
          </a:p>
        </p:txBody>
      </p:sp>
      <p:sp>
        <p:nvSpPr>
          <p:cNvPr id="3" name="Content Placeholder 2">
            <a:extLst>
              <a:ext uri="{FF2B5EF4-FFF2-40B4-BE49-F238E27FC236}">
                <a16:creationId xmlns:a16="http://schemas.microsoft.com/office/drawing/2014/main" id="{5807C9FE-92FA-40BC-966E-F047B6EFEA3D}"/>
              </a:ext>
            </a:extLst>
          </p:cNvPr>
          <p:cNvSpPr>
            <a:spLocks noGrp="1"/>
          </p:cNvSpPr>
          <p:nvPr>
            <p:ph sz="half" idx="1"/>
          </p:nvPr>
        </p:nvSpPr>
        <p:spPr>
          <a:xfrm>
            <a:off x="438806" y="185980"/>
            <a:ext cx="5148262" cy="6579030"/>
          </a:xfrm>
        </p:spPr>
        <p:txBody>
          <a:bodyPr>
            <a:normAutofit fontScale="62500" lnSpcReduction="20000"/>
          </a:bodyPr>
          <a:lstStyle/>
          <a:p>
            <a:pPr marL="0" indent="0">
              <a:lnSpc>
                <a:spcPct val="120000"/>
              </a:lnSpc>
              <a:spcBef>
                <a:spcPts val="0"/>
              </a:spcBef>
              <a:buNone/>
            </a:pPr>
            <a:r>
              <a:rPr lang="en-CA" dirty="0"/>
              <a:t>public class Mammal</a:t>
            </a:r>
          </a:p>
          <a:p>
            <a:pPr marL="0" indent="0">
              <a:lnSpc>
                <a:spcPct val="120000"/>
              </a:lnSpc>
              <a:spcBef>
                <a:spcPts val="0"/>
              </a:spcBef>
              <a:buNone/>
            </a:pPr>
            <a:r>
              <a:rPr lang="en-CA" dirty="0"/>
              <a:t>{</a:t>
            </a:r>
          </a:p>
          <a:p>
            <a:pPr marL="0" indent="0">
              <a:lnSpc>
                <a:spcPct val="120000"/>
              </a:lnSpc>
              <a:spcBef>
                <a:spcPts val="0"/>
              </a:spcBef>
              <a:buNone/>
            </a:pPr>
            <a:r>
              <a:rPr lang="en-CA" dirty="0"/>
              <a:t>    public Mammal()</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System.out.println</a:t>
            </a:r>
            <a:r>
              <a:rPr lang="en-CA" dirty="0"/>
              <a:t>("constructing Mammal");</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r>
              <a:rPr lang="en-CA" dirty="0"/>
              <a:t>public class Canine extends Mammal</a:t>
            </a:r>
          </a:p>
          <a:p>
            <a:pPr marL="0" indent="0">
              <a:lnSpc>
                <a:spcPct val="120000"/>
              </a:lnSpc>
              <a:spcBef>
                <a:spcPts val="0"/>
              </a:spcBef>
              <a:buNone/>
            </a:pPr>
            <a:r>
              <a:rPr lang="en-CA" dirty="0"/>
              <a:t>{</a:t>
            </a:r>
          </a:p>
          <a:p>
            <a:pPr marL="0" indent="0">
              <a:lnSpc>
                <a:spcPct val="120000"/>
              </a:lnSpc>
              <a:spcBef>
                <a:spcPts val="0"/>
              </a:spcBef>
              <a:buNone/>
            </a:pPr>
            <a:r>
              <a:rPr lang="en-CA" dirty="0"/>
              <a:t>    public Canine()</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System.out.println</a:t>
            </a:r>
            <a:r>
              <a:rPr lang="en-CA" dirty="0"/>
              <a:t>("constructing Canine");</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r>
              <a:rPr lang="en-CA" dirty="0"/>
              <a:t>class Dog extends Canine</a:t>
            </a:r>
          </a:p>
          <a:p>
            <a:pPr marL="0" indent="0">
              <a:lnSpc>
                <a:spcPct val="120000"/>
              </a:lnSpc>
              <a:spcBef>
                <a:spcPts val="0"/>
              </a:spcBef>
              <a:buNone/>
            </a:pPr>
            <a:r>
              <a:rPr lang="en-CA" dirty="0"/>
              <a:t>{</a:t>
            </a:r>
          </a:p>
          <a:p>
            <a:pPr marL="0" indent="0">
              <a:lnSpc>
                <a:spcPct val="120000"/>
              </a:lnSpc>
              <a:spcBef>
                <a:spcPts val="0"/>
              </a:spcBef>
              <a:buNone/>
            </a:pPr>
            <a:r>
              <a:rPr lang="en-CA" dirty="0"/>
              <a:t>    private final String name;</a:t>
            </a:r>
          </a:p>
          <a:p>
            <a:pPr marL="0" indent="0">
              <a:lnSpc>
                <a:spcPct val="120000"/>
              </a:lnSpc>
              <a:spcBef>
                <a:spcPts val="0"/>
              </a:spcBef>
              <a:buNone/>
            </a:pPr>
            <a:r>
              <a:rPr lang="en-CA" dirty="0"/>
              <a:t>    private final int </a:t>
            </a:r>
            <a:r>
              <a:rPr lang="en-CA" dirty="0" err="1"/>
              <a:t>yearBorn</a:t>
            </a:r>
            <a:r>
              <a:rPr lang="en-CA" dirty="0"/>
              <a:t>;</a:t>
            </a:r>
          </a:p>
          <a:p>
            <a:pPr marL="0" indent="0">
              <a:lnSpc>
                <a:spcPct val="120000"/>
              </a:lnSpc>
              <a:spcBef>
                <a:spcPts val="0"/>
              </a:spcBef>
              <a:buNone/>
            </a:pPr>
            <a:endParaRPr lang="en-CA" dirty="0"/>
          </a:p>
          <a:p>
            <a:pPr marL="0" indent="0">
              <a:lnSpc>
                <a:spcPct val="120000"/>
              </a:lnSpc>
              <a:spcBef>
                <a:spcPts val="0"/>
              </a:spcBef>
              <a:buNone/>
            </a:pPr>
            <a:r>
              <a:rPr lang="en-CA" dirty="0"/>
              <a:t>    Dog(final String name, final int </a:t>
            </a:r>
            <a:r>
              <a:rPr lang="en-CA" dirty="0" err="1"/>
              <a:t>yearBorn</a:t>
            </a:r>
            <a:r>
              <a:rPr lang="en-CA" dirty="0"/>
              <a:t>)</a:t>
            </a:r>
          </a:p>
          <a:p>
            <a:pPr marL="0" indent="0">
              <a:lnSpc>
                <a:spcPct val="120000"/>
              </a:lnSpc>
              <a:spcBef>
                <a:spcPts val="0"/>
              </a:spcBef>
              <a:buNone/>
            </a:pPr>
            <a:r>
              <a:rPr lang="en-CA" dirty="0"/>
              <a:t>    {</a:t>
            </a:r>
          </a:p>
          <a:p>
            <a:pPr marL="0" indent="0">
              <a:lnSpc>
                <a:spcPct val="120000"/>
              </a:lnSpc>
              <a:spcBef>
                <a:spcPts val="0"/>
              </a:spcBef>
              <a:buNone/>
            </a:pPr>
            <a:r>
              <a:rPr lang="en-CA" dirty="0"/>
              <a:t>        super(); // present, even if we omit it</a:t>
            </a:r>
          </a:p>
          <a:p>
            <a:pPr marL="0" indent="0">
              <a:lnSpc>
                <a:spcPct val="120000"/>
              </a:lnSpc>
              <a:spcBef>
                <a:spcPts val="0"/>
              </a:spcBef>
              <a:buNone/>
            </a:pPr>
            <a:r>
              <a:rPr lang="en-CA" dirty="0"/>
              <a:t>        this.name = name;</a:t>
            </a:r>
          </a:p>
          <a:p>
            <a:pPr marL="0" indent="0">
              <a:lnSpc>
                <a:spcPct val="120000"/>
              </a:lnSpc>
              <a:spcBef>
                <a:spcPts val="0"/>
              </a:spcBef>
              <a:buNone/>
            </a:pPr>
            <a:r>
              <a:rPr lang="en-CA" dirty="0"/>
              <a:t>        </a:t>
            </a:r>
            <a:r>
              <a:rPr lang="en-CA" dirty="0" err="1"/>
              <a:t>this.yearBorn</a:t>
            </a:r>
            <a:r>
              <a:rPr lang="en-CA" dirty="0"/>
              <a:t> = </a:t>
            </a:r>
            <a:r>
              <a:rPr lang="en-CA" dirty="0" err="1"/>
              <a:t>yearBorn</a:t>
            </a:r>
            <a:r>
              <a:rPr lang="en-CA" dirty="0"/>
              <a:t>;</a:t>
            </a:r>
          </a:p>
          <a:p>
            <a:pPr marL="0" indent="0">
              <a:lnSpc>
                <a:spcPct val="120000"/>
              </a:lnSpc>
              <a:spcBef>
                <a:spcPts val="0"/>
              </a:spcBef>
              <a:buNone/>
            </a:pPr>
            <a:r>
              <a:rPr lang="en-CA" dirty="0"/>
              <a:t>        </a:t>
            </a:r>
            <a:r>
              <a:rPr lang="en-CA" dirty="0" err="1"/>
              <a:t>System.out.println</a:t>
            </a:r>
            <a:r>
              <a:rPr lang="en-CA" dirty="0"/>
              <a:t>("constructing Dog");</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r>
              <a:rPr lang="en-CA" dirty="0"/>
              <a:t>class Pitbull extends Dog</a:t>
            </a:r>
          </a:p>
          <a:p>
            <a:pPr marL="0" indent="0">
              <a:lnSpc>
                <a:spcPct val="120000"/>
              </a:lnSpc>
              <a:spcBef>
                <a:spcPts val="0"/>
              </a:spcBef>
              <a:buNone/>
            </a:pPr>
            <a:r>
              <a:rPr lang="en-CA" dirty="0"/>
              <a:t>{</a:t>
            </a:r>
          </a:p>
          <a:p>
            <a:pPr marL="0" indent="0">
              <a:lnSpc>
                <a:spcPct val="120000"/>
              </a:lnSpc>
              <a:spcBef>
                <a:spcPts val="0"/>
              </a:spcBef>
              <a:buNone/>
            </a:pPr>
            <a:r>
              <a:rPr lang="en-CA" dirty="0"/>
              <a:t>    private final </a:t>
            </a:r>
            <a:r>
              <a:rPr lang="en-CA" dirty="0" err="1"/>
              <a:t>boolean</a:t>
            </a:r>
            <a:r>
              <a:rPr lang="en-CA" dirty="0"/>
              <a:t> dangerous;</a:t>
            </a:r>
          </a:p>
          <a:p>
            <a:pPr marL="0" indent="0">
              <a:lnSpc>
                <a:spcPct val="120000"/>
              </a:lnSpc>
              <a:spcBef>
                <a:spcPts val="0"/>
              </a:spcBef>
              <a:buNone/>
            </a:pPr>
            <a:endParaRPr lang="en-CA" dirty="0"/>
          </a:p>
          <a:p>
            <a:pPr marL="0" indent="0">
              <a:lnSpc>
                <a:spcPct val="120000"/>
              </a:lnSpc>
              <a:spcBef>
                <a:spcPts val="0"/>
              </a:spcBef>
              <a:buNone/>
            </a:pPr>
            <a:r>
              <a:rPr lang="en-CA" dirty="0"/>
              <a:t>    Pitbull(String name, int </a:t>
            </a:r>
            <a:r>
              <a:rPr lang="en-CA" dirty="0" err="1"/>
              <a:t>yearBorn</a:t>
            </a:r>
            <a:r>
              <a:rPr lang="en-CA" dirty="0"/>
              <a:t>, </a:t>
            </a:r>
            <a:r>
              <a:rPr lang="en-CA" dirty="0" err="1"/>
              <a:t>boolean</a:t>
            </a:r>
            <a:r>
              <a:rPr lang="en-CA" dirty="0"/>
              <a:t> dangerous)</a:t>
            </a:r>
          </a:p>
          <a:p>
            <a:pPr marL="0" indent="0">
              <a:lnSpc>
                <a:spcPct val="120000"/>
              </a:lnSpc>
              <a:spcBef>
                <a:spcPts val="0"/>
              </a:spcBef>
              <a:buNone/>
            </a:pPr>
            <a:r>
              <a:rPr lang="en-CA" dirty="0"/>
              <a:t>    {</a:t>
            </a:r>
          </a:p>
          <a:p>
            <a:pPr marL="0" indent="0">
              <a:lnSpc>
                <a:spcPct val="120000"/>
              </a:lnSpc>
              <a:spcBef>
                <a:spcPts val="0"/>
              </a:spcBef>
              <a:buNone/>
            </a:pPr>
            <a:r>
              <a:rPr lang="en-CA" dirty="0"/>
              <a:t>        super(name, </a:t>
            </a:r>
            <a:r>
              <a:rPr lang="en-CA" dirty="0" err="1"/>
              <a:t>yearBorn</a:t>
            </a:r>
            <a:r>
              <a:rPr lang="en-CA" dirty="0"/>
              <a:t>);  // satisfies the Dog constructor</a:t>
            </a:r>
          </a:p>
          <a:p>
            <a:pPr marL="0" indent="0">
              <a:lnSpc>
                <a:spcPct val="120000"/>
              </a:lnSpc>
              <a:spcBef>
                <a:spcPts val="0"/>
              </a:spcBef>
              <a:buNone/>
            </a:pPr>
            <a:r>
              <a:rPr lang="en-CA" dirty="0"/>
              <a:t>        </a:t>
            </a:r>
            <a:r>
              <a:rPr lang="en-CA" dirty="0" err="1"/>
              <a:t>this.dangerous</a:t>
            </a:r>
            <a:r>
              <a:rPr lang="en-CA" dirty="0"/>
              <a:t> = dangerous;</a:t>
            </a:r>
          </a:p>
          <a:p>
            <a:pPr marL="0" indent="0">
              <a:lnSpc>
                <a:spcPct val="120000"/>
              </a:lnSpc>
              <a:spcBef>
                <a:spcPts val="0"/>
              </a:spcBef>
              <a:buNone/>
            </a:pPr>
            <a:r>
              <a:rPr lang="en-CA" dirty="0"/>
              <a:t>        </a:t>
            </a:r>
            <a:r>
              <a:rPr lang="en-CA" dirty="0" err="1"/>
              <a:t>System.out.println</a:t>
            </a:r>
            <a:r>
              <a:rPr lang="en-CA" dirty="0"/>
              <a:t>("constructing Pitbull");</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endParaRPr lang="en-CA" dirty="0"/>
          </a:p>
        </p:txBody>
      </p:sp>
      <p:sp>
        <p:nvSpPr>
          <p:cNvPr id="5" name="Footer Placeholder 4">
            <a:extLst>
              <a:ext uri="{FF2B5EF4-FFF2-40B4-BE49-F238E27FC236}">
                <a16:creationId xmlns:a16="http://schemas.microsoft.com/office/drawing/2014/main" id="{AB59E0FF-FED5-4C21-8B09-E50EB48F7BA9}"/>
              </a:ext>
            </a:extLst>
          </p:cNvPr>
          <p:cNvSpPr>
            <a:spLocks noGrp="1"/>
          </p:cNvSpPr>
          <p:nvPr>
            <p:ph type="ftr" sz="quarter" idx="11"/>
          </p:nvPr>
        </p:nvSpPr>
        <p:spPr/>
        <p:txBody>
          <a:bodyPr/>
          <a:lstStyle/>
          <a:p>
            <a:r>
              <a:rPr lang="en-US"/>
              <a:t>2601 L4: Class Initialization</a:t>
            </a:r>
            <a:endParaRPr lang="en-US" dirty="0"/>
          </a:p>
        </p:txBody>
      </p:sp>
      <p:sp>
        <p:nvSpPr>
          <p:cNvPr id="6" name="Slide Number Placeholder 5">
            <a:extLst>
              <a:ext uri="{FF2B5EF4-FFF2-40B4-BE49-F238E27FC236}">
                <a16:creationId xmlns:a16="http://schemas.microsoft.com/office/drawing/2014/main" id="{D133FDD1-AE25-4E8D-B994-B1CCC23C98E8}"/>
              </a:ext>
            </a:extLst>
          </p:cNvPr>
          <p:cNvSpPr>
            <a:spLocks noGrp="1"/>
          </p:cNvSpPr>
          <p:nvPr>
            <p:ph type="sldNum" sz="quarter" idx="12"/>
          </p:nvPr>
        </p:nvSpPr>
        <p:spPr/>
        <p:txBody>
          <a:bodyPr/>
          <a:lstStyle/>
          <a:p>
            <a:fld id="{8A7A6979-0714-4377-B894-6BE4C2D6E202}" type="slidenum">
              <a:rPr lang="en-US" smtClean="0"/>
              <a:t>12</a:t>
            </a:fld>
            <a:endParaRPr lang="en-US" dirty="0"/>
          </a:p>
        </p:txBody>
      </p:sp>
      <p:pic>
        <p:nvPicPr>
          <p:cNvPr id="7" name="Picture 6">
            <a:extLst>
              <a:ext uri="{FF2B5EF4-FFF2-40B4-BE49-F238E27FC236}">
                <a16:creationId xmlns:a16="http://schemas.microsoft.com/office/drawing/2014/main" id="{E49348A9-C8A4-4869-BBE6-D58BFCB0970E}"/>
              </a:ext>
            </a:extLst>
          </p:cNvPr>
          <p:cNvPicPr>
            <a:picLocks noChangeAspect="1"/>
          </p:cNvPicPr>
          <p:nvPr/>
        </p:nvPicPr>
        <p:blipFill>
          <a:blip r:embed="rId2"/>
          <a:stretch>
            <a:fillRect/>
          </a:stretch>
        </p:blipFill>
        <p:spPr>
          <a:xfrm>
            <a:off x="4023466" y="2419658"/>
            <a:ext cx="7715250" cy="3514725"/>
          </a:xfrm>
          <a:prstGeom prst="rect">
            <a:avLst/>
          </a:prstGeom>
        </p:spPr>
      </p:pic>
    </p:spTree>
    <p:extLst>
      <p:ext uri="{BB962C8B-B14F-4D97-AF65-F5344CB8AC3E}">
        <p14:creationId xmlns:p14="http://schemas.microsoft.com/office/powerpoint/2010/main" val="212080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1E89-60B2-4DCD-8A62-B7232E0B8322}"/>
              </a:ext>
            </a:extLst>
          </p:cNvPr>
          <p:cNvSpPr>
            <a:spLocks noGrp="1"/>
          </p:cNvSpPr>
          <p:nvPr>
            <p:ph type="title"/>
          </p:nvPr>
        </p:nvSpPr>
        <p:spPr>
          <a:xfrm>
            <a:off x="3821397" y="721979"/>
            <a:ext cx="7729728" cy="1188720"/>
          </a:xfrm>
        </p:spPr>
        <p:txBody>
          <a:bodyPr/>
          <a:lstStyle/>
          <a:p>
            <a:r>
              <a:rPr lang="en-US"/>
              <a:t>Constructor call order</a:t>
            </a:r>
            <a:endParaRPr lang="en-CA"/>
          </a:p>
        </p:txBody>
      </p:sp>
      <p:sp>
        <p:nvSpPr>
          <p:cNvPr id="3" name="Content Placeholder 2">
            <a:extLst>
              <a:ext uri="{FF2B5EF4-FFF2-40B4-BE49-F238E27FC236}">
                <a16:creationId xmlns:a16="http://schemas.microsoft.com/office/drawing/2014/main" id="{5807C9FE-92FA-40BC-966E-F047B6EFEA3D}"/>
              </a:ext>
            </a:extLst>
          </p:cNvPr>
          <p:cNvSpPr>
            <a:spLocks noGrp="1"/>
          </p:cNvSpPr>
          <p:nvPr>
            <p:ph sz="half" idx="1"/>
          </p:nvPr>
        </p:nvSpPr>
        <p:spPr>
          <a:xfrm>
            <a:off x="95250" y="61993"/>
            <a:ext cx="4271771" cy="6672021"/>
          </a:xfrm>
        </p:spPr>
        <p:txBody>
          <a:bodyPr>
            <a:normAutofit fontScale="62500" lnSpcReduction="20000"/>
          </a:bodyPr>
          <a:lstStyle/>
          <a:p>
            <a:pPr marL="0" indent="0">
              <a:lnSpc>
                <a:spcPct val="120000"/>
              </a:lnSpc>
              <a:spcBef>
                <a:spcPts val="0"/>
              </a:spcBef>
              <a:buNone/>
            </a:pPr>
            <a:r>
              <a:rPr lang="en-CA" dirty="0"/>
              <a:t>public class Mammal</a:t>
            </a:r>
          </a:p>
          <a:p>
            <a:pPr marL="0" indent="0">
              <a:lnSpc>
                <a:spcPct val="120000"/>
              </a:lnSpc>
              <a:spcBef>
                <a:spcPts val="0"/>
              </a:spcBef>
              <a:buNone/>
            </a:pPr>
            <a:r>
              <a:rPr lang="en-CA" dirty="0"/>
              <a:t>{</a:t>
            </a:r>
          </a:p>
          <a:p>
            <a:pPr marL="0" indent="0">
              <a:lnSpc>
                <a:spcPct val="120000"/>
              </a:lnSpc>
              <a:spcBef>
                <a:spcPts val="0"/>
              </a:spcBef>
              <a:buNone/>
            </a:pPr>
            <a:r>
              <a:rPr lang="en-CA" dirty="0"/>
              <a:t>    </a:t>
            </a:r>
            <a:r>
              <a:rPr lang="en-CA" dirty="0">
                <a:highlight>
                  <a:srgbClr val="FFFF00"/>
                </a:highlight>
              </a:rPr>
              <a:t>// use default constructor</a:t>
            </a:r>
          </a:p>
          <a:p>
            <a:pPr marL="0" indent="0">
              <a:lnSpc>
                <a:spcPct val="120000"/>
              </a:lnSpc>
              <a:spcBef>
                <a:spcPts val="0"/>
              </a:spcBef>
              <a:buNone/>
            </a:pPr>
            <a:r>
              <a:rPr lang="en-CA" dirty="0"/>
              <a:t>}</a:t>
            </a:r>
          </a:p>
          <a:p>
            <a:pPr marL="0" indent="0">
              <a:lnSpc>
                <a:spcPct val="120000"/>
              </a:lnSpc>
              <a:spcBef>
                <a:spcPts val="0"/>
              </a:spcBef>
              <a:buNone/>
            </a:pPr>
            <a:r>
              <a:rPr lang="en-CA" dirty="0"/>
              <a:t>public class Canine extends Mammal</a:t>
            </a:r>
          </a:p>
          <a:p>
            <a:pPr marL="0" indent="0">
              <a:lnSpc>
                <a:spcPct val="120000"/>
              </a:lnSpc>
              <a:spcBef>
                <a:spcPts val="0"/>
              </a:spcBef>
              <a:buNone/>
            </a:pPr>
            <a:r>
              <a:rPr lang="en-CA" dirty="0"/>
              <a:t>{</a:t>
            </a:r>
          </a:p>
          <a:p>
            <a:pPr marL="0" indent="0">
              <a:lnSpc>
                <a:spcPct val="120000"/>
              </a:lnSpc>
              <a:spcBef>
                <a:spcPts val="0"/>
              </a:spcBef>
              <a:buNone/>
            </a:pPr>
            <a:r>
              <a:rPr lang="en-CA" dirty="0"/>
              <a:t>    public Canine()</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a:highlight>
                  <a:srgbClr val="FFFF00"/>
                </a:highlight>
              </a:rPr>
              <a:t>    super();</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r>
              <a:rPr lang="en-CA" dirty="0"/>
              <a:t>class Dog extends Canine</a:t>
            </a:r>
          </a:p>
          <a:p>
            <a:pPr marL="0" indent="0">
              <a:lnSpc>
                <a:spcPct val="120000"/>
              </a:lnSpc>
              <a:spcBef>
                <a:spcPts val="0"/>
              </a:spcBef>
              <a:buNone/>
            </a:pPr>
            <a:r>
              <a:rPr lang="en-CA" dirty="0"/>
              <a:t>{</a:t>
            </a:r>
          </a:p>
          <a:p>
            <a:pPr marL="0" indent="0">
              <a:lnSpc>
                <a:spcPct val="120000"/>
              </a:lnSpc>
              <a:spcBef>
                <a:spcPts val="0"/>
              </a:spcBef>
              <a:buNone/>
            </a:pPr>
            <a:r>
              <a:rPr lang="en-CA" dirty="0"/>
              <a:t>    private final String name;</a:t>
            </a:r>
          </a:p>
          <a:p>
            <a:pPr marL="0" indent="0">
              <a:lnSpc>
                <a:spcPct val="120000"/>
              </a:lnSpc>
              <a:spcBef>
                <a:spcPts val="0"/>
              </a:spcBef>
              <a:buNone/>
            </a:pPr>
            <a:r>
              <a:rPr lang="en-CA" dirty="0"/>
              <a:t>    private final int </a:t>
            </a:r>
            <a:r>
              <a:rPr lang="en-CA" dirty="0" err="1"/>
              <a:t>yearBorn</a:t>
            </a:r>
            <a:r>
              <a:rPr lang="en-CA" dirty="0"/>
              <a:t>;</a:t>
            </a:r>
          </a:p>
          <a:p>
            <a:pPr marL="0" indent="0">
              <a:lnSpc>
                <a:spcPct val="120000"/>
              </a:lnSpc>
              <a:spcBef>
                <a:spcPts val="0"/>
              </a:spcBef>
              <a:buNone/>
            </a:pPr>
            <a:endParaRPr lang="en-CA" dirty="0"/>
          </a:p>
          <a:p>
            <a:pPr marL="0" indent="0">
              <a:lnSpc>
                <a:spcPct val="120000"/>
              </a:lnSpc>
              <a:spcBef>
                <a:spcPts val="0"/>
              </a:spcBef>
              <a:buNone/>
            </a:pPr>
            <a:r>
              <a:rPr lang="en-CA" dirty="0"/>
              <a:t>    Dog(final String name, final int </a:t>
            </a:r>
            <a:r>
              <a:rPr lang="en-CA" dirty="0" err="1"/>
              <a:t>yearBorn</a:t>
            </a:r>
            <a:r>
              <a:rPr lang="en-CA" dirty="0"/>
              <a:t>)</a:t>
            </a:r>
          </a:p>
          <a:p>
            <a:pPr marL="0" indent="0">
              <a:lnSpc>
                <a:spcPct val="120000"/>
              </a:lnSpc>
              <a:spcBef>
                <a:spcPts val="0"/>
              </a:spcBef>
              <a:buNone/>
            </a:pPr>
            <a:r>
              <a:rPr lang="en-CA" dirty="0"/>
              <a:t>    {</a:t>
            </a:r>
          </a:p>
          <a:p>
            <a:pPr marL="0" indent="0">
              <a:lnSpc>
                <a:spcPct val="120000"/>
              </a:lnSpc>
              <a:spcBef>
                <a:spcPts val="0"/>
              </a:spcBef>
              <a:buNone/>
            </a:pPr>
            <a:r>
              <a:rPr lang="en-CA" dirty="0"/>
              <a:t>        super(); // present, even if we omit it</a:t>
            </a:r>
          </a:p>
          <a:p>
            <a:pPr marL="0" indent="0">
              <a:lnSpc>
                <a:spcPct val="120000"/>
              </a:lnSpc>
              <a:spcBef>
                <a:spcPts val="0"/>
              </a:spcBef>
              <a:buNone/>
            </a:pPr>
            <a:r>
              <a:rPr lang="en-CA" dirty="0"/>
              <a:t>        this.name = name;</a:t>
            </a:r>
          </a:p>
          <a:p>
            <a:pPr marL="0" indent="0">
              <a:lnSpc>
                <a:spcPct val="120000"/>
              </a:lnSpc>
              <a:spcBef>
                <a:spcPts val="0"/>
              </a:spcBef>
              <a:buNone/>
            </a:pPr>
            <a:r>
              <a:rPr lang="en-CA" dirty="0"/>
              <a:t>        </a:t>
            </a:r>
            <a:r>
              <a:rPr lang="en-CA" dirty="0" err="1"/>
              <a:t>this.yearBorn</a:t>
            </a:r>
            <a:r>
              <a:rPr lang="en-CA" dirty="0"/>
              <a:t> = </a:t>
            </a:r>
            <a:r>
              <a:rPr lang="en-CA" dirty="0" err="1"/>
              <a:t>yearBorn</a:t>
            </a:r>
            <a:r>
              <a:rPr lang="en-CA" dirty="0"/>
              <a:t>;</a:t>
            </a:r>
          </a:p>
          <a:p>
            <a:pPr marL="0" indent="0">
              <a:lnSpc>
                <a:spcPct val="120000"/>
              </a:lnSpc>
              <a:spcBef>
                <a:spcPts val="0"/>
              </a:spcBef>
              <a:buNone/>
            </a:pPr>
            <a:r>
              <a:rPr lang="en-CA" dirty="0"/>
              <a:t>        </a:t>
            </a:r>
            <a:r>
              <a:rPr lang="en-CA" dirty="0" err="1"/>
              <a:t>System.out.println</a:t>
            </a:r>
            <a:r>
              <a:rPr lang="en-CA" dirty="0"/>
              <a:t>("constructing Dog");</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r>
              <a:rPr lang="en-CA" dirty="0"/>
              <a:t>class Pitbull extends Dog</a:t>
            </a:r>
          </a:p>
          <a:p>
            <a:pPr marL="0" indent="0">
              <a:lnSpc>
                <a:spcPct val="120000"/>
              </a:lnSpc>
              <a:spcBef>
                <a:spcPts val="0"/>
              </a:spcBef>
              <a:buNone/>
            </a:pPr>
            <a:r>
              <a:rPr lang="en-CA" dirty="0"/>
              <a:t>{</a:t>
            </a:r>
          </a:p>
          <a:p>
            <a:pPr marL="0" indent="0">
              <a:lnSpc>
                <a:spcPct val="120000"/>
              </a:lnSpc>
              <a:spcBef>
                <a:spcPts val="0"/>
              </a:spcBef>
              <a:buNone/>
            </a:pPr>
            <a:r>
              <a:rPr lang="en-CA" dirty="0"/>
              <a:t>    private final </a:t>
            </a:r>
            <a:r>
              <a:rPr lang="en-CA" dirty="0" err="1"/>
              <a:t>boolean</a:t>
            </a:r>
            <a:r>
              <a:rPr lang="en-CA" dirty="0"/>
              <a:t> dangerous;</a:t>
            </a:r>
          </a:p>
          <a:p>
            <a:pPr marL="0" indent="0">
              <a:lnSpc>
                <a:spcPct val="120000"/>
              </a:lnSpc>
              <a:spcBef>
                <a:spcPts val="0"/>
              </a:spcBef>
              <a:buNone/>
            </a:pPr>
            <a:endParaRPr lang="en-CA" dirty="0"/>
          </a:p>
          <a:p>
            <a:pPr marL="0" indent="0">
              <a:lnSpc>
                <a:spcPct val="120000"/>
              </a:lnSpc>
              <a:spcBef>
                <a:spcPts val="0"/>
              </a:spcBef>
              <a:buNone/>
            </a:pPr>
            <a:r>
              <a:rPr lang="en-CA" dirty="0"/>
              <a:t>    Pitbull(String name, int </a:t>
            </a:r>
            <a:r>
              <a:rPr lang="en-CA" dirty="0" err="1"/>
              <a:t>yearBorn</a:t>
            </a:r>
            <a:r>
              <a:rPr lang="en-CA" dirty="0"/>
              <a:t>, </a:t>
            </a:r>
            <a:r>
              <a:rPr lang="en-CA" dirty="0" err="1"/>
              <a:t>boolean</a:t>
            </a:r>
            <a:r>
              <a:rPr lang="en-CA" dirty="0"/>
              <a:t> dangerous)</a:t>
            </a:r>
          </a:p>
          <a:p>
            <a:pPr marL="0" indent="0">
              <a:lnSpc>
                <a:spcPct val="120000"/>
              </a:lnSpc>
              <a:spcBef>
                <a:spcPts val="0"/>
              </a:spcBef>
              <a:buNone/>
            </a:pPr>
            <a:r>
              <a:rPr lang="en-CA" dirty="0"/>
              <a:t>    {</a:t>
            </a:r>
          </a:p>
          <a:p>
            <a:pPr marL="0" indent="0">
              <a:lnSpc>
                <a:spcPct val="120000"/>
              </a:lnSpc>
              <a:spcBef>
                <a:spcPts val="0"/>
              </a:spcBef>
              <a:buNone/>
            </a:pPr>
            <a:r>
              <a:rPr lang="en-CA" dirty="0"/>
              <a:t>        super(name, </a:t>
            </a:r>
            <a:r>
              <a:rPr lang="en-CA" dirty="0" err="1"/>
              <a:t>yearBorn</a:t>
            </a:r>
            <a:r>
              <a:rPr lang="en-CA" dirty="0"/>
              <a:t>);  // satisfies the Dog constructor</a:t>
            </a:r>
          </a:p>
          <a:p>
            <a:pPr marL="0" indent="0">
              <a:lnSpc>
                <a:spcPct val="120000"/>
              </a:lnSpc>
              <a:spcBef>
                <a:spcPts val="0"/>
              </a:spcBef>
              <a:buNone/>
            </a:pPr>
            <a:r>
              <a:rPr lang="en-CA" dirty="0"/>
              <a:t>        </a:t>
            </a:r>
            <a:r>
              <a:rPr lang="en-CA" dirty="0" err="1"/>
              <a:t>this.dangerous</a:t>
            </a:r>
            <a:r>
              <a:rPr lang="en-CA" dirty="0"/>
              <a:t> = dangerous;</a:t>
            </a:r>
          </a:p>
          <a:p>
            <a:pPr marL="0" indent="0">
              <a:lnSpc>
                <a:spcPct val="120000"/>
              </a:lnSpc>
              <a:spcBef>
                <a:spcPts val="0"/>
              </a:spcBef>
              <a:buNone/>
            </a:pPr>
            <a:r>
              <a:rPr lang="en-CA" dirty="0"/>
              <a:t>        </a:t>
            </a:r>
            <a:r>
              <a:rPr lang="en-CA" dirty="0" err="1"/>
              <a:t>System.out.println</a:t>
            </a:r>
            <a:r>
              <a:rPr lang="en-CA" dirty="0"/>
              <a:t>("constructing Pitbull");</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20000"/>
              </a:lnSpc>
              <a:spcBef>
                <a:spcPts val="0"/>
              </a:spcBef>
              <a:buNone/>
            </a:pPr>
            <a:endParaRPr lang="en-CA" dirty="0"/>
          </a:p>
        </p:txBody>
      </p:sp>
      <p:sp>
        <p:nvSpPr>
          <p:cNvPr id="4" name="Content Placeholder 3">
            <a:extLst>
              <a:ext uri="{FF2B5EF4-FFF2-40B4-BE49-F238E27FC236}">
                <a16:creationId xmlns:a16="http://schemas.microsoft.com/office/drawing/2014/main" id="{C9242D6E-DDB1-4C0A-8361-DA3A5F832980}"/>
              </a:ext>
            </a:extLst>
          </p:cNvPr>
          <p:cNvSpPr>
            <a:spLocks noGrp="1"/>
          </p:cNvSpPr>
          <p:nvPr>
            <p:ph sz="half" idx="2"/>
          </p:nvPr>
        </p:nvSpPr>
        <p:spPr>
          <a:xfrm>
            <a:off x="4214191" y="2638043"/>
            <a:ext cx="6394371" cy="3497977"/>
          </a:xfrm>
        </p:spPr>
        <p:txBody>
          <a:bodyPr>
            <a:normAutofit fontScale="62500" lnSpcReduction="20000"/>
          </a:bodyPr>
          <a:lstStyle/>
          <a:p>
            <a:r>
              <a:rPr lang="en-US" sz="4000" u="sng">
                <a:latin typeface="Abadi" panose="020B0604020202020204" pitchFamily="34" charset="0"/>
              </a:rPr>
              <a:t>The identical order of constructor calls happens here</a:t>
            </a:r>
            <a:r>
              <a:rPr lang="en-US" sz="4000">
                <a:latin typeface="Abadi" panose="020B0604020202020204" pitchFamily="34" charset="0"/>
              </a:rPr>
              <a:t> as in the previous slide…whether we elected to put in a no-arg constructor or not…whether we elected to put in a call to super() or not.</a:t>
            </a:r>
            <a:endParaRPr lang="en-CA" sz="4000">
              <a:latin typeface="Abadi" panose="020B0604020202020204" pitchFamily="34" charset="0"/>
            </a:endParaRPr>
          </a:p>
        </p:txBody>
      </p:sp>
      <p:sp>
        <p:nvSpPr>
          <p:cNvPr id="5" name="Footer Placeholder 4">
            <a:extLst>
              <a:ext uri="{FF2B5EF4-FFF2-40B4-BE49-F238E27FC236}">
                <a16:creationId xmlns:a16="http://schemas.microsoft.com/office/drawing/2014/main" id="{AB59E0FF-FED5-4C21-8B09-E50EB48F7BA9}"/>
              </a:ext>
            </a:extLst>
          </p:cNvPr>
          <p:cNvSpPr>
            <a:spLocks noGrp="1"/>
          </p:cNvSpPr>
          <p:nvPr>
            <p:ph type="ftr" sz="quarter" idx="11"/>
          </p:nvPr>
        </p:nvSpPr>
        <p:spPr/>
        <p:txBody>
          <a:bodyPr/>
          <a:lstStyle/>
          <a:p>
            <a:r>
              <a:rPr lang="en-US"/>
              <a:t>2601 L4: Class Initialization</a:t>
            </a:r>
            <a:endParaRPr lang="en-US" dirty="0"/>
          </a:p>
        </p:txBody>
      </p:sp>
      <p:sp>
        <p:nvSpPr>
          <p:cNvPr id="6" name="Slide Number Placeholder 5">
            <a:extLst>
              <a:ext uri="{FF2B5EF4-FFF2-40B4-BE49-F238E27FC236}">
                <a16:creationId xmlns:a16="http://schemas.microsoft.com/office/drawing/2014/main" id="{D133FDD1-AE25-4E8D-B994-B1CCC23C98E8}"/>
              </a:ext>
            </a:extLst>
          </p:cNvPr>
          <p:cNvSpPr>
            <a:spLocks noGrp="1"/>
          </p:cNvSpPr>
          <p:nvPr>
            <p:ph type="sldNum" sz="quarter" idx="12"/>
          </p:nvPr>
        </p:nvSpPr>
        <p:spPr/>
        <p:txBody>
          <a:bodyPr/>
          <a:lstStyle/>
          <a:p>
            <a:fld id="{8A7A6979-0714-4377-B894-6BE4C2D6E202}" type="slidenum">
              <a:rPr lang="en-US" smtClean="0"/>
              <a:t>13</a:t>
            </a:fld>
            <a:endParaRPr lang="en-US" dirty="0"/>
          </a:p>
        </p:txBody>
      </p:sp>
    </p:spTree>
    <p:extLst>
      <p:ext uri="{BB962C8B-B14F-4D97-AF65-F5344CB8AC3E}">
        <p14:creationId xmlns:p14="http://schemas.microsoft.com/office/powerpoint/2010/main" val="76508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FDA6-712F-4BEC-B461-C426F409D31A}"/>
              </a:ext>
            </a:extLst>
          </p:cNvPr>
          <p:cNvSpPr>
            <a:spLocks noGrp="1"/>
          </p:cNvSpPr>
          <p:nvPr>
            <p:ph type="title"/>
          </p:nvPr>
        </p:nvSpPr>
        <p:spPr>
          <a:xfrm>
            <a:off x="2231136" y="133793"/>
            <a:ext cx="7729728" cy="1188720"/>
          </a:xfrm>
        </p:spPr>
        <p:txBody>
          <a:bodyPr>
            <a:normAutofit/>
          </a:bodyPr>
          <a:lstStyle/>
          <a:p>
            <a:r>
              <a:rPr lang="en-US"/>
              <a:t>Calling methods from constructors</a:t>
            </a:r>
            <a:endParaRPr lang="en-CA"/>
          </a:p>
        </p:txBody>
      </p:sp>
      <p:sp>
        <p:nvSpPr>
          <p:cNvPr id="3" name="Content Placeholder 2">
            <a:extLst>
              <a:ext uri="{FF2B5EF4-FFF2-40B4-BE49-F238E27FC236}">
                <a16:creationId xmlns:a16="http://schemas.microsoft.com/office/drawing/2014/main" id="{48BFD781-4846-41D0-AA89-627DDAC7C461}"/>
              </a:ext>
            </a:extLst>
          </p:cNvPr>
          <p:cNvSpPr>
            <a:spLocks noGrp="1"/>
          </p:cNvSpPr>
          <p:nvPr>
            <p:ph sz="half" idx="1"/>
          </p:nvPr>
        </p:nvSpPr>
        <p:spPr>
          <a:xfrm>
            <a:off x="216976" y="1478771"/>
            <a:ext cx="5636707" cy="5177751"/>
          </a:xfrm>
        </p:spPr>
        <p:txBody>
          <a:bodyPr>
            <a:normAutofit fontScale="70000" lnSpcReduction="20000"/>
          </a:bodyPr>
          <a:lstStyle/>
          <a:p>
            <a:r>
              <a:rPr lang="en-US" dirty="0"/>
              <a:t>Immutable (final) variable values are set exactly one time.</a:t>
            </a:r>
          </a:p>
          <a:p>
            <a:r>
              <a:rPr lang="en-US" dirty="0"/>
              <a:t>Mutable (non-final) variable values can be reset; for example, via mutator methods.</a:t>
            </a:r>
          </a:p>
          <a:p>
            <a:endParaRPr lang="en-US" dirty="0"/>
          </a:p>
          <a:p>
            <a:pPr marL="228600" lvl="1" indent="0">
              <a:lnSpc>
                <a:spcPct val="120000"/>
              </a:lnSpc>
              <a:spcBef>
                <a:spcPts val="0"/>
              </a:spcBef>
              <a:buNone/>
            </a:pPr>
            <a:r>
              <a:rPr lang="en-CA" dirty="0"/>
              <a:t>public class Person</a:t>
            </a:r>
          </a:p>
          <a:p>
            <a:pPr marL="228600" lvl="1" indent="0">
              <a:lnSpc>
                <a:spcPct val="120000"/>
              </a:lnSpc>
              <a:spcBef>
                <a:spcPts val="0"/>
              </a:spcBef>
              <a:buNone/>
            </a:pPr>
            <a:r>
              <a:rPr lang="en-CA" dirty="0"/>
              <a:t>{</a:t>
            </a:r>
          </a:p>
          <a:p>
            <a:pPr marL="228600" lvl="1" indent="0">
              <a:lnSpc>
                <a:spcPct val="120000"/>
              </a:lnSpc>
              <a:spcBef>
                <a:spcPts val="0"/>
              </a:spcBef>
              <a:buNone/>
            </a:pPr>
            <a:r>
              <a:rPr lang="en-CA" dirty="0"/>
              <a:t>    private int </a:t>
            </a:r>
            <a:r>
              <a:rPr lang="en-CA" dirty="0" err="1"/>
              <a:t>weightKg</a:t>
            </a:r>
            <a:r>
              <a:rPr lang="en-CA" dirty="0"/>
              <a:t>;</a:t>
            </a:r>
          </a:p>
          <a:p>
            <a:pPr marL="228600" lvl="1" indent="0">
              <a:lnSpc>
                <a:spcPct val="120000"/>
              </a:lnSpc>
              <a:spcBef>
                <a:spcPts val="0"/>
              </a:spcBef>
              <a:buNone/>
            </a:pPr>
            <a:endParaRPr lang="en-CA" dirty="0"/>
          </a:p>
          <a:p>
            <a:pPr marL="228600" lvl="1" indent="0">
              <a:lnSpc>
                <a:spcPct val="120000"/>
              </a:lnSpc>
              <a:spcBef>
                <a:spcPts val="0"/>
              </a:spcBef>
              <a:buNone/>
            </a:pPr>
            <a:r>
              <a:rPr lang="en-CA" dirty="0"/>
              <a:t>    public Person(final int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if(</a:t>
            </a:r>
            <a:r>
              <a:rPr lang="en-CA" dirty="0" err="1"/>
              <a:t>weightKg</a:t>
            </a:r>
            <a:r>
              <a:rPr lang="en-CA" dirty="0"/>
              <a:t> &lt;= 0.0)</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throw new </a:t>
            </a:r>
            <a:r>
              <a:rPr lang="en-CA" dirty="0" err="1"/>
              <a:t>IllegalArgumentException</a:t>
            </a:r>
            <a:r>
              <a:rPr lang="en-CA" dirty="0"/>
              <a:t>("Invalid weight: "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r>
              <a:rPr lang="en-CA" dirty="0" err="1"/>
              <a:t>this.weightKg</a:t>
            </a:r>
            <a:r>
              <a:rPr lang="en-CA" dirty="0"/>
              <a:t>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public void </a:t>
            </a:r>
            <a:r>
              <a:rPr lang="en-CA" dirty="0" err="1"/>
              <a:t>setWeightKg</a:t>
            </a:r>
            <a:r>
              <a:rPr lang="en-CA" dirty="0"/>
              <a:t>(final int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if(</a:t>
            </a:r>
            <a:r>
              <a:rPr lang="en-CA" dirty="0" err="1"/>
              <a:t>weightKg</a:t>
            </a:r>
            <a:r>
              <a:rPr lang="en-CA" dirty="0"/>
              <a:t> &lt;= 0.0)</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throw new </a:t>
            </a:r>
            <a:r>
              <a:rPr lang="en-CA" dirty="0" err="1"/>
              <a:t>IllegalArgumentException</a:t>
            </a:r>
            <a:r>
              <a:rPr lang="en-CA" dirty="0"/>
              <a:t>("Invalid weight: "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r>
              <a:rPr lang="en-CA" dirty="0" err="1"/>
              <a:t>this.weightKg</a:t>
            </a:r>
            <a:r>
              <a:rPr lang="en-CA" dirty="0"/>
              <a:t>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a:t>
            </a:r>
          </a:p>
          <a:p>
            <a:endParaRPr lang="en-CA" dirty="0"/>
          </a:p>
        </p:txBody>
      </p:sp>
      <p:sp>
        <p:nvSpPr>
          <p:cNvPr id="6" name="Content Placeholder 5">
            <a:extLst>
              <a:ext uri="{FF2B5EF4-FFF2-40B4-BE49-F238E27FC236}">
                <a16:creationId xmlns:a16="http://schemas.microsoft.com/office/drawing/2014/main" id="{F3346227-2A9A-4770-AF39-B1DE186BEB9D}"/>
              </a:ext>
            </a:extLst>
          </p:cNvPr>
          <p:cNvSpPr>
            <a:spLocks noGrp="1"/>
          </p:cNvSpPr>
          <p:nvPr>
            <p:ph sz="half" idx="2"/>
          </p:nvPr>
        </p:nvSpPr>
        <p:spPr>
          <a:xfrm>
            <a:off x="6338314" y="1402597"/>
            <a:ext cx="5053935" cy="5321610"/>
          </a:xfrm>
        </p:spPr>
        <p:txBody>
          <a:bodyPr>
            <a:normAutofit fontScale="70000" lnSpcReduction="20000"/>
          </a:bodyPr>
          <a:lstStyle/>
          <a:p>
            <a:r>
              <a:rPr lang="en-US" dirty="0"/>
              <a:t>It is tempting to reduce the code duplication and have your constructors call their own mutator methods as follows, but actually </a:t>
            </a:r>
            <a:r>
              <a:rPr lang="en-US" b="1" dirty="0"/>
              <a:t>we must NOT do this</a:t>
            </a:r>
            <a:r>
              <a:rPr lang="en-US" dirty="0"/>
              <a:t>:</a:t>
            </a:r>
          </a:p>
          <a:p>
            <a:endParaRPr lang="en-US" dirty="0"/>
          </a:p>
          <a:p>
            <a:pPr marL="228600" lvl="1" indent="0">
              <a:lnSpc>
                <a:spcPct val="120000"/>
              </a:lnSpc>
              <a:spcBef>
                <a:spcPts val="0"/>
              </a:spcBef>
              <a:buNone/>
            </a:pPr>
            <a:r>
              <a:rPr lang="en-CA" dirty="0"/>
              <a:t>public class Person</a:t>
            </a:r>
          </a:p>
          <a:p>
            <a:pPr marL="228600" lvl="1" indent="0">
              <a:lnSpc>
                <a:spcPct val="120000"/>
              </a:lnSpc>
              <a:spcBef>
                <a:spcPts val="0"/>
              </a:spcBef>
              <a:buNone/>
            </a:pPr>
            <a:r>
              <a:rPr lang="en-CA" dirty="0"/>
              <a:t>{</a:t>
            </a:r>
          </a:p>
          <a:p>
            <a:pPr marL="228600" lvl="1" indent="0">
              <a:lnSpc>
                <a:spcPct val="120000"/>
              </a:lnSpc>
              <a:spcBef>
                <a:spcPts val="0"/>
              </a:spcBef>
              <a:buNone/>
            </a:pPr>
            <a:r>
              <a:rPr lang="en-CA" dirty="0"/>
              <a:t>    private int </a:t>
            </a:r>
            <a:r>
              <a:rPr lang="en-CA" dirty="0" err="1"/>
              <a:t>weightKg</a:t>
            </a:r>
            <a:r>
              <a:rPr lang="en-CA" dirty="0"/>
              <a:t>;</a:t>
            </a:r>
          </a:p>
          <a:p>
            <a:pPr marL="228600" lvl="1" indent="0">
              <a:lnSpc>
                <a:spcPct val="120000"/>
              </a:lnSpc>
              <a:spcBef>
                <a:spcPts val="0"/>
              </a:spcBef>
              <a:buNone/>
            </a:pPr>
            <a:endParaRPr lang="en-CA" dirty="0"/>
          </a:p>
          <a:p>
            <a:pPr marL="228600" lvl="1" indent="0">
              <a:lnSpc>
                <a:spcPct val="120000"/>
              </a:lnSpc>
              <a:spcBef>
                <a:spcPts val="0"/>
              </a:spcBef>
              <a:buNone/>
            </a:pPr>
            <a:r>
              <a:rPr lang="en-CA" dirty="0"/>
              <a:t>    public Person(final int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r>
              <a:rPr lang="en-CA" dirty="0" err="1">
                <a:highlight>
                  <a:srgbClr val="FFFF00"/>
                </a:highlight>
              </a:rPr>
              <a:t>setWeightKg</a:t>
            </a:r>
            <a:r>
              <a:rPr lang="en-CA" dirty="0">
                <a:highlight>
                  <a:srgbClr val="FFFF00"/>
                </a:highlight>
              </a:rPr>
              <a:t>(</a:t>
            </a:r>
            <a:r>
              <a:rPr lang="en-CA" dirty="0" err="1">
                <a:highlight>
                  <a:srgbClr val="FFFF00"/>
                </a:highlight>
              </a:rPr>
              <a:t>weightKg</a:t>
            </a:r>
            <a:r>
              <a:rPr lang="en-CA" dirty="0">
                <a:highlight>
                  <a:srgbClr val="FFFF00"/>
                </a:highlight>
              </a:rPr>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public void </a:t>
            </a:r>
            <a:r>
              <a:rPr lang="en-CA" dirty="0" err="1"/>
              <a:t>setWeightKg</a:t>
            </a:r>
            <a:r>
              <a:rPr lang="en-CA" dirty="0"/>
              <a:t>(final int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if(</a:t>
            </a:r>
            <a:r>
              <a:rPr lang="en-CA" dirty="0" err="1"/>
              <a:t>weightKg</a:t>
            </a:r>
            <a:r>
              <a:rPr lang="en-CA" dirty="0"/>
              <a:t> &lt;= 0.0)</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throw new </a:t>
            </a:r>
            <a:r>
              <a:rPr lang="en-CA" dirty="0" err="1"/>
              <a:t>IllegalArgumentException</a:t>
            </a:r>
            <a:r>
              <a:rPr lang="en-CA" dirty="0"/>
              <a:t>("Invalid weight: "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r>
              <a:rPr lang="en-CA" dirty="0" err="1"/>
              <a:t>this.weightKg</a:t>
            </a:r>
            <a:r>
              <a:rPr lang="en-CA" dirty="0"/>
              <a:t>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a:t>
            </a:r>
          </a:p>
          <a:p>
            <a:r>
              <a:rPr lang="en-CA" b="1" dirty="0"/>
              <a:t>This could cause problems where an unexpected version of </a:t>
            </a:r>
            <a:r>
              <a:rPr lang="en-CA" b="1" dirty="0" err="1"/>
              <a:t>setWeightKg</a:t>
            </a:r>
            <a:r>
              <a:rPr lang="en-CA" b="1" dirty="0"/>
              <a:t>() is called (or that method could call an unexpected version of some other method). </a:t>
            </a:r>
          </a:p>
          <a:p>
            <a:r>
              <a:rPr lang="en-CA" dirty="0"/>
              <a:t>To ensure that the exact method you want is called, we need to call methods that are NOT OVERRIDABLE. See next slide…</a:t>
            </a:r>
          </a:p>
        </p:txBody>
      </p:sp>
      <p:sp>
        <p:nvSpPr>
          <p:cNvPr id="4" name="Footer Placeholder 3">
            <a:extLst>
              <a:ext uri="{FF2B5EF4-FFF2-40B4-BE49-F238E27FC236}">
                <a16:creationId xmlns:a16="http://schemas.microsoft.com/office/drawing/2014/main" id="{7664665E-689A-4FEC-AE98-C1158DA8EAA2}"/>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8B38B5FD-4D72-459C-A05B-383C06A8106F}"/>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Tree>
    <p:extLst>
      <p:ext uri="{BB962C8B-B14F-4D97-AF65-F5344CB8AC3E}">
        <p14:creationId xmlns:p14="http://schemas.microsoft.com/office/powerpoint/2010/main" val="854898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FDA6-712F-4BEC-B461-C426F409D31A}"/>
              </a:ext>
            </a:extLst>
          </p:cNvPr>
          <p:cNvSpPr>
            <a:spLocks noGrp="1"/>
          </p:cNvSpPr>
          <p:nvPr>
            <p:ph type="title"/>
          </p:nvPr>
        </p:nvSpPr>
        <p:spPr>
          <a:xfrm>
            <a:off x="2231136" y="166529"/>
            <a:ext cx="7729728" cy="1188720"/>
          </a:xfrm>
        </p:spPr>
        <p:txBody>
          <a:bodyPr>
            <a:normAutofit/>
          </a:bodyPr>
          <a:lstStyle/>
          <a:p>
            <a:r>
              <a:rPr lang="en-US"/>
              <a:t>Calling static methods from constructors</a:t>
            </a:r>
            <a:endParaRPr lang="en-CA"/>
          </a:p>
        </p:txBody>
      </p:sp>
      <p:sp>
        <p:nvSpPr>
          <p:cNvPr id="3" name="Content Placeholder 2">
            <a:extLst>
              <a:ext uri="{FF2B5EF4-FFF2-40B4-BE49-F238E27FC236}">
                <a16:creationId xmlns:a16="http://schemas.microsoft.com/office/drawing/2014/main" id="{48BFD781-4846-41D0-AA89-627DDAC7C461}"/>
              </a:ext>
            </a:extLst>
          </p:cNvPr>
          <p:cNvSpPr>
            <a:spLocks noGrp="1"/>
          </p:cNvSpPr>
          <p:nvPr>
            <p:ph sz="half" idx="1"/>
          </p:nvPr>
        </p:nvSpPr>
        <p:spPr>
          <a:xfrm>
            <a:off x="578840" y="1418095"/>
            <a:ext cx="5419288" cy="5377911"/>
          </a:xfrm>
        </p:spPr>
        <p:txBody>
          <a:bodyPr>
            <a:noAutofit/>
          </a:bodyPr>
          <a:lstStyle/>
          <a:p>
            <a:pPr marL="228600" lvl="1" indent="0">
              <a:lnSpc>
                <a:spcPct val="120000"/>
              </a:lnSpc>
              <a:spcBef>
                <a:spcPts val="0"/>
              </a:spcBef>
              <a:buNone/>
            </a:pPr>
            <a:r>
              <a:rPr lang="en-CA" sz="1200" b="1" dirty="0"/>
              <a:t>BAD: </a:t>
            </a:r>
            <a:r>
              <a:rPr lang="en-CA" sz="1200" b="1" dirty="0" err="1"/>
              <a:t>setWeightKg</a:t>
            </a:r>
            <a:r>
              <a:rPr lang="en-CA" sz="1200" b="1" dirty="0"/>
              <a:t>() is overridable and may result in unexpected calls</a:t>
            </a:r>
          </a:p>
          <a:p>
            <a:pPr marL="228600" lvl="1" indent="0">
              <a:lnSpc>
                <a:spcPct val="120000"/>
              </a:lnSpc>
              <a:spcBef>
                <a:spcPts val="0"/>
              </a:spcBef>
              <a:buNone/>
            </a:pPr>
            <a:r>
              <a:rPr lang="en-CA" sz="1200" dirty="0"/>
              <a:t>public class Person</a:t>
            </a:r>
          </a:p>
          <a:p>
            <a:pPr marL="228600" lvl="1" indent="0">
              <a:lnSpc>
                <a:spcPct val="120000"/>
              </a:lnSpc>
              <a:spcBef>
                <a:spcPts val="0"/>
              </a:spcBef>
              <a:buNone/>
            </a:pPr>
            <a:r>
              <a:rPr lang="en-CA" sz="1200" dirty="0"/>
              <a:t>{</a:t>
            </a:r>
          </a:p>
          <a:p>
            <a:pPr marL="228600" lvl="1" indent="0">
              <a:lnSpc>
                <a:spcPct val="120000"/>
              </a:lnSpc>
              <a:spcBef>
                <a:spcPts val="0"/>
              </a:spcBef>
              <a:buNone/>
            </a:pPr>
            <a:r>
              <a:rPr lang="en-CA" sz="1200" dirty="0"/>
              <a:t>    private int </a:t>
            </a:r>
            <a:r>
              <a:rPr lang="en-CA" sz="1200" dirty="0" err="1"/>
              <a:t>weightKg</a:t>
            </a:r>
            <a:r>
              <a:rPr lang="en-CA" sz="1200" dirty="0"/>
              <a:t>;</a:t>
            </a:r>
          </a:p>
          <a:p>
            <a:pPr marL="228600" lvl="1" indent="0">
              <a:lnSpc>
                <a:spcPct val="120000"/>
              </a:lnSpc>
              <a:spcBef>
                <a:spcPts val="0"/>
              </a:spcBef>
              <a:buNone/>
            </a:pPr>
            <a:endParaRPr lang="en-CA" sz="1200" dirty="0"/>
          </a:p>
          <a:p>
            <a:pPr marL="228600" lvl="1" indent="0">
              <a:lnSpc>
                <a:spcPct val="120000"/>
              </a:lnSpc>
              <a:spcBef>
                <a:spcPts val="0"/>
              </a:spcBef>
              <a:buNone/>
            </a:pPr>
            <a:r>
              <a:rPr lang="en-CA" sz="1200" dirty="0"/>
              <a:t>    public Person(final int </a:t>
            </a:r>
            <a:r>
              <a:rPr lang="en-CA" sz="1200" dirty="0" err="1"/>
              <a:t>weightKg</a:t>
            </a:r>
            <a:r>
              <a:rPr lang="en-CA" sz="1200" dirty="0"/>
              <a:t>)</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        </a:t>
            </a:r>
            <a:r>
              <a:rPr lang="en-CA" sz="1200" dirty="0" err="1">
                <a:highlight>
                  <a:srgbClr val="00FFFF"/>
                </a:highlight>
              </a:rPr>
              <a:t>setWeightKg</a:t>
            </a:r>
            <a:r>
              <a:rPr lang="en-CA" sz="1200" dirty="0">
                <a:highlight>
                  <a:srgbClr val="00FFFF"/>
                </a:highlight>
              </a:rPr>
              <a:t>(</a:t>
            </a:r>
            <a:r>
              <a:rPr lang="en-CA" sz="1200" dirty="0" err="1">
                <a:highlight>
                  <a:srgbClr val="00FFFF"/>
                </a:highlight>
              </a:rPr>
              <a:t>weightKg</a:t>
            </a:r>
            <a:r>
              <a:rPr lang="en-CA" sz="1200" dirty="0">
                <a:highlight>
                  <a:srgbClr val="00FFFF"/>
                </a:highlight>
              </a:rPr>
              <a:t>);</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    public void </a:t>
            </a:r>
            <a:r>
              <a:rPr lang="en-CA" sz="1200" dirty="0" err="1"/>
              <a:t>setWeightKg</a:t>
            </a:r>
            <a:r>
              <a:rPr lang="en-CA" sz="1200" dirty="0"/>
              <a:t>(final int </a:t>
            </a:r>
            <a:r>
              <a:rPr lang="en-CA" sz="1200" dirty="0" err="1"/>
              <a:t>weightKg</a:t>
            </a:r>
            <a:r>
              <a:rPr lang="en-CA" sz="1200" dirty="0"/>
              <a:t>)</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        if(</a:t>
            </a:r>
            <a:r>
              <a:rPr lang="en-CA" sz="1200" dirty="0" err="1"/>
              <a:t>weightKg</a:t>
            </a:r>
            <a:r>
              <a:rPr lang="en-CA" sz="1200" dirty="0"/>
              <a:t> &lt;= 0.0)</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            throw new </a:t>
            </a:r>
            <a:r>
              <a:rPr lang="en-CA" sz="1200" dirty="0" err="1"/>
              <a:t>IllegalArgumentException</a:t>
            </a:r>
            <a:r>
              <a:rPr lang="en-CA" sz="1200" dirty="0"/>
              <a:t>("Invalid weight: " + </a:t>
            </a:r>
            <a:r>
              <a:rPr lang="en-CA" sz="1200" dirty="0" err="1"/>
              <a:t>weightKg</a:t>
            </a:r>
            <a:r>
              <a:rPr lang="en-CA" sz="1200" dirty="0"/>
              <a:t>);</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        </a:t>
            </a:r>
            <a:r>
              <a:rPr lang="en-CA" sz="1200" dirty="0" err="1"/>
              <a:t>this.weightKg</a:t>
            </a:r>
            <a:r>
              <a:rPr lang="en-CA" sz="1200" dirty="0"/>
              <a:t> = </a:t>
            </a:r>
            <a:r>
              <a:rPr lang="en-CA" sz="1200" dirty="0" err="1"/>
              <a:t>weightKg</a:t>
            </a:r>
            <a:r>
              <a:rPr lang="en-CA" sz="1200" dirty="0"/>
              <a:t>;</a:t>
            </a:r>
          </a:p>
          <a:p>
            <a:pPr marL="228600" lvl="1" indent="0">
              <a:lnSpc>
                <a:spcPct val="120000"/>
              </a:lnSpc>
              <a:spcBef>
                <a:spcPts val="0"/>
              </a:spcBef>
              <a:buNone/>
            </a:pPr>
            <a:r>
              <a:rPr lang="en-CA" sz="1200" dirty="0"/>
              <a:t>    }</a:t>
            </a:r>
          </a:p>
          <a:p>
            <a:pPr marL="228600" lvl="1" indent="0">
              <a:lnSpc>
                <a:spcPct val="120000"/>
              </a:lnSpc>
              <a:spcBef>
                <a:spcPts val="0"/>
              </a:spcBef>
              <a:buNone/>
            </a:pPr>
            <a:r>
              <a:rPr lang="en-CA" sz="1200" dirty="0"/>
              <a:t>}</a:t>
            </a:r>
          </a:p>
        </p:txBody>
      </p:sp>
      <p:sp>
        <p:nvSpPr>
          <p:cNvPr id="6" name="Content Placeholder 5">
            <a:extLst>
              <a:ext uri="{FF2B5EF4-FFF2-40B4-BE49-F238E27FC236}">
                <a16:creationId xmlns:a16="http://schemas.microsoft.com/office/drawing/2014/main" id="{F3346227-2A9A-4770-AF39-B1DE186BEB9D}"/>
              </a:ext>
            </a:extLst>
          </p:cNvPr>
          <p:cNvSpPr>
            <a:spLocks noGrp="1"/>
          </p:cNvSpPr>
          <p:nvPr>
            <p:ph sz="half" idx="2"/>
          </p:nvPr>
        </p:nvSpPr>
        <p:spPr>
          <a:xfrm>
            <a:off x="5993760" y="1418095"/>
            <a:ext cx="5901189" cy="5377911"/>
          </a:xfrm>
        </p:spPr>
        <p:txBody>
          <a:bodyPr>
            <a:normAutofit fontScale="62500" lnSpcReduction="20000"/>
          </a:bodyPr>
          <a:lstStyle/>
          <a:p>
            <a:pPr marL="0" indent="0">
              <a:lnSpc>
                <a:spcPct val="120000"/>
              </a:lnSpc>
              <a:spcBef>
                <a:spcPts val="0"/>
              </a:spcBef>
              <a:buNone/>
            </a:pPr>
            <a:r>
              <a:rPr lang="en-US" b="1" dirty="0"/>
              <a:t>GOOD: this static method is not overridable and WILL be the one that is called</a:t>
            </a:r>
          </a:p>
          <a:p>
            <a:pPr marL="0" indent="0">
              <a:lnSpc>
                <a:spcPct val="120000"/>
              </a:lnSpc>
              <a:spcBef>
                <a:spcPts val="0"/>
              </a:spcBef>
              <a:buNone/>
            </a:pPr>
            <a:r>
              <a:rPr lang="en-US" dirty="0"/>
              <a:t>public class Person</a:t>
            </a:r>
          </a:p>
          <a:p>
            <a:pPr marL="0" indent="0">
              <a:lnSpc>
                <a:spcPct val="120000"/>
              </a:lnSpc>
              <a:spcBef>
                <a:spcPts val="0"/>
              </a:spcBef>
              <a:buNone/>
            </a:pPr>
            <a:r>
              <a:rPr lang="en-US" dirty="0"/>
              <a:t>{</a:t>
            </a:r>
          </a:p>
          <a:p>
            <a:pPr marL="0" indent="0">
              <a:lnSpc>
                <a:spcPct val="120000"/>
              </a:lnSpc>
              <a:spcBef>
                <a:spcPts val="0"/>
              </a:spcBef>
              <a:buNone/>
            </a:pPr>
            <a:r>
              <a:rPr lang="en-US" dirty="0"/>
              <a:t>    private int </a:t>
            </a:r>
            <a:r>
              <a:rPr lang="en-US" dirty="0" err="1"/>
              <a:t>weightKg</a:t>
            </a:r>
            <a:r>
              <a:rPr lang="en-US" dirty="0"/>
              <a:t>;</a:t>
            </a:r>
          </a:p>
          <a:p>
            <a:pPr marL="0" indent="0">
              <a:lnSpc>
                <a:spcPct val="120000"/>
              </a:lnSpc>
              <a:spcBef>
                <a:spcPts val="0"/>
              </a:spcBef>
              <a:buNone/>
            </a:pPr>
            <a:endParaRPr lang="en-US" dirty="0"/>
          </a:p>
          <a:p>
            <a:pPr marL="0" indent="0">
              <a:lnSpc>
                <a:spcPct val="120000"/>
              </a:lnSpc>
              <a:spcBef>
                <a:spcPts val="0"/>
              </a:spcBef>
              <a:buNone/>
            </a:pPr>
            <a:r>
              <a:rPr lang="en-US" dirty="0"/>
              <a:t>    public Person(final int </a:t>
            </a:r>
            <a:r>
              <a:rPr lang="en-US" dirty="0" err="1"/>
              <a:t>weightKg</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en-US" dirty="0" err="1">
                <a:highlight>
                  <a:srgbClr val="FFFF00"/>
                </a:highlight>
              </a:rPr>
              <a:t>validateWeightKg</a:t>
            </a:r>
            <a:r>
              <a:rPr lang="en-US" dirty="0">
                <a:highlight>
                  <a:srgbClr val="FFFF00"/>
                </a:highlight>
              </a:rPr>
              <a:t>(</a:t>
            </a:r>
            <a:r>
              <a:rPr lang="en-US" dirty="0" err="1">
                <a:highlight>
                  <a:srgbClr val="FFFF00"/>
                </a:highlight>
              </a:rPr>
              <a:t>weightKg</a:t>
            </a:r>
            <a:r>
              <a:rPr lang="en-US" dirty="0">
                <a:highlight>
                  <a:srgbClr val="FFFF00"/>
                </a:highlight>
              </a:rPr>
              <a:t>);</a:t>
            </a:r>
          </a:p>
          <a:p>
            <a:pPr marL="0" indent="0">
              <a:lnSpc>
                <a:spcPct val="120000"/>
              </a:lnSpc>
              <a:spcBef>
                <a:spcPts val="0"/>
              </a:spcBef>
              <a:buNone/>
            </a:pPr>
            <a:r>
              <a:rPr lang="en-US" dirty="0"/>
              <a:t>        </a:t>
            </a:r>
            <a:r>
              <a:rPr lang="en-US" dirty="0" err="1"/>
              <a:t>this.weightKg</a:t>
            </a:r>
            <a:r>
              <a:rPr lang="en-US" dirty="0"/>
              <a:t> = </a:t>
            </a:r>
            <a:r>
              <a:rPr lang="en-US" dirty="0" err="1"/>
              <a:t>weightKg</a:t>
            </a:r>
            <a:r>
              <a:rPr lang="en-US" dirty="0"/>
              <a:t>;</a:t>
            </a:r>
          </a:p>
          <a:p>
            <a:pPr marL="0" indent="0">
              <a:lnSpc>
                <a:spcPct val="120000"/>
              </a:lnSpc>
              <a:spcBef>
                <a:spcPts val="0"/>
              </a:spcBef>
              <a:buNone/>
            </a:pPr>
            <a:r>
              <a:rPr lang="en-US" dirty="0"/>
              <a:t>    }</a:t>
            </a:r>
          </a:p>
          <a:p>
            <a:pPr marL="0" indent="0">
              <a:lnSpc>
                <a:spcPct val="120000"/>
              </a:lnSpc>
              <a:spcBef>
                <a:spcPts val="0"/>
              </a:spcBef>
              <a:buNone/>
            </a:pPr>
            <a:endParaRPr lang="en-US" dirty="0"/>
          </a:p>
          <a:p>
            <a:pPr marL="0" indent="0">
              <a:lnSpc>
                <a:spcPct val="120000"/>
              </a:lnSpc>
              <a:spcBef>
                <a:spcPts val="0"/>
              </a:spcBef>
              <a:buNone/>
            </a:pPr>
            <a:r>
              <a:rPr lang="en-US" b="1" dirty="0"/>
              <a:t>    private </a:t>
            </a:r>
            <a:r>
              <a:rPr lang="en-US" b="1" dirty="0">
                <a:highlight>
                  <a:srgbClr val="00FF00"/>
                </a:highlight>
              </a:rPr>
              <a:t>static</a:t>
            </a:r>
            <a:r>
              <a:rPr lang="en-US" b="1" dirty="0"/>
              <a:t> void </a:t>
            </a:r>
            <a:r>
              <a:rPr lang="en-US" b="1" dirty="0" err="1"/>
              <a:t>validateWeightKg</a:t>
            </a:r>
            <a:r>
              <a:rPr lang="en-US" b="1" dirty="0"/>
              <a:t>(final int </a:t>
            </a:r>
            <a:r>
              <a:rPr lang="en-US" b="1" dirty="0" err="1"/>
              <a:t>weightKg</a:t>
            </a:r>
            <a:r>
              <a:rPr lang="en-US" b="1" dirty="0"/>
              <a:t>)</a:t>
            </a:r>
          </a:p>
          <a:p>
            <a:pPr marL="0" indent="0">
              <a:lnSpc>
                <a:spcPct val="120000"/>
              </a:lnSpc>
              <a:spcBef>
                <a:spcPts val="0"/>
              </a:spcBef>
              <a:buNone/>
            </a:pPr>
            <a:r>
              <a:rPr lang="en-US" b="1" dirty="0"/>
              <a:t>    {</a:t>
            </a:r>
          </a:p>
          <a:p>
            <a:pPr marL="0" indent="0">
              <a:lnSpc>
                <a:spcPct val="120000"/>
              </a:lnSpc>
              <a:spcBef>
                <a:spcPts val="0"/>
              </a:spcBef>
              <a:buNone/>
            </a:pPr>
            <a:r>
              <a:rPr lang="en-US" b="1" dirty="0"/>
              <a:t>        if(</a:t>
            </a:r>
            <a:r>
              <a:rPr lang="en-US" b="1" dirty="0" err="1"/>
              <a:t>weightKg</a:t>
            </a:r>
            <a:r>
              <a:rPr lang="en-US" b="1" dirty="0"/>
              <a:t> &lt;= 0.0)</a:t>
            </a:r>
          </a:p>
          <a:p>
            <a:pPr marL="0" indent="0">
              <a:lnSpc>
                <a:spcPct val="120000"/>
              </a:lnSpc>
              <a:spcBef>
                <a:spcPts val="0"/>
              </a:spcBef>
              <a:buNone/>
            </a:pPr>
            <a:r>
              <a:rPr lang="en-US" b="1" dirty="0"/>
              <a:t>        {</a:t>
            </a:r>
          </a:p>
          <a:p>
            <a:pPr marL="0" indent="0">
              <a:lnSpc>
                <a:spcPct val="120000"/>
              </a:lnSpc>
              <a:spcBef>
                <a:spcPts val="0"/>
              </a:spcBef>
              <a:buNone/>
            </a:pPr>
            <a:r>
              <a:rPr lang="en-US" b="1" dirty="0"/>
              <a:t>            throw new </a:t>
            </a:r>
            <a:r>
              <a:rPr lang="en-US" b="1" dirty="0" err="1"/>
              <a:t>IllegalArgumentException</a:t>
            </a:r>
            <a:r>
              <a:rPr lang="en-US" b="1" dirty="0"/>
              <a:t>("Invalid weight: " + </a:t>
            </a:r>
            <a:r>
              <a:rPr lang="en-US" b="1" dirty="0" err="1"/>
              <a:t>weightKg</a:t>
            </a:r>
            <a:r>
              <a:rPr lang="en-US" b="1" dirty="0"/>
              <a:t>);</a:t>
            </a:r>
          </a:p>
          <a:p>
            <a:pPr marL="0" indent="0">
              <a:lnSpc>
                <a:spcPct val="120000"/>
              </a:lnSpc>
              <a:spcBef>
                <a:spcPts val="0"/>
              </a:spcBef>
              <a:buNone/>
            </a:pPr>
            <a:r>
              <a:rPr lang="en-US" b="1" dirty="0"/>
              <a:t>        }</a:t>
            </a:r>
          </a:p>
          <a:p>
            <a:pPr marL="0" indent="0">
              <a:lnSpc>
                <a:spcPct val="120000"/>
              </a:lnSpc>
              <a:spcBef>
                <a:spcPts val="0"/>
              </a:spcBef>
              <a:buNone/>
            </a:pPr>
            <a:r>
              <a:rPr lang="en-US" b="1" dirty="0"/>
              <a:t>    }</a:t>
            </a:r>
          </a:p>
          <a:p>
            <a:pPr marL="0" indent="0">
              <a:lnSpc>
                <a:spcPct val="120000"/>
              </a:lnSpc>
              <a:spcBef>
                <a:spcPts val="0"/>
              </a:spcBef>
              <a:buNone/>
            </a:pPr>
            <a:endParaRPr lang="en-US" dirty="0"/>
          </a:p>
          <a:p>
            <a:pPr marL="0" indent="0">
              <a:lnSpc>
                <a:spcPct val="120000"/>
              </a:lnSpc>
              <a:spcBef>
                <a:spcPts val="0"/>
              </a:spcBef>
              <a:buNone/>
            </a:pPr>
            <a:r>
              <a:rPr lang="en-US" dirty="0"/>
              <a:t>    public void </a:t>
            </a:r>
            <a:r>
              <a:rPr lang="en-US" dirty="0" err="1"/>
              <a:t>setWeightKg</a:t>
            </a:r>
            <a:r>
              <a:rPr lang="en-US" dirty="0"/>
              <a:t>(final int </a:t>
            </a:r>
            <a:r>
              <a:rPr lang="en-US" dirty="0" err="1"/>
              <a:t>weightKg</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en-US" dirty="0" err="1">
                <a:highlight>
                  <a:srgbClr val="FFFF00"/>
                </a:highlight>
              </a:rPr>
              <a:t>validateWeightKg</a:t>
            </a:r>
            <a:r>
              <a:rPr lang="en-US" dirty="0">
                <a:highlight>
                  <a:srgbClr val="FFFF00"/>
                </a:highlight>
              </a:rPr>
              <a:t>(</a:t>
            </a:r>
            <a:r>
              <a:rPr lang="en-US" dirty="0" err="1">
                <a:highlight>
                  <a:srgbClr val="FFFF00"/>
                </a:highlight>
              </a:rPr>
              <a:t>weightKg</a:t>
            </a:r>
            <a:r>
              <a:rPr lang="en-US" dirty="0">
                <a:highlight>
                  <a:srgbClr val="FFFF00"/>
                </a:highlight>
              </a:rPr>
              <a:t>);</a:t>
            </a:r>
          </a:p>
          <a:p>
            <a:pPr marL="0" indent="0">
              <a:lnSpc>
                <a:spcPct val="120000"/>
              </a:lnSpc>
              <a:spcBef>
                <a:spcPts val="0"/>
              </a:spcBef>
              <a:buNone/>
            </a:pPr>
            <a:r>
              <a:rPr lang="en-US" dirty="0"/>
              <a:t>        </a:t>
            </a:r>
            <a:r>
              <a:rPr lang="en-US" dirty="0" err="1"/>
              <a:t>this.weightKg</a:t>
            </a:r>
            <a:r>
              <a:rPr lang="en-US" dirty="0"/>
              <a:t> = </a:t>
            </a:r>
            <a:r>
              <a:rPr lang="en-US" dirty="0" err="1"/>
              <a:t>weightKg</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a:t>
            </a:r>
          </a:p>
        </p:txBody>
      </p:sp>
      <p:sp>
        <p:nvSpPr>
          <p:cNvPr id="4" name="Footer Placeholder 3">
            <a:extLst>
              <a:ext uri="{FF2B5EF4-FFF2-40B4-BE49-F238E27FC236}">
                <a16:creationId xmlns:a16="http://schemas.microsoft.com/office/drawing/2014/main" id="{7664665E-689A-4FEC-AE98-C1158DA8EAA2}"/>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8B38B5FD-4D72-459C-A05B-383C06A8106F}"/>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204551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FDA6-712F-4BEC-B461-C426F409D31A}"/>
              </a:ext>
            </a:extLst>
          </p:cNvPr>
          <p:cNvSpPr>
            <a:spLocks noGrp="1"/>
          </p:cNvSpPr>
          <p:nvPr>
            <p:ph type="title"/>
          </p:nvPr>
        </p:nvSpPr>
        <p:spPr>
          <a:xfrm>
            <a:off x="3959268" y="406866"/>
            <a:ext cx="7729728" cy="1188720"/>
          </a:xfrm>
        </p:spPr>
        <p:txBody>
          <a:bodyPr>
            <a:normAutofit/>
          </a:bodyPr>
          <a:lstStyle/>
          <a:p>
            <a:r>
              <a:rPr lang="en-US"/>
              <a:t>Calling static methods from constructors</a:t>
            </a:r>
            <a:endParaRPr lang="en-CA"/>
          </a:p>
        </p:txBody>
      </p:sp>
      <p:sp>
        <p:nvSpPr>
          <p:cNvPr id="3" name="Content Placeholder 2">
            <a:extLst>
              <a:ext uri="{FF2B5EF4-FFF2-40B4-BE49-F238E27FC236}">
                <a16:creationId xmlns:a16="http://schemas.microsoft.com/office/drawing/2014/main" id="{48BFD781-4846-41D0-AA89-627DDAC7C461}"/>
              </a:ext>
            </a:extLst>
          </p:cNvPr>
          <p:cNvSpPr>
            <a:spLocks noGrp="1"/>
          </p:cNvSpPr>
          <p:nvPr>
            <p:ph sz="half" idx="1"/>
          </p:nvPr>
        </p:nvSpPr>
        <p:spPr>
          <a:xfrm>
            <a:off x="578840" y="637563"/>
            <a:ext cx="5419288" cy="5696125"/>
          </a:xfrm>
        </p:spPr>
        <p:txBody>
          <a:bodyPr>
            <a:noAutofit/>
          </a:bodyPr>
          <a:lstStyle/>
          <a:p>
            <a:pPr marL="0" indent="0">
              <a:lnSpc>
                <a:spcPct val="120000"/>
              </a:lnSpc>
              <a:spcBef>
                <a:spcPts val="0"/>
              </a:spcBef>
              <a:buNone/>
            </a:pPr>
            <a:r>
              <a:rPr lang="en-US" sz="1200"/>
              <a:t>public class Person</a:t>
            </a:r>
          </a:p>
          <a:p>
            <a:pPr marL="0" indent="0">
              <a:lnSpc>
                <a:spcPct val="120000"/>
              </a:lnSpc>
              <a:spcBef>
                <a:spcPts val="0"/>
              </a:spcBef>
              <a:buNone/>
            </a:pPr>
            <a:r>
              <a:rPr lang="en-US" sz="1200"/>
              <a:t>{</a:t>
            </a:r>
          </a:p>
          <a:p>
            <a:pPr marL="0" indent="0">
              <a:lnSpc>
                <a:spcPct val="120000"/>
              </a:lnSpc>
              <a:spcBef>
                <a:spcPts val="0"/>
              </a:spcBef>
              <a:buNone/>
            </a:pPr>
            <a:r>
              <a:rPr lang="en-US" sz="1200"/>
              <a:t>    private int weightKg;</a:t>
            </a:r>
          </a:p>
          <a:p>
            <a:pPr marL="0" indent="0">
              <a:lnSpc>
                <a:spcPct val="120000"/>
              </a:lnSpc>
              <a:spcBef>
                <a:spcPts val="0"/>
              </a:spcBef>
              <a:buNone/>
            </a:pPr>
            <a:endParaRPr lang="en-US" sz="1200"/>
          </a:p>
          <a:p>
            <a:pPr marL="0" indent="0">
              <a:lnSpc>
                <a:spcPct val="120000"/>
              </a:lnSpc>
              <a:spcBef>
                <a:spcPts val="0"/>
              </a:spcBef>
              <a:buNone/>
            </a:pPr>
            <a:r>
              <a:rPr lang="en-US" sz="1200"/>
              <a:t>    public Person(final int weightKg)</a:t>
            </a:r>
          </a:p>
          <a:p>
            <a:pPr marL="0" indent="0">
              <a:lnSpc>
                <a:spcPct val="120000"/>
              </a:lnSpc>
              <a:spcBef>
                <a:spcPts val="0"/>
              </a:spcBef>
              <a:buNone/>
            </a:pPr>
            <a:r>
              <a:rPr lang="en-US" sz="1200"/>
              <a:t>    {</a:t>
            </a:r>
          </a:p>
          <a:p>
            <a:pPr marL="0" indent="0">
              <a:lnSpc>
                <a:spcPct val="120000"/>
              </a:lnSpc>
              <a:spcBef>
                <a:spcPts val="0"/>
              </a:spcBef>
              <a:buNone/>
            </a:pPr>
            <a:r>
              <a:rPr lang="en-US" sz="1200"/>
              <a:t>        validateWeightKg(weightKg);</a:t>
            </a:r>
          </a:p>
          <a:p>
            <a:pPr marL="0" indent="0">
              <a:lnSpc>
                <a:spcPct val="120000"/>
              </a:lnSpc>
              <a:spcBef>
                <a:spcPts val="0"/>
              </a:spcBef>
              <a:buNone/>
            </a:pPr>
            <a:r>
              <a:rPr lang="en-US" sz="1200"/>
              <a:t>        this.weightKg = weightKg;</a:t>
            </a:r>
          </a:p>
          <a:p>
            <a:pPr marL="0" indent="0">
              <a:lnSpc>
                <a:spcPct val="120000"/>
              </a:lnSpc>
              <a:spcBef>
                <a:spcPts val="0"/>
              </a:spcBef>
              <a:buNone/>
            </a:pPr>
            <a:r>
              <a:rPr lang="en-US" sz="1200"/>
              <a:t>    }</a:t>
            </a:r>
          </a:p>
          <a:p>
            <a:pPr marL="0" indent="0">
              <a:lnSpc>
                <a:spcPct val="120000"/>
              </a:lnSpc>
              <a:spcBef>
                <a:spcPts val="0"/>
              </a:spcBef>
              <a:buNone/>
            </a:pPr>
            <a:r>
              <a:rPr lang="en-US" sz="1200"/>
              <a:t>    private static void validateWeightKg(final int weightKg)</a:t>
            </a:r>
          </a:p>
          <a:p>
            <a:pPr marL="0" indent="0">
              <a:lnSpc>
                <a:spcPct val="120000"/>
              </a:lnSpc>
              <a:spcBef>
                <a:spcPts val="0"/>
              </a:spcBef>
              <a:buNone/>
            </a:pPr>
            <a:r>
              <a:rPr lang="en-US" sz="1200"/>
              <a:t>    {</a:t>
            </a:r>
          </a:p>
          <a:p>
            <a:pPr marL="0" indent="0">
              <a:lnSpc>
                <a:spcPct val="120000"/>
              </a:lnSpc>
              <a:spcBef>
                <a:spcPts val="0"/>
              </a:spcBef>
              <a:buNone/>
            </a:pPr>
            <a:r>
              <a:rPr lang="en-US" sz="1200"/>
              <a:t>        if(weightKg &lt;= 0.0)</a:t>
            </a:r>
          </a:p>
          <a:p>
            <a:pPr marL="0" indent="0">
              <a:lnSpc>
                <a:spcPct val="120000"/>
              </a:lnSpc>
              <a:spcBef>
                <a:spcPts val="0"/>
              </a:spcBef>
              <a:buNone/>
            </a:pPr>
            <a:r>
              <a:rPr lang="en-US" sz="1200"/>
              <a:t>        {</a:t>
            </a:r>
          </a:p>
          <a:p>
            <a:pPr marL="0" indent="0">
              <a:lnSpc>
                <a:spcPct val="120000"/>
              </a:lnSpc>
              <a:spcBef>
                <a:spcPts val="0"/>
              </a:spcBef>
              <a:buNone/>
            </a:pPr>
            <a:r>
              <a:rPr lang="en-US" sz="1200"/>
              <a:t>            throw new IllegalArgumentException("Invalid weight: " + weightKg);</a:t>
            </a:r>
          </a:p>
          <a:p>
            <a:pPr marL="0" indent="0">
              <a:lnSpc>
                <a:spcPct val="120000"/>
              </a:lnSpc>
              <a:spcBef>
                <a:spcPts val="0"/>
              </a:spcBef>
              <a:buNone/>
            </a:pPr>
            <a:r>
              <a:rPr lang="en-US" sz="1200"/>
              <a:t>        }</a:t>
            </a:r>
          </a:p>
          <a:p>
            <a:pPr marL="0" indent="0">
              <a:lnSpc>
                <a:spcPct val="120000"/>
              </a:lnSpc>
              <a:spcBef>
                <a:spcPts val="0"/>
              </a:spcBef>
              <a:buNone/>
            </a:pPr>
            <a:r>
              <a:rPr lang="en-US" sz="1200"/>
              <a:t>    }</a:t>
            </a:r>
          </a:p>
          <a:p>
            <a:pPr marL="0" indent="0">
              <a:lnSpc>
                <a:spcPct val="120000"/>
              </a:lnSpc>
              <a:spcBef>
                <a:spcPts val="0"/>
              </a:spcBef>
              <a:buNone/>
            </a:pPr>
            <a:r>
              <a:rPr lang="en-US" sz="1200"/>
              <a:t>    public void setWeightKg(final int weightKg)</a:t>
            </a:r>
          </a:p>
          <a:p>
            <a:pPr marL="0" indent="0">
              <a:lnSpc>
                <a:spcPct val="120000"/>
              </a:lnSpc>
              <a:spcBef>
                <a:spcPts val="0"/>
              </a:spcBef>
              <a:buNone/>
            </a:pPr>
            <a:r>
              <a:rPr lang="en-US" sz="1200"/>
              <a:t>    {</a:t>
            </a:r>
          </a:p>
          <a:p>
            <a:pPr marL="0" indent="0">
              <a:lnSpc>
                <a:spcPct val="120000"/>
              </a:lnSpc>
              <a:spcBef>
                <a:spcPts val="0"/>
              </a:spcBef>
              <a:buNone/>
            </a:pPr>
            <a:r>
              <a:rPr lang="en-US" sz="1200"/>
              <a:t>        validateWeightKg(weightKg);</a:t>
            </a:r>
          </a:p>
          <a:p>
            <a:pPr marL="0" indent="0">
              <a:lnSpc>
                <a:spcPct val="120000"/>
              </a:lnSpc>
              <a:spcBef>
                <a:spcPts val="0"/>
              </a:spcBef>
              <a:buNone/>
            </a:pPr>
            <a:r>
              <a:rPr lang="en-US" sz="1200"/>
              <a:t>        this.weightKg = weightKg;</a:t>
            </a:r>
          </a:p>
          <a:p>
            <a:pPr marL="0" indent="0">
              <a:lnSpc>
                <a:spcPct val="120000"/>
              </a:lnSpc>
              <a:spcBef>
                <a:spcPts val="0"/>
              </a:spcBef>
              <a:buNone/>
            </a:pPr>
            <a:r>
              <a:rPr lang="en-US" sz="1200"/>
              <a:t>    }</a:t>
            </a:r>
          </a:p>
          <a:p>
            <a:pPr marL="0" indent="0">
              <a:lnSpc>
                <a:spcPct val="120000"/>
              </a:lnSpc>
              <a:spcBef>
                <a:spcPts val="0"/>
              </a:spcBef>
              <a:buNone/>
            </a:pPr>
            <a:r>
              <a:rPr lang="en-US" sz="1200"/>
              <a:t>}</a:t>
            </a:r>
          </a:p>
        </p:txBody>
      </p:sp>
      <p:sp>
        <p:nvSpPr>
          <p:cNvPr id="6" name="Content Placeholder 5">
            <a:extLst>
              <a:ext uri="{FF2B5EF4-FFF2-40B4-BE49-F238E27FC236}">
                <a16:creationId xmlns:a16="http://schemas.microsoft.com/office/drawing/2014/main" id="{F3346227-2A9A-4770-AF39-B1DE186BEB9D}"/>
              </a:ext>
            </a:extLst>
          </p:cNvPr>
          <p:cNvSpPr>
            <a:spLocks noGrp="1"/>
          </p:cNvSpPr>
          <p:nvPr>
            <p:ph sz="half" idx="2"/>
          </p:nvPr>
        </p:nvSpPr>
        <p:spPr>
          <a:xfrm>
            <a:off x="6338314" y="2153412"/>
            <a:ext cx="5053935" cy="4297722"/>
          </a:xfrm>
        </p:spPr>
        <p:txBody>
          <a:bodyPr>
            <a:normAutofit fontScale="92500" lnSpcReduction="10000"/>
          </a:bodyPr>
          <a:lstStyle/>
          <a:p>
            <a:pPr marL="0" indent="0">
              <a:lnSpc>
                <a:spcPct val="120000"/>
              </a:lnSpc>
              <a:spcBef>
                <a:spcPts val="0"/>
              </a:spcBef>
              <a:buNone/>
            </a:pPr>
            <a:r>
              <a:rPr lang="en-US"/>
              <a:t>Note that IllegalArgumentException is an </a:t>
            </a:r>
            <a:r>
              <a:rPr lang="en-US" u="sng"/>
              <a:t>unchecked</a:t>
            </a:r>
            <a:r>
              <a:rPr lang="en-US"/>
              <a:t> Exception: </a:t>
            </a:r>
          </a:p>
          <a:p>
            <a:pPr marL="342900" indent="-342900">
              <a:lnSpc>
                <a:spcPct val="120000"/>
              </a:lnSpc>
              <a:spcBef>
                <a:spcPts val="0"/>
              </a:spcBef>
              <a:buFont typeface="+mj-lt"/>
              <a:buAutoNum type="arabicPeriod"/>
            </a:pPr>
            <a:r>
              <a:rPr lang="en-US"/>
              <a:t>we do not need to list it in a throws clause such as “public void setWeightKg(final int weightKg) throws IllegalArgumentException”</a:t>
            </a:r>
          </a:p>
          <a:p>
            <a:pPr marL="342900" indent="-342900">
              <a:lnSpc>
                <a:spcPct val="120000"/>
              </a:lnSpc>
              <a:spcBef>
                <a:spcPts val="0"/>
              </a:spcBef>
              <a:buFont typeface="+mj-lt"/>
              <a:buAutoNum type="arabicPeriod"/>
            </a:pPr>
            <a:r>
              <a:rPr lang="en-US"/>
              <a:t>we do not need to rethrow it, and </a:t>
            </a:r>
          </a:p>
          <a:p>
            <a:pPr marL="342900" indent="-342900">
              <a:lnSpc>
                <a:spcPct val="120000"/>
              </a:lnSpc>
              <a:spcBef>
                <a:spcPts val="0"/>
              </a:spcBef>
              <a:buFont typeface="+mj-lt"/>
              <a:buAutoNum type="arabicPeriod"/>
            </a:pPr>
            <a:r>
              <a:rPr lang="en-US"/>
              <a:t>the caller does not need to try/catch it.</a:t>
            </a:r>
          </a:p>
          <a:p>
            <a:pPr marL="342900" indent="-342900">
              <a:lnSpc>
                <a:spcPct val="120000"/>
              </a:lnSpc>
              <a:spcBef>
                <a:spcPts val="0"/>
              </a:spcBef>
              <a:buFont typeface="+mj-lt"/>
              <a:buAutoNum type="arabicPeriod"/>
            </a:pPr>
            <a:endParaRPr lang="en-US"/>
          </a:p>
          <a:p>
            <a:pPr marL="0" indent="0">
              <a:lnSpc>
                <a:spcPct val="120000"/>
              </a:lnSpc>
              <a:spcBef>
                <a:spcPts val="0"/>
              </a:spcBef>
              <a:buNone/>
            </a:pPr>
            <a:r>
              <a:rPr lang="en-US"/>
              <a:t>A checked Exception would require 1 or 2 (above) and also 3.</a:t>
            </a:r>
          </a:p>
          <a:p>
            <a:pPr marL="0" indent="0">
              <a:lnSpc>
                <a:spcPct val="120000"/>
              </a:lnSpc>
              <a:spcBef>
                <a:spcPts val="0"/>
              </a:spcBef>
              <a:buNone/>
            </a:pPr>
            <a:endParaRPr lang="en-US"/>
          </a:p>
          <a:p>
            <a:pPr marL="0" indent="0">
              <a:lnSpc>
                <a:spcPct val="120000"/>
              </a:lnSpc>
              <a:spcBef>
                <a:spcPts val="0"/>
              </a:spcBef>
              <a:buNone/>
            </a:pPr>
            <a:r>
              <a:rPr lang="en-US"/>
              <a:t>If validateWeightKg threw MyCheckedException, then it should declare that in a throws clause, </a:t>
            </a:r>
            <a:r>
              <a:rPr lang="en-US" i="1"/>
              <a:t>and so should the constructor and mutator which call validateWeightKg.</a:t>
            </a:r>
            <a:endParaRPr lang="en-US"/>
          </a:p>
          <a:p>
            <a:pPr marL="0" indent="0">
              <a:lnSpc>
                <a:spcPct val="120000"/>
              </a:lnSpc>
              <a:spcBef>
                <a:spcPts val="0"/>
              </a:spcBef>
              <a:buNone/>
            </a:pPr>
            <a:endParaRPr lang="en-US"/>
          </a:p>
        </p:txBody>
      </p:sp>
      <p:sp>
        <p:nvSpPr>
          <p:cNvPr id="4" name="Footer Placeholder 3">
            <a:extLst>
              <a:ext uri="{FF2B5EF4-FFF2-40B4-BE49-F238E27FC236}">
                <a16:creationId xmlns:a16="http://schemas.microsoft.com/office/drawing/2014/main" id="{7664665E-689A-4FEC-AE98-C1158DA8EAA2}"/>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8B38B5FD-4D72-459C-A05B-383C06A8106F}"/>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Tree>
    <p:extLst>
      <p:ext uri="{BB962C8B-B14F-4D97-AF65-F5344CB8AC3E}">
        <p14:creationId xmlns:p14="http://schemas.microsoft.com/office/powerpoint/2010/main" val="269909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8E26-0FF2-4A21-8556-06AE9A140E7C}"/>
              </a:ext>
            </a:extLst>
          </p:cNvPr>
          <p:cNvSpPr>
            <a:spLocks noGrp="1"/>
          </p:cNvSpPr>
          <p:nvPr>
            <p:ph type="title"/>
          </p:nvPr>
        </p:nvSpPr>
        <p:spPr/>
        <p:txBody>
          <a:bodyPr/>
          <a:lstStyle/>
          <a:p>
            <a:r>
              <a:rPr lang="en-US"/>
              <a:t>Constructor chaining</a:t>
            </a:r>
            <a:endParaRPr lang="en-CA"/>
          </a:p>
        </p:txBody>
      </p:sp>
      <p:sp>
        <p:nvSpPr>
          <p:cNvPr id="3" name="Content Placeholder 2">
            <a:extLst>
              <a:ext uri="{FF2B5EF4-FFF2-40B4-BE49-F238E27FC236}">
                <a16:creationId xmlns:a16="http://schemas.microsoft.com/office/drawing/2014/main" id="{142AEE25-FD23-40A0-9506-E42BA7C8C557}"/>
              </a:ext>
            </a:extLst>
          </p:cNvPr>
          <p:cNvSpPr>
            <a:spLocks noGrp="1"/>
          </p:cNvSpPr>
          <p:nvPr>
            <p:ph idx="1"/>
          </p:nvPr>
        </p:nvSpPr>
        <p:spPr>
          <a:xfrm>
            <a:off x="2231135" y="2638044"/>
            <a:ext cx="8749413" cy="3101983"/>
          </a:xfrm>
        </p:spPr>
        <p:txBody>
          <a:bodyPr/>
          <a:lstStyle/>
          <a:p>
            <a:r>
              <a:rPr lang="en-US" dirty="0"/>
              <a:t>A constructor can call another in its own class by calling this().</a:t>
            </a:r>
          </a:p>
          <a:p>
            <a:r>
              <a:rPr lang="en-US" dirty="0"/>
              <a:t>In that case, the caller uses this() </a:t>
            </a:r>
            <a:r>
              <a:rPr lang="en-US" i="1" dirty="0"/>
              <a:t>instead of </a:t>
            </a:r>
            <a:r>
              <a:rPr lang="en-US" dirty="0"/>
              <a:t>super().</a:t>
            </a:r>
          </a:p>
          <a:p>
            <a:r>
              <a:rPr lang="en-US" dirty="0"/>
              <a:t>The called constructor will still call super()…even if you omitted the call yourself.</a:t>
            </a:r>
          </a:p>
          <a:p>
            <a:r>
              <a:rPr lang="en-US" dirty="0"/>
              <a:t>The next slide shows why we would chain constructors.</a:t>
            </a:r>
            <a:endParaRPr lang="en-CA" dirty="0"/>
          </a:p>
        </p:txBody>
      </p:sp>
      <p:sp>
        <p:nvSpPr>
          <p:cNvPr id="4" name="Footer Placeholder 3">
            <a:extLst>
              <a:ext uri="{FF2B5EF4-FFF2-40B4-BE49-F238E27FC236}">
                <a16:creationId xmlns:a16="http://schemas.microsoft.com/office/drawing/2014/main" id="{5A58F3B1-DCB6-464C-BA2F-38F720FE9D5B}"/>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04DC9A38-88CF-4EB4-A053-A04A13CAFCD4}"/>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Tree>
    <p:extLst>
      <p:ext uri="{BB962C8B-B14F-4D97-AF65-F5344CB8AC3E}">
        <p14:creationId xmlns:p14="http://schemas.microsoft.com/office/powerpoint/2010/main" val="3737164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8E26-0FF2-4A21-8556-06AE9A140E7C}"/>
              </a:ext>
            </a:extLst>
          </p:cNvPr>
          <p:cNvSpPr>
            <a:spLocks noGrp="1"/>
          </p:cNvSpPr>
          <p:nvPr>
            <p:ph type="title"/>
          </p:nvPr>
        </p:nvSpPr>
        <p:spPr>
          <a:xfrm>
            <a:off x="2339624" y="143282"/>
            <a:ext cx="7729728" cy="1188720"/>
          </a:xfrm>
        </p:spPr>
        <p:txBody>
          <a:bodyPr/>
          <a:lstStyle/>
          <a:p>
            <a:r>
              <a:rPr lang="en-US"/>
              <a:t>Constructor chaining</a:t>
            </a:r>
            <a:endParaRPr lang="en-CA"/>
          </a:p>
        </p:txBody>
      </p:sp>
      <p:sp>
        <p:nvSpPr>
          <p:cNvPr id="3" name="Content Placeholder 2">
            <a:extLst>
              <a:ext uri="{FF2B5EF4-FFF2-40B4-BE49-F238E27FC236}">
                <a16:creationId xmlns:a16="http://schemas.microsoft.com/office/drawing/2014/main" id="{142AEE25-FD23-40A0-9506-E42BA7C8C557}"/>
              </a:ext>
            </a:extLst>
          </p:cNvPr>
          <p:cNvSpPr>
            <a:spLocks noGrp="1"/>
          </p:cNvSpPr>
          <p:nvPr>
            <p:ph idx="1"/>
          </p:nvPr>
        </p:nvSpPr>
        <p:spPr>
          <a:xfrm>
            <a:off x="2231136" y="1410346"/>
            <a:ext cx="7729728" cy="5173334"/>
          </a:xfrm>
        </p:spPr>
        <p:txBody>
          <a:bodyPr>
            <a:normAutofit fontScale="77500" lnSpcReduction="20000"/>
          </a:bodyPr>
          <a:lstStyle/>
          <a:p>
            <a:pPr marL="0" indent="0">
              <a:lnSpc>
                <a:spcPct val="120000"/>
              </a:lnSpc>
              <a:spcBef>
                <a:spcPts val="0"/>
              </a:spcBef>
              <a:buNone/>
            </a:pPr>
            <a:r>
              <a:rPr lang="en-US" dirty="0"/>
              <a:t>public class </a:t>
            </a:r>
            <a:r>
              <a:rPr lang="en-US" dirty="0" err="1"/>
              <a:t>AudioBook</a:t>
            </a:r>
            <a:r>
              <a:rPr lang="en-US" dirty="0"/>
              <a:t> </a:t>
            </a:r>
          </a:p>
          <a:p>
            <a:pPr marL="0" indent="0">
              <a:lnSpc>
                <a:spcPct val="120000"/>
              </a:lnSpc>
              <a:spcBef>
                <a:spcPts val="0"/>
              </a:spcBef>
              <a:buNone/>
            </a:pPr>
            <a:r>
              <a:rPr lang="en-US" dirty="0"/>
              <a:t>{</a:t>
            </a:r>
          </a:p>
          <a:p>
            <a:pPr marL="0" indent="0">
              <a:lnSpc>
                <a:spcPct val="120000"/>
              </a:lnSpc>
              <a:spcBef>
                <a:spcPts val="0"/>
              </a:spcBef>
              <a:buNone/>
            </a:pPr>
            <a:r>
              <a:rPr lang="en-US" dirty="0"/>
              <a:t>    public static final double DEFAULT_PRICE_CAD = 14.99;</a:t>
            </a:r>
          </a:p>
          <a:p>
            <a:pPr marL="0" indent="0">
              <a:lnSpc>
                <a:spcPct val="120000"/>
              </a:lnSpc>
              <a:spcBef>
                <a:spcPts val="0"/>
              </a:spcBef>
              <a:buNone/>
            </a:pPr>
            <a:r>
              <a:rPr lang="en-US" dirty="0"/>
              <a:t>    private final String title;</a:t>
            </a:r>
          </a:p>
          <a:p>
            <a:pPr marL="0" indent="0">
              <a:lnSpc>
                <a:spcPct val="120000"/>
              </a:lnSpc>
              <a:spcBef>
                <a:spcPts val="0"/>
              </a:spcBef>
              <a:buNone/>
            </a:pPr>
            <a:r>
              <a:rPr lang="en-US" dirty="0"/>
              <a:t>    private double </a:t>
            </a:r>
            <a:r>
              <a:rPr lang="en-US" dirty="0" err="1"/>
              <a:t>priceCad</a:t>
            </a:r>
            <a:r>
              <a:rPr lang="en-US" dirty="0"/>
              <a:t>;</a:t>
            </a:r>
          </a:p>
          <a:p>
            <a:pPr marL="0" indent="0">
              <a:lnSpc>
                <a:spcPct val="120000"/>
              </a:lnSpc>
              <a:spcBef>
                <a:spcPts val="0"/>
              </a:spcBef>
              <a:buNone/>
            </a:pPr>
            <a:endParaRPr lang="en-US" dirty="0"/>
          </a:p>
          <a:p>
            <a:pPr marL="0" indent="0">
              <a:lnSpc>
                <a:spcPct val="120000"/>
              </a:lnSpc>
              <a:spcBef>
                <a:spcPts val="0"/>
              </a:spcBef>
              <a:buNone/>
            </a:pPr>
            <a:r>
              <a:rPr lang="en-US" dirty="0"/>
              <a:t>    public </a:t>
            </a:r>
            <a:r>
              <a:rPr lang="en-US" dirty="0" err="1"/>
              <a:t>AudioBook</a:t>
            </a:r>
            <a:r>
              <a:rPr lang="en-US" dirty="0"/>
              <a:t>(final String title, final double </a:t>
            </a:r>
            <a:r>
              <a:rPr lang="en-US" dirty="0" err="1"/>
              <a:t>priceCad</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 the following line calls </a:t>
            </a:r>
            <a:r>
              <a:rPr lang="en-US" dirty="0" err="1"/>
              <a:t>java.lang.Object</a:t>
            </a:r>
            <a:r>
              <a:rPr lang="en-US" dirty="0"/>
              <a:t> constructor with no parameters</a:t>
            </a:r>
          </a:p>
          <a:p>
            <a:pPr marL="0" indent="0">
              <a:lnSpc>
                <a:spcPct val="120000"/>
              </a:lnSpc>
              <a:spcBef>
                <a:spcPts val="0"/>
              </a:spcBef>
              <a:buNone/>
            </a:pPr>
            <a:r>
              <a:rPr lang="en-US" dirty="0"/>
              <a:t>        // ...and is (invisibly) inserted by Java </a:t>
            </a:r>
            <a:r>
              <a:rPr lang="en-US" i="1" dirty="0"/>
              <a:t>even if you do not write it</a:t>
            </a:r>
          </a:p>
          <a:p>
            <a:pPr marL="0" indent="0">
              <a:lnSpc>
                <a:spcPct val="120000"/>
              </a:lnSpc>
              <a:spcBef>
                <a:spcPts val="0"/>
              </a:spcBef>
              <a:buNone/>
            </a:pPr>
            <a:r>
              <a:rPr lang="en-US" dirty="0"/>
              <a:t>        super();</a:t>
            </a:r>
          </a:p>
          <a:p>
            <a:pPr marL="0" indent="0">
              <a:lnSpc>
                <a:spcPct val="120000"/>
              </a:lnSpc>
              <a:spcBef>
                <a:spcPts val="0"/>
              </a:spcBef>
              <a:buNone/>
            </a:pPr>
            <a:r>
              <a:rPr lang="en-US" dirty="0"/>
              <a:t>        </a:t>
            </a:r>
            <a:r>
              <a:rPr lang="en-US" dirty="0" err="1"/>
              <a:t>this.title</a:t>
            </a:r>
            <a:r>
              <a:rPr lang="en-US" dirty="0"/>
              <a:t> = title;</a:t>
            </a:r>
          </a:p>
          <a:p>
            <a:pPr marL="0" indent="0">
              <a:lnSpc>
                <a:spcPct val="120000"/>
              </a:lnSpc>
              <a:spcBef>
                <a:spcPts val="0"/>
              </a:spcBef>
              <a:buNone/>
            </a:pPr>
            <a:r>
              <a:rPr lang="en-US" dirty="0"/>
              <a:t>        </a:t>
            </a:r>
            <a:r>
              <a:rPr lang="en-US" dirty="0" err="1"/>
              <a:t>this.priceCad</a:t>
            </a:r>
            <a:r>
              <a:rPr lang="en-US" dirty="0"/>
              <a:t> = </a:t>
            </a:r>
            <a:r>
              <a:rPr lang="en-US" dirty="0" err="1"/>
              <a:t>priceCad</a:t>
            </a:r>
            <a:r>
              <a:rPr lang="en-US" dirty="0"/>
              <a:t>;</a:t>
            </a:r>
          </a:p>
          <a:p>
            <a:pPr marL="0" indent="0">
              <a:lnSpc>
                <a:spcPct val="120000"/>
              </a:lnSpc>
              <a:spcBef>
                <a:spcPts val="0"/>
              </a:spcBef>
              <a:buNone/>
            </a:pPr>
            <a:r>
              <a:rPr lang="en-US" dirty="0"/>
              <a:t>    }</a:t>
            </a:r>
          </a:p>
          <a:p>
            <a:pPr marL="0" indent="0">
              <a:lnSpc>
                <a:spcPct val="120000"/>
              </a:lnSpc>
              <a:spcBef>
                <a:spcPts val="0"/>
              </a:spcBef>
              <a:buNone/>
            </a:pPr>
            <a:endParaRPr lang="en-US" dirty="0"/>
          </a:p>
          <a:p>
            <a:pPr marL="0" indent="0">
              <a:lnSpc>
                <a:spcPct val="120000"/>
              </a:lnSpc>
              <a:spcBef>
                <a:spcPts val="0"/>
              </a:spcBef>
              <a:buNone/>
            </a:pPr>
            <a:r>
              <a:rPr lang="en-US" dirty="0"/>
              <a:t>    public </a:t>
            </a:r>
            <a:r>
              <a:rPr lang="en-US" dirty="0" err="1"/>
              <a:t>AudioBook</a:t>
            </a:r>
            <a:r>
              <a:rPr lang="en-US" dirty="0"/>
              <a:t>(final String title)</a:t>
            </a:r>
          </a:p>
          <a:p>
            <a:pPr marL="0" indent="0">
              <a:lnSpc>
                <a:spcPct val="120000"/>
              </a:lnSpc>
              <a:spcBef>
                <a:spcPts val="0"/>
              </a:spcBef>
              <a:buNone/>
            </a:pPr>
            <a:r>
              <a:rPr lang="en-US" dirty="0"/>
              <a:t>    {</a:t>
            </a:r>
          </a:p>
          <a:p>
            <a:pPr marL="0" indent="0">
              <a:lnSpc>
                <a:spcPct val="120000"/>
              </a:lnSpc>
              <a:spcBef>
                <a:spcPts val="0"/>
              </a:spcBef>
              <a:buNone/>
            </a:pPr>
            <a:r>
              <a:rPr lang="en-US" dirty="0"/>
              <a:t>        // </a:t>
            </a:r>
            <a:r>
              <a:rPr lang="en-US" b="1" dirty="0"/>
              <a:t>do NOT call super()</a:t>
            </a:r>
            <a:r>
              <a:rPr lang="en-US" dirty="0"/>
              <a:t> in this one and only case…when this() is called</a:t>
            </a:r>
          </a:p>
          <a:p>
            <a:pPr marL="0" indent="0">
              <a:lnSpc>
                <a:spcPct val="120000"/>
              </a:lnSpc>
              <a:spcBef>
                <a:spcPts val="0"/>
              </a:spcBef>
              <a:buNone/>
            </a:pPr>
            <a:r>
              <a:rPr lang="en-US" dirty="0"/>
              <a:t>        // this() is calling the matching constructor in this class: the one which takes </a:t>
            </a:r>
          </a:p>
          <a:p>
            <a:pPr marL="0" indent="0">
              <a:lnSpc>
                <a:spcPct val="120000"/>
              </a:lnSpc>
              <a:spcBef>
                <a:spcPts val="0"/>
              </a:spcBef>
              <a:buNone/>
            </a:pPr>
            <a:r>
              <a:rPr lang="en-US" dirty="0"/>
              <a:t>        // a String title and a double price.</a:t>
            </a:r>
          </a:p>
          <a:p>
            <a:pPr marL="0" indent="0">
              <a:lnSpc>
                <a:spcPct val="120000"/>
              </a:lnSpc>
              <a:spcBef>
                <a:spcPts val="0"/>
              </a:spcBef>
              <a:buNone/>
            </a:pPr>
            <a:r>
              <a:rPr lang="en-US" dirty="0"/>
              <a:t>        this(title, DEFAULT_PRICE_CAD);</a:t>
            </a:r>
          </a:p>
          <a:p>
            <a:pPr marL="0" indent="0">
              <a:lnSpc>
                <a:spcPct val="120000"/>
              </a:lnSpc>
              <a:spcBef>
                <a:spcPts val="0"/>
              </a:spcBef>
              <a:buNone/>
            </a:pPr>
            <a:r>
              <a:rPr lang="en-US" dirty="0"/>
              <a:t>    }</a:t>
            </a:r>
          </a:p>
          <a:p>
            <a:pPr marL="0" indent="0">
              <a:lnSpc>
                <a:spcPct val="120000"/>
              </a:lnSpc>
              <a:spcBef>
                <a:spcPts val="0"/>
              </a:spcBef>
              <a:buNone/>
            </a:pPr>
            <a:r>
              <a:rPr lang="en-US" dirty="0"/>
              <a:t>}</a:t>
            </a:r>
          </a:p>
        </p:txBody>
      </p:sp>
      <p:sp>
        <p:nvSpPr>
          <p:cNvPr id="4" name="Footer Placeholder 3">
            <a:extLst>
              <a:ext uri="{FF2B5EF4-FFF2-40B4-BE49-F238E27FC236}">
                <a16:creationId xmlns:a16="http://schemas.microsoft.com/office/drawing/2014/main" id="{5A58F3B1-DCB6-464C-BA2F-38F720FE9D5B}"/>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04DC9A38-88CF-4EB4-A053-A04A13CAFCD4}"/>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90757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BA5D-0137-49B2-AFD1-C5C32FBA031E}"/>
              </a:ext>
            </a:extLst>
          </p:cNvPr>
          <p:cNvSpPr>
            <a:spLocks noGrp="1"/>
          </p:cNvSpPr>
          <p:nvPr>
            <p:ph type="title"/>
          </p:nvPr>
        </p:nvSpPr>
        <p:spPr/>
        <p:txBody>
          <a:bodyPr/>
          <a:lstStyle/>
          <a:p>
            <a:r>
              <a:rPr lang="en-US"/>
              <a:t>Instance Initializer blocks</a:t>
            </a:r>
            <a:endParaRPr lang="en-CA"/>
          </a:p>
        </p:txBody>
      </p:sp>
      <p:sp>
        <p:nvSpPr>
          <p:cNvPr id="3" name="Content Placeholder 2">
            <a:extLst>
              <a:ext uri="{FF2B5EF4-FFF2-40B4-BE49-F238E27FC236}">
                <a16:creationId xmlns:a16="http://schemas.microsoft.com/office/drawing/2014/main" id="{F9FEA4B6-AA63-42C9-86DC-FCE0A98012AB}"/>
              </a:ext>
            </a:extLst>
          </p:cNvPr>
          <p:cNvSpPr>
            <a:spLocks noGrp="1"/>
          </p:cNvSpPr>
          <p:nvPr>
            <p:ph idx="1"/>
          </p:nvPr>
        </p:nvSpPr>
        <p:spPr/>
        <p:txBody>
          <a:bodyPr/>
          <a:lstStyle/>
          <a:p>
            <a:r>
              <a:rPr lang="en-US"/>
              <a:t>Sometimes it is useful to have very-different constructors, making chaining a bad idea or impossible. On the other hand, these constructors still may </a:t>
            </a:r>
            <a:r>
              <a:rPr lang="en-US" i="1"/>
              <a:t>also</a:t>
            </a:r>
            <a:r>
              <a:rPr lang="en-US"/>
              <a:t> have some common functionality too.</a:t>
            </a:r>
          </a:p>
          <a:p>
            <a:r>
              <a:rPr lang="en-US"/>
              <a:t>In this case we may use instance initializer blocks to eliminate duplicate code while also avoiding calling our own methods (including avoiding calling our own static methods).</a:t>
            </a:r>
          </a:p>
          <a:p>
            <a:r>
              <a:rPr lang="en-US"/>
              <a:t>This comes in the form of an unnamed block, usually listed at the top of the class (see next slide).</a:t>
            </a:r>
          </a:p>
          <a:p>
            <a:endParaRPr lang="en-US"/>
          </a:p>
          <a:p>
            <a:endParaRPr lang="en-CA"/>
          </a:p>
        </p:txBody>
      </p:sp>
      <p:sp>
        <p:nvSpPr>
          <p:cNvPr id="4" name="Footer Placeholder 3">
            <a:extLst>
              <a:ext uri="{FF2B5EF4-FFF2-40B4-BE49-F238E27FC236}">
                <a16:creationId xmlns:a16="http://schemas.microsoft.com/office/drawing/2014/main" id="{A478C407-DD91-47F8-83E9-A263D2529507}"/>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C51BD150-FB2A-4F30-AD07-8690F8F2D14D}"/>
              </a:ext>
            </a:extLst>
          </p:cNvPr>
          <p:cNvSpPr>
            <a:spLocks noGrp="1"/>
          </p:cNvSpPr>
          <p:nvPr>
            <p:ph type="sldNum" sz="quarter" idx="12"/>
          </p:nvPr>
        </p:nvSpPr>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26369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49C5-FDA8-4C52-9EE2-4A8A3BFFC056}"/>
              </a:ext>
            </a:extLst>
          </p:cNvPr>
          <p:cNvSpPr>
            <a:spLocks noGrp="1"/>
          </p:cNvSpPr>
          <p:nvPr>
            <p:ph type="title"/>
          </p:nvPr>
        </p:nvSpPr>
        <p:spPr/>
        <p:txBody>
          <a:bodyPr/>
          <a:lstStyle/>
          <a:p>
            <a:r>
              <a:rPr lang="en-US"/>
              <a:t>Learning outcomes</a:t>
            </a:r>
            <a:endParaRPr lang="en-CA"/>
          </a:p>
        </p:txBody>
      </p:sp>
      <p:sp>
        <p:nvSpPr>
          <p:cNvPr id="3" name="Content Placeholder 2">
            <a:extLst>
              <a:ext uri="{FF2B5EF4-FFF2-40B4-BE49-F238E27FC236}">
                <a16:creationId xmlns:a16="http://schemas.microsoft.com/office/drawing/2014/main" id="{4D721D62-7608-475E-9EEE-800FE9DC4BCC}"/>
              </a:ext>
            </a:extLst>
          </p:cNvPr>
          <p:cNvSpPr>
            <a:spLocks noGrp="1"/>
          </p:cNvSpPr>
          <p:nvPr>
            <p:ph idx="1"/>
          </p:nvPr>
        </p:nvSpPr>
        <p:spPr/>
        <p:txBody>
          <a:bodyPr/>
          <a:lstStyle/>
          <a:p>
            <a:r>
              <a:rPr lang="en-US" dirty="0"/>
              <a:t>Initialization: order of execution</a:t>
            </a:r>
          </a:p>
          <a:p>
            <a:r>
              <a:rPr lang="en-US" dirty="0"/>
              <a:t>Default constructor</a:t>
            </a:r>
          </a:p>
          <a:p>
            <a:r>
              <a:rPr lang="en-US" dirty="0"/>
              <a:t>Constructor’s purpose</a:t>
            </a:r>
          </a:p>
          <a:p>
            <a:r>
              <a:rPr lang="en-US" dirty="0"/>
              <a:t>Calling methods from constructor</a:t>
            </a:r>
          </a:p>
          <a:p>
            <a:r>
              <a:rPr lang="en-US" dirty="0"/>
              <a:t>Constructor chaining</a:t>
            </a:r>
          </a:p>
          <a:p>
            <a:r>
              <a:rPr lang="en-US" dirty="0"/>
              <a:t>Initializer blocks</a:t>
            </a:r>
            <a:endParaRPr lang="en-CA" dirty="0"/>
          </a:p>
        </p:txBody>
      </p:sp>
      <p:sp>
        <p:nvSpPr>
          <p:cNvPr id="4" name="Footer Placeholder 3">
            <a:extLst>
              <a:ext uri="{FF2B5EF4-FFF2-40B4-BE49-F238E27FC236}">
                <a16:creationId xmlns:a16="http://schemas.microsoft.com/office/drawing/2014/main" id="{E4EE60F0-D5F3-4D08-89FF-90BE5B9CA278}"/>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B815AF6D-F255-4E2E-9133-074CFC6DF0C3}"/>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1348586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B196-AF96-412F-B462-2B26DC73D7D4}"/>
              </a:ext>
            </a:extLst>
          </p:cNvPr>
          <p:cNvSpPr>
            <a:spLocks noGrp="1"/>
          </p:cNvSpPr>
          <p:nvPr>
            <p:ph type="title"/>
          </p:nvPr>
        </p:nvSpPr>
        <p:spPr>
          <a:xfrm>
            <a:off x="3636525" y="194428"/>
            <a:ext cx="7729728" cy="1188720"/>
          </a:xfrm>
        </p:spPr>
        <p:txBody>
          <a:bodyPr/>
          <a:lstStyle/>
          <a:p>
            <a:r>
              <a:rPr lang="en-US"/>
              <a:t>Instance Initializer blocks</a:t>
            </a:r>
            <a:endParaRPr lang="en-CA"/>
          </a:p>
        </p:txBody>
      </p:sp>
      <p:sp>
        <p:nvSpPr>
          <p:cNvPr id="3" name="Content Placeholder 2">
            <a:extLst>
              <a:ext uri="{FF2B5EF4-FFF2-40B4-BE49-F238E27FC236}">
                <a16:creationId xmlns:a16="http://schemas.microsoft.com/office/drawing/2014/main" id="{887E4F15-ECEF-4E79-B464-8C102F342FEB}"/>
              </a:ext>
            </a:extLst>
          </p:cNvPr>
          <p:cNvSpPr>
            <a:spLocks noGrp="1"/>
          </p:cNvSpPr>
          <p:nvPr>
            <p:ph idx="1"/>
          </p:nvPr>
        </p:nvSpPr>
        <p:spPr>
          <a:xfrm>
            <a:off x="371340" y="-1"/>
            <a:ext cx="9446836" cy="6919993"/>
          </a:xfrm>
        </p:spPr>
        <p:txBody>
          <a:bodyPr>
            <a:noAutofit/>
          </a:bodyPr>
          <a:lstStyle/>
          <a:p>
            <a:pPr marL="0" indent="0">
              <a:lnSpc>
                <a:spcPct val="120000"/>
              </a:lnSpc>
              <a:spcBef>
                <a:spcPts val="0"/>
              </a:spcBef>
              <a:buNone/>
            </a:pPr>
            <a:r>
              <a:rPr lang="en-CA" sz="1200" dirty="0"/>
              <a:t>public class </a:t>
            </a:r>
            <a:r>
              <a:rPr lang="en-CA" sz="1200" dirty="0" err="1"/>
              <a:t>AudioBook</a:t>
            </a:r>
            <a:r>
              <a:rPr lang="en-CA" sz="1200" dirty="0"/>
              <a:t> {</a:t>
            </a:r>
          </a:p>
          <a:p>
            <a:pPr marL="0" indent="0">
              <a:lnSpc>
                <a:spcPct val="120000"/>
              </a:lnSpc>
              <a:spcBef>
                <a:spcPts val="0"/>
              </a:spcBef>
              <a:buNone/>
            </a:pPr>
            <a:r>
              <a:rPr lang="en-CA" sz="1200" dirty="0"/>
              <a:t>    private String title;</a:t>
            </a:r>
          </a:p>
          <a:p>
            <a:pPr marL="0" indent="0">
              <a:lnSpc>
                <a:spcPct val="120000"/>
              </a:lnSpc>
              <a:spcBef>
                <a:spcPts val="0"/>
              </a:spcBef>
              <a:buNone/>
            </a:pPr>
            <a:r>
              <a:rPr lang="en-CA" sz="1200" dirty="0"/>
              <a:t>    private String </a:t>
            </a:r>
            <a:r>
              <a:rPr lang="en-CA" sz="1200" dirty="0" err="1"/>
              <a:t>authorLastName</a:t>
            </a:r>
            <a:r>
              <a:rPr lang="en-CA" sz="1200" dirty="0"/>
              <a:t>;</a:t>
            </a:r>
          </a:p>
          <a:p>
            <a:pPr marL="0" indent="0">
              <a:lnSpc>
                <a:spcPct val="120000"/>
              </a:lnSpc>
              <a:spcBef>
                <a:spcPts val="0"/>
              </a:spcBef>
              <a:buNone/>
            </a:pPr>
            <a:r>
              <a:rPr lang="en-CA" sz="1200" dirty="0"/>
              <a:t>    private String </a:t>
            </a:r>
            <a:r>
              <a:rPr lang="en-CA" sz="1200" dirty="0" err="1"/>
              <a:t>isbn</a:t>
            </a:r>
            <a:r>
              <a:rPr lang="en-CA" sz="1200" dirty="0"/>
              <a:t>;</a:t>
            </a:r>
          </a:p>
          <a:p>
            <a:pPr marL="0" indent="0">
              <a:lnSpc>
                <a:spcPct val="120000"/>
              </a:lnSpc>
              <a:spcBef>
                <a:spcPts val="0"/>
              </a:spcBef>
              <a:buNone/>
            </a:pPr>
            <a:r>
              <a:rPr lang="en-CA" sz="1200" dirty="0"/>
              <a:t>    private </a:t>
            </a:r>
            <a:r>
              <a:rPr lang="en-CA" sz="1200" dirty="0" err="1"/>
              <a:t>boolean</a:t>
            </a:r>
            <a:r>
              <a:rPr lang="en-CA" sz="1200" dirty="0"/>
              <a:t> fiction;</a:t>
            </a:r>
          </a:p>
          <a:p>
            <a:pPr marL="0" indent="0">
              <a:lnSpc>
                <a:spcPct val="120000"/>
              </a:lnSpc>
              <a:spcBef>
                <a:spcPts val="0"/>
              </a:spcBef>
              <a:buNone/>
            </a:pPr>
            <a:r>
              <a:rPr lang="en-CA" sz="1200" dirty="0"/>
              <a:t>    private double </a:t>
            </a:r>
            <a:r>
              <a:rPr lang="en-CA" sz="1200" dirty="0" err="1"/>
              <a:t>priceCad</a:t>
            </a:r>
            <a:r>
              <a:rPr lang="en-CA" sz="1200" dirty="0"/>
              <a:t>;</a:t>
            </a:r>
          </a:p>
          <a:p>
            <a:pPr marL="0" indent="0">
              <a:lnSpc>
                <a:spcPct val="120000"/>
              </a:lnSpc>
              <a:spcBef>
                <a:spcPts val="0"/>
              </a:spcBef>
              <a:buNone/>
            </a:pPr>
            <a:r>
              <a:rPr lang="en-CA" sz="1200" dirty="0"/>
              <a:t>    public static final double DEFAULT_PRICE_CAD = 14.99;</a:t>
            </a:r>
          </a:p>
          <a:p>
            <a:pPr marL="0" indent="0">
              <a:lnSpc>
                <a:spcPct val="120000"/>
              </a:lnSpc>
              <a:spcBef>
                <a:spcPts val="0"/>
              </a:spcBef>
              <a:buNone/>
            </a:pPr>
            <a:endParaRPr lang="en-CA" sz="1200" dirty="0"/>
          </a:p>
          <a:p>
            <a:pPr marL="0" indent="0">
              <a:lnSpc>
                <a:spcPct val="120000"/>
              </a:lnSpc>
              <a:spcBef>
                <a:spcPts val="0"/>
              </a:spcBef>
              <a:buNone/>
            </a:pPr>
            <a:r>
              <a:rPr lang="en-CA" sz="1200" b="1" dirty="0"/>
              <a:t>    // instance initializer block called by each </a:t>
            </a:r>
            <a:r>
              <a:rPr lang="en-CA" sz="1200" b="1" dirty="0" err="1"/>
              <a:t>AudioBook</a:t>
            </a:r>
            <a:r>
              <a:rPr lang="en-CA" sz="1200" b="1" dirty="0"/>
              <a:t> constructor automatically, right after super()</a:t>
            </a:r>
          </a:p>
          <a:p>
            <a:pPr marL="0" indent="0">
              <a:lnSpc>
                <a:spcPct val="120000"/>
              </a:lnSpc>
              <a:spcBef>
                <a:spcPts val="0"/>
              </a:spcBef>
              <a:buNone/>
            </a:pPr>
            <a:r>
              <a:rPr lang="en-CA" sz="1200" b="1" dirty="0"/>
              <a:t>    {</a:t>
            </a:r>
          </a:p>
          <a:p>
            <a:pPr marL="0" indent="0">
              <a:lnSpc>
                <a:spcPct val="120000"/>
              </a:lnSpc>
              <a:spcBef>
                <a:spcPts val="0"/>
              </a:spcBef>
              <a:buNone/>
            </a:pPr>
            <a:r>
              <a:rPr lang="en-CA" sz="1200" b="1" dirty="0"/>
              <a:t>        </a:t>
            </a:r>
            <a:r>
              <a:rPr lang="en-CA" sz="1200" b="1" dirty="0" err="1"/>
              <a:t>authorLastName</a:t>
            </a:r>
            <a:r>
              <a:rPr lang="en-CA" sz="1200" b="1" dirty="0"/>
              <a:t> = "anonymous";</a:t>
            </a:r>
          </a:p>
          <a:p>
            <a:pPr marL="0" indent="0">
              <a:lnSpc>
                <a:spcPct val="120000"/>
              </a:lnSpc>
              <a:spcBef>
                <a:spcPts val="0"/>
              </a:spcBef>
              <a:buNone/>
            </a:pPr>
            <a:r>
              <a:rPr lang="en-CA" sz="1200" b="1" dirty="0"/>
              <a:t>        fiction = true;</a:t>
            </a:r>
          </a:p>
          <a:p>
            <a:pPr marL="0" indent="0">
              <a:lnSpc>
                <a:spcPct val="120000"/>
              </a:lnSpc>
              <a:spcBef>
                <a:spcPts val="0"/>
              </a:spcBef>
              <a:buNone/>
            </a:pPr>
            <a:r>
              <a:rPr lang="en-CA" sz="1200" b="1" dirty="0"/>
              <a:t>        title = "untitled";</a:t>
            </a:r>
          </a:p>
          <a:p>
            <a:pPr marL="0" indent="0">
              <a:lnSpc>
                <a:spcPct val="120000"/>
              </a:lnSpc>
              <a:spcBef>
                <a:spcPts val="0"/>
              </a:spcBef>
              <a:buNone/>
            </a:pPr>
            <a:r>
              <a:rPr lang="en-CA" sz="1200" b="1" dirty="0"/>
              <a:t>        </a:t>
            </a:r>
            <a:r>
              <a:rPr lang="en-CA" sz="1200" b="1" dirty="0" err="1"/>
              <a:t>priceCad</a:t>
            </a:r>
            <a:r>
              <a:rPr lang="en-CA" sz="1200" b="1" dirty="0"/>
              <a:t> = DEFAULT_PRICE_CAD;</a:t>
            </a:r>
          </a:p>
          <a:p>
            <a:pPr marL="0" indent="0">
              <a:lnSpc>
                <a:spcPct val="120000"/>
              </a:lnSpc>
              <a:spcBef>
                <a:spcPts val="0"/>
              </a:spcBef>
              <a:buNone/>
            </a:pPr>
            <a:r>
              <a:rPr lang="en-CA" sz="1200" b="1" dirty="0"/>
              <a:t>        </a:t>
            </a:r>
            <a:r>
              <a:rPr lang="en-CA" sz="1200" b="1" dirty="0" err="1"/>
              <a:t>System.out.println</a:t>
            </a:r>
            <a:r>
              <a:rPr lang="en-CA" sz="1200" b="1" dirty="0"/>
              <a:t>("called by every constructor after super()");  // always executed by each constructor call</a:t>
            </a:r>
          </a:p>
          <a:p>
            <a:pPr marL="0" indent="0">
              <a:lnSpc>
                <a:spcPct val="120000"/>
              </a:lnSpc>
              <a:spcBef>
                <a:spcPts val="0"/>
              </a:spcBef>
              <a:buNone/>
            </a:pPr>
            <a:r>
              <a:rPr lang="en-CA" sz="1200" b="1" dirty="0"/>
              <a:t>    }</a:t>
            </a:r>
          </a:p>
          <a:p>
            <a:pPr marL="0" indent="0">
              <a:lnSpc>
                <a:spcPct val="120000"/>
              </a:lnSpc>
              <a:spcBef>
                <a:spcPts val="0"/>
              </a:spcBef>
              <a:buNone/>
            </a:pPr>
            <a:endParaRPr lang="en-CA" sz="1200" dirty="0"/>
          </a:p>
          <a:p>
            <a:pPr marL="0" indent="0">
              <a:lnSpc>
                <a:spcPct val="120000"/>
              </a:lnSpc>
              <a:spcBef>
                <a:spcPts val="0"/>
              </a:spcBef>
              <a:buNone/>
            </a:pPr>
            <a:r>
              <a:rPr lang="en-CA" sz="1200" dirty="0"/>
              <a:t>    public </a:t>
            </a:r>
            <a:r>
              <a:rPr lang="en-CA" sz="1200" dirty="0" err="1"/>
              <a:t>AudioBook</a:t>
            </a:r>
            <a:r>
              <a:rPr lang="en-CA" sz="1200" dirty="0"/>
              <a:t>(final String title, final String </a:t>
            </a:r>
            <a:r>
              <a:rPr lang="en-CA" sz="1200" dirty="0" err="1"/>
              <a:t>authorLastName</a:t>
            </a:r>
            <a:r>
              <a:rPr lang="en-CA" sz="1200" dirty="0"/>
              <a:t>, final String </a:t>
            </a:r>
            <a:r>
              <a:rPr lang="en-CA" sz="1200" dirty="0" err="1"/>
              <a:t>isbn</a:t>
            </a:r>
            <a:r>
              <a:rPr lang="en-CA" sz="1200" dirty="0"/>
              <a:t>, final </a:t>
            </a:r>
            <a:r>
              <a:rPr lang="en-CA" sz="1200" dirty="0" err="1"/>
              <a:t>boolean</a:t>
            </a:r>
            <a:r>
              <a:rPr lang="en-CA" sz="1200" dirty="0"/>
              <a:t> fiction, final double </a:t>
            </a:r>
            <a:r>
              <a:rPr lang="en-CA" sz="1200" dirty="0" err="1"/>
              <a:t>priceCad</a:t>
            </a:r>
            <a:r>
              <a:rPr lang="en-CA" sz="1200" dirty="0"/>
              <a:t>)    {</a:t>
            </a:r>
          </a:p>
          <a:p>
            <a:pPr marL="0" indent="0">
              <a:lnSpc>
                <a:spcPct val="120000"/>
              </a:lnSpc>
              <a:spcBef>
                <a:spcPts val="0"/>
              </a:spcBef>
              <a:buNone/>
            </a:pPr>
            <a:r>
              <a:rPr lang="en-CA" sz="1200" dirty="0"/>
              <a:t>        </a:t>
            </a:r>
            <a:r>
              <a:rPr lang="en-CA" sz="1200" dirty="0" err="1"/>
              <a:t>this.title</a:t>
            </a:r>
            <a:r>
              <a:rPr lang="en-CA" sz="1200" dirty="0"/>
              <a:t> = title;</a:t>
            </a:r>
          </a:p>
          <a:p>
            <a:pPr marL="0" indent="0">
              <a:lnSpc>
                <a:spcPct val="120000"/>
              </a:lnSpc>
              <a:spcBef>
                <a:spcPts val="0"/>
              </a:spcBef>
              <a:buNone/>
            </a:pPr>
            <a:r>
              <a:rPr lang="en-CA" sz="1200" dirty="0"/>
              <a:t>        </a:t>
            </a:r>
            <a:r>
              <a:rPr lang="en-CA" sz="1200" dirty="0" err="1"/>
              <a:t>this.authorLastName</a:t>
            </a:r>
            <a:r>
              <a:rPr lang="en-CA" sz="1200" dirty="0"/>
              <a:t> = </a:t>
            </a:r>
            <a:r>
              <a:rPr lang="en-CA" sz="1200" dirty="0" err="1"/>
              <a:t>authorLastName</a:t>
            </a:r>
            <a:r>
              <a:rPr lang="en-CA" sz="1200" dirty="0"/>
              <a:t>;</a:t>
            </a:r>
          </a:p>
          <a:p>
            <a:pPr marL="0" indent="0">
              <a:lnSpc>
                <a:spcPct val="120000"/>
              </a:lnSpc>
              <a:spcBef>
                <a:spcPts val="0"/>
              </a:spcBef>
              <a:buNone/>
            </a:pPr>
            <a:r>
              <a:rPr lang="en-CA" sz="1200" dirty="0"/>
              <a:t>        </a:t>
            </a:r>
            <a:r>
              <a:rPr lang="en-CA" sz="1200" dirty="0" err="1"/>
              <a:t>this.isbn</a:t>
            </a:r>
            <a:r>
              <a:rPr lang="en-CA" sz="1200" dirty="0"/>
              <a:t> = </a:t>
            </a:r>
            <a:r>
              <a:rPr lang="en-CA" sz="1200" dirty="0" err="1"/>
              <a:t>isbn</a:t>
            </a:r>
            <a:r>
              <a:rPr lang="en-CA" sz="1200" dirty="0"/>
              <a:t>;</a:t>
            </a:r>
          </a:p>
          <a:p>
            <a:pPr marL="0" indent="0">
              <a:lnSpc>
                <a:spcPct val="120000"/>
              </a:lnSpc>
              <a:spcBef>
                <a:spcPts val="0"/>
              </a:spcBef>
              <a:buNone/>
            </a:pPr>
            <a:r>
              <a:rPr lang="en-CA" sz="1200" dirty="0"/>
              <a:t>        </a:t>
            </a:r>
            <a:r>
              <a:rPr lang="en-CA" sz="1200" dirty="0" err="1"/>
              <a:t>this.fiction</a:t>
            </a:r>
            <a:r>
              <a:rPr lang="en-CA" sz="1200" dirty="0"/>
              <a:t> = fiction;</a:t>
            </a:r>
          </a:p>
          <a:p>
            <a:pPr marL="0" indent="0">
              <a:lnSpc>
                <a:spcPct val="120000"/>
              </a:lnSpc>
              <a:spcBef>
                <a:spcPts val="0"/>
              </a:spcBef>
              <a:buNone/>
            </a:pPr>
            <a:r>
              <a:rPr lang="en-CA" sz="1200" dirty="0"/>
              <a:t>        </a:t>
            </a:r>
            <a:r>
              <a:rPr lang="en-CA" sz="1200" dirty="0" err="1"/>
              <a:t>this.priceCad</a:t>
            </a:r>
            <a:r>
              <a:rPr lang="en-CA" sz="1200" dirty="0"/>
              <a:t> = </a:t>
            </a:r>
            <a:r>
              <a:rPr lang="en-CA" sz="1200" dirty="0" err="1"/>
              <a:t>priceCad</a:t>
            </a:r>
            <a:r>
              <a:rPr lang="en-CA" sz="1200" dirty="0"/>
              <a:t>;</a:t>
            </a:r>
          </a:p>
          <a:p>
            <a:pPr marL="0" indent="0">
              <a:lnSpc>
                <a:spcPct val="120000"/>
              </a:lnSpc>
              <a:spcBef>
                <a:spcPts val="0"/>
              </a:spcBef>
              <a:buNone/>
            </a:pPr>
            <a:r>
              <a:rPr lang="en-CA" sz="1200" dirty="0"/>
              <a:t>    }</a:t>
            </a:r>
          </a:p>
          <a:p>
            <a:pPr marL="0" indent="0">
              <a:lnSpc>
                <a:spcPct val="120000"/>
              </a:lnSpc>
              <a:spcBef>
                <a:spcPts val="0"/>
              </a:spcBef>
              <a:buNone/>
            </a:pPr>
            <a:endParaRPr lang="en-CA" sz="1200" dirty="0"/>
          </a:p>
          <a:p>
            <a:pPr marL="0" indent="0">
              <a:lnSpc>
                <a:spcPct val="120000"/>
              </a:lnSpc>
              <a:spcBef>
                <a:spcPts val="0"/>
              </a:spcBef>
              <a:buNone/>
            </a:pPr>
            <a:r>
              <a:rPr lang="en-CA" sz="1200" dirty="0"/>
              <a:t>    public </a:t>
            </a:r>
            <a:r>
              <a:rPr lang="en-CA" sz="1200" dirty="0" err="1"/>
              <a:t>AudioBook</a:t>
            </a:r>
            <a:r>
              <a:rPr lang="en-CA" sz="1200" dirty="0"/>
              <a:t>(final String title, final String </a:t>
            </a:r>
            <a:r>
              <a:rPr lang="en-CA" sz="1200" dirty="0" err="1"/>
              <a:t>authorLastName</a:t>
            </a:r>
            <a:r>
              <a:rPr lang="en-CA" sz="1200" dirty="0"/>
              <a:t>, final double </a:t>
            </a:r>
            <a:r>
              <a:rPr lang="en-CA" sz="1200" dirty="0" err="1"/>
              <a:t>priceCad</a:t>
            </a:r>
            <a:r>
              <a:rPr lang="en-CA" sz="1200" dirty="0"/>
              <a:t>)    {</a:t>
            </a:r>
          </a:p>
          <a:p>
            <a:pPr marL="0" indent="0">
              <a:lnSpc>
                <a:spcPct val="120000"/>
              </a:lnSpc>
              <a:spcBef>
                <a:spcPts val="0"/>
              </a:spcBef>
              <a:buNone/>
            </a:pPr>
            <a:r>
              <a:rPr lang="en-CA" sz="1200" dirty="0"/>
              <a:t>        </a:t>
            </a:r>
            <a:r>
              <a:rPr lang="en-CA" sz="1200" dirty="0" err="1"/>
              <a:t>this.title</a:t>
            </a:r>
            <a:r>
              <a:rPr lang="en-CA" sz="1200" dirty="0"/>
              <a:t> = title;</a:t>
            </a:r>
          </a:p>
          <a:p>
            <a:pPr marL="0" indent="0">
              <a:lnSpc>
                <a:spcPct val="120000"/>
              </a:lnSpc>
              <a:spcBef>
                <a:spcPts val="0"/>
              </a:spcBef>
              <a:buNone/>
            </a:pPr>
            <a:r>
              <a:rPr lang="en-CA" sz="1200" dirty="0"/>
              <a:t>        </a:t>
            </a:r>
            <a:r>
              <a:rPr lang="en-CA" sz="1200" dirty="0" err="1"/>
              <a:t>this.authorLastName</a:t>
            </a:r>
            <a:r>
              <a:rPr lang="en-CA" sz="1200" dirty="0"/>
              <a:t> = </a:t>
            </a:r>
            <a:r>
              <a:rPr lang="en-CA" sz="1200" dirty="0" err="1"/>
              <a:t>authorLastName</a:t>
            </a:r>
            <a:r>
              <a:rPr lang="en-CA" sz="1200" dirty="0"/>
              <a:t>;</a:t>
            </a:r>
          </a:p>
          <a:p>
            <a:pPr marL="0" indent="0">
              <a:lnSpc>
                <a:spcPct val="120000"/>
              </a:lnSpc>
              <a:spcBef>
                <a:spcPts val="0"/>
              </a:spcBef>
              <a:buNone/>
            </a:pPr>
            <a:r>
              <a:rPr lang="en-CA" sz="1200" dirty="0"/>
              <a:t>        </a:t>
            </a:r>
            <a:r>
              <a:rPr lang="en-CA" sz="1200" dirty="0" err="1"/>
              <a:t>this.priceCad</a:t>
            </a:r>
            <a:r>
              <a:rPr lang="en-CA" sz="1200" dirty="0"/>
              <a:t> = </a:t>
            </a:r>
            <a:r>
              <a:rPr lang="en-CA" sz="1200" dirty="0" err="1"/>
              <a:t>priceCad</a:t>
            </a:r>
            <a:r>
              <a:rPr lang="en-CA" sz="1200" dirty="0"/>
              <a:t>;</a:t>
            </a:r>
          </a:p>
          <a:p>
            <a:pPr marL="0" indent="0">
              <a:lnSpc>
                <a:spcPct val="120000"/>
              </a:lnSpc>
              <a:spcBef>
                <a:spcPts val="0"/>
              </a:spcBef>
              <a:buNone/>
            </a:pPr>
            <a:r>
              <a:rPr lang="en-CA" sz="1200" dirty="0"/>
              <a:t>    }</a:t>
            </a:r>
          </a:p>
          <a:p>
            <a:pPr marL="0" indent="0">
              <a:lnSpc>
                <a:spcPct val="120000"/>
              </a:lnSpc>
              <a:spcBef>
                <a:spcPts val="0"/>
              </a:spcBef>
              <a:buNone/>
            </a:pPr>
            <a:r>
              <a:rPr lang="en-CA" sz="1200" dirty="0"/>
              <a:t>}</a:t>
            </a:r>
          </a:p>
          <a:p>
            <a:pPr marL="0" indent="0">
              <a:lnSpc>
                <a:spcPct val="120000"/>
              </a:lnSpc>
              <a:spcBef>
                <a:spcPts val="0"/>
              </a:spcBef>
              <a:buNone/>
            </a:pPr>
            <a:endParaRPr lang="en-CA" sz="1200" dirty="0"/>
          </a:p>
        </p:txBody>
      </p:sp>
      <p:sp>
        <p:nvSpPr>
          <p:cNvPr id="4" name="Footer Placeholder 3">
            <a:extLst>
              <a:ext uri="{FF2B5EF4-FFF2-40B4-BE49-F238E27FC236}">
                <a16:creationId xmlns:a16="http://schemas.microsoft.com/office/drawing/2014/main" id="{0C1D8B1F-690C-46C6-A566-F5486D1B86E7}"/>
              </a:ext>
            </a:extLst>
          </p:cNvPr>
          <p:cNvSpPr>
            <a:spLocks noGrp="1"/>
          </p:cNvSpPr>
          <p:nvPr>
            <p:ph type="ftr" sz="quarter" idx="11"/>
          </p:nvPr>
        </p:nvSpPr>
        <p:spPr/>
        <p:txBody>
          <a:bodyPr/>
          <a:lstStyle/>
          <a:p>
            <a:r>
              <a:rPr lang="en-US" dirty="0"/>
              <a:t>2601 L4: Class Initialization</a:t>
            </a:r>
          </a:p>
        </p:txBody>
      </p:sp>
      <p:sp>
        <p:nvSpPr>
          <p:cNvPr id="5" name="Slide Number Placeholder 4">
            <a:extLst>
              <a:ext uri="{FF2B5EF4-FFF2-40B4-BE49-F238E27FC236}">
                <a16:creationId xmlns:a16="http://schemas.microsoft.com/office/drawing/2014/main" id="{CB1DCB2C-7A0F-4BA2-8F4C-D1CB9004093A}"/>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4290776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B196-AF96-412F-B462-2B26DC73D7D4}"/>
              </a:ext>
            </a:extLst>
          </p:cNvPr>
          <p:cNvSpPr>
            <a:spLocks noGrp="1"/>
          </p:cNvSpPr>
          <p:nvPr>
            <p:ph type="title"/>
          </p:nvPr>
        </p:nvSpPr>
        <p:spPr>
          <a:xfrm>
            <a:off x="3935950" y="646977"/>
            <a:ext cx="7729728" cy="1188720"/>
          </a:xfrm>
        </p:spPr>
        <p:txBody>
          <a:bodyPr/>
          <a:lstStyle/>
          <a:p>
            <a:r>
              <a:rPr lang="en-US"/>
              <a:t>static Initializer blocks</a:t>
            </a:r>
            <a:endParaRPr lang="en-CA"/>
          </a:p>
        </p:txBody>
      </p:sp>
      <p:sp>
        <p:nvSpPr>
          <p:cNvPr id="3" name="Content Placeholder 2">
            <a:extLst>
              <a:ext uri="{FF2B5EF4-FFF2-40B4-BE49-F238E27FC236}">
                <a16:creationId xmlns:a16="http://schemas.microsoft.com/office/drawing/2014/main" id="{887E4F15-ECEF-4E79-B464-8C102F342FEB}"/>
              </a:ext>
            </a:extLst>
          </p:cNvPr>
          <p:cNvSpPr>
            <a:spLocks noGrp="1"/>
          </p:cNvSpPr>
          <p:nvPr>
            <p:ph idx="1"/>
          </p:nvPr>
        </p:nvSpPr>
        <p:spPr>
          <a:xfrm>
            <a:off x="301597" y="301752"/>
            <a:ext cx="7729728" cy="6463258"/>
          </a:xfrm>
        </p:spPr>
        <p:txBody>
          <a:bodyPr>
            <a:normAutofit fontScale="85000" lnSpcReduction="20000"/>
          </a:bodyPr>
          <a:lstStyle/>
          <a:p>
            <a:pPr marL="0" indent="0">
              <a:lnSpc>
                <a:spcPct val="120000"/>
              </a:lnSpc>
              <a:spcBef>
                <a:spcPts val="0"/>
              </a:spcBef>
              <a:buNone/>
            </a:pPr>
            <a:r>
              <a:rPr lang="en-CA" dirty="0"/>
              <a:t>public class Human</a:t>
            </a:r>
          </a:p>
          <a:p>
            <a:pPr marL="0" indent="0">
              <a:lnSpc>
                <a:spcPct val="120000"/>
              </a:lnSpc>
              <a:spcBef>
                <a:spcPts val="0"/>
              </a:spcBef>
              <a:buNone/>
            </a:pPr>
            <a:r>
              <a:rPr lang="en-CA" dirty="0"/>
              <a:t>{</a:t>
            </a:r>
          </a:p>
          <a:p>
            <a:pPr marL="0" indent="0">
              <a:lnSpc>
                <a:spcPct val="120000"/>
              </a:lnSpc>
              <a:spcBef>
                <a:spcPts val="0"/>
              </a:spcBef>
              <a:buNone/>
            </a:pPr>
            <a:r>
              <a:rPr lang="en-CA" dirty="0"/>
              <a:t>    private static int </a:t>
            </a:r>
            <a:r>
              <a:rPr lang="en-CA" dirty="0" err="1"/>
              <a:t>numberOfEyes</a:t>
            </a:r>
            <a:r>
              <a:rPr lang="en-CA" dirty="0"/>
              <a:t>;</a:t>
            </a:r>
          </a:p>
          <a:p>
            <a:pPr marL="0" indent="0">
              <a:lnSpc>
                <a:spcPct val="120000"/>
              </a:lnSpc>
              <a:spcBef>
                <a:spcPts val="0"/>
              </a:spcBef>
              <a:buNone/>
            </a:pPr>
            <a:r>
              <a:rPr lang="en-CA" dirty="0"/>
              <a:t>    private static long population;</a:t>
            </a:r>
          </a:p>
          <a:p>
            <a:pPr marL="0" indent="0">
              <a:lnSpc>
                <a:spcPct val="120000"/>
              </a:lnSpc>
              <a:spcBef>
                <a:spcPts val="0"/>
              </a:spcBef>
              <a:buNone/>
            </a:pPr>
            <a:r>
              <a:rPr lang="en-CA" dirty="0"/>
              <a:t>    private final int </a:t>
            </a:r>
            <a:r>
              <a:rPr lang="en-CA" err="1"/>
              <a:t>eyeColor</a:t>
            </a:r>
            <a:r>
              <a:rPr lang="en-CA"/>
              <a:t>;</a:t>
            </a:r>
          </a:p>
          <a:p>
            <a:pPr marL="0" indent="0">
              <a:lnSpc>
                <a:spcPct val="120000"/>
              </a:lnSpc>
              <a:spcBef>
                <a:spcPts val="0"/>
              </a:spcBef>
              <a:buNone/>
            </a:pPr>
            <a:r>
              <a:rPr lang="en-CA"/>
              <a:t>    public static final int DEFAULT_NUM_EYES;</a:t>
            </a:r>
            <a:endParaRPr lang="en-CA" dirty="0"/>
          </a:p>
          <a:p>
            <a:pPr marL="0" indent="0">
              <a:lnSpc>
                <a:spcPct val="120000"/>
              </a:lnSpc>
              <a:spcBef>
                <a:spcPts val="0"/>
              </a:spcBef>
              <a:buNone/>
            </a:pPr>
            <a:endParaRPr lang="en-CA" dirty="0"/>
          </a:p>
          <a:p>
            <a:pPr marL="0" indent="0">
              <a:lnSpc>
                <a:spcPct val="120000"/>
              </a:lnSpc>
              <a:spcBef>
                <a:spcPts val="0"/>
              </a:spcBef>
              <a:buNone/>
            </a:pPr>
            <a:r>
              <a:rPr lang="en-CA" dirty="0"/>
              <a:t>    // static initializer block: called once, when the Human class is loaded</a:t>
            </a:r>
          </a:p>
          <a:p>
            <a:pPr marL="0" indent="0">
              <a:lnSpc>
                <a:spcPct val="120000"/>
              </a:lnSpc>
              <a:spcBef>
                <a:spcPts val="0"/>
              </a:spcBef>
              <a:buNone/>
            </a:pPr>
            <a:r>
              <a:rPr lang="en-CA" dirty="0"/>
              <a:t>    static</a:t>
            </a:r>
          </a:p>
          <a:p>
            <a:pPr marL="0" indent="0">
              <a:lnSpc>
                <a:spcPct val="120000"/>
              </a:lnSpc>
              <a:spcBef>
                <a:spcPts val="0"/>
              </a:spcBef>
              <a:buNone/>
            </a:pPr>
            <a:r>
              <a:rPr lang="en-CA"/>
              <a:t>    {</a:t>
            </a:r>
          </a:p>
          <a:p>
            <a:pPr marL="0" indent="0">
              <a:lnSpc>
                <a:spcPct val="120000"/>
              </a:lnSpc>
              <a:spcBef>
                <a:spcPts val="0"/>
              </a:spcBef>
              <a:buNone/>
            </a:pPr>
            <a:r>
              <a:rPr lang="en-CA"/>
              <a:t>        DEFAULT_NUM_EYES = 2;</a:t>
            </a:r>
            <a:endParaRPr lang="en-CA" dirty="0"/>
          </a:p>
          <a:p>
            <a:pPr marL="0" indent="0">
              <a:lnSpc>
                <a:spcPct val="120000"/>
              </a:lnSpc>
              <a:spcBef>
                <a:spcPts val="0"/>
              </a:spcBef>
              <a:buNone/>
            </a:pPr>
            <a:r>
              <a:rPr lang="en-CA" dirty="0"/>
              <a:t>        </a:t>
            </a:r>
            <a:r>
              <a:rPr lang="en-CA" err="1"/>
              <a:t>numberOfEyes</a:t>
            </a:r>
            <a:r>
              <a:rPr lang="en-CA"/>
              <a:t>             = DEFAULT_NUM_EYES;</a:t>
            </a:r>
            <a:endParaRPr lang="en-CA" dirty="0"/>
          </a:p>
          <a:p>
            <a:pPr marL="0" indent="0">
              <a:lnSpc>
                <a:spcPct val="120000"/>
              </a:lnSpc>
              <a:spcBef>
                <a:spcPts val="0"/>
              </a:spcBef>
              <a:buNone/>
            </a:pPr>
            <a:r>
              <a:rPr lang="en-CA" dirty="0"/>
              <a:t>        </a:t>
            </a:r>
            <a:r>
              <a:rPr lang="en-CA"/>
              <a:t>population                   = </a:t>
            </a:r>
            <a:r>
              <a:rPr lang="en-CA" dirty="0"/>
              <a:t>7897288495L;</a:t>
            </a:r>
          </a:p>
          <a:p>
            <a:pPr marL="0" indent="0">
              <a:lnSpc>
                <a:spcPct val="120000"/>
              </a:lnSpc>
              <a:spcBef>
                <a:spcPts val="0"/>
              </a:spcBef>
              <a:buNone/>
            </a:pPr>
            <a:r>
              <a:rPr lang="en-CA" dirty="0"/>
              <a:t>    }</a:t>
            </a:r>
          </a:p>
          <a:p>
            <a:pPr marL="0" indent="0">
              <a:lnSpc>
                <a:spcPct val="120000"/>
              </a:lnSpc>
              <a:spcBef>
                <a:spcPts val="0"/>
              </a:spcBef>
              <a:buNone/>
            </a:pPr>
            <a:endParaRPr lang="en-CA" dirty="0"/>
          </a:p>
          <a:p>
            <a:pPr marL="0" indent="0">
              <a:lnSpc>
                <a:spcPct val="120000"/>
              </a:lnSpc>
              <a:spcBef>
                <a:spcPts val="0"/>
              </a:spcBef>
              <a:buNone/>
            </a:pPr>
            <a:r>
              <a:rPr lang="en-CA" dirty="0"/>
              <a:t>    public Human(final int </a:t>
            </a:r>
            <a:r>
              <a:rPr lang="en-CA" dirty="0" err="1"/>
              <a:t>eyeColor</a:t>
            </a:r>
            <a:r>
              <a:rPr lang="en-CA" dirty="0"/>
              <a:t>)</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this.eyeColor</a:t>
            </a:r>
            <a:r>
              <a:rPr lang="en-CA" dirty="0"/>
              <a:t> = </a:t>
            </a:r>
            <a:r>
              <a:rPr lang="en-CA" dirty="0" err="1"/>
              <a:t>eyeColor</a:t>
            </a:r>
            <a:r>
              <a:rPr lang="en-CA" dirty="0"/>
              <a:t>;</a:t>
            </a:r>
          </a:p>
          <a:p>
            <a:pPr marL="0" indent="0">
              <a:lnSpc>
                <a:spcPct val="120000"/>
              </a:lnSpc>
              <a:spcBef>
                <a:spcPts val="0"/>
              </a:spcBef>
              <a:buNone/>
            </a:pPr>
            <a:r>
              <a:rPr lang="en-CA" dirty="0"/>
              <a:t>    }</a:t>
            </a:r>
          </a:p>
          <a:p>
            <a:pPr marL="0" indent="0">
              <a:lnSpc>
                <a:spcPct val="120000"/>
              </a:lnSpc>
              <a:spcBef>
                <a:spcPts val="0"/>
              </a:spcBef>
              <a:buNone/>
            </a:pPr>
            <a:endParaRPr lang="en-CA" dirty="0"/>
          </a:p>
          <a:p>
            <a:pPr marL="0" indent="0">
              <a:lnSpc>
                <a:spcPct val="120000"/>
              </a:lnSpc>
              <a:spcBef>
                <a:spcPts val="0"/>
              </a:spcBef>
              <a:buNone/>
            </a:pPr>
            <a:r>
              <a:rPr lang="en-CA" dirty="0"/>
              <a:t>    public static void </a:t>
            </a:r>
            <a:r>
              <a:rPr lang="en-CA"/>
              <a:t>main(final String</a:t>
            </a:r>
            <a:r>
              <a:rPr lang="en-CA" dirty="0"/>
              <a:t>[] </a:t>
            </a:r>
            <a:r>
              <a:rPr lang="en-CA" dirty="0" err="1"/>
              <a:t>args</a:t>
            </a:r>
            <a:r>
              <a:rPr lang="en-CA" dirty="0"/>
              <a:t>)</a:t>
            </a:r>
          </a:p>
          <a:p>
            <a:pPr marL="0" indent="0">
              <a:lnSpc>
                <a:spcPct val="120000"/>
              </a:lnSpc>
              <a:spcBef>
                <a:spcPts val="0"/>
              </a:spcBef>
              <a:buNone/>
            </a:pPr>
            <a:r>
              <a:rPr lang="en-CA" dirty="0"/>
              <a:t>    {</a:t>
            </a:r>
            <a:br>
              <a:rPr lang="en-CA" dirty="0"/>
            </a:br>
            <a:r>
              <a:rPr lang="en-CA" b="1" dirty="0"/>
              <a:t>        // note these calls are without creating Human objects</a:t>
            </a:r>
          </a:p>
          <a:p>
            <a:pPr marL="0" indent="0">
              <a:lnSpc>
                <a:spcPct val="120000"/>
              </a:lnSpc>
              <a:spcBef>
                <a:spcPts val="0"/>
              </a:spcBef>
              <a:buNone/>
            </a:pPr>
            <a:r>
              <a:rPr lang="en-CA" dirty="0"/>
              <a:t>        </a:t>
            </a:r>
            <a:r>
              <a:rPr lang="en-CA" dirty="0" err="1"/>
              <a:t>System.out.println</a:t>
            </a:r>
            <a:r>
              <a:rPr lang="en-CA" dirty="0"/>
              <a:t>(</a:t>
            </a:r>
            <a:r>
              <a:rPr lang="en-CA" dirty="0" err="1"/>
              <a:t>Human.population</a:t>
            </a:r>
            <a:r>
              <a:rPr lang="en-CA" dirty="0"/>
              <a:t>);       // 7897288495</a:t>
            </a:r>
          </a:p>
          <a:p>
            <a:pPr marL="0" indent="0">
              <a:lnSpc>
                <a:spcPct val="120000"/>
              </a:lnSpc>
              <a:spcBef>
                <a:spcPts val="0"/>
              </a:spcBef>
              <a:buNone/>
            </a:pPr>
            <a:r>
              <a:rPr lang="en-CA" dirty="0"/>
              <a:t>        </a:t>
            </a:r>
            <a:r>
              <a:rPr lang="en-CA" dirty="0" err="1"/>
              <a:t>System.out.println</a:t>
            </a:r>
            <a:r>
              <a:rPr lang="en-CA" dirty="0"/>
              <a:t>(</a:t>
            </a:r>
            <a:r>
              <a:rPr lang="en-CA" dirty="0" err="1"/>
              <a:t>Human.numberOfEyes</a:t>
            </a:r>
            <a:r>
              <a:rPr lang="en-CA" dirty="0"/>
              <a:t>); // 2</a:t>
            </a:r>
          </a:p>
          <a:p>
            <a:pPr marL="0" indent="0">
              <a:lnSpc>
                <a:spcPct val="120000"/>
              </a:lnSpc>
              <a:spcBef>
                <a:spcPts val="0"/>
              </a:spcBef>
              <a:buNone/>
            </a:pPr>
            <a:r>
              <a:rPr lang="en-CA" dirty="0"/>
              <a:t>    }</a:t>
            </a:r>
          </a:p>
          <a:p>
            <a:pPr marL="0" indent="0">
              <a:lnSpc>
                <a:spcPct val="120000"/>
              </a:lnSpc>
              <a:spcBef>
                <a:spcPts val="0"/>
              </a:spcBef>
              <a:buNone/>
            </a:pPr>
            <a:r>
              <a:rPr lang="en-CA" dirty="0"/>
              <a:t>}</a:t>
            </a:r>
          </a:p>
        </p:txBody>
      </p:sp>
      <p:sp>
        <p:nvSpPr>
          <p:cNvPr id="4" name="Footer Placeholder 3">
            <a:extLst>
              <a:ext uri="{FF2B5EF4-FFF2-40B4-BE49-F238E27FC236}">
                <a16:creationId xmlns:a16="http://schemas.microsoft.com/office/drawing/2014/main" id="{0C1D8B1F-690C-46C6-A566-F5486D1B86E7}"/>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CB1DCB2C-7A0F-4BA2-8F4C-D1CB9004093A}"/>
              </a:ext>
            </a:extLst>
          </p:cNvPr>
          <p:cNvSpPr>
            <a:spLocks noGrp="1"/>
          </p:cNvSpPr>
          <p:nvPr>
            <p:ph type="sldNum" sz="quarter" idx="12"/>
          </p:nvPr>
        </p:nvSpPr>
        <p:spPr/>
        <p:txBody>
          <a:bodyPr/>
          <a:lstStyle/>
          <a:p>
            <a:fld id="{8A7A6979-0714-4377-B894-6BE4C2D6E202}" type="slidenum">
              <a:rPr lang="en-US" smtClean="0"/>
              <a:pPr/>
              <a:t>21</a:t>
            </a:fld>
            <a:endParaRPr lang="en-US" dirty="0"/>
          </a:p>
        </p:txBody>
      </p:sp>
    </p:spTree>
    <p:extLst>
      <p:ext uri="{BB962C8B-B14F-4D97-AF65-F5344CB8AC3E}">
        <p14:creationId xmlns:p14="http://schemas.microsoft.com/office/powerpoint/2010/main" val="294042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0D01-F8D0-4FEC-8B66-46CC38DBEFB8}"/>
              </a:ext>
            </a:extLst>
          </p:cNvPr>
          <p:cNvSpPr>
            <a:spLocks noGrp="1"/>
          </p:cNvSpPr>
          <p:nvPr>
            <p:ph type="title"/>
          </p:nvPr>
        </p:nvSpPr>
        <p:spPr>
          <a:xfrm>
            <a:off x="2355122" y="102831"/>
            <a:ext cx="7729728" cy="944544"/>
          </a:xfrm>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3B90BE45-A3E7-4A40-BBCF-86F7159E64EC}"/>
              </a:ext>
            </a:extLst>
          </p:cNvPr>
          <p:cNvSpPr>
            <a:spLocks noGrp="1"/>
          </p:cNvSpPr>
          <p:nvPr>
            <p:ph idx="1"/>
          </p:nvPr>
        </p:nvSpPr>
        <p:spPr>
          <a:xfrm>
            <a:off x="325464" y="1207395"/>
            <a:ext cx="9410674" cy="5188833"/>
          </a:xfrm>
        </p:spPr>
        <p:txBody>
          <a:bodyPr>
            <a:normAutofit fontScale="70000" lnSpcReduction="20000"/>
          </a:bodyPr>
          <a:lstStyle/>
          <a:p>
            <a:r>
              <a:rPr lang="en-US" dirty="0"/>
              <a:t>constructor purpose: validate data as an object is being created</a:t>
            </a:r>
          </a:p>
          <a:p>
            <a:r>
              <a:rPr lang="en-US" dirty="0"/>
              <a:t>initializer block purpose: automatically called by every constructor</a:t>
            </a:r>
          </a:p>
          <a:p>
            <a:r>
              <a:rPr lang="en-US" dirty="0"/>
              <a:t>static initializer block purpose: automatically called when class is loaded; e.g. assign values to static variables</a:t>
            </a:r>
          </a:p>
          <a:p>
            <a:r>
              <a:rPr lang="en-US" dirty="0"/>
              <a:t>this() purpose: calls this class's constructor that matches the parameters given</a:t>
            </a:r>
          </a:p>
          <a:p>
            <a:r>
              <a:rPr lang="en-US" dirty="0"/>
              <a:t>e.g. this(5, "hi") calls the same class's constructor which takes an int and a String: reduce code duplication</a:t>
            </a:r>
          </a:p>
          <a:p>
            <a:r>
              <a:rPr lang="en-US" dirty="0"/>
              <a:t>how can we have a mutator and a constructor call the same validation code without actually repeating all the instructions? call a STATIC method that does the validation, from both the mutator and the constructor. the static method will DEFINITELY be the version that gets called. if the method were not static and were overridden, then it could be the case that some CHILD version of the method actually gets called</a:t>
            </a:r>
          </a:p>
          <a:p>
            <a:r>
              <a:rPr lang="en-US" dirty="0"/>
              <a:t>in which order are constructors called?</a:t>
            </a:r>
          </a:p>
          <a:p>
            <a:r>
              <a:rPr lang="en-US" dirty="0"/>
              <a:t>A</a:t>
            </a:r>
          </a:p>
          <a:p>
            <a:r>
              <a:rPr lang="en-US" dirty="0"/>
              <a:t>B extends A</a:t>
            </a:r>
          </a:p>
          <a:p>
            <a:r>
              <a:rPr lang="en-US" dirty="0"/>
              <a:t>C extends B</a:t>
            </a:r>
          </a:p>
          <a:p>
            <a:r>
              <a:rPr lang="en-US" dirty="0"/>
              <a:t>C </a:t>
            </a:r>
            <a:r>
              <a:rPr lang="en-US" dirty="0" err="1"/>
              <a:t>c</a:t>
            </a:r>
            <a:r>
              <a:rPr lang="en-US" dirty="0"/>
              <a:t> = new C(); </a:t>
            </a:r>
          </a:p>
          <a:p>
            <a:r>
              <a:rPr lang="en-US"/>
              <a:t>Object, A</a:t>
            </a:r>
            <a:r>
              <a:rPr lang="en-US" dirty="0"/>
              <a:t>, B, C</a:t>
            </a:r>
          </a:p>
          <a:p>
            <a:r>
              <a:rPr lang="en-US" dirty="0"/>
              <a:t>If (and only if) your class does not provide any constructor at all, then java will provide one for you that takes zero arguments and calls super() with zero arguments.</a:t>
            </a:r>
          </a:p>
          <a:p>
            <a:r>
              <a:rPr lang="en-US" dirty="0"/>
              <a:t>If (and only if) your constructor does not call super(), then java will call super() with zero arguments for you</a:t>
            </a:r>
          </a:p>
          <a:p>
            <a:r>
              <a:rPr lang="en-US" dirty="0"/>
              <a:t>super() must be the first instruction in the constructor</a:t>
            </a:r>
          </a:p>
          <a:p>
            <a:r>
              <a:rPr lang="en-US" dirty="0"/>
              <a:t>super() must match the argument list of one of the parent constructors</a:t>
            </a:r>
            <a:endParaRPr lang="en-CA" dirty="0"/>
          </a:p>
        </p:txBody>
      </p:sp>
      <p:sp>
        <p:nvSpPr>
          <p:cNvPr id="4" name="Footer Placeholder 3">
            <a:extLst>
              <a:ext uri="{FF2B5EF4-FFF2-40B4-BE49-F238E27FC236}">
                <a16:creationId xmlns:a16="http://schemas.microsoft.com/office/drawing/2014/main" id="{FCBEED19-9082-4EAB-8B9F-310E97AD51C6}"/>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AB92D370-B01F-48C3-84EF-B25B0002CD9E}"/>
              </a:ext>
            </a:extLst>
          </p:cNvPr>
          <p:cNvSpPr>
            <a:spLocks noGrp="1"/>
          </p:cNvSpPr>
          <p:nvPr>
            <p:ph type="sldNum" sz="quarter" idx="12"/>
          </p:nvPr>
        </p:nvSpPr>
        <p:spPr/>
        <p:txBody>
          <a:bodyPr/>
          <a:lstStyle/>
          <a:p>
            <a:fld id="{8A7A6979-0714-4377-B894-6BE4C2D6E202}" type="slidenum">
              <a:rPr lang="en-US" smtClean="0"/>
              <a:pPr/>
              <a:t>22</a:t>
            </a:fld>
            <a:endParaRPr lang="en-US" dirty="0"/>
          </a:p>
        </p:txBody>
      </p:sp>
    </p:spTree>
    <p:extLst>
      <p:ext uri="{BB962C8B-B14F-4D97-AF65-F5344CB8AC3E}">
        <p14:creationId xmlns:p14="http://schemas.microsoft.com/office/powerpoint/2010/main" val="128391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49CC-8743-4E55-B227-D20AFDCDD931}"/>
              </a:ext>
            </a:extLst>
          </p:cNvPr>
          <p:cNvSpPr>
            <a:spLocks noGrp="1"/>
          </p:cNvSpPr>
          <p:nvPr>
            <p:ph type="title"/>
          </p:nvPr>
        </p:nvSpPr>
        <p:spPr>
          <a:xfrm>
            <a:off x="973123" y="390160"/>
            <a:ext cx="8987741" cy="1188720"/>
          </a:xfrm>
        </p:spPr>
        <p:txBody>
          <a:bodyPr>
            <a:normAutofit/>
          </a:bodyPr>
          <a:lstStyle/>
          <a:p>
            <a:r>
              <a:rPr lang="en-US"/>
              <a:t>Initialization: order of execution</a:t>
            </a:r>
            <a:endParaRPr lang="en-CA"/>
          </a:p>
        </p:txBody>
      </p:sp>
      <p:sp>
        <p:nvSpPr>
          <p:cNvPr id="6" name="Content Placeholder 5">
            <a:extLst>
              <a:ext uri="{FF2B5EF4-FFF2-40B4-BE49-F238E27FC236}">
                <a16:creationId xmlns:a16="http://schemas.microsoft.com/office/drawing/2014/main" id="{C24A91A4-3B6B-4FF3-9F6B-435B9D7A6E1B}"/>
              </a:ext>
            </a:extLst>
          </p:cNvPr>
          <p:cNvSpPr>
            <a:spLocks noGrp="1"/>
          </p:cNvSpPr>
          <p:nvPr>
            <p:ph sz="half" idx="1"/>
          </p:nvPr>
        </p:nvSpPr>
        <p:spPr>
          <a:xfrm>
            <a:off x="287456" y="1780249"/>
            <a:ext cx="5048340" cy="4944232"/>
          </a:xfrm>
        </p:spPr>
        <p:txBody>
          <a:bodyPr>
            <a:normAutofit fontScale="70000" lnSpcReduction="20000"/>
          </a:bodyPr>
          <a:lstStyle/>
          <a:p>
            <a:pPr marL="0" indent="0">
              <a:lnSpc>
                <a:spcPct val="120000"/>
              </a:lnSpc>
              <a:spcBef>
                <a:spcPts val="0"/>
              </a:spcBef>
              <a:buNone/>
            </a:pPr>
            <a:r>
              <a:rPr lang="en-US"/>
              <a:t>class Student{</a:t>
            </a:r>
            <a:endParaRPr lang="en-US" dirty="0"/>
          </a:p>
          <a:p>
            <a:pPr marL="0" indent="0">
              <a:lnSpc>
                <a:spcPct val="120000"/>
              </a:lnSpc>
              <a:spcBef>
                <a:spcPts val="0"/>
              </a:spcBef>
              <a:buNone/>
            </a:pPr>
            <a:r>
              <a:rPr lang="en-US" dirty="0"/>
              <a:t>    private String </a:t>
            </a:r>
            <a:r>
              <a:rPr lang="en-US" dirty="0" err="1"/>
              <a:t>lastName</a:t>
            </a:r>
            <a:r>
              <a:rPr lang="en-US" dirty="0"/>
              <a:t>;</a:t>
            </a:r>
          </a:p>
          <a:p>
            <a:pPr marL="0" indent="0">
              <a:lnSpc>
                <a:spcPct val="120000"/>
              </a:lnSpc>
              <a:spcBef>
                <a:spcPts val="0"/>
              </a:spcBef>
              <a:buNone/>
            </a:pPr>
            <a:r>
              <a:rPr lang="en-US" dirty="0"/>
              <a:t>    private final int </a:t>
            </a:r>
            <a:r>
              <a:rPr lang="en-US" dirty="0" err="1"/>
              <a:t>yearBorn</a:t>
            </a:r>
            <a:r>
              <a:rPr lang="en-US" dirty="0"/>
              <a:t>;</a:t>
            </a:r>
          </a:p>
          <a:p>
            <a:pPr marL="0" indent="0">
              <a:lnSpc>
                <a:spcPct val="120000"/>
              </a:lnSpc>
              <a:spcBef>
                <a:spcPts val="0"/>
              </a:spcBef>
              <a:buNone/>
            </a:pPr>
            <a:endParaRPr lang="en-US" dirty="0"/>
          </a:p>
          <a:p>
            <a:pPr marL="0" indent="0">
              <a:lnSpc>
                <a:spcPct val="120000"/>
              </a:lnSpc>
              <a:spcBef>
                <a:spcPts val="0"/>
              </a:spcBef>
              <a:buNone/>
            </a:pPr>
            <a:r>
              <a:rPr lang="en-US"/>
              <a:t>    Student</a:t>
            </a:r>
            <a:r>
              <a:rPr lang="en-US" dirty="0"/>
              <a:t>(final String </a:t>
            </a:r>
            <a:r>
              <a:rPr lang="en-US" dirty="0" err="1"/>
              <a:t>lastName</a:t>
            </a:r>
            <a:r>
              <a:rPr lang="en-US" dirty="0"/>
              <a:t>, final int </a:t>
            </a:r>
            <a:r>
              <a:rPr lang="en-US" err="1"/>
              <a:t>yearBorn</a:t>
            </a:r>
            <a:r>
              <a:rPr lang="en-US"/>
              <a:t>)    </a:t>
            </a:r>
            <a:r>
              <a:rPr lang="en-US" dirty="0"/>
              <a:t>{</a:t>
            </a:r>
          </a:p>
          <a:p>
            <a:pPr marL="0" indent="0">
              <a:lnSpc>
                <a:spcPct val="120000"/>
              </a:lnSpc>
              <a:spcBef>
                <a:spcPts val="0"/>
              </a:spcBef>
              <a:buNone/>
            </a:pPr>
            <a:r>
              <a:rPr lang="en-US" dirty="0"/>
              <a:t>        </a:t>
            </a:r>
            <a:r>
              <a:rPr lang="en-US" dirty="0" err="1"/>
              <a:t>this.lastName</a:t>
            </a:r>
            <a:r>
              <a:rPr lang="en-US" dirty="0"/>
              <a:t> = </a:t>
            </a:r>
            <a:r>
              <a:rPr lang="en-US" dirty="0" err="1"/>
              <a:t>lastName</a:t>
            </a:r>
            <a:r>
              <a:rPr lang="en-US" dirty="0"/>
              <a:t>;</a:t>
            </a:r>
          </a:p>
          <a:p>
            <a:pPr marL="0" indent="0">
              <a:lnSpc>
                <a:spcPct val="120000"/>
              </a:lnSpc>
              <a:spcBef>
                <a:spcPts val="0"/>
              </a:spcBef>
              <a:buNone/>
            </a:pPr>
            <a:r>
              <a:rPr lang="en-US" dirty="0"/>
              <a:t>        </a:t>
            </a:r>
            <a:r>
              <a:rPr lang="en-US" dirty="0" err="1"/>
              <a:t>this.yearBorn</a:t>
            </a:r>
            <a:r>
              <a:rPr lang="en-US" dirty="0"/>
              <a:t> = </a:t>
            </a:r>
            <a:r>
              <a:rPr lang="en-US" dirty="0" err="1"/>
              <a:t>yearBorn</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a:t>
            </a:r>
          </a:p>
          <a:p>
            <a:pPr marL="0" indent="0">
              <a:lnSpc>
                <a:spcPct val="120000"/>
              </a:lnSpc>
              <a:spcBef>
                <a:spcPts val="0"/>
              </a:spcBef>
              <a:buNone/>
            </a:pPr>
            <a:r>
              <a:rPr lang="en-CA" dirty="0"/>
              <a:t>class </a:t>
            </a:r>
            <a:r>
              <a:rPr lang="en-CA" dirty="0" err="1"/>
              <a:t>BcitStudent</a:t>
            </a:r>
            <a:r>
              <a:rPr lang="en-CA" dirty="0"/>
              <a:t> </a:t>
            </a:r>
            <a:r>
              <a:rPr lang="en-CA"/>
              <a:t>extends Student{</a:t>
            </a:r>
            <a:endParaRPr lang="en-CA" dirty="0"/>
          </a:p>
          <a:p>
            <a:pPr marL="0" indent="0">
              <a:lnSpc>
                <a:spcPct val="120000"/>
              </a:lnSpc>
              <a:spcBef>
                <a:spcPts val="0"/>
              </a:spcBef>
              <a:buNone/>
            </a:pPr>
            <a:r>
              <a:rPr lang="en-CA" dirty="0"/>
              <a:t>    private final String </a:t>
            </a:r>
            <a:r>
              <a:rPr lang="en-CA" dirty="0" err="1"/>
              <a:t>studentNumber</a:t>
            </a:r>
            <a:r>
              <a:rPr lang="en-CA" dirty="0"/>
              <a:t>;</a:t>
            </a:r>
          </a:p>
          <a:p>
            <a:pPr marL="0" indent="0">
              <a:lnSpc>
                <a:spcPct val="120000"/>
              </a:lnSpc>
              <a:spcBef>
                <a:spcPts val="0"/>
              </a:spcBef>
              <a:buNone/>
            </a:pPr>
            <a:endParaRPr lang="en-CA" dirty="0"/>
          </a:p>
          <a:p>
            <a:pPr marL="0" indent="0">
              <a:lnSpc>
                <a:spcPct val="120000"/>
              </a:lnSpc>
              <a:spcBef>
                <a:spcPts val="0"/>
              </a:spcBef>
              <a:buNone/>
            </a:pPr>
            <a:r>
              <a:rPr lang="en-CA"/>
              <a:t>    BcitStudent</a:t>
            </a:r>
            <a:r>
              <a:rPr lang="en-CA" dirty="0"/>
              <a:t>(final String </a:t>
            </a:r>
            <a:r>
              <a:rPr lang="en-CA" dirty="0" err="1"/>
              <a:t>lastName</a:t>
            </a:r>
            <a:r>
              <a:rPr lang="en-CA"/>
              <a:t>, </a:t>
            </a:r>
          </a:p>
          <a:p>
            <a:pPr marL="0" indent="0">
              <a:lnSpc>
                <a:spcPct val="120000"/>
              </a:lnSpc>
              <a:spcBef>
                <a:spcPts val="0"/>
              </a:spcBef>
              <a:buNone/>
            </a:pPr>
            <a:r>
              <a:rPr lang="en-CA"/>
              <a:t>	final </a:t>
            </a:r>
            <a:r>
              <a:rPr lang="en-CA" dirty="0"/>
              <a:t>int </a:t>
            </a:r>
            <a:r>
              <a:rPr lang="en-CA" dirty="0" err="1"/>
              <a:t>yearBorn</a:t>
            </a:r>
            <a:r>
              <a:rPr lang="en-CA" dirty="0"/>
              <a:t>, final String </a:t>
            </a:r>
            <a:r>
              <a:rPr lang="en-CA" err="1"/>
              <a:t>studentNumber</a:t>
            </a:r>
            <a:r>
              <a:rPr lang="en-CA"/>
              <a:t>)    </a:t>
            </a:r>
            <a:r>
              <a:rPr lang="en-CA" dirty="0"/>
              <a:t>{</a:t>
            </a:r>
          </a:p>
          <a:p>
            <a:pPr marL="0" indent="0">
              <a:lnSpc>
                <a:spcPct val="120000"/>
              </a:lnSpc>
              <a:spcBef>
                <a:spcPts val="0"/>
              </a:spcBef>
              <a:buNone/>
            </a:pPr>
            <a:r>
              <a:rPr lang="en-CA" dirty="0"/>
              <a:t>        </a:t>
            </a:r>
            <a:r>
              <a:rPr lang="en-CA" b="1" dirty="0"/>
              <a:t>super(</a:t>
            </a:r>
            <a:r>
              <a:rPr lang="en-CA" b="1" dirty="0" err="1"/>
              <a:t>lastName</a:t>
            </a:r>
            <a:r>
              <a:rPr lang="en-CA" b="1" dirty="0"/>
              <a:t>, </a:t>
            </a:r>
            <a:r>
              <a:rPr lang="en-CA" b="1" dirty="0" err="1"/>
              <a:t>yearBorn</a:t>
            </a:r>
            <a:r>
              <a:rPr lang="en-CA" b="1" dirty="0"/>
              <a:t>);</a:t>
            </a:r>
          </a:p>
          <a:p>
            <a:pPr marL="0" indent="0">
              <a:lnSpc>
                <a:spcPct val="120000"/>
              </a:lnSpc>
              <a:spcBef>
                <a:spcPts val="0"/>
              </a:spcBef>
              <a:buNone/>
            </a:pPr>
            <a:r>
              <a:rPr lang="en-CA" b="1" dirty="0"/>
              <a:t>        </a:t>
            </a:r>
            <a:r>
              <a:rPr lang="en-CA" b="1" dirty="0" err="1"/>
              <a:t>this.studentNumber</a:t>
            </a:r>
            <a:r>
              <a:rPr lang="en-CA" b="1" dirty="0"/>
              <a:t> = </a:t>
            </a:r>
            <a:r>
              <a:rPr lang="en-CA" b="1" dirty="0" err="1"/>
              <a:t>studentNumber</a:t>
            </a:r>
            <a:r>
              <a:rPr lang="en-CA" b="1" dirty="0"/>
              <a:t>;</a:t>
            </a:r>
          </a:p>
          <a:p>
            <a:pPr marL="0" indent="0">
              <a:lnSpc>
                <a:spcPct val="120000"/>
              </a:lnSpc>
              <a:spcBef>
                <a:spcPts val="0"/>
              </a:spcBef>
              <a:buNone/>
            </a:pPr>
            <a:r>
              <a:rPr lang="en-CA" dirty="0"/>
              <a:t>    }</a:t>
            </a:r>
          </a:p>
          <a:p>
            <a:pPr marL="0" indent="0">
              <a:lnSpc>
                <a:spcPct val="120000"/>
              </a:lnSpc>
              <a:spcBef>
                <a:spcPts val="0"/>
              </a:spcBef>
              <a:buNone/>
            </a:pPr>
            <a:r>
              <a:rPr lang="en-CA" dirty="0"/>
              <a:t>}</a:t>
            </a:r>
          </a:p>
          <a:p>
            <a:pPr marL="0" indent="0">
              <a:lnSpc>
                <a:spcPct val="110000"/>
              </a:lnSpc>
              <a:spcBef>
                <a:spcPts val="0"/>
              </a:spcBef>
              <a:buNone/>
            </a:pPr>
            <a:r>
              <a:rPr lang="en-US"/>
              <a:t>class School{</a:t>
            </a:r>
            <a:endParaRPr lang="en-US" dirty="0"/>
          </a:p>
          <a:p>
            <a:pPr marL="0" indent="0">
              <a:lnSpc>
                <a:spcPct val="110000"/>
              </a:lnSpc>
              <a:spcBef>
                <a:spcPts val="0"/>
              </a:spcBef>
              <a:buNone/>
            </a:pPr>
            <a:r>
              <a:rPr lang="en-US" dirty="0"/>
              <a:t>    private final Student valedictorian; // or </a:t>
            </a:r>
            <a:r>
              <a:rPr lang="en-US" dirty="0" err="1"/>
              <a:t>BcitStudent</a:t>
            </a:r>
            <a:endParaRPr lang="en-US" dirty="0"/>
          </a:p>
          <a:p>
            <a:pPr marL="0" indent="0">
              <a:lnSpc>
                <a:spcPct val="110000"/>
              </a:lnSpc>
              <a:spcBef>
                <a:spcPts val="0"/>
              </a:spcBef>
              <a:buNone/>
            </a:pPr>
            <a:endParaRPr lang="en-US" dirty="0"/>
          </a:p>
          <a:p>
            <a:pPr marL="0" indent="0">
              <a:lnSpc>
                <a:spcPct val="110000"/>
              </a:lnSpc>
              <a:spcBef>
                <a:spcPts val="0"/>
              </a:spcBef>
              <a:buNone/>
            </a:pPr>
            <a:r>
              <a:rPr lang="en-US" dirty="0"/>
              <a:t>    </a:t>
            </a:r>
            <a:r>
              <a:rPr lang="en-US"/>
              <a:t>School()    </a:t>
            </a:r>
            <a:r>
              <a:rPr lang="en-US" dirty="0"/>
              <a:t>{</a:t>
            </a:r>
          </a:p>
          <a:p>
            <a:pPr marL="0" indent="0">
              <a:lnSpc>
                <a:spcPct val="110000"/>
              </a:lnSpc>
              <a:spcBef>
                <a:spcPts val="0"/>
              </a:spcBef>
              <a:buNone/>
            </a:pPr>
            <a:r>
              <a:rPr lang="en-US" dirty="0"/>
              <a:t>        valedictorian = </a:t>
            </a:r>
            <a:r>
              <a:rPr lang="en-US" dirty="0">
                <a:highlight>
                  <a:srgbClr val="FFFF00"/>
                </a:highlight>
              </a:rPr>
              <a:t>new</a:t>
            </a:r>
            <a:r>
              <a:rPr lang="en-US" dirty="0"/>
              <a:t> </a:t>
            </a:r>
            <a:r>
              <a:rPr lang="en-US" dirty="0" err="1"/>
              <a:t>BcitStudent</a:t>
            </a:r>
            <a:r>
              <a:rPr lang="en-US" dirty="0"/>
              <a:t>("gates", 1954, "A00123456");</a:t>
            </a:r>
          </a:p>
          <a:p>
            <a:pPr marL="0" indent="0">
              <a:lnSpc>
                <a:spcPct val="110000"/>
              </a:lnSpc>
              <a:spcBef>
                <a:spcPts val="0"/>
              </a:spcBef>
              <a:buNone/>
            </a:pPr>
            <a:r>
              <a:rPr lang="en-US" dirty="0"/>
              <a:t>    }</a:t>
            </a:r>
          </a:p>
          <a:p>
            <a:pPr marL="0" indent="0">
              <a:lnSpc>
                <a:spcPct val="110000"/>
              </a:lnSpc>
              <a:spcBef>
                <a:spcPts val="0"/>
              </a:spcBef>
              <a:buNone/>
            </a:pPr>
            <a:r>
              <a:rPr lang="en-US" dirty="0"/>
              <a:t>}</a:t>
            </a:r>
          </a:p>
          <a:p>
            <a:pPr marL="0" indent="0">
              <a:lnSpc>
                <a:spcPct val="120000"/>
              </a:lnSpc>
              <a:spcBef>
                <a:spcPts val="0"/>
              </a:spcBef>
              <a:buNone/>
            </a:pPr>
            <a:endParaRPr lang="en-CA" dirty="0"/>
          </a:p>
        </p:txBody>
      </p:sp>
      <p:sp>
        <p:nvSpPr>
          <p:cNvPr id="7" name="Content Placeholder 6">
            <a:extLst>
              <a:ext uri="{FF2B5EF4-FFF2-40B4-BE49-F238E27FC236}">
                <a16:creationId xmlns:a16="http://schemas.microsoft.com/office/drawing/2014/main" id="{8AD09BD2-4824-4483-A98D-840338DF28B7}"/>
              </a:ext>
            </a:extLst>
          </p:cNvPr>
          <p:cNvSpPr>
            <a:spLocks noGrp="1"/>
          </p:cNvSpPr>
          <p:nvPr>
            <p:ph sz="half" idx="2"/>
          </p:nvPr>
        </p:nvSpPr>
        <p:spPr>
          <a:xfrm>
            <a:off x="4823671" y="2638044"/>
            <a:ext cx="6301012" cy="3704032"/>
          </a:xfrm>
        </p:spPr>
        <p:txBody>
          <a:bodyPr>
            <a:noAutofit/>
          </a:bodyPr>
          <a:lstStyle/>
          <a:p>
            <a:pPr marL="0" indent="0">
              <a:lnSpc>
                <a:spcPct val="110000"/>
              </a:lnSpc>
              <a:spcBef>
                <a:spcPts val="0"/>
              </a:spcBef>
              <a:buNone/>
            </a:pPr>
            <a:r>
              <a:rPr lang="en-US" sz="1600" dirty="0"/>
              <a:t>Creating an object happens in the following order:</a:t>
            </a:r>
          </a:p>
          <a:p>
            <a:pPr marL="0" indent="0">
              <a:lnSpc>
                <a:spcPct val="110000"/>
              </a:lnSpc>
              <a:spcBef>
                <a:spcPts val="0"/>
              </a:spcBef>
              <a:buNone/>
            </a:pPr>
            <a:endParaRPr lang="en-US" sz="1600" dirty="0"/>
          </a:p>
          <a:p>
            <a:pPr marL="342900" indent="-342900">
              <a:lnSpc>
                <a:spcPct val="110000"/>
              </a:lnSpc>
              <a:spcBef>
                <a:spcPts val="0"/>
              </a:spcBef>
              <a:buAutoNum type="arabicPeriod"/>
            </a:pPr>
            <a:r>
              <a:rPr lang="en-US" sz="1600" dirty="0"/>
              <a:t>The call to “</a:t>
            </a:r>
            <a:r>
              <a:rPr lang="en-US" sz="1600" dirty="0">
                <a:highlight>
                  <a:srgbClr val="FFFF00"/>
                </a:highlight>
              </a:rPr>
              <a:t>new</a:t>
            </a:r>
            <a:r>
              <a:rPr lang="en-US" sz="1600" dirty="0"/>
              <a:t>” allocates memory </a:t>
            </a:r>
          </a:p>
          <a:p>
            <a:pPr marL="342900" indent="-342900">
              <a:lnSpc>
                <a:spcPct val="110000"/>
              </a:lnSpc>
              <a:spcBef>
                <a:spcPts val="0"/>
              </a:spcBef>
              <a:buAutoNum type="arabicPeriod"/>
            </a:pPr>
            <a:r>
              <a:rPr lang="en-US" sz="1600" dirty="0"/>
              <a:t>Each level </a:t>
            </a:r>
            <a:r>
              <a:rPr lang="en-US" sz="1600" u="sng" dirty="0"/>
              <a:t>up</a:t>
            </a:r>
            <a:r>
              <a:rPr lang="en-US" sz="1600" dirty="0"/>
              <a:t> the hierarchy chain - each this() or super() call - has its constructor’s arguments evaluated</a:t>
            </a:r>
          </a:p>
          <a:p>
            <a:pPr marL="342900" indent="-342900">
              <a:lnSpc>
                <a:spcPct val="110000"/>
              </a:lnSpc>
              <a:spcBef>
                <a:spcPts val="0"/>
              </a:spcBef>
              <a:buAutoNum type="arabicPeriod"/>
            </a:pPr>
            <a:r>
              <a:rPr lang="en-US" sz="1600" dirty="0"/>
              <a:t>Each constructor’s body is executed </a:t>
            </a:r>
            <a:r>
              <a:rPr lang="en-US" sz="1600" u="sng" dirty="0"/>
              <a:t>down</a:t>
            </a:r>
            <a:r>
              <a:rPr lang="en-US" sz="1600" dirty="0"/>
              <a:t> the hierarchy chain (i.e. </a:t>
            </a:r>
            <a:r>
              <a:rPr lang="en-US" sz="1600" dirty="0" err="1"/>
              <a:t>java.lang.Object</a:t>
            </a:r>
            <a:r>
              <a:rPr lang="en-US" sz="1600" dirty="0"/>
              <a:t> first, then its immediate subclass, </a:t>
            </a:r>
            <a:r>
              <a:rPr lang="en-US" sz="1600" dirty="0" err="1"/>
              <a:t>etc</a:t>
            </a:r>
            <a:r>
              <a:rPr lang="en-US" sz="1600" dirty="0"/>
              <a:t>…); before this, all variables have their default values only</a:t>
            </a:r>
          </a:p>
          <a:p>
            <a:pPr marL="342900" indent="-342900">
              <a:lnSpc>
                <a:spcPct val="110000"/>
              </a:lnSpc>
              <a:spcBef>
                <a:spcPts val="0"/>
              </a:spcBef>
              <a:buAutoNum type="arabicPeriod"/>
            </a:pPr>
            <a:r>
              <a:rPr lang="en-US" sz="1600" dirty="0"/>
              <a:t>The reference is then returned to the caller of </a:t>
            </a:r>
            <a:r>
              <a:rPr lang="en-US" sz="1600" dirty="0">
                <a:highlight>
                  <a:srgbClr val="FFFF00"/>
                </a:highlight>
              </a:rPr>
              <a:t>new</a:t>
            </a:r>
          </a:p>
          <a:p>
            <a:pPr marL="342900" indent="-342900">
              <a:lnSpc>
                <a:spcPct val="110000"/>
              </a:lnSpc>
              <a:spcBef>
                <a:spcPts val="0"/>
              </a:spcBef>
              <a:buAutoNum type="arabicPeriod"/>
            </a:pPr>
            <a:endParaRPr lang="en-US" sz="1600" dirty="0">
              <a:highlight>
                <a:srgbClr val="FFFF00"/>
              </a:highlight>
            </a:endParaRPr>
          </a:p>
          <a:p>
            <a:pPr marL="0" indent="0">
              <a:lnSpc>
                <a:spcPct val="110000"/>
              </a:lnSpc>
              <a:spcBef>
                <a:spcPts val="0"/>
              </a:spcBef>
              <a:buNone/>
            </a:pPr>
            <a:r>
              <a:rPr lang="en-US" sz="1600" b="1" dirty="0">
                <a:highlight>
                  <a:srgbClr val="00FFFF"/>
                </a:highlight>
              </a:rPr>
              <a:t>new </a:t>
            </a:r>
            <a:r>
              <a:rPr lang="en-US" sz="1600" b="1" dirty="0">
                <a:highlight>
                  <a:srgbClr val="00FFFF"/>
                </a:highlight>
                <a:sym typeface="Wingdings" panose="05000000000000000000" pitchFamily="2" charset="2"/>
              </a:rPr>
              <a:t> </a:t>
            </a:r>
            <a:r>
              <a:rPr lang="en-US" sz="1600" b="1" dirty="0" err="1">
                <a:highlight>
                  <a:srgbClr val="00FFFF"/>
                </a:highlight>
                <a:sym typeface="Wingdings" panose="05000000000000000000" pitchFamily="2" charset="2"/>
              </a:rPr>
              <a:t>BcitStudent</a:t>
            </a:r>
            <a:r>
              <a:rPr lang="en-US" sz="1600" b="1" dirty="0">
                <a:highlight>
                  <a:srgbClr val="00FFFF"/>
                </a:highlight>
                <a:sym typeface="Wingdings" panose="05000000000000000000" pitchFamily="2" charset="2"/>
              </a:rPr>
              <a:t>  Student  Object :: </a:t>
            </a:r>
            <a:r>
              <a:rPr lang="en-US" sz="1600" b="1" u="sng" dirty="0">
                <a:highlight>
                  <a:srgbClr val="00FFFF"/>
                </a:highlight>
                <a:sym typeface="Wingdings" panose="05000000000000000000" pitchFamily="2" charset="2"/>
              </a:rPr>
              <a:t>parameters checked</a:t>
            </a:r>
          </a:p>
          <a:p>
            <a:pPr marL="0" indent="0">
              <a:lnSpc>
                <a:spcPct val="110000"/>
              </a:lnSpc>
              <a:spcBef>
                <a:spcPts val="0"/>
              </a:spcBef>
              <a:buNone/>
            </a:pPr>
            <a:r>
              <a:rPr lang="en-US" sz="1600" b="1" dirty="0">
                <a:sym typeface="Wingdings" panose="05000000000000000000" pitchFamily="2" charset="2"/>
              </a:rPr>
              <a:t>and</a:t>
            </a:r>
          </a:p>
          <a:p>
            <a:pPr marL="0" indent="0">
              <a:lnSpc>
                <a:spcPct val="110000"/>
              </a:lnSpc>
              <a:spcBef>
                <a:spcPts val="0"/>
              </a:spcBef>
              <a:buNone/>
            </a:pPr>
            <a:r>
              <a:rPr lang="en-US" sz="1600" b="1" dirty="0">
                <a:highlight>
                  <a:srgbClr val="00FFFF"/>
                </a:highlight>
                <a:sym typeface="Wingdings" panose="05000000000000000000" pitchFamily="2" charset="2"/>
              </a:rPr>
              <a:t>Object  Student  </a:t>
            </a:r>
            <a:r>
              <a:rPr lang="en-US" sz="1600" b="1" dirty="0" err="1">
                <a:highlight>
                  <a:srgbClr val="00FFFF"/>
                </a:highlight>
                <a:sym typeface="Wingdings" panose="05000000000000000000" pitchFamily="2" charset="2"/>
              </a:rPr>
              <a:t>BcitStudent</a:t>
            </a:r>
            <a:r>
              <a:rPr lang="en-US" sz="1600" b="1" dirty="0">
                <a:highlight>
                  <a:srgbClr val="00FFFF"/>
                </a:highlight>
                <a:sym typeface="Wingdings" panose="05000000000000000000" pitchFamily="2" charset="2"/>
              </a:rPr>
              <a:t>  valedictorian = :: </a:t>
            </a:r>
            <a:r>
              <a:rPr lang="en-US" sz="1600" b="1" u="sng" dirty="0">
                <a:highlight>
                  <a:srgbClr val="00FFFF"/>
                </a:highlight>
                <a:sym typeface="Wingdings" panose="05000000000000000000" pitchFamily="2" charset="2"/>
              </a:rPr>
              <a:t>code run</a:t>
            </a:r>
            <a:endParaRPr lang="en-CA" sz="1600" b="1" u="sng" dirty="0">
              <a:highlight>
                <a:srgbClr val="00FFFF"/>
              </a:highlight>
            </a:endParaRPr>
          </a:p>
        </p:txBody>
      </p:sp>
      <p:sp>
        <p:nvSpPr>
          <p:cNvPr id="4" name="Footer Placeholder 3">
            <a:extLst>
              <a:ext uri="{FF2B5EF4-FFF2-40B4-BE49-F238E27FC236}">
                <a16:creationId xmlns:a16="http://schemas.microsoft.com/office/drawing/2014/main" id="{18ED4379-D7CC-46B7-90A9-5B3BD33FAF98}"/>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8EB8442E-5161-4DED-A3C5-7D87FDE9D896}"/>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108306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A117-6E64-4E70-A58D-FD8127F19281}"/>
              </a:ext>
            </a:extLst>
          </p:cNvPr>
          <p:cNvSpPr>
            <a:spLocks noGrp="1"/>
          </p:cNvSpPr>
          <p:nvPr>
            <p:ph type="title"/>
          </p:nvPr>
        </p:nvSpPr>
        <p:spPr/>
        <p:txBody>
          <a:bodyPr>
            <a:normAutofit/>
          </a:bodyPr>
          <a:lstStyle/>
          <a:p>
            <a:r>
              <a:rPr lang="en-US"/>
              <a:t>Default constructor</a:t>
            </a:r>
            <a:endParaRPr lang="en-CA"/>
          </a:p>
        </p:txBody>
      </p:sp>
      <p:sp>
        <p:nvSpPr>
          <p:cNvPr id="3" name="Content Placeholder 2">
            <a:extLst>
              <a:ext uri="{FF2B5EF4-FFF2-40B4-BE49-F238E27FC236}">
                <a16:creationId xmlns:a16="http://schemas.microsoft.com/office/drawing/2014/main" id="{387A14CE-A923-4DA1-84E4-A61EF65A5F15}"/>
              </a:ext>
            </a:extLst>
          </p:cNvPr>
          <p:cNvSpPr>
            <a:spLocks noGrp="1"/>
          </p:cNvSpPr>
          <p:nvPr>
            <p:ph idx="1"/>
          </p:nvPr>
        </p:nvSpPr>
        <p:spPr/>
        <p:txBody>
          <a:bodyPr>
            <a:normAutofit lnSpcReduction="10000"/>
          </a:bodyPr>
          <a:lstStyle/>
          <a:p>
            <a:r>
              <a:rPr lang="en-US" u="sng"/>
              <a:t>If and only if</a:t>
            </a:r>
            <a:r>
              <a:rPr lang="en-US"/>
              <a:t> your class does not provide a constructor, one will be provided for you: the default constructor.</a:t>
            </a:r>
          </a:p>
          <a:p>
            <a:r>
              <a:rPr lang="en-US"/>
              <a:t>The default constructor is not actually visible in the code, but it looks like the following:</a:t>
            </a:r>
          </a:p>
          <a:p>
            <a:pPr lvl="1"/>
            <a:r>
              <a:rPr lang="en-US"/>
              <a:t>It takes no parameters</a:t>
            </a:r>
          </a:p>
          <a:p>
            <a:pPr lvl="1"/>
            <a:r>
              <a:rPr lang="en-US"/>
              <a:t>It calls </a:t>
            </a:r>
            <a:r>
              <a:rPr lang="en-US" b="1"/>
              <a:t>super() </a:t>
            </a:r>
            <a:r>
              <a:rPr lang="en-US"/>
              <a:t>which is a call to its parent’s constructor…with no parameters</a:t>
            </a:r>
          </a:p>
          <a:p>
            <a:r>
              <a:rPr lang="en-CA"/>
              <a:t>Be careful! If there is no parent constructor that takes zero parameters, it won’t compile.</a:t>
            </a:r>
          </a:p>
          <a:p>
            <a:r>
              <a:rPr lang="en-CA"/>
              <a:t>If you provide any constructor, Java will </a:t>
            </a:r>
            <a:r>
              <a:rPr lang="en-CA" u="sng"/>
              <a:t>not</a:t>
            </a:r>
            <a:r>
              <a:rPr lang="en-CA"/>
              <a:t> provide the default constructor.</a:t>
            </a:r>
          </a:p>
        </p:txBody>
      </p:sp>
      <p:sp>
        <p:nvSpPr>
          <p:cNvPr id="4" name="Footer Placeholder 3">
            <a:extLst>
              <a:ext uri="{FF2B5EF4-FFF2-40B4-BE49-F238E27FC236}">
                <a16:creationId xmlns:a16="http://schemas.microsoft.com/office/drawing/2014/main" id="{C46D049F-AB9B-43DC-85AD-9CD2949481D9}"/>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2D58CF0C-BBE6-4EFF-AB21-275C612C7F0C}"/>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386577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1402B68-413D-4C48-8187-46AA7198CCFE}"/>
              </a:ext>
            </a:extLst>
          </p:cNvPr>
          <p:cNvSpPr>
            <a:spLocks noGrp="1"/>
          </p:cNvSpPr>
          <p:nvPr>
            <p:ph type="body" idx="1"/>
          </p:nvPr>
        </p:nvSpPr>
        <p:spPr/>
        <p:txBody>
          <a:bodyPr/>
          <a:lstStyle/>
          <a:p>
            <a:r>
              <a:rPr lang="en-US"/>
              <a:t>What you typed</a:t>
            </a:r>
            <a:endParaRPr lang="en-CA"/>
          </a:p>
        </p:txBody>
      </p:sp>
      <p:sp>
        <p:nvSpPr>
          <p:cNvPr id="3" name="Content Placeholder 2">
            <a:extLst>
              <a:ext uri="{FF2B5EF4-FFF2-40B4-BE49-F238E27FC236}">
                <a16:creationId xmlns:a16="http://schemas.microsoft.com/office/drawing/2014/main" id="{387A14CE-A923-4DA1-84E4-A61EF65A5F15}"/>
              </a:ext>
            </a:extLst>
          </p:cNvPr>
          <p:cNvSpPr>
            <a:spLocks noGrp="1"/>
          </p:cNvSpPr>
          <p:nvPr>
            <p:ph sz="half" idx="2"/>
          </p:nvPr>
        </p:nvSpPr>
        <p:spPr/>
        <p:txBody>
          <a:bodyPr>
            <a:normAutofit/>
          </a:bodyPr>
          <a:lstStyle/>
          <a:p>
            <a:pPr marL="0" indent="0">
              <a:lnSpc>
                <a:spcPct val="110000"/>
              </a:lnSpc>
              <a:spcBef>
                <a:spcPts val="0"/>
              </a:spcBef>
              <a:buNone/>
            </a:pPr>
            <a:r>
              <a:rPr lang="en-CA" dirty="0"/>
              <a:t>class Pitbull extends Dog</a:t>
            </a:r>
          </a:p>
          <a:p>
            <a:pPr marL="0" indent="0">
              <a:lnSpc>
                <a:spcPct val="110000"/>
              </a:lnSpc>
              <a:spcBef>
                <a:spcPts val="0"/>
              </a:spcBef>
              <a:buNone/>
            </a:pPr>
            <a:r>
              <a:rPr lang="en-CA" dirty="0"/>
              <a:t>{</a:t>
            </a:r>
          </a:p>
          <a:p>
            <a:pPr marL="0" indent="0">
              <a:lnSpc>
                <a:spcPct val="110000"/>
              </a:lnSpc>
              <a:spcBef>
                <a:spcPts val="0"/>
              </a:spcBef>
              <a:buNone/>
            </a:pPr>
            <a:r>
              <a:rPr lang="en-CA" dirty="0"/>
              <a:t>}</a:t>
            </a:r>
          </a:p>
          <a:p>
            <a:pPr marL="0" indent="0">
              <a:lnSpc>
                <a:spcPct val="110000"/>
              </a:lnSpc>
              <a:spcBef>
                <a:spcPts val="0"/>
              </a:spcBef>
              <a:buNone/>
            </a:pPr>
            <a:endParaRPr lang="en-CA" dirty="0"/>
          </a:p>
          <a:p>
            <a:pPr marL="0" indent="0">
              <a:lnSpc>
                <a:spcPct val="110000"/>
              </a:lnSpc>
              <a:spcBef>
                <a:spcPts val="0"/>
              </a:spcBef>
              <a:buNone/>
            </a:pPr>
            <a:endParaRPr lang="en-CA" dirty="0"/>
          </a:p>
        </p:txBody>
      </p:sp>
      <p:sp>
        <p:nvSpPr>
          <p:cNvPr id="8" name="Content Placeholder 7">
            <a:extLst>
              <a:ext uri="{FF2B5EF4-FFF2-40B4-BE49-F238E27FC236}">
                <a16:creationId xmlns:a16="http://schemas.microsoft.com/office/drawing/2014/main" id="{7FFDF5B3-E72C-4BF1-AB93-3478CF8B34EE}"/>
              </a:ext>
            </a:extLst>
          </p:cNvPr>
          <p:cNvSpPr>
            <a:spLocks noGrp="1"/>
          </p:cNvSpPr>
          <p:nvPr>
            <p:ph sz="quarter" idx="4"/>
          </p:nvPr>
        </p:nvSpPr>
        <p:spPr/>
        <p:txBody>
          <a:bodyPr>
            <a:normAutofit/>
          </a:bodyPr>
          <a:lstStyle/>
          <a:p>
            <a:pPr marL="0" indent="0">
              <a:lnSpc>
                <a:spcPct val="110000"/>
              </a:lnSpc>
              <a:spcBef>
                <a:spcPts val="0"/>
              </a:spcBef>
              <a:buNone/>
            </a:pPr>
            <a:r>
              <a:rPr lang="en-CA" dirty="0"/>
              <a:t>class Pitbull extends Dog</a:t>
            </a:r>
          </a:p>
          <a:p>
            <a:pPr marL="0" indent="0">
              <a:lnSpc>
                <a:spcPct val="110000"/>
              </a:lnSpc>
              <a:spcBef>
                <a:spcPts val="0"/>
              </a:spcBef>
              <a:buNone/>
            </a:pPr>
            <a:r>
              <a:rPr lang="en-CA" dirty="0"/>
              <a:t>{</a:t>
            </a:r>
          </a:p>
          <a:p>
            <a:pPr marL="0" indent="0">
              <a:lnSpc>
                <a:spcPct val="110000"/>
              </a:lnSpc>
              <a:spcBef>
                <a:spcPts val="0"/>
              </a:spcBef>
              <a:buNone/>
            </a:pPr>
            <a:r>
              <a:rPr lang="en-CA" dirty="0"/>
              <a:t>      Pitbull()</a:t>
            </a:r>
          </a:p>
          <a:p>
            <a:pPr marL="0" indent="0">
              <a:lnSpc>
                <a:spcPct val="110000"/>
              </a:lnSpc>
              <a:spcBef>
                <a:spcPts val="0"/>
              </a:spcBef>
              <a:buNone/>
            </a:pPr>
            <a:r>
              <a:rPr lang="en-CA" dirty="0"/>
              <a:t>      {</a:t>
            </a:r>
          </a:p>
          <a:p>
            <a:pPr marL="0" indent="0">
              <a:lnSpc>
                <a:spcPct val="110000"/>
              </a:lnSpc>
              <a:spcBef>
                <a:spcPts val="0"/>
              </a:spcBef>
              <a:buNone/>
            </a:pPr>
            <a:r>
              <a:rPr lang="en-CA" dirty="0"/>
              <a:t>          super();</a:t>
            </a:r>
          </a:p>
          <a:p>
            <a:pPr marL="0" indent="0">
              <a:lnSpc>
                <a:spcPct val="110000"/>
              </a:lnSpc>
              <a:spcBef>
                <a:spcPts val="0"/>
              </a:spcBef>
              <a:buNone/>
            </a:pPr>
            <a:r>
              <a:rPr lang="en-CA" dirty="0"/>
              <a:t>      }</a:t>
            </a:r>
          </a:p>
          <a:p>
            <a:pPr marL="0" indent="0">
              <a:lnSpc>
                <a:spcPct val="110000"/>
              </a:lnSpc>
              <a:spcBef>
                <a:spcPts val="0"/>
              </a:spcBef>
              <a:buNone/>
            </a:pPr>
            <a:r>
              <a:rPr lang="en-CA" dirty="0"/>
              <a:t>}</a:t>
            </a:r>
          </a:p>
          <a:p>
            <a:pPr marL="0" indent="0">
              <a:lnSpc>
                <a:spcPct val="110000"/>
              </a:lnSpc>
              <a:spcBef>
                <a:spcPts val="0"/>
              </a:spcBef>
              <a:buNone/>
            </a:pPr>
            <a:endParaRPr lang="en-CA" dirty="0"/>
          </a:p>
          <a:p>
            <a:endParaRPr lang="en-CA" dirty="0"/>
          </a:p>
        </p:txBody>
      </p:sp>
      <p:sp>
        <p:nvSpPr>
          <p:cNvPr id="9" name="Text Placeholder 8">
            <a:extLst>
              <a:ext uri="{FF2B5EF4-FFF2-40B4-BE49-F238E27FC236}">
                <a16:creationId xmlns:a16="http://schemas.microsoft.com/office/drawing/2014/main" id="{37ED3271-3650-4A39-A184-5AEAC01CCEAF}"/>
              </a:ext>
            </a:extLst>
          </p:cNvPr>
          <p:cNvSpPr>
            <a:spLocks noGrp="1"/>
          </p:cNvSpPr>
          <p:nvPr>
            <p:ph type="body" sz="quarter" idx="13"/>
          </p:nvPr>
        </p:nvSpPr>
        <p:spPr/>
        <p:txBody>
          <a:bodyPr/>
          <a:lstStyle/>
          <a:p>
            <a:r>
              <a:rPr lang="en-US"/>
              <a:t>What java made (invisibly)</a:t>
            </a:r>
            <a:endParaRPr lang="en-CA"/>
          </a:p>
        </p:txBody>
      </p:sp>
      <p:sp>
        <p:nvSpPr>
          <p:cNvPr id="4" name="Footer Placeholder 3">
            <a:extLst>
              <a:ext uri="{FF2B5EF4-FFF2-40B4-BE49-F238E27FC236}">
                <a16:creationId xmlns:a16="http://schemas.microsoft.com/office/drawing/2014/main" id="{C46D049F-AB9B-43DC-85AD-9CD2949481D9}"/>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2D58CF0C-BBE6-4EFF-AB21-275C612C7F0C}"/>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
        <p:nvSpPr>
          <p:cNvPr id="2" name="Title 1">
            <a:extLst>
              <a:ext uri="{FF2B5EF4-FFF2-40B4-BE49-F238E27FC236}">
                <a16:creationId xmlns:a16="http://schemas.microsoft.com/office/drawing/2014/main" id="{4F2EA117-6E64-4E70-A58D-FD8127F19281}"/>
              </a:ext>
            </a:extLst>
          </p:cNvPr>
          <p:cNvSpPr>
            <a:spLocks noGrp="1"/>
          </p:cNvSpPr>
          <p:nvPr>
            <p:ph type="title"/>
          </p:nvPr>
        </p:nvSpPr>
        <p:spPr/>
        <p:txBody>
          <a:bodyPr>
            <a:normAutofit/>
          </a:bodyPr>
          <a:lstStyle/>
          <a:p>
            <a:r>
              <a:rPr lang="en-US"/>
              <a:t>Default constructor</a:t>
            </a:r>
            <a:endParaRPr lang="en-CA"/>
          </a:p>
        </p:txBody>
      </p:sp>
      <p:sp>
        <p:nvSpPr>
          <p:cNvPr id="10" name="TextBox 9">
            <a:extLst>
              <a:ext uri="{FF2B5EF4-FFF2-40B4-BE49-F238E27FC236}">
                <a16:creationId xmlns:a16="http://schemas.microsoft.com/office/drawing/2014/main" id="{A8453E04-D690-4989-9145-4B5F2FEF9068}"/>
              </a:ext>
            </a:extLst>
          </p:cNvPr>
          <p:cNvSpPr txBox="1"/>
          <p:nvPr/>
        </p:nvSpPr>
        <p:spPr>
          <a:xfrm>
            <a:off x="1518407" y="5561901"/>
            <a:ext cx="9240515" cy="646331"/>
          </a:xfrm>
          <a:prstGeom prst="rect">
            <a:avLst/>
          </a:prstGeom>
          <a:noFill/>
        </p:spPr>
        <p:txBody>
          <a:bodyPr wrap="square" rtlCol="0">
            <a:spAutoFit/>
          </a:bodyPr>
          <a:lstStyle/>
          <a:p>
            <a:r>
              <a:rPr lang="en-US"/>
              <a:t>Note: this will compile only if there is a parent constructor (i.e. Dog) that takes zero parameters, to match the super() call which is a call to the parent constructor with no parameters.</a:t>
            </a:r>
            <a:endParaRPr lang="en-CA"/>
          </a:p>
        </p:txBody>
      </p:sp>
    </p:spTree>
    <p:extLst>
      <p:ext uri="{BB962C8B-B14F-4D97-AF65-F5344CB8AC3E}">
        <p14:creationId xmlns:p14="http://schemas.microsoft.com/office/powerpoint/2010/main" val="257897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1402B68-413D-4C48-8187-46AA7198CCFE}"/>
              </a:ext>
            </a:extLst>
          </p:cNvPr>
          <p:cNvSpPr>
            <a:spLocks noGrp="1"/>
          </p:cNvSpPr>
          <p:nvPr>
            <p:ph type="body" idx="1"/>
          </p:nvPr>
        </p:nvSpPr>
        <p:spPr/>
        <p:txBody>
          <a:bodyPr/>
          <a:lstStyle/>
          <a:p>
            <a:r>
              <a:rPr lang="en-US"/>
              <a:t>What you typed</a:t>
            </a:r>
            <a:endParaRPr lang="en-CA"/>
          </a:p>
        </p:txBody>
      </p:sp>
      <p:sp>
        <p:nvSpPr>
          <p:cNvPr id="3" name="Content Placeholder 2">
            <a:extLst>
              <a:ext uri="{FF2B5EF4-FFF2-40B4-BE49-F238E27FC236}">
                <a16:creationId xmlns:a16="http://schemas.microsoft.com/office/drawing/2014/main" id="{387A14CE-A923-4DA1-84E4-A61EF65A5F15}"/>
              </a:ext>
            </a:extLst>
          </p:cNvPr>
          <p:cNvSpPr>
            <a:spLocks noGrp="1"/>
          </p:cNvSpPr>
          <p:nvPr>
            <p:ph sz="half" idx="2"/>
          </p:nvPr>
        </p:nvSpPr>
        <p:spPr/>
        <p:txBody>
          <a:bodyPr>
            <a:normAutofit/>
          </a:bodyPr>
          <a:lstStyle/>
          <a:p>
            <a:pPr marL="0" indent="0">
              <a:lnSpc>
                <a:spcPct val="110000"/>
              </a:lnSpc>
              <a:spcBef>
                <a:spcPts val="0"/>
              </a:spcBef>
              <a:buNone/>
            </a:pPr>
            <a:r>
              <a:rPr lang="en-CA" dirty="0"/>
              <a:t>class Pitbull extends Dog</a:t>
            </a:r>
          </a:p>
          <a:p>
            <a:pPr marL="0" indent="0">
              <a:lnSpc>
                <a:spcPct val="110000"/>
              </a:lnSpc>
              <a:spcBef>
                <a:spcPts val="0"/>
              </a:spcBef>
              <a:buNone/>
            </a:pPr>
            <a:r>
              <a:rPr lang="en-CA" dirty="0"/>
              <a:t>{</a:t>
            </a:r>
          </a:p>
          <a:p>
            <a:pPr marL="0" indent="0">
              <a:lnSpc>
                <a:spcPct val="110000"/>
              </a:lnSpc>
              <a:spcBef>
                <a:spcPts val="0"/>
              </a:spcBef>
              <a:buNone/>
            </a:pPr>
            <a:r>
              <a:rPr lang="en-CA" dirty="0"/>
              <a:t>      Pitbull()</a:t>
            </a:r>
          </a:p>
          <a:p>
            <a:pPr marL="0" indent="0">
              <a:lnSpc>
                <a:spcPct val="110000"/>
              </a:lnSpc>
              <a:spcBef>
                <a:spcPts val="0"/>
              </a:spcBef>
              <a:buNone/>
            </a:pPr>
            <a:r>
              <a:rPr lang="en-CA" dirty="0"/>
              <a:t>      {</a:t>
            </a:r>
          </a:p>
          <a:p>
            <a:pPr marL="0" indent="0">
              <a:lnSpc>
                <a:spcPct val="110000"/>
              </a:lnSpc>
              <a:spcBef>
                <a:spcPts val="0"/>
              </a:spcBef>
              <a:buNone/>
            </a:pPr>
            <a:r>
              <a:rPr lang="en-CA" dirty="0"/>
              <a:t>      }</a:t>
            </a:r>
          </a:p>
          <a:p>
            <a:pPr marL="0" indent="0">
              <a:lnSpc>
                <a:spcPct val="110000"/>
              </a:lnSpc>
              <a:spcBef>
                <a:spcPts val="0"/>
              </a:spcBef>
              <a:buNone/>
            </a:pPr>
            <a:r>
              <a:rPr lang="en-CA" dirty="0"/>
              <a:t>}</a:t>
            </a:r>
          </a:p>
          <a:p>
            <a:pPr marL="0" indent="0">
              <a:lnSpc>
                <a:spcPct val="110000"/>
              </a:lnSpc>
              <a:spcBef>
                <a:spcPts val="0"/>
              </a:spcBef>
              <a:buNone/>
            </a:pPr>
            <a:endParaRPr lang="en-CA" dirty="0"/>
          </a:p>
          <a:p>
            <a:endParaRPr lang="en-CA" dirty="0"/>
          </a:p>
        </p:txBody>
      </p:sp>
      <p:sp>
        <p:nvSpPr>
          <p:cNvPr id="8" name="Content Placeholder 7">
            <a:extLst>
              <a:ext uri="{FF2B5EF4-FFF2-40B4-BE49-F238E27FC236}">
                <a16:creationId xmlns:a16="http://schemas.microsoft.com/office/drawing/2014/main" id="{7FFDF5B3-E72C-4BF1-AB93-3478CF8B34EE}"/>
              </a:ext>
            </a:extLst>
          </p:cNvPr>
          <p:cNvSpPr>
            <a:spLocks noGrp="1"/>
          </p:cNvSpPr>
          <p:nvPr>
            <p:ph sz="quarter" idx="4"/>
          </p:nvPr>
        </p:nvSpPr>
        <p:spPr/>
        <p:txBody>
          <a:bodyPr>
            <a:normAutofit/>
          </a:bodyPr>
          <a:lstStyle/>
          <a:p>
            <a:pPr marL="0" indent="0">
              <a:lnSpc>
                <a:spcPct val="110000"/>
              </a:lnSpc>
              <a:spcBef>
                <a:spcPts val="0"/>
              </a:spcBef>
              <a:buNone/>
            </a:pPr>
            <a:r>
              <a:rPr lang="en-CA" dirty="0"/>
              <a:t>class Pitbull extends Dog</a:t>
            </a:r>
          </a:p>
          <a:p>
            <a:pPr marL="0" indent="0">
              <a:lnSpc>
                <a:spcPct val="110000"/>
              </a:lnSpc>
              <a:spcBef>
                <a:spcPts val="0"/>
              </a:spcBef>
              <a:buNone/>
            </a:pPr>
            <a:r>
              <a:rPr lang="en-CA" dirty="0"/>
              <a:t>{</a:t>
            </a:r>
          </a:p>
          <a:p>
            <a:pPr marL="0" indent="0">
              <a:lnSpc>
                <a:spcPct val="110000"/>
              </a:lnSpc>
              <a:spcBef>
                <a:spcPts val="0"/>
              </a:spcBef>
              <a:buNone/>
            </a:pPr>
            <a:r>
              <a:rPr lang="en-CA" dirty="0"/>
              <a:t>      Pitbull()</a:t>
            </a:r>
          </a:p>
          <a:p>
            <a:pPr marL="0" indent="0">
              <a:lnSpc>
                <a:spcPct val="110000"/>
              </a:lnSpc>
              <a:spcBef>
                <a:spcPts val="0"/>
              </a:spcBef>
              <a:buNone/>
            </a:pPr>
            <a:r>
              <a:rPr lang="en-CA" dirty="0"/>
              <a:t>      {</a:t>
            </a:r>
          </a:p>
          <a:p>
            <a:pPr marL="0" indent="0">
              <a:lnSpc>
                <a:spcPct val="110000"/>
              </a:lnSpc>
              <a:spcBef>
                <a:spcPts val="0"/>
              </a:spcBef>
              <a:buNone/>
            </a:pPr>
            <a:r>
              <a:rPr lang="en-CA" dirty="0"/>
              <a:t>          super();</a:t>
            </a:r>
          </a:p>
          <a:p>
            <a:pPr marL="0" indent="0">
              <a:lnSpc>
                <a:spcPct val="110000"/>
              </a:lnSpc>
              <a:spcBef>
                <a:spcPts val="0"/>
              </a:spcBef>
              <a:buNone/>
            </a:pPr>
            <a:r>
              <a:rPr lang="en-CA" dirty="0"/>
              <a:t>      }</a:t>
            </a:r>
          </a:p>
          <a:p>
            <a:pPr marL="0" indent="0">
              <a:lnSpc>
                <a:spcPct val="110000"/>
              </a:lnSpc>
              <a:spcBef>
                <a:spcPts val="0"/>
              </a:spcBef>
              <a:buNone/>
            </a:pPr>
            <a:r>
              <a:rPr lang="en-CA" dirty="0"/>
              <a:t>}</a:t>
            </a:r>
          </a:p>
          <a:p>
            <a:pPr marL="0" indent="0">
              <a:lnSpc>
                <a:spcPct val="110000"/>
              </a:lnSpc>
              <a:spcBef>
                <a:spcPts val="0"/>
              </a:spcBef>
              <a:buNone/>
            </a:pPr>
            <a:endParaRPr lang="en-CA" dirty="0"/>
          </a:p>
          <a:p>
            <a:endParaRPr lang="en-CA" dirty="0"/>
          </a:p>
        </p:txBody>
      </p:sp>
      <p:sp>
        <p:nvSpPr>
          <p:cNvPr id="9" name="Text Placeholder 8">
            <a:extLst>
              <a:ext uri="{FF2B5EF4-FFF2-40B4-BE49-F238E27FC236}">
                <a16:creationId xmlns:a16="http://schemas.microsoft.com/office/drawing/2014/main" id="{37ED3271-3650-4A39-A184-5AEAC01CCEAF}"/>
              </a:ext>
            </a:extLst>
          </p:cNvPr>
          <p:cNvSpPr>
            <a:spLocks noGrp="1"/>
          </p:cNvSpPr>
          <p:nvPr>
            <p:ph type="body" sz="quarter" idx="13"/>
          </p:nvPr>
        </p:nvSpPr>
        <p:spPr/>
        <p:txBody>
          <a:bodyPr/>
          <a:lstStyle/>
          <a:p>
            <a:r>
              <a:rPr lang="en-US"/>
              <a:t>What java made (invisibly)</a:t>
            </a:r>
            <a:endParaRPr lang="en-CA"/>
          </a:p>
        </p:txBody>
      </p:sp>
      <p:sp>
        <p:nvSpPr>
          <p:cNvPr id="4" name="Footer Placeholder 3">
            <a:extLst>
              <a:ext uri="{FF2B5EF4-FFF2-40B4-BE49-F238E27FC236}">
                <a16:creationId xmlns:a16="http://schemas.microsoft.com/office/drawing/2014/main" id="{C46D049F-AB9B-43DC-85AD-9CD2949481D9}"/>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2D58CF0C-BBE6-4EFF-AB21-275C612C7F0C}"/>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
        <p:nvSpPr>
          <p:cNvPr id="2" name="Title 1">
            <a:extLst>
              <a:ext uri="{FF2B5EF4-FFF2-40B4-BE49-F238E27FC236}">
                <a16:creationId xmlns:a16="http://schemas.microsoft.com/office/drawing/2014/main" id="{4F2EA117-6E64-4E70-A58D-FD8127F19281}"/>
              </a:ext>
            </a:extLst>
          </p:cNvPr>
          <p:cNvSpPr>
            <a:spLocks noGrp="1"/>
          </p:cNvSpPr>
          <p:nvPr>
            <p:ph type="title"/>
          </p:nvPr>
        </p:nvSpPr>
        <p:spPr/>
        <p:txBody>
          <a:bodyPr>
            <a:normAutofit/>
          </a:bodyPr>
          <a:lstStyle/>
          <a:p>
            <a:r>
              <a:rPr lang="en-US"/>
              <a:t>Default super()</a:t>
            </a:r>
            <a:endParaRPr lang="en-CA"/>
          </a:p>
        </p:txBody>
      </p:sp>
      <p:sp>
        <p:nvSpPr>
          <p:cNvPr id="10" name="TextBox 9">
            <a:extLst>
              <a:ext uri="{FF2B5EF4-FFF2-40B4-BE49-F238E27FC236}">
                <a16:creationId xmlns:a16="http://schemas.microsoft.com/office/drawing/2014/main" id="{A8453E04-D690-4989-9145-4B5F2FEF9068}"/>
              </a:ext>
            </a:extLst>
          </p:cNvPr>
          <p:cNvSpPr txBox="1"/>
          <p:nvPr/>
        </p:nvSpPr>
        <p:spPr>
          <a:xfrm>
            <a:off x="1518407" y="5561901"/>
            <a:ext cx="9240515" cy="923330"/>
          </a:xfrm>
          <a:prstGeom prst="rect">
            <a:avLst/>
          </a:prstGeom>
          <a:noFill/>
        </p:spPr>
        <p:txBody>
          <a:bodyPr wrap="square" rtlCol="0">
            <a:spAutoFit/>
          </a:bodyPr>
          <a:lstStyle/>
          <a:p>
            <a:r>
              <a:rPr lang="en-US"/>
              <a:t>If the constructor omits the </a:t>
            </a:r>
            <a:r>
              <a:rPr lang="en-US" b="1"/>
              <a:t>first-instruction</a:t>
            </a:r>
            <a:r>
              <a:rPr lang="en-US"/>
              <a:t> “super()” call, Java will (invisibly, again) add it in. This is a call to the parent’s constructor with zero parameters. Therefore if the parent’s constructor needs parameters, we </a:t>
            </a:r>
            <a:r>
              <a:rPr lang="en-US" i="1"/>
              <a:t>must</a:t>
            </a:r>
            <a:r>
              <a:rPr lang="en-US"/>
              <a:t> put it in ourselves. Example: </a:t>
            </a:r>
            <a:r>
              <a:rPr lang="en-US" b="1"/>
              <a:t>super(name, yearBorn);</a:t>
            </a:r>
            <a:endParaRPr lang="en-CA" b="1"/>
          </a:p>
        </p:txBody>
      </p:sp>
    </p:spTree>
    <p:extLst>
      <p:ext uri="{BB962C8B-B14F-4D97-AF65-F5344CB8AC3E}">
        <p14:creationId xmlns:p14="http://schemas.microsoft.com/office/powerpoint/2010/main" val="259441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330D-6122-415E-BA97-4A59CD53F24F}"/>
              </a:ext>
            </a:extLst>
          </p:cNvPr>
          <p:cNvSpPr>
            <a:spLocks noGrp="1"/>
          </p:cNvSpPr>
          <p:nvPr>
            <p:ph type="title"/>
          </p:nvPr>
        </p:nvSpPr>
        <p:spPr/>
        <p:txBody>
          <a:bodyPr>
            <a:normAutofit/>
          </a:bodyPr>
          <a:lstStyle/>
          <a:p>
            <a:r>
              <a:rPr lang="en-US"/>
              <a:t>Constructor’s purpose</a:t>
            </a:r>
            <a:endParaRPr lang="en-CA"/>
          </a:p>
        </p:txBody>
      </p:sp>
      <p:sp>
        <p:nvSpPr>
          <p:cNvPr id="3" name="Content Placeholder 2">
            <a:extLst>
              <a:ext uri="{FF2B5EF4-FFF2-40B4-BE49-F238E27FC236}">
                <a16:creationId xmlns:a16="http://schemas.microsoft.com/office/drawing/2014/main" id="{419CB338-B13B-4FD9-8B8B-53428CA2B45D}"/>
              </a:ext>
            </a:extLst>
          </p:cNvPr>
          <p:cNvSpPr>
            <a:spLocks noGrp="1"/>
          </p:cNvSpPr>
          <p:nvPr>
            <p:ph idx="1"/>
          </p:nvPr>
        </p:nvSpPr>
        <p:spPr/>
        <p:txBody>
          <a:bodyPr>
            <a:normAutofit fontScale="92500" lnSpcReduction="10000"/>
          </a:bodyPr>
          <a:lstStyle/>
          <a:p>
            <a:r>
              <a:rPr lang="en-US" dirty="0"/>
              <a:t>The purpose of a constructor is to validate the data that is being set in the newly-created object.</a:t>
            </a:r>
          </a:p>
          <a:p>
            <a:r>
              <a:rPr lang="en-US" dirty="0"/>
              <a:t>Java sets instance and class data to default values…the type-specific equivalent to “nothing”:</a:t>
            </a:r>
          </a:p>
          <a:p>
            <a:pPr lvl="1"/>
            <a:r>
              <a:rPr lang="en-US" dirty="0"/>
              <a:t>Default </a:t>
            </a:r>
            <a:r>
              <a:rPr lang="en-US" b="1" dirty="0"/>
              <a:t>int</a:t>
            </a:r>
            <a:r>
              <a:rPr lang="en-US" dirty="0"/>
              <a:t> value is </a:t>
            </a:r>
            <a:r>
              <a:rPr lang="en-US" b="1" dirty="0"/>
              <a:t>0</a:t>
            </a:r>
          </a:p>
          <a:p>
            <a:pPr lvl="1"/>
            <a:r>
              <a:rPr lang="en-US" b="1" dirty="0"/>
              <a:t>double</a:t>
            </a:r>
            <a:r>
              <a:rPr lang="en-US" dirty="0"/>
              <a:t>: </a:t>
            </a:r>
            <a:r>
              <a:rPr lang="en-US" b="1" dirty="0"/>
              <a:t>0.0</a:t>
            </a:r>
          </a:p>
          <a:p>
            <a:pPr lvl="1"/>
            <a:r>
              <a:rPr lang="en-US" b="1" dirty="0" err="1"/>
              <a:t>boolean</a:t>
            </a:r>
            <a:r>
              <a:rPr lang="en-US" dirty="0"/>
              <a:t>: </a:t>
            </a:r>
            <a:r>
              <a:rPr lang="en-US" b="1" dirty="0"/>
              <a:t>false</a:t>
            </a:r>
          </a:p>
          <a:p>
            <a:pPr lvl="1"/>
            <a:r>
              <a:rPr lang="en-US" dirty="0"/>
              <a:t>reference types (e.g. </a:t>
            </a:r>
            <a:r>
              <a:rPr lang="en-US" b="1" dirty="0"/>
              <a:t>String</a:t>
            </a:r>
            <a:r>
              <a:rPr lang="en-US" dirty="0"/>
              <a:t>): </a:t>
            </a:r>
            <a:r>
              <a:rPr lang="en-US" b="1" dirty="0"/>
              <a:t>null</a:t>
            </a:r>
          </a:p>
          <a:p>
            <a:r>
              <a:rPr lang="en-CA" dirty="0"/>
              <a:t>Often, Java’s default values are unacceptable and *must* be changed (e.g. a Person object should not have a </a:t>
            </a:r>
            <a:r>
              <a:rPr lang="en-CA" dirty="0" err="1"/>
              <a:t>weightKg</a:t>
            </a:r>
            <a:r>
              <a:rPr lang="en-CA" dirty="0"/>
              <a:t> value of 0.0).</a:t>
            </a:r>
          </a:p>
        </p:txBody>
      </p:sp>
      <p:sp>
        <p:nvSpPr>
          <p:cNvPr id="4" name="Footer Placeholder 3">
            <a:extLst>
              <a:ext uri="{FF2B5EF4-FFF2-40B4-BE49-F238E27FC236}">
                <a16:creationId xmlns:a16="http://schemas.microsoft.com/office/drawing/2014/main" id="{95C25005-33C8-4D57-99AE-F68906A41FAD}"/>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977FBE6E-A2D2-4EEA-A0F1-14E080B4980F}"/>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122546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330D-6122-415E-BA97-4A59CD53F24F}"/>
              </a:ext>
            </a:extLst>
          </p:cNvPr>
          <p:cNvSpPr>
            <a:spLocks noGrp="1"/>
          </p:cNvSpPr>
          <p:nvPr>
            <p:ph type="title"/>
          </p:nvPr>
        </p:nvSpPr>
        <p:spPr/>
        <p:txBody>
          <a:bodyPr>
            <a:normAutofit/>
          </a:bodyPr>
          <a:lstStyle/>
          <a:p>
            <a:r>
              <a:rPr lang="en-US"/>
              <a:t>Constructor’s purpose</a:t>
            </a:r>
            <a:endParaRPr lang="en-CA"/>
          </a:p>
        </p:txBody>
      </p:sp>
      <p:sp>
        <p:nvSpPr>
          <p:cNvPr id="3" name="Content Placeholder 2">
            <a:extLst>
              <a:ext uri="{FF2B5EF4-FFF2-40B4-BE49-F238E27FC236}">
                <a16:creationId xmlns:a16="http://schemas.microsoft.com/office/drawing/2014/main" id="{419CB338-B13B-4FD9-8B8B-53428CA2B45D}"/>
              </a:ext>
            </a:extLst>
          </p:cNvPr>
          <p:cNvSpPr>
            <a:spLocks noGrp="1"/>
          </p:cNvSpPr>
          <p:nvPr>
            <p:ph idx="1"/>
          </p:nvPr>
        </p:nvSpPr>
        <p:spPr>
          <a:xfrm>
            <a:off x="2231136" y="2638044"/>
            <a:ext cx="7729728" cy="3821479"/>
          </a:xfrm>
        </p:spPr>
        <p:txBody>
          <a:bodyPr>
            <a:normAutofit fontScale="85000" lnSpcReduction="20000"/>
          </a:bodyPr>
          <a:lstStyle/>
          <a:p>
            <a:r>
              <a:rPr lang="en-US" dirty="0"/>
              <a:t>If a constructor’s parameters values do not make sense, it could throw an Exception instead of setting that value. Example:</a:t>
            </a:r>
          </a:p>
          <a:p>
            <a:endParaRPr lang="en-US" dirty="0"/>
          </a:p>
          <a:p>
            <a:pPr marL="228600" lvl="1" indent="0">
              <a:lnSpc>
                <a:spcPct val="120000"/>
              </a:lnSpc>
              <a:spcBef>
                <a:spcPts val="0"/>
              </a:spcBef>
              <a:buNone/>
            </a:pPr>
            <a:r>
              <a:rPr lang="en-CA" dirty="0"/>
              <a:t>public class Person</a:t>
            </a:r>
          </a:p>
          <a:p>
            <a:pPr marL="228600" lvl="1" indent="0">
              <a:lnSpc>
                <a:spcPct val="120000"/>
              </a:lnSpc>
              <a:spcBef>
                <a:spcPts val="0"/>
              </a:spcBef>
              <a:buNone/>
            </a:pPr>
            <a:r>
              <a:rPr lang="en-CA" dirty="0"/>
              <a:t>{</a:t>
            </a:r>
          </a:p>
          <a:p>
            <a:pPr marL="228600" lvl="1" indent="0">
              <a:lnSpc>
                <a:spcPct val="120000"/>
              </a:lnSpc>
              <a:spcBef>
                <a:spcPts val="0"/>
              </a:spcBef>
              <a:buNone/>
            </a:pPr>
            <a:r>
              <a:rPr lang="en-CA" dirty="0"/>
              <a:t>    private int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public Person(final int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if(</a:t>
            </a:r>
            <a:r>
              <a:rPr lang="en-CA" dirty="0" err="1"/>
              <a:t>weightKg</a:t>
            </a:r>
            <a:r>
              <a:rPr lang="en-CA" dirty="0"/>
              <a:t> &lt;= 0.0)</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throw new </a:t>
            </a:r>
            <a:r>
              <a:rPr lang="en-CA" dirty="0" err="1"/>
              <a:t>IllegalArgumentException</a:t>
            </a:r>
            <a:r>
              <a:rPr lang="en-CA" dirty="0"/>
              <a:t>("Invalid weight: "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        </a:t>
            </a:r>
            <a:r>
              <a:rPr lang="en-CA" dirty="0" err="1"/>
              <a:t>this.weightKg</a:t>
            </a:r>
            <a:r>
              <a:rPr lang="en-CA" dirty="0"/>
              <a:t> = </a:t>
            </a:r>
            <a:r>
              <a:rPr lang="en-CA" dirty="0" err="1"/>
              <a:t>weightKg</a:t>
            </a:r>
            <a:r>
              <a:rPr lang="en-CA" dirty="0"/>
              <a:t>;</a:t>
            </a:r>
          </a:p>
          <a:p>
            <a:pPr marL="228600" lvl="1" indent="0">
              <a:lnSpc>
                <a:spcPct val="120000"/>
              </a:lnSpc>
              <a:spcBef>
                <a:spcPts val="0"/>
              </a:spcBef>
              <a:buNone/>
            </a:pPr>
            <a:r>
              <a:rPr lang="en-CA" dirty="0"/>
              <a:t>    }</a:t>
            </a:r>
          </a:p>
          <a:p>
            <a:pPr marL="228600" lvl="1" indent="0">
              <a:lnSpc>
                <a:spcPct val="120000"/>
              </a:lnSpc>
              <a:spcBef>
                <a:spcPts val="0"/>
              </a:spcBef>
              <a:buNone/>
            </a:pPr>
            <a:r>
              <a:rPr lang="en-CA" dirty="0"/>
              <a:t>}</a:t>
            </a:r>
          </a:p>
          <a:p>
            <a:endParaRPr lang="en-CA" dirty="0"/>
          </a:p>
        </p:txBody>
      </p:sp>
      <p:sp>
        <p:nvSpPr>
          <p:cNvPr id="4" name="Footer Placeholder 3">
            <a:extLst>
              <a:ext uri="{FF2B5EF4-FFF2-40B4-BE49-F238E27FC236}">
                <a16:creationId xmlns:a16="http://schemas.microsoft.com/office/drawing/2014/main" id="{95C25005-33C8-4D57-99AE-F68906A41FAD}"/>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977FBE6E-A2D2-4EEA-A0F1-14E080B4980F}"/>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68726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F1DF-6784-4341-8B34-A0CBA74334F2}"/>
              </a:ext>
            </a:extLst>
          </p:cNvPr>
          <p:cNvSpPr>
            <a:spLocks noGrp="1"/>
          </p:cNvSpPr>
          <p:nvPr>
            <p:ph type="title"/>
          </p:nvPr>
        </p:nvSpPr>
        <p:spPr/>
        <p:txBody>
          <a:bodyPr/>
          <a:lstStyle/>
          <a:p>
            <a:r>
              <a:rPr lang="en-US"/>
              <a:t>Constructor “matching”</a:t>
            </a:r>
            <a:endParaRPr lang="en-CA"/>
          </a:p>
        </p:txBody>
      </p:sp>
      <p:sp>
        <p:nvSpPr>
          <p:cNvPr id="3" name="Content Placeholder 2">
            <a:extLst>
              <a:ext uri="{FF2B5EF4-FFF2-40B4-BE49-F238E27FC236}">
                <a16:creationId xmlns:a16="http://schemas.microsoft.com/office/drawing/2014/main" id="{ED64A13B-A6B7-44E7-9F06-92AB6AAA3AB0}"/>
              </a:ext>
            </a:extLst>
          </p:cNvPr>
          <p:cNvSpPr>
            <a:spLocks noGrp="1"/>
          </p:cNvSpPr>
          <p:nvPr>
            <p:ph idx="1"/>
          </p:nvPr>
        </p:nvSpPr>
        <p:spPr/>
        <p:txBody>
          <a:bodyPr/>
          <a:lstStyle/>
          <a:p>
            <a:r>
              <a:rPr lang="en-US"/>
              <a:t>Constructors in a child class must call their parent’s constructor as their very-first instruction.</a:t>
            </a:r>
            <a:r>
              <a:rPr lang="en-CA"/>
              <a:t> We can do this via the super() call.</a:t>
            </a:r>
          </a:p>
          <a:p>
            <a:r>
              <a:rPr lang="en-CA"/>
              <a:t>The super() call must pass in arguments that satisfy one of the parent class’s constructors, or it will not compile.</a:t>
            </a:r>
          </a:p>
          <a:p>
            <a:endParaRPr lang="en-US"/>
          </a:p>
        </p:txBody>
      </p:sp>
      <p:sp>
        <p:nvSpPr>
          <p:cNvPr id="4" name="Footer Placeholder 3">
            <a:extLst>
              <a:ext uri="{FF2B5EF4-FFF2-40B4-BE49-F238E27FC236}">
                <a16:creationId xmlns:a16="http://schemas.microsoft.com/office/drawing/2014/main" id="{3A6490AC-3E66-4CCC-B9E2-BD4EF8968948}"/>
              </a:ext>
            </a:extLst>
          </p:cNvPr>
          <p:cNvSpPr>
            <a:spLocks noGrp="1"/>
          </p:cNvSpPr>
          <p:nvPr>
            <p:ph type="ftr" sz="quarter" idx="11"/>
          </p:nvPr>
        </p:nvSpPr>
        <p:spPr/>
        <p:txBody>
          <a:bodyPr/>
          <a:lstStyle/>
          <a:p>
            <a:r>
              <a:rPr lang="en-US"/>
              <a:t>2601 L4: Class Initialization</a:t>
            </a:r>
            <a:endParaRPr lang="en-US" dirty="0"/>
          </a:p>
        </p:txBody>
      </p:sp>
      <p:sp>
        <p:nvSpPr>
          <p:cNvPr id="5" name="Slide Number Placeholder 4">
            <a:extLst>
              <a:ext uri="{FF2B5EF4-FFF2-40B4-BE49-F238E27FC236}">
                <a16:creationId xmlns:a16="http://schemas.microsoft.com/office/drawing/2014/main" id="{DB361A76-7C6D-4D4F-98AB-03E1E734818A}"/>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12780594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1998</TotalTime>
  <Words>3042</Words>
  <Application>Microsoft Office PowerPoint</Application>
  <PresentationFormat>Widescreen</PresentationFormat>
  <Paragraphs>497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Abadi</vt:lpstr>
      <vt:lpstr>Arial</vt:lpstr>
      <vt:lpstr>Calibri</vt:lpstr>
      <vt:lpstr>Gill Sans MT</vt:lpstr>
      <vt:lpstr>Parcel</vt:lpstr>
      <vt:lpstr>COMP2601: Programming fundamentals  part 3 (objects)</vt:lpstr>
      <vt:lpstr>Learning outcomes</vt:lpstr>
      <vt:lpstr>Initialization: order of execution</vt:lpstr>
      <vt:lpstr>Default constructor</vt:lpstr>
      <vt:lpstr>Default constructor</vt:lpstr>
      <vt:lpstr>Default super()</vt:lpstr>
      <vt:lpstr>Constructor’s purpose</vt:lpstr>
      <vt:lpstr>Constructor’s purpose</vt:lpstr>
      <vt:lpstr>Constructor “matching”</vt:lpstr>
      <vt:lpstr>Constructor “matching”</vt:lpstr>
      <vt:lpstr>Constructor “matching”</vt:lpstr>
      <vt:lpstr>Constructor call order</vt:lpstr>
      <vt:lpstr>Constructor call order</vt:lpstr>
      <vt:lpstr>Calling methods from constructors</vt:lpstr>
      <vt:lpstr>Calling static methods from constructors</vt:lpstr>
      <vt:lpstr>Calling static methods from constructors</vt:lpstr>
      <vt:lpstr>Constructor chaining</vt:lpstr>
      <vt:lpstr>Constructor chaining</vt:lpstr>
      <vt:lpstr>Instance Initializer blocks</vt:lpstr>
      <vt:lpstr>Instance Initializer blocks</vt:lpstr>
      <vt:lpstr>static Initializer blocks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COMP2601: Programming fundamentals  part 3 (objects)</dc:title>
  <dc:creator>jason harrison</dc:creator>
  <cp:lastModifiedBy>jason harrison</cp:lastModifiedBy>
  <cp:revision>171</cp:revision>
  <dcterms:created xsi:type="dcterms:W3CDTF">2021-04-13T23:09:01Z</dcterms:created>
  <dcterms:modified xsi:type="dcterms:W3CDTF">2022-05-14T02:06:58Z</dcterms:modified>
</cp:coreProperties>
</file>