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13"/>
  </p:notesMasterIdLst>
  <p:sldIdLst>
    <p:sldId id="256" r:id="rId2"/>
    <p:sldId id="265" r:id="rId3"/>
    <p:sldId id="266" r:id="rId4"/>
    <p:sldId id="267" r:id="rId5"/>
    <p:sldId id="268" r:id="rId6"/>
    <p:sldId id="257" r:id="rId7"/>
    <p:sldId id="259" r:id="rId8"/>
    <p:sldId id="260" r:id="rId9"/>
    <p:sldId id="261"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227" autoAdjust="0"/>
    <p:restoredTop sz="94660"/>
  </p:normalViewPr>
  <p:slideViewPr>
    <p:cSldViewPr snapToGrid="0">
      <p:cViewPr varScale="1">
        <p:scale>
          <a:sx n="116" d="100"/>
          <a:sy n="116" d="100"/>
        </p:scale>
        <p:origin x="-15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86C3-CFF0-4CF3-BE0C-605F9F18A358}" type="datetimeFigureOut">
              <a:rPr lang="en-CA" smtClean="0"/>
              <a:pPr/>
              <a:t>2022-02-16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2EAC2-9E16-4734-96F6-BEF5BFEFD68D}" type="slidenum">
              <a:rPr lang="en-CA" smtClean="0"/>
              <a:pPr/>
              <a:t>‹#›</a:t>
            </a:fld>
            <a:endParaRPr lang="en-CA"/>
          </a:p>
        </p:txBody>
      </p:sp>
    </p:spTree>
    <p:extLst>
      <p:ext uri="{BB962C8B-B14F-4D97-AF65-F5344CB8AC3E}">
        <p14:creationId xmlns="" xmlns:p14="http://schemas.microsoft.com/office/powerpoint/2010/main" val="2401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F373A97-6935-41F8-92A6-ACBCF6E18AAA}" type="datetime1">
              <a:rPr lang="en-US" smtClean="0"/>
              <a:t>2/16/2022</a:t>
            </a:fld>
            <a:endParaRPr lang="en-US" dirty="0"/>
          </a:p>
        </p:txBody>
      </p:sp>
      <p:sp>
        <p:nvSpPr>
          <p:cNvPr id="8" name="Footer Placeholder 7"/>
          <p:cNvSpPr>
            <a:spLocks noGrp="1"/>
          </p:cNvSpPr>
          <p:nvPr>
            <p:ph type="ftr" sz="quarter" idx="11"/>
          </p:nvPr>
        </p:nvSpPr>
        <p:spPr/>
        <p:txBody>
          <a:bodyPr/>
          <a:lstStyle/>
          <a:p>
            <a:r>
              <a:rPr lang="en-US" smtClean="0"/>
              <a:t>2601 L6: Exceptions &amp; IO Streams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FFDA7-6534-42F3-A328-9FFCEF5A588A}" type="datetime1">
              <a:rPr lang="en-US" smtClean="0"/>
              <a:t>2/16/2022</a:t>
            </a:fld>
            <a:endParaRPr lang="en-US" dirty="0"/>
          </a:p>
        </p:txBody>
      </p:sp>
      <p:sp>
        <p:nvSpPr>
          <p:cNvPr id="5" name="Footer Placeholder 4"/>
          <p:cNvSpPr>
            <a:spLocks noGrp="1"/>
          </p:cNvSpPr>
          <p:nvPr>
            <p:ph type="ftr" sz="quarter" idx="11"/>
          </p:nvPr>
        </p:nvSpPr>
        <p:spPr/>
        <p:txBody>
          <a:bodyPr/>
          <a:lstStyle/>
          <a:p>
            <a:r>
              <a:rPr lang="en-US" smtClean="0"/>
              <a:t>2601 L6: Exceptions &amp; IO Streams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FEAEE-7F9B-4527-98C7-4EB74881D2CA}" type="datetime1">
              <a:rPr lang="en-US" smtClean="0"/>
              <a:t>2/16/2022</a:t>
            </a:fld>
            <a:endParaRPr lang="en-US" dirty="0"/>
          </a:p>
        </p:txBody>
      </p:sp>
      <p:sp>
        <p:nvSpPr>
          <p:cNvPr id="5" name="Footer Placeholder 4"/>
          <p:cNvSpPr>
            <a:spLocks noGrp="1"/>
          </p:cNvSpPr>
          <p:nvPr>
            <p:ph type="ftr" sz="quarter" idx="11"/>
          </p:nvPr>
        </p:nvSpPr>
        <p:spPr/>
        <p:txBody>
          <a:bodyPr/>
          <a:lstStyle/>
          <a:p>
            <a:r>
              <a:rPr lang="en-US" smtClean="0"/>
              <a:t>2601 L6: Exceptions &amp; IO Streams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E664B-3212-4EC2-868D-5092183D88EF}" type="datetime1">
              <a:rPr lang="en-US" smtClean="0"/>
              <a:t>2/16/2022</a:t>
            </a:fld>
            <a:endParaRPr lang="en-US" dirty="0"/>
          </a:p>
        </p:txBody>
      </p:sp>
      <p:sp>
        <p:nvSpPr>
          <p:cNvPr id="8" name="Footer Placeholder 7"/>
          <p:cNvSpPr>
            <a:spLocks noGrp="1"/>
          </p:cNvSpPr>
          <p:nvPr>
            <p:ph type="ftr" sz="quarter" idx="11"/>
          </p:nvPr>
        </p:nvSpPr>
        <p:spPr/>
        <p:txBody>
          <a:bodyPr/>
          <a:lstStyle/>
          <a:p>
            <a:r>
              <a:rPr lang="en-US" smtClean="0"/>
              <a:t>2601 L6: Exceptions &amp; IO Streams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BC03C9F-050A-4C0D-9EEF-0419E7DBEAED}" type="datetime1">
              <a:rPr lang="en-US" smtClean="0"/>
              <a:t>2/16/2022</a:t>
            </a:fld>
            <a:endParaRPr lang="en-US" dirty="0"/>
          </a:p>
        </p:txBody>
      </p:sp>
      <p:sp>
        <p:nvSpPr>
          <p:cNvPr id="8" name="Footer Placeholder 7"/>
          <p:cNvSpPr>
            <a:spLocks noGrp="1"/>
          </p:cNvSpPr>
          <p:nvPr>
            <p:ph type="ftr" sz="quarter" idx="11"/>
          </p:nvPr>
        </p:nvSpPr>
        <p:spPr/>
        <p:txBody>
          <a:bodyPr/>
          <a:lstStyle/>
          <a:p>
            <a:r>
              <a:rPr lang="en-US" smtClean="0"/>
              <a:t>2601 L6: Exceptions &amp; IO Streams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9A5A3F-ACB2-470D-8A7E-D5614391E1F2}" type="datetime1">
              <a:rPr lang="en-US" smtClean="0"/>
              <a:t>2/16/2022</a:t>
            </a:fld>
            <a:endParaRPr lang="en-US" dirty="0"/>
          </a:p>
        </p:txBody>
      </p:sp>
      <p:sp>
        <p:nvSpPr>
          <p:cNvPr id="9" name="Footer Placeholder 8"/>
          <p:cNvSpPr>
            <a:spLocks noGrp="1"/>
          </p:cNvSpPr>
          <p:nvPr>
            <p:ph type="ftr" sz="quarter" idx="11"/>
          </p:nvPr>
        </p:nvSpPr>
        <p:spPr/>
        <p:txBody>
          <a:bodyPr/>
          <a:lstStyle/>
          <a:p>
            <a:r>
              <a:rPr lang="en-US" smtClean="0"/>
              <a:t>2601 L6: Exceptions &amp; IO Streams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DA37D8-AFD8-4B19-8369-431CED99F7D0}" type="datetime1">
              <a:rPr lang="en-US" smtClean="0"/>
              <a:t>2/16/2022</a:t>
            </a:fld>
            <a:endParaRPr lang="en-US" dirty="0"/>
          </a:p>
        </p:txBody>
      </p:sp>
      <p:sp>
        <p:nvSpPr>
          <p:cNvPr id="8" name="Footer Placeholder 7"/>
          <p:cNvSpPr>
            <a:spLocks noGrp="1"/>
          </p:cNvSpPr>
          <p:nvPr>
            <p:ph type="ftr" sz="quarter" idx="11"/>
          </p:nvPr>
        </p:nvSpPr>
        <p:spPr/>
        <p:txBody>
          <a:bodyPr/>
          <a:lstStyle/>
          <a:p>
            <a:r>
              <a:rPr lang="en-US" smtClean="0"/>
              <a:t>2601 L6: Exceptions &amp; IO Streams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A75F55-0542-4B50-A7C2-1EFDC74C661E}" type="datetime1">
              <a:rPr lang="en-US" smtClean="0"/>
              <a:t>2/16/2022</a:t>
            </a:fld>
            <a:endParaRPr lang="en-US" dirty="0"/>
          </a:p>
        </p:txBody>
      </p:sp>
      <p:sp>
        <p:nvSpPr>
          <p:cNvPr id="4" name="Footer Placeholder 3"/>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35E03-FA56-4E41-91DF-7D13612D9C1C}" type="datetime1">
              <a:rPr lang="en-US" smtClean="0"/>
              <a:t>2/16/2022</a:t>
            </a:fld>
            <a:endParaRPr lang="en-US" dirty="0"/>
          </a:p>
        </p:txBody>
      </p:sp>
      <p:sp>
        <p:nvSpPr>
          <p:cNvPr id="3" name="Footer Placeholder 2"/>
          <p:cNvSpPr>
            <a:spLocks noGrp="1"/>
          </p:cNvSpPr>
          <p:nvPr>
            <p:ph type="ftr" sz="quarter" idx="11"/>
          </p:nvPr>
        </p:nvSpPr>
        <p:spPr/>
        <p:txBody>
          <a:bodyPr/>
          <a:lstStyle/>
          <a:p>
            <a:r>
              <a:rPr lang="en-US" smtClean="0"/>
              <a:t>2601 L6: Exceptions &amp; IO Streams</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1A732CD-0739-4878-85DD-49E53E3A49CB}" type="datetime1">
              <a:rPr lang="en-US" smtClean="0"/>
              <a:t>2/16/2022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smtClean="0"/>
              <a:t>2601 L6: Exceptions &amp; IO Streams</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4BFF5C5-71B5-4D79-8A83-AC7BCC966577}" type="datetime1">
              <a:rPr lang="en-US" smtClean="0"/>
              <a:t>2/16/2022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smtClean="0"/>
              <a:t>2601 L6: Exceptions &amp; IO Streams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617A810-D49B-46F3-8EB0-4192D71A42BE}" type="datetime1">
              <a:rPr lang="en-US" smtClean="0"/>
              <a:t>2/16/2022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smtClean="0"/>
              <a:t>2601 L6: Exceptions &amp; IO Streams</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B6E2D3-EDE1-4704-ADCC-245D2A80762A}"/>
              </a:ext>
            </a:extLst>
          </p:cNvPr>
          <p:cNvSpPr>
            <a:spLocks noGrp="1"/>
          </p:cNvSpPr>
          <p:nvPr>
            <p:ph type="ctrTitle"/>
          </p:nvPr>
        </p:nvSpPr>
        <p:spPr/>
        <p:txBody>
          <a:bodyPr>
            <a:normAutofit fontScale="90000"/>
          </a:bodyPr>
          <a:lstStyle/>
          <a:p>
            <a:r>
              <a:rPr lang="en-US"/>
              <a:t>COMP2601:</a:t>
            </a:r>
            <a:br>
              <a:rPr lang="en-US"/>
            </a:br>
            <a:r>
              <a:rPr lang="en-US"/>
              <a:t>Programming fundamentals </a:t>
            </a:r>
            <a:br>
              <a:rPr lang="en-US"/>
            </a:br>
            <a:r>
              <a:rPr lang="en-US"/>
              <a:t>part 3 (objects)</a:t>
            </a:r>
            <a:endParaRPr lang="en-CA"/>
          </a:p>
        </p:txBody>
      </p:sp>
      <p:sp>
        <p:nvSpPr>
          <p:cNvPr id="3" name="Subtitle 2">
            <a:extLst>
              <a:ext uri="{FF2B5EF4-FFF2-40B4-BE49-F238E27FC236}">
                <a16:creationId xmlns="" xmlns:a16="http://schemas.microsoft.com/office/drawing/2014/main" id="{F0C7E24A-5517-46D0-9435-F20DC362D947}"/>
              </a:ext>
            </a:extLst>
          </p:cNvPr>
          <p:cNvSpPr>
            <a:spLocks noGrp="1"/>
          </p:cNvSpPr>
          <p:nvPr>
            <p:ph type="subTitle" idx="1"/>
          </p:nvPr>
        </p:nvSpPr>
        <p:spPr/>
        <p:txBody>
          <a:bodyPr/>
          <a:lstStyle/>
          <a:p>
            <a:r>
              <a:rPr lang="en-US"/>
              <a:t>Lesson </a:t>
            </a:r>
            <a:r>
              <a:rPr lang="en-US" smtClean="0"/>
              <a:t>6: </a:t>
            </a:r>
            <a:r>
              <a:rPr lang="en-US" dirty="0" smtClean="0"/>
              <a:t>Exception Handling &amp; I/O Streams</a:t>
            </a:r>
            <a:endParaRPr lang="en-CA" dirty="0"/>
          </a:p>
        </p:txBody>
      </p:sp>
    </p:spTree>
    <p:extLst>
      <p:ext uri="{BB962C8B-B14F-4D97-AF65-F5344CB8AC3E}">
        <p14:creationId xmlns="" xmlns:p14="http://schemas.microsoft.com/office/powerpoint/2010/main" val="38007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155645-CF38-4228-B13F-A9A78F565CFC}"/>
              </a:ext>
            </a:extLst>
          </p:cNvPr>
          <p:cNvSpPr>
            <a:spLocks noGrp="1"/>
          </p:cNvSpPr>
          <p:nvPr>
            <p:ph type="title"/>
          </p:nvPr>
        </p:nvSpPr>
        <p:spPr/>
        <p:txBody>
          <a:bodyPr/>
          <a:lstStyle/>
          <a:p>
            <a:r>
              <a:rPr lang="en-US"/>
              <a:t>File handling example</a:t>
            </a:r>
            <a:endParaRPr lang="en-CA"/>
          </a:p>
        </p:txBody>
      </p:sp>
      <p:sp>
        <p:nvSpPr>
          <p:cNvPr id="3" name="Content Placeholder 2">
            <a:extLst>
              <a:ext uri="{FF2B5EF4-FFF2-40B4-BE49-F238E27FC236}">
                <a16:creationId xmlns="" xmlns:a16="http://schemas.microsoft.com/office/drawing/2014/main" id="{E8FE117D-C833-4C5C-8E30-1AE7923777A0}"/>
              </a:ext>
            </a:extLst>
          </p:cNvPr>
          <p:cNvSpPr>
            <a:spLocks noGrp="1"/>
          </p:cNvSpPr>
          <p:nvPr>
            <p:ph idx="1"/>
          </p:nvPr>
        </p:nvSpPr>
        <p:spPr>
          <a:xfrm>
            <a:off x="494615" y="1333850"/>
            <a:ext cx="7729728" cy="5249829"/>
          </a:xfrm>
        </p:spPr>
        <p:txBody>
          <a:bodyPr>
            <a:normAutofit fontScale="55000" lnSpcReduction="20000"/>
          </a:bodyPr>
          <a:lstStyle/>
          <a:p>
            <a:pPr marL="0" indent="0">
              <a:lnSpc>
                <a:spcPct val="120000"/>
              </a:lnSpc>
              <a:spcBef>
                <a:spcPts val="0"/>
              </a:spcBef>
              <a:buNone/>
            </a:pPr>
            <a:r>
              <a:rPr lang="en-CA" dirty="0"/>
              <a:t>import </a:t>
            </a:r>
            <a:r>
              <a:rPr lang="en-CA" dirty="0" err="1"/>
              <a:t>java.io.FileReader</a:t>
            </a:r>
            <a:r>
              <a:rPr lang="en-CA" dirty="0"/>
              <a:t>;</a:t>
            </a:r>
          </a:p>
          <a:p>
            <a:pPr marL="0" indent="0">
              <a:lnSpc>
                <a:spcPct val="120000"/>
              </a:lnSpc>
              <a:spcBef>
                <a:spcPts val="0"/>
              </a:spcBef>
              <a:buNone/>
            </a:pPr>
            <a:r>
              <a:rPr lang="en-CA" dirty="0"/>
              <a:t>import </a:t>
            </a:r>
            <a:r>
              <a:rPr lang="en-CA" dirty="0" err="1"/>
              <a:t>java.io.FileWriter</a:t>
            </a:r>
            <a:r>
              <a:rPr lang="en-CA" dirty="0"/>
              <a:t>;</a:t>
            </a:r>
          </a:p>
          <a:p>
            <a:pPr marL="0" indent="0">
              <a:lnSpc>
                <a:spcPct val="120000"/>
              </a:lnSpc>
              <a:spcBef>
                <a:spcPts val="0"/>
              </a:spcBef>
              <a:buNone/>
            </a:pPr>
            <a:r>
              <a:rPr lang="en-CA" dirty="0"/>
              <a:t>import </a:t>
            </a:r>
            <a:r>
              <a:rPr lang="en-CA" dirty="0" err="1"/>
              <a:t>java.io.IOException</a:t>
            </a:r>
            <a:r>
              <a:rPr lang="en-CA" dirty="0"/>
              <a:t>;</a:t>
            </a:r>
          </a:p>
          <a:p>
            <a:pPr marL="0" indent="0">
              <a:lnSpc>
                <a:spcPct val="120000"/>
              </a:lnSpc>
              <a:spcBef>
                <a:spcPts val="0"/>
              </a:spcBef>
              <a:buNone/>
            </a:pPr>
            <a:r>
              <a:rPr lang="en-CA" dirty="0"/>
              <a:t>import </a:t>
            </a:r>
            <a:r>
              <a:rPr lang="en-CA" dirty="0" err="1"/>
              <a:t>java.util.Scanner</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public class Main</a:t>
            </a:r>
          </a:p>
          <a:p>
            <a:pPr marL="0" indent="0">
              <a:lnSpc>
                <a:spcPct val="120000"/>
              </a:lnSpc>
              <a:spcBef>
                <a:spcPts val="0"/>
              </a:spcBef>
              <a:buNone/>
            </a:pPr>
            <a:r>
              <a:rPr lang="en-CA" dirty="0"/>
              <a:t>{</a:t>
            </a:r>
          </a:p>
          <a:p>
            <a:pPr marL="0" indent="0">
              <a:lnSpc>
                <a:spcPct val="120000"/>
              </a:lnSpc>
              <a:spcBef>
                <a:spcPts val="0"/>
              </a:spcBef>
              <a:buNone/>
            </a:pPr>
            <a:r>
              <a:rPr lang="en-CA" dirty="0"/>
              <a:t>    public static void main(String[] </a:t>
            </a:r>
            <a:r>
              <a:rPr lang="en-CA" dirty="0" err="1"/>
              <a:t>args</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FileReader</a:t>
            </a:r>
            <a:r>
              <a:rPr lang="en-CA" dirty="0"/>
              <a:t> reader;</a:t>
            </a:r>
          </a:p>
          <a:p>
            <a:pPr marL="0" indent="0">
              <a:lnSpc>
                <a:spcPct val="120000"/>
              </a:lnSpc>
              <a:spcBef>
                <a:spcPts val="0"/>
              </a:spcBef>
              <a:buNone/>
            </a:pPr>
            <a:r>
              <a:rPr lang="en-CA" dirty="0"/>
              <a:t>        </a:t>
            </a:r>
            <a:r>
              <a:rPr lang="en-CA" dirty="0" err="1"/>
              <a:t>FileWriter</a:t>
            </a:r>
            <a:r>
              <a:rPr lang="en-CA" dirty="0"/>
              <a:t> writer;</a:t>
            </a:r>
          </a:p>
          <a:p>
            <a:pPr marL="0" indent="0">
              <a:lnSpc>
                <a:spcPct val="120000"/>
              </a:lnSpc>
              <a:spcBef>
                <a:spcPts val="0"/>
              </a:spcBef>
              <a:buNone/>
            </a:pPr>
            <a:r>
              <a:rPr lang="en-CA" dirty="0"/>
              <a:t>        Scanner </a:t>
            </a:r>
            <a:r>
              <a:rPr lang="en-CA" dirty="0" err="1"/>
              <a:t>scanner</a:t>
            </a:r>
            <a:r>
              <a:rPr lang="en-CA" dirty="0"/>
              <a:t>;</a:t>
            </a:r>
          </a:p>
          <a:p>
            <a:pPr marL="0" indent="0">
              <a:lnSpc>
                <a:spcPct val="120000"/>
              </a:lnSpc>
              <a:spcBef>
                <a:spcPts val="0"/>
              </a:spcBef>
              <a:buNone/>
            </a:pPr>
            <a:endParaRPr lang="en-CA" dirty="0"/>
          </a:p>
          <a:p>
            <a:pPr marL="0" indent="0">
              <a:lnSpc>
                <a:spcPct val="120000"/>
              </a:lnSpc>
              <a:spcBef>
                <a:spcPts val="0"/>
              </a:spcBef>
              <a:buNone/>
            </a:pPr>
            <a:r>
              <a:rPr lang="en-CA" dirty="0"/>
              <a:t>        try</a:t>
            </a:r>
          </a:p>
          <a:p>
            <a:pPr marL="0" indent="0">
              <a:lnSpc>
                <a:spcPct val="120000"/>
              </a:lnSpc>
              <a:spcBef>
                <a:spcPts val="0"/>
              </a:spcBef>
              <a:buNone/>
            </a:pPr>
            <a:r>
              <a:rPr lang="en-CA" dirty="0"/>
              <a:t>        {</a:t>
            </a:r>
          </a:p>
          <a:p>
            <a:pPr marL="0" indent="0">
              <a:lnSpc>
                <a:spcPct val="120000"/>
              </a:lnSpc>
              <a:spcBef>
                <a:spcPts val="0"/>
              </a:spcBef>
              <a:buNone/>
            </a:pPr>
            <a:r>
              <a:rPr lang="en-CA" dirty="0"/>
              <a:t>            reader = new </a:t>
            </a:r>
            <a:r>
              <a:rPr lang="en-CA" dirty="0" err="1"/>
              <a:t>FileReader</a:t>
            </a:r>
            <a:r>
              <a:rPr lang="en-CA" dirty="0"/>
              <a:t>("names.txt");</a:t>
            </a:r>
          </a:p>
          <a:p>
            <a:pPr marL="0" indent="0">
              <a:lnSpc>
                <a:spcPct val="120000"/>
              </a:lnSpc>
              <a:spcBef>
                <a:spcPts val="0"/>
              </a:spcBef>
              <a:buNone/>
            </a:pPr>
            <a:r>
              <a:rPr lang="en-CA" dirty="0"/>
              <a:t>            scanner = new Scanner(reader);</a:t>
            </a:r>
          </a:p>
          <a:p>
            <a:pPr marL="0" indent="0">
              <a:lnSpc>
                <a:spcPct val="120000"/>
              </a:lnSpc>
              <a:spcBef>
                <a:spcPts val="0"/>
              </a:spcBef>
              <a:buNone/>
            </a:pPr>
            <a:r>
              <a:rPr lang="en-CA" dirty="0"/>
              <a:t>            writer = new </a:t>
            </a:r>
            <a:r>
              <a:rPr lang="en-CA" dirty="0" err="1"/>
              <a:t>FileWriter</a:t>
            </a:r>
            <a:r>
              <a:rPr lang="en-CA" dirty="0"/>
              <a:t>("uppercase_names.txt");</a:t>
            </a:r>
          </a:p>
          <a:p>
            <a:pPr marL="0" indent="0">
              <a:lnSpc>
                <a:spcPct val="120000"/>
              </a:lnSpc>
              <a:spcBef>
                <a:spcPts val="0"/>
              </a:spcBef>
              <a:buNone/>
            </a:pPr>
            <a:r>
              <a:rPr lang="en-CA" dirty="0"/>
              <a:t>            </a:t>
            </a:r>
            <a:r>
              <a:rPr lang="en-CA" dirty="0" err="1"/>
              <a:t>System.out.println</a:t>
            </a:r>
            <a:r>
              <a:rPr lang="en-CA" dirty="0"/>
              <a:t>(</a:t>
            </a:r>
            <a:r>
              <a:rPr lang="en-CA" dirty="0" err="1"/>
              <a:t>System.getProperty</a:t>
            </a:r>
            <a:r>
              <a:rPr lang="en-CA" dirty="0"/>
              <a:t>("user.dir"));  // prints “C:\myproject”</a:t>
            </a:r>
          </a:p>
          <a:p>
            <a:pPr marL="0" indent="0">
              <a:lnSpc>
                <a:spcPct val="120000"/>
              </a:lnSpc>
              <a:spcBef>
                <a:spcPts val="0"/>
              </a:spcBef>
              <a:buNone/>
            </a:pPr>
            <a:r>
              <a:rPr lang="en-CA" dirty="0"/>
              <a:t>            while(</a:t>
            </a:r>
            <a:r>
              <a:rPr lang="en-CA" dirty="0" err="1"/>
              <a:t>scanner.hasNextLine</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String line = </a:t>
            </a:r>
            <a:r>
              <a:rPr lang="en-CA" dirty="0" err="1"/>
              <a:t>scanner.nextLine</a:t>
            </a:r>
            <a:r>
              <a:rPr lang="en-CA" dirty="0"/>
              <a:t>();</a:t>
            </a:r>
          </a:p>
          <a:p>
            <a:pPr marL="0" indent="0">
              <a:lnSpc>
                <a:spcPct val="120000"/>
              </a:lnSpc>
              <a:spcBef>
                <a:spcPts val="0"/>
              </a:spcBef>
              <a:buNone/>
            </a:pPr>
            <a:r>
              <a:rPr lang="en-CA" dirty="0"/>
              <a:t>                </a:t>
            </a:r>
            <a:r>
              <a:rPr lang="en-CA" dirty="0" err="1"/>
              <a:t>writer.write</a:t>
            </a:r>
            <a:r>
              <a:rPr lang="en-CA" dirty="0"/>
              <a:t>(</a:t>
            </a:r>
            <a:r>
              <a:rPr lang="en-CA" dirty="0" err="1"/>
              <a:t>line.toUpperCase</a:t>
            </a:r>
            <a:r>
              <a:rPr lang="en-CA" dirty="0"/>
              <a:t>() + "\n");</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writer.close</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catch(</a:t>
            </a:r>
            <a:r>
              <a:rPr lang="en-CA" dirty="0" err="1"/>
              <a:t>IOException</a:t>
            </a:r>
            <a:r>
              <a:rPr lang="en-CA" dirty="0"/>
              <a:t> e)</a:t>
            </a:r>
          </a:p>
          <a:p>
            <a:pPr marL="0" indent="0">
              <a:lnSpc>
                <a:spcPct val="120000"/>
              </a:lnSpc>
              <a:spcBef>
                <a:spcPts val="0"/>
              </a:spcBef>
              <a:buNone/>
            </a:pPr>
            <a:r>
              <a:rPr lang="en-CA" dirty="0"/>
              <a:t>        {</a:t>
            </a:r>
          </a:p>
          <a:p>
            <a:pPr marL="0" indent="0">
              <a:lnSpc>
                <a:spcPct val="120000"/>
              </a:lnSpc>
              <a:spcBef>
                <a:spcPts val="0"/>
              </a:spcBef>
              <a:buNone/>
            </a:pPr>
            <a:r>
              <a:rPr lang="en-CA" dirty="0"/>
              <a:t>            </a:t>
            </a:r>
            <a:r>
              <a:rPr lang="en-CA" dirty="0" err="1"/>
              <a:t>System.out.println</a:t>
            </a:r>
            <a:r>
              <a:rPr lang="en-CA" dirty="0"/>
              <a:t>(</a:t>
            </a:r>
            <a:r>
              <a:rPr lang="en-CA" dirty="0" err="1"/>
              <a:t>e.getMessage</a:t>
            </a:r>
            <a:r>
              <a:rPr lang="en-CA" dirty="0"/>
              <a:t>());</a:t>
            </a:r>
          </a:p>
          <a:p>
            <a:pPr marL="0" indent="0">
              <a:lnSpc>
                <a:spcPct val="120000"/>
              </a:lnSpc>
              <a:spcBef>
                <a:spcPts val="0"/>
              </a:spcBef>
              <a:buNone/>
            </a:pPr>
            <a:r>
              <a:rPr lang="en-CA" dirty="0"/>
              <a:t>        }</a:t>
            </a:r>
          </a:p>
          <a:p>
            <a:pPr marL="0" indent="0">
              <a:lnSpc>
                <a:spcPct val="120000"/>
              </a:lnSpc>
              <a:spcBef>
                <a:spcPts val="0"/>
              </a:spcBef>
              <a:buNone/>
            </a:pPr>
            <a:r>
              <a:rPr lang="en-CA" dirty="0"/>
              <a:t>    }</a:t>
            </a:r>
          </a:p>
          <a:p>
            <a:pPr marL="0" indent="0">
              <a:lnSpc>
                <a:spcPct val="120000"/>
              </a:lnSpc>
              <a:spcBef>
                <a:spcPts val="0"/>
              </a:spcBef>
              <a:buNone/>
            </a:pPr>
            <a:r>
              <a:rPr lang="en-CA" dirty="0"/>
              <a:t>}</a:t>
            </a:r>
          </a:p>
        </p:txBody>
      </p:sp>
      <p:sp>
        <p:nvSpPr>
          <p:cNvPr id="4" name="Footer Placeholder 3">
            <a:extLst>
              <a:ext uri="{FF2B5EF4-FFF2-40B4-BE49-F238E27FC236}">
                <a16:creationId xmlns="" xmlns:a16="http://schemas.microsoft.com/office/drawing/2014/main" id="{6282A7E0-B070-474F-9B79-914429B9D4B2}"/>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9BFE5ACB-6550-4A5D-8C9C-8E2885C756C5}"/>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6" name="TextBox 5">
            <a:extLst>
              <a:ext uri="{FF2B5EF4-FFF2-40B4-BE49-F238E27FC236}">
                <a16:creationId xmlns="" xmlns:a16="http://schemas.microsoft.com/office/drawing/2014/main" id="{BD490CBE-2D1A-4807-AEE4-289255981EF5}"/>
              </a:ext>
            </a:extLst>
          </p:cNvPr>
          <p:cNvSpPr txBox="1"/>
          <p:nvPr/>
        </p:nvSpPr>
        <p:spPr>
          <a:xfrm>
            <a:off x="6769915" y="2491530"/>
            <a:ext cx="3892491" cy="2308324"/>
          </a:xfrm>
          <a:prstGeom prst="rect">
            <a:avLst/>
          </a:prstGeom>
          <a:noFill/>
        </p:spPr>
        <p:txBody>
          <a:bodyPr wrap="square" rtlCol="0">
            <a:spAutoFit/>
          </a:bodyPr>
          <a:lstStyle/>
          <a:p>
            <a:r>
              <a:rPr lang="en-US"/>
              <a:t>In this example, Main was run from the IDEA as follows:</a:t>
            </a:r>
          </a:p>
          <a:p>
            <a:endParaRPr lang="en-US"/>
          </a:p>
          <a:p>
            <a:pPr marL="285750" indent="-285750">
              <a:buFontTx/>
              <a:buChar char="-"/>
            </a:pPr>
            <a:r>
              <a:rPr lang="en-US"/>
              <a:t>C:\myproject:		names.txt</a:t>
            </a:r>
          </a:p>
          <a:p>
            <a:pPr marL="285750" indent="-285750">
              <a:buFontTx/>
              <a:buChar char="-"/>
            </a:pPr>
            <a:r>
              <a:rPr lang="en-CA"/>
              <a:t>C:\myproject\src:	Main.java</a:t>
            </a:r>
          </a:p>
          <a:p>
            <a:pPr marL="285750" indent="-285750">
              <a:buFontTx/>
              <a:buChar char="-"/>
            </a:pPr>
            <a:endParaRPr lang="en-CA"/>
          </a:p>
          <a:p>
            <a:pPr marL="285750" indent="-285750">
              <a:buFontTx/>
              <a:buChar char="-"/>
            </a:pPr>
            <a:r>
              <a:rPr lang="en-CA"/>
              <a:t>See next slide</a:t>
            </a:r>
          </a:p>
          <a:p>
            <a:pPr marL="285750" indent="-285750">
              <a:buFontTx/>
              <a:buChar char="-"/>
            </a:pPr>
            <a:endParaRPr lang="en-CA"/>
          </a:p>
        </p:txBody>
      </p:sp>
    </p:spTree>
    <p:extLst>
      <p:ext uri="{BB962C8B-B14F-4D97-AF65-F5344CB8AC3E}">
        <p14:creationId xmlns="" xmlns:p14="http://schemas.microsoft.com/office/powerpoint/2010/main" val="3484229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D6A210-B870-488B-831C-45A343658819}"/>
              </a:ext>
            </a:extLst>
          </p:cNvPr>
          <p:cNvSpPr>
            <a:spLocks noGrp="1"/>
          </p:cNvSpPr>
          <p:nvPr>
            <p:ph type="title"/>
          </p:nvPr>
        </p:nvSpPr>
        <p:spPr/>
        <p:txBody>
          <a:bodyPr/>
          <a:lstStyle/>
          <a:p>
            <a:endParaRPr lang="en-CA"/>
          </a:p>
        </p:txBody>
      </p:sp>
      <p:sp>
        <p:nvSpPr>
          <p:cNvPr id="3" name="Content Placeholder 2">
            <a:extLst>
              <a:ext uri="{FF2B5EF4-FFF2-40B4-BE49-F238E27FC236}">
                <a16:creationId xmlns="" xmlns:a16="http://schemas.microsoft.com/office/drawing/2014/main" id="{91EB05C2-5814-4FC6-B949-E367F2E19044}"/>
              </a:ext>
            </a:extLst>
          </p:cNvPr>
          <p:cNvSpPr>
            <a:spLocks noGrp="1"/>
          </p:cNvSpPr>
          <p:nvPr>
            <p:ph idx="1"/>
          </p:nvPr>
        </p:nvSpPr>
        <p:spPr/>
        <p:txBody>
          <a:bodyPr/>
          <a:lstStyle/>
          <a:p>
            <a:endParaRPr lang="en-CA"/>
          </a:p>
        </p:txBody>
      </p:sp>
      <p:sp>
        <p:nvSpPr>
          <p:cNvPr id="4" name="Footer Placeholder 3">
            <a:extLst>
              <a:ext uri="{FF2B5EF4-FFF2-40B4-BE49-F238E27FC236}">
                <a16:creationId xmlns="" xmlns:a16="http://schemas.microsoft.com/office/drawing/2014/main" id="{F2732828-C50D-4D3D-B5FA-3079725E6C88}"/>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54FF67ED-DE2A-499B-B656-C6A4BFE3DFBE}"/>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7" name="Picture 6">
            <a:extLst>
              <a:ext uri="{FF2B5EF4-FFF2-40B4-BE49-F238E27FC236}">
                <a16:creationId xmlns="" xmlns:a16="http://schemas.microsoft.com/office/drawing/2014/main" id="{7C4CEC35-8CFA-4DAF-8B47-4F52DB007573}"/>
              </a:ext>
            </a:extLst>
          </p:cNvPr>
          <p:cNvPicPr>
            <a:picLocks noChangeAspect="1"/>
          </p:cNvPicPr>
          <p:nvPr/>
        </p:nvPicPr>
        <p:blipFill>
          <a:blip r:embed="rId2"/>
          <a:stretch>
            <a:fillRect/>
          </a:stretch>
        </p:blipFill>
        <p:spPr>
          <a:xfrm>
            <a:off x="1300162" y="504825"/>
            <a:ext cx="9591675" cy="5848350"/>
          </a:xfrm>
          <a:prstGeom prst="rect">
            <a:avLst/>
          </a:prstGeom>
        </p:spPr>
      </p:pic>
    </p:spTree>
    <p:extLst>
      <p:ext uri="{BB962C8B-B14F-4D97-AF65-F5344CB8AC3E}">
        <p14:creationId xmlns="" xmlns:p14="http://schemas.microsoft.com/office/powerpoint/2010/main" val="278839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BC7468A-6CD9-4CFE-A1F0-2D9A309DDCAB}"/>
              </a:ext>
            </a:extLst>
          </p:cNvPr>
          <p:cNvSpPr>
            <a:spLocks noGrp="1"/>
          </p:cNvSpPr>
          <p:nvPr>
            <p:ph type="title"/>
          </p:nvPr>
        </p:nvSpPr>
        <p:spPr>
          <a:xfrm>
            <a:off x="2231136" y="412746"/>
            <a:ext cx="7729728" cy="1188720"/>
          </a:xfrm>
        </p:spPr>
        <p:txBody>
          <a:bodyPr/>
          <a:lstStyle/>
          <a:p>
            <a:r>
              <a:rPr lang="en-US" dirty="0"/>
              <a:t>Exception Handling</a:t>
            </a:r>
            <a:endParaRPr lang="en-CA" dirty="0"/>
          </a:p>
        </p:txBody>
      </p:sp>
      <p:sp>
        <p:nvSpPr>
          <p:cNvPr id="5" name="Footer Placeholder 4">
            <a:extLst>
              <a:ext uri="{FF2B5EF4-FFF2-40B4-BE49-F238E27FC236}">
                <a16:creationId xmlns:a16="http://schemas.microsoft.com/office/drawing/2014/main" xmlns="" id="{29609A01-CB89-4AA9-9E31-00A5CA738CF9}"/>
              </a:ext>
            </a:extLst>
          </p:cNvPr>
          <p:cNvSpPr>
            <a:spLocks noGrp="1"/>
          </p:cNvSpPr>
          <p:nvPr>
            <p:ph type="ftr" sz="quarter" idx="11"/>
          </p:nvPr>
        </p:nvSpPr>
        <p:spPr/>
        <p:txBody>
          <a:bodyPr/>
          <a:lstStyle/>
          <a:p>
            <a:r>
              <a:rPr lang="en-US" smtClean="0"/>
              <a:t>2601 L6: Exceptions &amp; IO Streams</a:t>
            </a:r>
            <a:endParaRPr lang="en-US" dirty="0"/>
          </a:p>
        </p:txBody>
      </p:sp>
      <p:sp>
        <p:nvSpPr>
          <p:cNvPr id="6" name="Slide Number Placeholder 5">
            <a:extLst>
              <a:ext uri="{FF2B5EF4-FFF2-40B4-BE49-F238E27FC236}">
                <a16:creationId xmlns:a16="http://schemas.microsoft.com/office/drawing/2014/main" xmlns="" id="{DB846ADB-43C3-4E9D-8F3E-3B342A87098F}"/>
              </a:ext>
            </a:extLst>
          </p:cNvPr>
          <p:cNvSpPr>
            <a:spLocks noGrp="1"/>
          </p:cNvSpPr>
          <p:nvPr>
            <p:ph type="sldNum" sz="quarter" idx="12"/>
          </p:nvPr>
        </p:nvSpPr>
        <p:spPr/>
        <p:txBody>
          <a:bodyPr/>
          <a:lstStyle/>
          <a:p>
            <a:fld id="{8A7A6979-0714-4377-B894-6BE4C2D6E202}" type="slidenum">
              <a:rPr lang="en-US" smtClean="0"/>
              <a:pPr/>
              <a:t>2</a:t>
            </a:fld>
            <a:endParaRPr lang="en-US" dirty="0"/>
          </a:p>
        </p:txBody>
      </p:sp>
      <p:pic>
        <p:nvPicPr>
          <p:cNvPr id="6148" name="Picture 4" descr="Exception Hierarchy in Java Class Diagram">
            <a:extLst>
              <a:ext uri="{FF2B5EF4-FFF2-40B4-BE49-F238E27FC236}">
                <a16:creationId xmlns:a16="http://schemas.microsoft.com/office/drawing/2014/main" xmlns="" id="{5B4F282D-EF69-4AF0-9BE2-C8AD1F3C586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329726" y="1655724"/>
            <a:ext cx="5196435" cy="404075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E6F9A352-BFF7-4183-AD04-2FB9C1145DF0}"/>
              </a:ext>
            </a:extLst>
          </p:cNvPr>
          <p:cNvSpPr txBox="1"/>
          <p:nvPr/>
        </p:nvSpPr>
        <p:spPr>
          <a:xfrm>
            <a:off x="1096161" y="5798802"/>
            <a:ext cx="9507524" cy="369332"/>
          </a:xfrm>
          <a:prstGeom prst="rect">
            <a:avLst/>
          </a:prstGeom>
          <a:noFill/>
        </p:spPr>
        <p:txBody>
          <a:bodyPr wrap="square" rtlCol="0">
            <a:spAutoFit/>
          </a:bodyPr>
          <a:lstStyle/>
          <a:p>
            <a:r>
              <a:rPr lang="en-CA"/>
              <a:t>https://www.javabrahman.com/corejava/understanding-exception-hierarchy-java-tutorial/</a:t>
            </a:r>
          </a:p>
        </p:txBody>
      </p:sp>
    </p:spTree>
    <p:extLst>
      <p:ext uri="{BB962C8B-B14F-4D97-AF65-F5344CB8AC3E}">
        <p14:creationId xmlns:p14="http://schemas.microsoft.com/office/powerpoint/2010/main" xmlns="" val="2761961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08100-D589-40CD-9237-17F5BF00A853}"/>
              </a:ext>
            </a:extLst>
          </p:cNvPr>
          <p:cNvSpPr>
            <a:spLocks noGrp="1"/>
          </p:cNvSpPr>
          <p:nvPr>
            <p:ph type="title"/>
          </p:nvPr>
        </p:nvSpPr>
        <p:spPr/>
        <p:txBody>
          <a:bodyPr/>
          <a:lstStyle/>
          <a:p>
            <a:r>
              <a:rPr lang="en-US"/>
              <a:t>Class hierarchy</a:t>
            </a:r>
            <a:endParaRPr lang="en-CA"/>
          </a:p>
        </p:txBody>
      </p:sp>
      <p:sp>
        <p:nvSpPr>
          <p:cNvPr id="3" name="Content Placeholder 2">
            <a:extLst>
              <a:ext uri="{FF2B5EF4-FFF2-40B4-BE49-F238E27FC236}">
                <a16:creationId xmlns:a16="http://schemas.microsoft.com/office/drawing/2014/main" xmlns="" id="{1AE13BA4-9AD1-4549-9490-1E3D65FC85CA}"/>
              </a:ext>
            </a:extLst>
          </p:cNvPr>
          <p:cNvSpPr>
            <a:spLocks noGrp="1"/>
          </p:cNvSpPr>
          <p:nvPr>
            <p:ph idx="1"/>
          </p:nvPr>
        </p:nvSpPr>
        <p:spPr/>
        <p:txBody>
          <a:bodyPr>
            <a:normAutofit fontScale="85000" lnSpcReduction="10000"/>
          </a:bodyPr>
          <a:lstStyle/>
          <a:p>
            <a:r>
              <a:rPr lang="en-US"/>
              <a:t>Throwable:		anything with this parent, can be thrown</a:t>
            </a:r>
          </a:p>
          <a:p>
            <a:r>
              <a:rPr lang="en-US"/>
              <a:t>Error:			the JVM that runs Java programs has a problem 				with hardware or software (e.g. out of memory)</a:t>
            </a:r>
          </a:p>
          <a:p>
            <a:r>
              <a:rPr lang="en-US"/>
              <a:t>Exception:		program-specific problem out of the programmer’s (checked)		control (e.g. a necessary file has been deleted; a 				network connection to a remote database is 				broken)</a:t>
            </a:r>
          </a:p>
          <a:p>
            <a:r>
              <a:rPr lang="en-US"/>
              <a:t>RuntimeException:	a problem made by the programmer needs to be (unchecked)		fixed (e.g. tried to call toUpperCase() on a null 				String reference): any resulting crash is good because it 			draws our attention and we will fix the coding error.</a:t>
            </a:r>
            <a:endParaRPr lang="en-CA"/>
          </a:p>
        </p:txBody>
      </p:sp>
      <p:sp>
        <p:nvSpPr>
          <p:cNvPr id="4" name="Footer Placeholder 3">
            <a:extLst>
              <a:ext uri="{FF2B5EF4-FFF2-40B4-BE49-F238E27FC236}">
                <a16:creationId xmlns:a16="http://schemas.microsoft.com/office/drawing/2014/main" xmlns="" id="{CED6EDC9-5773-4E13-8CC6-EF3F81A2EFE2}"/>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a16="http://schemas.microsoft.com/office/drawing/2014/main" xmlns="" id="{6B54D0FD-CA5B-4ED7-834E-5748127CCA97}"/>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xmlns="" val="137188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A5FFC-6D5F-4716-AF0A-17F10DFF87EE}"/>
              </a:ext>
            </a:extLst>
          </p:cNvPr>
          <p:cNvSpPr>
            <a:spLocks noGrp="1"/>
          </p:cNvSpPr>
          <p:nvPr>
            <p:ph type="title"/>
          </p:nvPr>
        </p:nvSpPr>
        <p:spPr/>
        <p:txBody>
          <a:bodyPr/>
          <a:lstStyle/>
          <a:p>
            <a:r>
              <a:rPr lang="en-US"/>
              <a:t>Exception handling</a:t>
            </a:r>
            <a:endParaRPr lang="en-CA"/>
          </a:p>
        </p:txBody>
      </p:sp>
      <p:sp>
        <p:nvSpPr>
          <p:cNvPr id="3" name="Content Placeholder 2">
            <a:extLst>
              <a:ext uri="{FF2B5EF4-FFF2-40B4-BE49-F238E27FC236}">
                <a16:creationId xmlns:a16="http://schemas.microsoft.com/office/drawing/2014/main" xmlns="" id="{D668F5EF-48D9-4E6D-9B50-C6B030DAC1C2}"/>
              </a:ext>
            </a:extLst>
          </p:cNvPr>
          <p:cNvSpPr>
            <a:spLocks noGrp="1"/>
          </p:cNvSpPr>
          <p:nvPr>
            <p:ph idx="1"/>
          </p:nvPr>
        </p:nvSpPr>
        <p:spPr/>
        <p:txBody>
          <a:bodyPr>
            <a:normAutofit fontScale="85000" lnSpcReduction="10000"/>
          </a:bodyPr>
          <a:lstStyle/>
          <a:p>
            <a:r>
              <a:rPr lang="en-US"/>
              <a:t>main() should not throw exceptions</a:t>
            </a:r>
          </a:p>
          <a:p>
            <a:r>
              <a:rPr lang="en-US"/>
              <a:t>The finally{ } block is always executed (even if try/catch blocks </a:t>
            </a:r>
            <a:r>
              <a:rPr lang="en-US" i="1"/>
              <a:t>return</a:t>
            </a:r>
            <a:r>
              <a:rPr lang="en-US"/>
              <a:t>)</a:t>
            </a:r>
          </a:p>
          <a:p>
            <a:r>
              <a:rPr lang="en-CA"/>
              <a:t>The compiler forces us to handle checked exceptions (by </a:t>
            </a:r>
            <a:r>
              <a:rPr lang="en-CA" u="sng"/>
              <a:t>try/catch</a:t>
            </a:r>
            <a:r>
              <a:rPr lang="en-CA"/>
              <a:t> or by </a:t>
            </a:r>
            <a:r>
              <a:rPr lang="en-CA" u="sng"/>
              <a:t>declaring and rethrowing</a:t>
            </a:r>
            <a:r>
              <a:rPr lang="en-CA"/>
              <a:t> them)</a:t>
            </a:r>
          </a:p>
          <a:p>
            <a:r>
              <a:rPr lang="en-CA"/>
              <a:t>The compiler does not force us to handle unchecked exceptions; don’t try/catch these; let them crash the program and thus draw our attention to make repairs</a:t>
            </a:r>
          </a:p>
          <a:p>
            <a:r>
              <a:rPr lang="en-CA"/>
              <a:t>To handle an exception from a catch block, we can do a number of different things:</a:t>
            </a:r>
          </a:p>
          <a:p>
            <a:pPr lvl="1"/>
            <a:r>
              <a:rPr lang="en-CA"/>
              <a:t>Handle it directly in that catch block</a:t>
            </a:r>
          </a:p>
          <a:p>
            <a:pPr lvl="1"/>
            <a:r>
              <a:rPr lang="en-CA"/>
              <a:t>Call a handler method from the catch block</a:t>
            </a:r>
          </a:p>
          <a:p>
            <a:pPr lvl="1"/>
            <a:r>
              <a:rPr lang="en-CA"/>
              <a:t>Print the stack trace in the catch block (ok for development, not for production)</a:t>
            </a:r>
          </a:p>
          <a:p>
            <a:pPr lvl="1"/>
            <a:endParaRPr lang="en-CA"/>
          </a:p>
          <a:p>
            <a:endParaRPr lang="en-CA"/>
          </a:p>
        </p:txBody>
      </p:sp>
      <p:sp>
        <p:nvSpPr>
          <p:cNvPr id="4" name="Footer Placeholder 3">
            <a:extLst>
              <a:ext uri="{FF2B5EF4-FFF2-40B4-BE49-F238E27FC236}">
                <a16:creationId xmlns:a16="http://schemas.microsoft.com/office/drawing/2014/main" xmlns="" id="{280C7E60-EAB8-4FCB-9C4D-EA8F50DDDA88}"/>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a16="http://schemas.microsoft.com/office/drawing/2014/main" xmlns="" id="{6E11014C-428E-4222-9A8C-EBDE2AA528BE}"/>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xmlns="" val="345063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0C9FB-7638-441F-AB9B-99DE9A7E18F9}"/>
              </a:ext>
            </a:extLst>
          </p:cNvPr>
          <p:cNvSpPr>
            <a:spLocks noGrp="1"/>
          </p:cNvSpPr>
          <p:nvPr>
            <p:ph type="title"/>
          </p:nvPr>
        </p:nvSpPr>
        <p:spPr/>
        <p:txBody>
          <a:bodyPr/>
          <a:lstStyle/>
          <a:p>
            <a:r>
              <a:rPr lang="en-US"/>
              <a:t>Custom Exceptions</a:t>
            </a:r>
            <a:endParaRPr lang="en-CA"/>
          </a:p>
        </p:txBody>
      </p:sp>
      <p:sp>
        <p:nvSpPr>
          <p:cNvPr id="3" name="Content Placeholder 2">
            <a:extLst>
              <a:ext uri="{FF2B5EF4-FFF2-40B4-BE49-F238E27FC236}">
                <a16:creationId xmlns:a16="http://schemas.microsoft.com/office/drawing/2014/main" xmlns="" id="{4086300A-E9E5-4F19-BDFD-DAF0B308B627}"/>
              </a:ext>
            </a:extLst>
          </p:cNvPr>
          <p:cNvSpPr>
            <a:spLocks noGrp="1"/>
          </p:cNvSpPr>
          <p:nvPr>
            <p:ph idx="1"/>
          </p:nvPr>
        </p:nvSpPr>
        <p:spPr>
          <a:xfrm>
            <a:off x="2231136" y="2638044"/>
            <a:ext cx="8439660" cy="3101983"/>
          </a:xfrm>
        </p:spPr>
        <p:txBody>
          <a:bodyPr/>
          <a:lstStyle/>
          <a:p>
            <a:r>
              <a:rPr lang="en-US"/>
              <a:t>We can extend the Exception class to create custom Exception classes or even hierarchies (i.e. multiple Exception classes with our own custom parent class)</a:t>
            </a:r>
          </a:p>
          <a:p>
            <a:r>
              <a:rPr lang="en-US"/>
              <a:t>Often we provide two constructors: (String msg) and (String msg, Throwable cause)</a:t>
            </a:r>
          </a:p>
          <a:p>
            <a:r>
              <a:rPr lang="en-US"/>
              <a:t>See the example from our previous slides with CreationException and InvocationException</a:t>
            </a:r>
          </a:p>
          <a:p>
            <a:r>
              <a:rPr lang="en-US"/>
              <a:t>The msg string should be meaningful (e.g. “number out of range of 1 – 100”)</a:t>
            </a:r>
          </a:p>
          <a:p>
            <a:endParaRPr lang="en-CA"/>
          </a:p>
        </p:txBody>
      </p:sp>
      <p:sp>
        <p:nvSpPr>
          <p:cNvPr id="4" name="Footer Placeholder 3">
            <a:extLst>
              <a:ext uri="{FF2B5EF4-FFF2-40B4-BE49-F238E27FC236}">
                <a16:creationId xmlns:a16="http://schemas.microsoft.com/office/drawing/2014/main" xmlns="" id="{7DE1291D-26D3-40B5-86F8-EAAD640D6480}"/>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a16="http://schemas.microsoft.com/office/drawing/2014/main" xmlns="" id="{23705F2E-D542-4502-8AE7-EFF5DA3689EC}"/>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xmlns="" val="114351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F2974D-F7B7-459F-A946-93BA73E33BC0}"/>
              </a:ext>
            </a:extLst>
          </p:cNvPr>
          <p:cNvSpPr>
            <a:spLocks noGrp="1"/>
          </p:cNvSpPr>
          <p:nvPr>
            <p:ph type="title"/>
          </p:nvPr>
        </p:nvSpPr>
        <p:spPr/>
        <p:txBody>
          <a:bodyPr/>
          <a:lstStyle/>
          <a:p>
            <a:r>
              <a:rPr lang="en-US"/>
              <a:t>The filesystem</a:t>
            </a:r>
            <a:endParaRPr lang="en-CA"/>
          </a:p>
        </p:txBody>
      </p:sp>
      <p:sp>
        <p:nvSpPr>
          <p:cNvPr id="3" name="Content Placeholder 2">
            <a:extLst>
              <a:ext uri="{FF2B5EF4-FFF2-40B4-BE49-F238E27FC236}">
                <a16:creationId xmlns="" xmlns:a16="http://schemas.microsoft.com/office/drawing/2014/main" id="{DC44C8C4-56B9-4C35-A8D5-7B0C7DBBBD17}"/>
              </a:ext>
            </a:extLst>
          </p:cNvPr>
          <p:cNvSpPr>
            <a:spLocks noGrp="1"/>
          </p:cNvSpPr>
          <p:nvPr>
            <p:ph idx="1"/>
          </p:nvPr>
        </p:nvSpPr>
        <p:spPr/>
        <p:txBody>
          <a:bodyPr/>
          <a:lstStyle/>
          <a:p>
            <a:r>
              <a:rPr lang="en-US"/>
              <a:t>In Java, the backslash \ character has a special meaning for strings (escape character)</a:t>
            </a:r>
            <a:endParaRPr lang="en-CA"/>
          </a:p>
          <a:p>
            <a:r>
              <a:rPr lang="en-CA"/>
              <a:t>Therefore when working in a Windows environment, file paths such as C:\foo will need to be rewritten as C:\\foo or C:/foo</a:t>
            </a:r>
          </a:p>
          <a:p>
            <a:endParaRPr lang="en-US"/>
          </a:p>
        </p:txBody>
      </p:sp>
      <p:sp>
        <p:nvSpPr>
          <p:cNvPr id="4" name="Footer Placeholder 3">
            <a:extLst>
              <a:ext uri="{FF2B5EF4-FFF2-40B4-BE49-F238E27FC236}">
                <a16:creationId xmlns="" xmlns:a16="http://schemas.microsoft.com/office/drawing/2014/main" id="{C4447620-A026-41DC-AA7E-4821B29A50CD}"/>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5B14498A-8C2E-42B9-8AE9-C19E05D72AA2}"/>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 xmlns:p14="http://schemas.microsoft.com/office/powerpoint/2010/main" val="130755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FABFC-C853-4CCC-85D5-3C7ADDA937EE}"/>
              </a:ext>
            </a:extLst>
          </p:cNvPr>
          <p:cNvSpPr>
            <a:spLocks noGrp="1"/>
          </p:cNvSpPr>
          <p:nvPr>
            <p:ph type="title"/>
          </p:nvPr>
        </p:nvSpPr>
        <p:spPr/>
        <p:txBody>
          <a:bodyPr/>
          <a:lstStyle/>
          <a:p>
            <a:r>
              <a:rPr lang="en-US"/>
              <a:t>Working dir and commandline invocation</a:t>
            </a:r>
            <a:endParaRPr lang="en-CA"/>
          </a:p>
        </p:txBody>
      </p:sp>
      <p:sp>
        <p:nvSpPr>
          <p:cNvPr id="3" name="Content Placeholder 2">
            <a:extLst>
              <a:ext uri="{FF2B5EF4-FFF2-40B4-BE49-F238E27FC236}">
                <a16:creationId xmlns="" xmlns:a16="http://schemas.microsoft.com/office/drawing/2014/main" id="{E5F7F947-47A2-44B7-8F25-265DEA425E92}"/>
              </a:ext>
            </a:extLst>
          </p:cNvPr>
          <p:cNvSpPr>
            <a:spLocks noGrp="1"/>
          </p:cNvSpPr>
          <p:nvPr>
            <p:ph idx="1"/>
          </p:nvPr>
        </p:nvSpPr>
        <p:spPr/>
        <p:txBody>
          <a:bodyPr>
            <a:normAutofit fontScale="77500" lnSpcReduction="20000"/>
          </a:bodyPr>
          <a:lstStyle/>
          <a:p>
            <a:r>
              <a:rPr lang="en-US"/>
              <a:t>Consider running the public static void main() method in a java class called Main…running from the commandline with commandline arguments, as follows:</a:t>
            </a:r>
          </a:p>
          <a:p>
            <a:pPr marL="0" indent="0">
              <a:buNone/>
            </a:pPr>
            <a:r>
              <a:rPr lang="en-US"/>
              <a:t>	java Main foo/bar.txt</a:t>
            </a:r>
          </a:p>
          <a:p>
            <a:r>
              <a:rPr lang="en-CA"/>
              <a:t>We need to consider </a:t>
            </a:r>
            <a:r>
              <a:rPr lang="en-CA" i="1"/>
              <a:t>where</a:t>
            </a:r>
            <a:r>
              <a:rPr lang="en-CA"/>
              <a:t> foo/bar.txt will be run from. Usually, the </a:t>
            </a:r>
            <a:r>
              <a:rPr lang="en-CA" u="sng"/>
              <a:t>working directory</a:t>
            </a:r>
            <a:r>
              <a:rPr lang="en-CA"/>
              <a:t> that is being assumed is wherever the class file is located (here: Main).</a:t>
            </a:r>
          </a:p>
          <a:p>
            <a:r>
              <a:rPr lang="en-CA"/>
              <a:t>Example: running “java Main foo/bar.txt” from “/users/tigerwoods/foo/bar.txt” will have a working directory of /users/tigerwoods.</a:t>
            </a:r>
          </a:p>
          <a:p>
            <a:r>
              <a:rPr lang="en-CA"/>
              <a:t>Therefore, if we wanted to use the “foo/bar.txt” filepath, it would be </a:t>
            </a:r>
            <a:r>
              <a:rPr lang="en-CA" b="1" i="1"/>
              <a:t>relative</a:t>
            </a:r>
            <a:r>
              <a:rPr lang="en-CA"/>
              <a:t> to the /users/tigerwoods directory: </a:t>
            </a:r>
            <a:r>
              <a:rPr lang="en-CA">
                <a:highlight>
                  <a:srgbClr val="FFFF00"/>
                </a:highlight>
              </a:rPr>
              <a:t>/users/tigerwoods/foo/bar.txt</a:t>
            </a:r>
            <a:r>
              <a:rPr lang="en-CA"/>
              <a:t>. Keep this in mind.</a:t>
            </a:r>
          </a:p>
          <a:p>
            <a:r>
              <a:rPr lang="en-CA"/>
              <a:t>Alternatively, an </a:t>
            </a:r>
            <a:r>
              <a:rPr lang="en-CA" b="1" i="1"/>
              <a:t>absolute</a:t>
            </a:r>
            <a:r>
              <a:rPr lang="en-CA"/>
              <a:t> path could be given instead:</a:t>
            </a:r>
          </a:p>
          <a:p>
            <a:pPr marL="0" indent="0">
              <a:buNone/>
            </a:pPr>
            <a:r>
              <a:rPr lang="en-CA"/>
              <a:t>	java Main /foo/bar.txt</a:t>
            </a:r>
          </a:p>
          <a:p>
            <a:pPr marL="0" indent="0">
              <a:buNone/>
            </a:pPr>
            <a:r>
              <a:rPr lang="en-CA"/>
              <a:t>	or C:/foo/bar.txt</a:t>
            </a:r>
          </a:p>
          <a:p>
            <a:endParaRPr lang="en-CA"/>
          </a:p>
          <a:p>
            <a:endParaRPr lang="en-CA"/>
          </a:p>
        </p:txBody>
      </p:sp>
      <p:sp>
        <p:nvSpPr>
          <p:cNvPr id="4" name="Footer Placeholder 3">
            <a:extLst>
              <a:ext uri="{FF2B5EF4-FFF2-40B4-BE49-F238E27FC236}">
                <a16:creationId xmlns="" xmlns:a16="http://schemas.microsoft.com/office/drawing/2014/main" id="{83C2F12B-68A3-419C-9ABE-B27D588AC670}"/>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3F5B3857-C1ED-4F1C-88F3-6C59F066C27A}"/>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 xmlns:p14="http://schemas.microsoft.com/office/powerpoint/2010/main" val="293995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F5CA2-7867-47A3-9324-08C3F639166E}"/>
              </a:ext>
            </a:extLst>
          </p:cNvPr>
          <p:cNvSpPr>
            <a:spLocks noGrp="1"/>
          </p:cNvSpPr>
          <p:nvPr>
            <p:ph type="title"/>
          </p:nvPr>
        </p:nvSpPr>
        <p:spPr/>
        <p:txBody>
          <a:bodyPr/>
          <a:lstStyle/>
          <a:p>
            <a:r>
              <a:rPr lang="en-US"/>
              <a:t>Working with files</a:t>
            </a:r>
            <a:endParaRPr lang="en-CA"/>
          </a:p>
        </p:txBody>
      </p:sp>
      <p:sp>
        <p:nvSpPr>
          <p:cNvPr id="3" name="Content Placeholder 2">
            <a:extLst>
              <a:ext uri="{FF2B5EF4-FFF2-40B4-BE49-F238E27FC236}">
                <a16:creationId xmlns="" xmlns:a16="http://schemas.microsoft.com/office/drawing/2014/main" id="{FDE5505B-2262-43DD-8C68-4D82D75B539F}"/>
              </a:ext>
            </a:extLst>
          </p:cNvPr>
          <p:cNvSpPr>
            <a:spLocks noGrp="1"/>
          </p:cNvSpPr>
          <p:nvPr>
            <p:ph idx="1"/>
          </p:nvPr>
        </p:nvSpPr>
        <p:spPr/>
        <p:txBody>
          <a:bodyPr/>
          <a:lstStyle/>
          <a:p>
            <a:r>
              <a:rPr lang="en-US"/>
              <a:t>In Java, we have several classes that can work with files. We will use the FileReader and FileWriter classes to read() and write() to files. We can also use the Scanner class to assist.</a:t>
            </a:r>
          </a:p>
          <a:p>
            <a:r>
              <a:rPr lang="en-CA"/>
              <a:t>Many things that are out of our hands could go wrong when working with files (e.g. no permission, no such file, file is corrupted, filesystem is full, network connection is lost, etc…). </a:t>
            </a:r>
          </a:p>
          <a:p>
            <a:r>
              <a:rPr lang="en-CA"/>
              <a:t>The methods in these classes therefore can throw Exceptions…such as IOException.</a:t>
            </a:r>
          </a:p>
          <a:p>
            <a:r>
              <a:rPr lang="en-CA"/>
              <a:t>Wrap input/output calls in try/catch blocks.</a:t>
            </a:r>
          </a:p>
          <a:p>
            <a:endParaRPr lang="en-CA"/>
          </a:p>
        </p:txBody>
      </p:sp>
      <p:sp>
        <p:nvSpPr>
          <p:cNvPr id="4" name="Footer Placeholder 3">
            <a:extLst>
              <a:ext uri="{FF2B5EF4-FFF2-40B4-BE49-F238E27FC236}">
                <a16:creationId xmlns="" xmlns:a16="http://schemas.microsoft.com/office/drawing/2014/main" id="{D4B69A77-FB90-41BB-95A4-888A79DD9473}"/>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0B7FF305-17DF-409A-9E0C-D035FDF8D800}"/>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Tree>
    <p:extLst>
      <p:ext uri="{BB962C8B-B14F-4D97-AF65-F5344CB8AC3E}">
        <p14:creationId xmlns="" xmlns:p14="http://schemas.microsoft.com/office/powerpoint/2010/main" val="266028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9681C-14AE-4725-BB52-1FF1507C6EC1}"/>
              </a:ext>
            </a:extLst>
          </p:cNvPr>
          <p:cNvSpPr>
            <a:spLocks noGrp="1"/>
          </p:cNvSpPr>
          <p:nvPr>
            <p:ph type="title"/>
          </p:nvPr>
        </p:nvSpPr>
        <p:spPr/>
        <p:txBody>
          <a:bodyPr/>
          <a:lstStyle/>
          <a:p>
            <a:r>
              <a:rPr lang="en-US"/>
              <a:t>File handling example</a:t>
            </a:r>
            <a:endParaRPr lang="en-CA"/>
          </a:p>
        </p:txBody>
      </p:sp>
      <p:sp>
        <p:nvSpPr>
          <p:cNvPr id="3" name="Content Placeholder 2">
            <a:extLst>
              <a:ext uri="{FF2B5EF4-FFF2-40B4-BE49-F238E27FC236}">
                <a16:creationId xmlns="" xmlns:a16="http://schemas.microsoft.com/office/drawing/2014/main" id="{42A80C75-0528-40C6-A146-0BC712E5069C}"/>
              </a:ext>
            </a:extLst>
          </p:cNvPr>
          <p:cNvSpPr>
            <a:spLocks noGrp="1"/>
          </p:cNvSpPr>
          <p:nvPr>
            <p:ph idx="1"/>
          </p:nvPr>
        </p:nvSpPr>
        <p:spPr/>
        <p:txBody>
          <a:bodyPr/>
          <a:lstStyle/>
          <a:p>
            <a:r>
              <a:rPr lang="en-US"/>
              <a:t>Let’s read Strings from one file, uppercase them, and write the UPPERCASED version to another file.</a:t>
            </a:r>
          </a:p>
          <a:p>
            <a:r>
              <a:rPr lang="en-CA"/>
              <a:t>Read the file with FileReader</a:t>
            </a:r>
          </a:p>
          <a:p>
            <a:r>
              <a:rPr lang="en-CA"/>
              <a:t>Scan the file contents with Scanner; read each line into a String</a:t>
            </a:r>
          </a:p>
          <a:p>
            <a:r>
              <a:rPr lang="en-CA"/>
              <a:t>Write the String to the new file with FileWriter</a:t>
            </a:r>
          </a:p>
        </p:txBody>
      </p:sp>
      <p:sp>
        <p:nvSpPr>
          <p:cNvPr id="4" name="Footer Placeholder 3">
            <a:extLst>
              <a:ext uri="{FF2B5EF4-FFF2-40B4-BE49-F238E27FC236}">
                <a16:creationId xmlns="" xmlns:a16="http://schemas.microsoft.com/office/drawing/2014/main" id="{558C188A-CAF4-46C5-837B-058C9EA19C4D}"/>
              </a:ext>
            </a:extLst>
          </p:cNvPr>
          <p:cNvSpPr>
            <a:spLocks noGrp="1"/>
          </p:cNvSpPr>
          <p:nvPr>
            <p:ph type="ftr" sz="quarter" idx="11"/>
          </p:nvPr>
        </p:nvSpPr>
        <p:spPr/>
        <p:txBody>
          <a:bodyPr/>
          <a:lstStyle/>
          <a:p>
            <a:r>
              <a:rPr lang="en-US" smtClean="0"/>
              <a:t>2601 L6: Exceptions &amp; IO Streams</a:t>
            </a:r>
            <a:endParaRPr lang="en-US" dirty="0"/>
          </a:p>
        </p:txBody>
      </p:sp>
      <p:sp>
        <p:nvSpPr>
          <p:cNvPr id="5" name="Slide Number Placeholder 4">
            <a:extLst>
              <a:ext uri="{FF2B5EF4-FFF2-40B4-BE49-F238E27FC236}">
                <a16:creationId xmlns="" xmlns:a16="http://schemas.microsoft.com/office/drawing/2014/main" id="{2B5ABF7C-7029-4531-90D6-58CF4010EB86}"/>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 xmlns:p14="http://schemas.microsoft.com/office/powerpoint/2010/main" val="14478081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817</TotalTime>
  <Words>659</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Parcel</vt:lpstr>
      <vt:lpstr>COMP2601: Programming fundamentals  part 3 (objects)</vt:lpstr>
      <vt:lpstr>Exception Handling</vt:lpstr>
      <vt:lpstr>Class hierarchy</vt:lpstr>
      <vt:lpstr>Exception handling</vt:lpstr>
      <vt:lpstr>Custom Exceptions</vt:lpstr>
      <vt:lpstr>The filesystem</vt:lpstr>
      <vt:lpstr>Working dir and commandline invocation</vt:lpstr>
      <vt:lpstr>Working with files</vt:lpstr>
      <vt:lpstr>File handling example</vt:lpstr>
      <vt:lpstr>File handling example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COMP2601: Programming fundamentals  part 3 (objects)</dc:title>
  <dc:creator>jason harrison</dc:creator>
  <cp:lastModifiedBy>Paul Mills</cp:lastModifiedBy>
  <cp:revision>65</cp:revision>
  <dcterms:created xsi:type="dcterms:W3CDTF">2021-04-13T23:09:01Z</dcterms:created>
  <dcterms:modified xsi:type="dcterms:W3CDTF">2022-02-16T18:11:46Z</dcterms:modified>
</cp:coreProperties>
</file>