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83D-509B-8249-AEAC-DA4E55B1C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C5E11-25FA-9DFB-8910-0C0D38A3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9201-5B2E-584D-5291-3D9F8195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3D9A-6BF7-7E0D-E08E-48B15B91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BAD7-A594-295E-7200-5968D2A8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0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FABE-4301-9D2C-D955-24900C4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F510A-C6C9-A017-E268-B1FB9C4C1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84E8-AC39-6FB4-41C8-BAC0ACE0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730A-D82A-B1C0-46E2-74639729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1E39-A857-6E5F-B7B2-C10D8383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7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9E22B-BA9D-0DBC-EFD5-A6A97DEA1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9E73F-12F4-1B71-827E-D45669CB7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7573-C0FE-2C5F-731D-A8A74CD8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38C3-D7CA-F657-A58F-3841490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F8F0-2058-1A56-2F2F-5870370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85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6CBA-57D0-BADB-1918-2BB52FB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0928-6DC9-34A2-53AA-3CE1ED3A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DE5B-DDA6-C6E0-50EF-40B1E512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DF01-EA6C-83FA-1E7D-440D8C01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DFC-BF21-D0D4-FCB2-5820F72B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3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9D0B-B995-E22E-C612-7BD7C722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D1CD-1FE6-FD05-47D0-E43FFEEE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E505-927C-324C-2819-9358217B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07DC-8009-4999-3112-59BBD399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AEB8-289D-C725-A9C6-9691236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4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367-6A00-2D12-D6DD-8EA82AE4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EE5A-CFB4-AA32-E193-815A41134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1373C-64FC-438F-4EC1-38E068E46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63952-0AE4-2917-6AF3-EF84CC9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74323-A708-534D-EE99-98FEDDA8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9C968-9C73-7AAE-D192-CF3C1240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71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4E35-4F79-F8C5-2B6D-BD07B00C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3EBE5-58CE-58A8-BFD7-7E2663F4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797A8-8572-5A1A-1C84-9253ADA18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20DD5-804E-4F8E-50EE-3FB1D6D51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2EF0E-C4BF-A21B-B3CA-A9028A95D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475EC-68EF-EC69-4206-293AD1E6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49311-94C8-FE83-9302-CCEE348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543AA-397E-595A-8C32-DF42AE82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61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73-5D69-4B24-B144-6340619A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EB8A9-FA05-0907-4068-5A1F7B25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21A3C-E0F1-EAEB-DF06-165D81E1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A83E3-794D-3D9A-CC09-E47014F7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02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AC6E1-2045-6503-26B6-D2BC36EB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64357-A302-D26C-F836-6702ED23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5D719-983B-191F-BB52-3F3FED80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9783-9C21-A2E8-CFF0-0AA4DAB7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AF22-8A55-8B13-BAF7-BFEEF650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F2D5-B394-B72E-8698-C7F0E977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59653-5F37-3266-3564-B883E41B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AF817-5152-41B0-4727-FD21FAD4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4B36D-55A9-3842-51EA-D9AAE9E0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8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7C2C-404B-D50B-FDB0-B9B376A1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330D5-8DDE-4396-350B-D13403CDE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ADBC0-E34A-CCE1-4CE6-D05F298E0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49F38-938D-2F2D-8E1E-B4C24B6E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AA4FA-02D8-8A3B-02E4-DFA508BA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BB5AB-5580-779B-920B-9421CF56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68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079F5-8682-08EE-5B79-F70B3DA0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01171-6942-BE21-A51B-C38200B0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19CF-B0E6-4F40-528D-2E420DB81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3623-2EA7-47B8-9720-A72691B962CE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25C8C-C417-44EE-9491-7A6D8FCC8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0605-4F02-51F8-F1DD-EA971A360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60A2-A802-4A35-B4A7-E1385398A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05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3C94-54FC-507B-7551-58FDC9BB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2"/>
          </a:xfrm>
        </p:spPr>
        <p:txBody>
          <a:bodyPr/>
          <a:lstStyle/>
          <a:p>
            <a:pPr algn="ctr"/>
            <a:r>
              <a:rPr lang="en-CA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9774-165E-A476-7FE8-0DCDFCE6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8"/>
            <a:ext cx="10515600" cy="477270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adapter pattern is used to bridge two incompatible interfaces.</a:t>
            </a:r>
          </a:p>
          <a:p>
            <a:r>
              <a:rPr lang="en-CA" dirty="0"/>
              <a:t>An Adapter class is created to make the </a:t>
            </a:r>
            <a:r>
              <a:rPr lang="en-CA" i="1" dirty="0"/>
              <a:t>target</a:t>
            </a:r>
            <a:r>
              <a:rPr lang="en-CA" dirty="0"/>
              <a:t> (desired) Interface usable by other classes that initially can’t use the interface. </a:t>
            </a:r>
          </a:p>
          <a:p>
            <a:r>
              <a:rPr lang="en-CA" dirty="0"/>
              <a:t>It’s used like the way hardware often requires an adapter. For instance, a USB-A port can be used by an iPhone, but it will require an adapter cable for the Lightning port of the iPhone.</a:t>
            </a:r>
          </a:p>
          <a:p>
            <a:r>
              <a:rPr lang="en-CA" dirty="0"/>
              <a:t>Advantages of using adapters include:</a:t>
            </a:r>
          </a:p>
          <a:p>
            <a:pPr lvl="1"/>
            <a:r>
              <a:rPr lang="en-CA" dirty="0"/>
              <a:t>Allows previously incompatible objects to interact</a:t>
            </a:r>
          </a:p>
          <a:p>
            <a:pPr lvl="1"/>
            <a:r>
              <a:rPr lang="en-CA" dirty="0"/>
              <a:t>Allows reusability of existing code functionality and flexibility – sometimes you do not want to alter older pre-existing code</a:t>
            </a:r>
          </a:p>
          <a:p>
            <a:pPr lvl="1"/>
            <a:r>
              <a:rPr lang="en-CA" dirty="0"/>
              <a:t>A class can use polymorphism to swap between different implementations of adapters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221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4B8B-734A-2E9C-53FB-5A848159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253207"/>
            <a:ext cx="5657851" cy="100012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Adapter Pattern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EBA8-2B76-5FF0-85DD-21A725D3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53331"/>
            <a:ext cx="5057775" cy="4604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arenR"/>
            </a:pPr>
            <a:r>
              <a:rPr lang="en-CA" b="1" dirty="0"/>
              <a:t>Object adapter</a:t>
            </a:r>
            <a:r>
              <a:rPr lang="en-CA" dirty="0"/>
              <a:t> pattern – </a:t>
            </a:r>
            <a:r>
              <a:rPr lang="en-US" dirty="0"/>
              <a:t>implements the target interface by delegating to an </a:t>
            </a:r>
            <a:r>
              <a:rPr lang="en-US" dirty="0" err="1"/>
              <a:t>adaptee</a:t>
            </a:r>
            <a:r>
              <a:rPr lang="en-US" dirty="0"/>
              <a:t> </a:t>
            </a:r>
            <a:r>
              <a:rPr lang="en-US" i="1" dirty="0"/>
              <a:t>object</a:t>
            </a:r>
            <a:r>
              <a:rPr lang="en-US" dirty="0"/>
              <a:t> at run-time. The adapter holds an </a:t>
            </a:r>
            <a:r>
              <a:rPr lang="en-US" i="1" dirty="0"/>
              <a:t>instance</a:t>
            </a:r>
            <a:r>
              <a:rPr lang="en-US" dirty="0"/>
              <a:t> of the </a:t>
            </a:r>
            <a:r>
              <a:rPr lang="en-US" dirty="0" err="1"/>
              <a:t>adaptee</a:t>
            </a:r>
            <a:r>
              <a:rPr lang="en-US" dirty="0"/>
              <a:t>. We will be using this pattern in our examples.</a:t>
            </a:r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arenR"/>
            </a:pPr>
            <a:r>
              <a:rPr lang="en-CA" b="1" dirty="0"/>
              <a:t>Class adapter </a:t>
            </a:r>
            <a:r>
              <a:rPr lang="en-CA" dirty="0"/>
              <a:t>pattern – </a:t>
            </a:r>
            <a:r>
              <a:rPr lang="en-US" dirty="0"/>
              <a:t>implements the target interface by </a:t>
            </a:r>
            <a:r>
              <a:rPr lang="en-US" i="1" dirty="0"/>
              <a:t>inheriting</a:t>
            </a:r>
            <a:r>
              <a:rPr lang="en-US" dirty="0"/>
              <a:t> from an </a:t>
            </a:r>
            <a:r>
              <a:rPr lang="en-US" dirty="0" err="1"/>
              <a:t>adaptee</a:t>
            </a:r>
            <a:r>
              <a:rPr lang="en-US" dirty="0"/>
              <a:t> class at compile-time. Class adapter pattern uses </a:t>
            </a:r>
            <a:r>
              <a:rPr lang="en-US" i="1" dirty="0"/>
              <a:t>inheritance</a:t>
            </a:r>
            <a:r>
              <a:rPr lang="en-US" dirty="0"/>
              <a:t> – Has limitations because Java only support single inheritance.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692C9-3C97-776F-9065-C79582905F56}"/>
              </a:ext>
            </a:extLst>
          </p:cNvPr>
          <p:cNvSpPr txBox="1">
            <a:spLocks/>
          </p:cNvSpPr>
          <p:nvPr/>
        </p:nvSpPr>
        <p:spPr>
          <a:xfrm>
            <a:off x="6467475" y="253207"/>
            <a:ext cx="47625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Adapter Example: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7A3EDF-68EA-C7E0-0B70-40F1223F8B53}"/>
              </a:ext>
            </a:extLst>
          </p:cNvPr>
          <p:cNvSpPr txBox="1">
            <a:spLocks/>
          </p:cNvSpPr>
          <p:nvPr/>
        </p:nvSpPr>
        <p:spPr>
          <a:xfrm>
            <a:off x="6553200" y="1243806"/>
            <a:ext cx="4762500" cy="548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/* Two incompatible interfaces and the classes that use them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public interface Talkable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void talk();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void </a:t>
            </a:r>
            <a:r>
              <a:rPr lang="en-US" sz="1200" dirty="0" err="1">
                <a:latin typeface="Arial Nova" panose="020B0504020202020204" pitchFamily="34" charset="0"/>
              </a:rPr>
              <a:t>stopTalking</a:t>
            </a:r>
            <a:r>
              <a:rPr lang="en-US" sz="1200" dirty="0">
                <a:latin typeface="Arial Nova" panose="020B0504020202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public class Human implements Talkable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void talk()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System.out.println</a:t>
            </a:r>
            <a:r>
              <a:rPr lang="en-US" sz="1200" dirty="0">
                <a:latin typeface="Arial Nova" panose="020B0504020202020204" pitchFamily="34" charset="0"/>
              </a:rPr>
              <a:t>("talking");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void </a:t>
            </a:r>
            <a:r>
              <a:rPr lang="en-US" sz="1200" dirty="0" err="1">
                <a:latin typeface="Arial Nova" panose="020B0504020202020204" pitchFamily="34" charset="0"/>
              </a:rPr>
              <a:t>stopTalking</a:t>
            </a:r>
            <a:r>
              <a:rPr lang="en-US" sz="1200" dirty="0">
                <a:latin typeface="Arial Nova" panose="020B0504020202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System.out.println</a:t>
            </a:r>
            <a:r>
              <a:rPr lang="en-US" sz="1200" dirty="0">
                <a:latin typeface="Arial Nova" panose="020B0504020202020204" pitchFamily="34" charset="0"/>
              </a:rPr>
              <a:t>("not talking");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public interface </a:t>
            </a:r>
            <a:r>
              <a:rPr lang="en-US" sz="1200" dirty="0" err="1"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latin typeface="Arial Nova" panose="020B05040202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void squeak();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dirty="0">
                <a:latin typeface="Arial Nova" panose="020B0504020202020204" pitchFamily="34" charset="0"/>
              </a:rPr>
              <a:t>public class </a:t>
            </a:r>
            <a:r>
              <a:rPr lang="en-CA" sz="1200" dirty="0" err="1">
                <a:latin typeface="Arial Nova" panose="020B0504020202020204" pitchFamily="34" charset="0"/>
              </a:rPr>
              <a:t>RubberDucky</a:t>
            </a:r>
            <a:r>
              <a:rPr lang="en-CA" sz="1200" dirty="0">
                <a:latin typeface="Arial Nova" panose="020B0504020202020204" pitchFamily="34" charset="0"/>
              </a:rPr>
              <a:t> implements </a:t>
            </a:r>
            <a:r>
              <a:rPr lang="en-CA" sz="1200" dirty="0" err="1">
                <a:latin typeface="Arial Nova" panose="020B0504020202020204" pitchFamily="34" charset="0"/>
              </a:rPr>
              <a:t>Squeakable</a:t>
            </a:r>
            <a:r>
              <a:rPr lang="en-CA" sz="1200" dirty="0">
                <a:latin typeface="Arial Nova" panose="020B05040202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dirty="0">
                <a:latin typeface="Arial Nova" panose="020B0504020202020204" pitchFamily="34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dirty="0">
                <a:latin typeface="Arial Nova" panose="020B0504020202020204" pitchFamily="34" charset="0"/>
              </a:rPr>
              <a:t>    public void squeak()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dirty="0">
                <a:latin typeface="Arial Nova" panose="020B0504020202020204" pitchFamily="34" charset="0"/>
              </a:rPr>
              <a:t>        </a:t>
            </a:r>
            <a:r>
              <a:rPr lang="en-CA" sz="1200" dirty="0" err="1">
                <a:latin typeface="Arial Nova" panose="020B0504020202020204" pitchFamily="34" charset="0"/>
              </a:rPr>
              <a:t>System.out.println</a:t>
            </a:r>
            <a:r>
              <a:rPr lang="en-CA" sz="1200" dirty="0">
                <a:latin typeface="Arial Nova" panose="020B0504020202020204" pitchFamily="34" charset="0"/>
              </a:rPr>
              <a:t>("squeak squeak");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1200" dirty="0">
                <a:latin typeface="Arial Nova" panose="020B05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41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C568-FF74-7988-26C3-C537BAB7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23840"/>
            <a:ext cx="6000750" cy="1038224"/>
          </a:xfrm>
        </p:spPr>
        <p:txBody>
          <a:bodyPr/>
          <a:lstStyle/>
          <a:p>
            <a:r>
              <a:rPr lang="en-CA" dirty="0"/>
              <a:t>Adapter 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9093-847E-DB97-7026-493F6DBE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399" y="4787501"/>
            <a:ext cx="3543300" cy="1769271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Output: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Human...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talking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not talking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latin typeface="Arial Nova" panose="020B0504020202020204" pitchFamily="34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squeak </a:t>
            </a:r>
            <a:r>
              <a:rPr lang="en-US" sz="1200" dirty="0" err="1">
                <a:latin typeface="Arial Nova" panose="020B0504020202020204" pitchFamily="34" charset="0"/>
              </a:rPr>
              <a:t>squeak</a:t>
            </a: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 with 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TalkableAdapter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talking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FB30E7-A1EE-8FEE-2B9D-4239A61F88C9}"/>
              </a:ext>
            </a:extLst>
          </p:cNvPr>
          <p:cNvSpPr txBox="1">
            <a:spLocks/>
          </p:cNvSpPr>
          <p:nvPr/>
        </p:nvSpPr>
        <p:spPr>
          <a:xfrm>
            <a:off x="276225" y="1371601"/>
            <a:ext cx="6286500" cy="42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/* The Adapter Class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// The adapter is applied to the interface that you want adapted for use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// Here, it's the Talkable Interface we want to adapt for use to classes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// that normally implement </a:t>
            </a:r>
            <a:r>
              <a:rPr lang="en-US" sz="1200" dirty="0" err="1">
                <a:latin typeface="Arial Nova" panose="020B0504020202020204" pitchFamily="34" charset="0"/>
              </a:rPr>
              <a:t>Squeakable</a:t>
            </a: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public class </a:t>
            </a:r>
            <a:r>
              <a:rPr lang="en-US" sz="1200" dirty="0" err="1">
                <a:latin typeface="Arial Nova" panose="020B0504020202020204" pitchFamily="34" charset="0"/>
              </a:rPr>
              <a:t>TalkableAdapter</a:t>
            </a:r>
            <a:r>
              <a:rPr lang="en-US" sz="1200" dirty="0">
                <a:latin typeface="Arial Nova" panose="020B0504020202020204" pitchFamily="34" charset="0"/>
              </a:rPr>
              <a:t> implements </a:t>
            </a:r>
            <a:r>
              <a:rPr lang="en-US" sz="1200" dirty="0" err="1"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latin typeface="Arial Nova" panose="020B05040202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Talkable </a:t>
            </a:r>
            <a:r>
              <a:rPr lang="en-US" sz="1200" dirty="0" err="1">
                <a:latin typeface="Arial Nova" panose="020B0504020202020204" pitchFamily="34" charset="0"/>
              </a:rPr>
              <a:t>talkable</a:t>
            </a:r>
            <a:r>
              <a:rPr lang="en-US" sz="1200" dirty="0">
                <a:latin typeface="Arial Nova" panose="020B05040202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</a:t>
            </a:r>
            <a:r>
              <a:rPr lang="en-US" sz="1200" dirty="0" err="1">
                <a:latin typeface="Arial Nova" panose="020B0504020202020204" pitchFamily="34" charset="0"/>
              </a:rPr>
              <a:t>TalkableAdapter</a:t>
            </a:r>
            <a:r>
              <a:rPr lang="en-US" sz="1200" dirty="0">
                <a:latin typeface="Arial Nova" panose="020B0504020202020204" pitchFamily="34" charset="0"/>
              </a:rPr>
              <a:t>(final Talkable talkable)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this.talkable</a:t>
            </a:r>
            <a:r>
              <a:rPr lang="en-US" sz="1200" dirty="0">
                <a:latin typeface="Arial Nova" panose="020B0504020202020204" pitchFamily="34" charset="0"/>
              </a:rPr>
              <a:t> = talkable;       // We need a reference to the object we are adapting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void squeak() {	     // Override </a:t>
            </a:r>
            <a:r>
              <a:rPr lang="en-US" sz="1200" dirty="0" err="1">
                <a:latin typeface="Arial Nova" panose="020B0504020202020204" pitchFamily="34" charset="0"/>
              </a:rPr>
              <a:t>Squeakable’s</a:t>
            </a:r>
            <a:r>
              <a:rPr lang="en-US" sz="1200" dirty="0">
                <a:latin typeface="Arial Nova" panose="020B0504020202020204" pitchFamily="34" charset="0"/>
              </a:rPr>
              <a:t> squeak() method. Translate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talkable.talk</a:t>
            </a:r>
            <a:r>
              <a:rPr lang="en-US" sz="1200" dirty="0">
                <a:latin typeface="Arial Nova" panose="020B0504020202020204" pitchFamily="34" charset="0"/>
              </a:rPr>
              <a:t>(); 	     // into </a:t>
            </a:r>
            <a:r>
              <a:rPr lang="en-US" sz="1200" dirty="0" err="1">
                <a:latin typeface="Arial Nova" panose="020B0504020202020204" pitchFamily="34" charset="0"/>
              </a:rPr>
              <a:t>Talkable’s</a:t>
            </a:r>
            <a:r>
              <a:rPr lang="en-US" sz="1200" dirty="0">
                <a:latin typeface="Arial Nova" panose="020B0504020202020204" pitchFamily="34" charset="0"/>
              </a:rPr>
              <a:t> talk() method using the object reference.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09A57A-FCBD-83B7-EA27-22188F75C23D}"/>
              </a:ext>
            </a:extLst>
          </p:cNvPr>
          <p:cNvSpPr txBox="1">
            <a:spLocks/>
          </p:cNvSpPr>
          <p:nvPr/>
        </p:nvSpPr>
        <p:spPr>
          <a:xfrm>
            <a:off x="6562725" y="992979"/>
            <a:ext cx="5495926" cy="37599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public class Main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static void main(final String </a:t>
            </a:r>
            <a:r>
              <a:rPr lang="en-US" sz="1200" dirty="0" err="1">
                <a:latin typeface="Arial Nova" panose="020B0504020202020204" pitchFamily="34" charset="0"/>
              </a:rPr>
              <a:t>args</a:t>
            </a:r>
            <a:r>
              <a:rPr lang="en-US" sz="1200" dirty="0">
                <a:latin typeface="Arial Nova" panose="020B0504020202020204" pitchFamily="34" charset="0"/>
              </a:rPr>
              <a:t>[])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Human </a:t>
            </a:r>
            <a:r>
              <a:rPr lang="en-US" sz="1200" dirty="0" err="1">
                <a:latin typeface="Arial Nova" panose="020B0504020202020204" pitchFamily="34" charset="0"/>
              </a:rPr>
              <a:t>human</a:t>
            </a:r>
            <a:r>
              <a:rPr lang="en-US" sz="1200" dirty="0">
                <a:latin typeface="Arial Nova" panose="020B0504020202020204" pitchFamily="34" charset="0"/>
              </a:rPr>
              <a:t> = new Human();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  <a:r>
              <a:rPr lang="en-US" sz="1200" dirty="0" err="1"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latin typeface="Arial Nova" panose="020B0504020202020204" pitchFamily="34" charset="0"/>
              </a:rPr>
              <a:t> = new </a:t>
            </a:r>
            <a:r>
              <a:rPr lang="en-US" sz="1200" dirty="0" err="1">
                <a:latin typeface="Arial Nova" panose="020B0504020202020204" pitchFamily="34" charset="0"/>
              </a:rPr>
              <a:t>RubberDucky</a:t>
            </a:r>
            <a:r>
              <a:rPr lang="en-US" sz="1200" dirty="0">
                <a:latin typeface="Arial Nova" panose="020B0504020202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// Pass the Talkable reference object into the </a:t>
            </a:r>
            <a:r>
              <a:rPr lang="en-US" sz="1200" dirty="0" err="1">
                <a:latin typeface="Arial Nova" panose="020B0504020202020204" pitchFamily="34" charset="0"/>
              </a:rPr>
              <a:t>TalkableAdapter</a:t>
            </a: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 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squeakableWithAdapter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 = new 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TalkableAdapter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(human);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System.out.println</a:t>
            </a:r>
            <a:r>
              <a:rPr lang="en-US" sz="1200" dirty="0">
                <a:latin typeface="Arial Nova" panose="020B0504020202020204" pitchFamily="34" charset="0"/>
              </a:rPr>
              <a:t>("Human...");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human.talk</a:t>
            </a:r>
            <a:r>
              <a:rPr lang="en-US" sz="1200" dirty="0">
                <a:latin typeface="Arial Nova" panose="020B0504020202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human.stopTalking</a:t>
            </a:r>
            <a:r>
              <a:rPr lang="en-US" sz="1200" dirty="0">
                <a:latin typeface="Arial Nova" panose="020B0504020202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System.out.println</a:t>
            </a:r>
            <a:r>
              <a:rPr lang="en-US" sz="1200" dirty="0">
                <a:latin typeface="Arial Nova" panose="020B0504020202020204" pitchFamily="34" charset="0"/>
              </a:rPr>
              <a:t>("</a:t>
            </a:r>
            <a:r>
              <a:rPr lang="en-US" sz="1200" dirty="0" err="1"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latin typeface="Arial Nova" panose="020B0504020202020204" pitchFamily="34" charset="0"/>
              </a:rPr>
              <a:t>...");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squeakable.squeak</a:t>
            </a:r>
            <a:r>
              <a:rPr lang="en-US" sz="1200" dirty="0">
                <a:latin typeface="Arial Nova" panose="020B0504020202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// Now the </a:t>
            </a:r>
            <a:r>
              <a:rPr lang="en-US" sz="1200" dirty="0" err="1"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latin typeface="Arial Nova" panose="020B0504020202020204" pitchFamily="34" charset="0"/>
              </a:rPr>
              <a:t> instance will behave like a Talkable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System.out.println</a:t>
            </a:r>
            <a:r>
              <a:rPr lang="en-US" sz="1200" dirty="0">
                <a:latin typeface="Arial Nova" panose="020B0504020202020204" pitchFamily="34" charset="0"/>
              </a:rPr>
              <a:t>("</a:t>
            </a:r>
            <a:r>
              <a:rPr lang="en-US" sz="1200" dirty="0" err="1">
                <a:latin typeface="Arial Nova" panose="020B0504020202020204" pitchFamily="34" charset="0"/>
              </a:rPr>
              <a:t>Squeakable</a:t>
            </a:r>
            <a:r>
              <a:rPr lang="en-US" sz="1200" dirty="0">
                <a:latin typeface="Arial Nova" panose="020B0504020202020204" pitchFamily="34" charset="0"/>
              </a:rPr>
              <a:t> with </a:t>
            </a:r>
            <a:r>
              <a:rPr lang="en-US" sz="1200" dirty="0" err="1">
                <a:latin typeface="Arial Nova" panose="020B0504020202020204" pitchFamily="34" charset="0"/>
              </a:rPr>
              <a:t>TalkableAdapter</a:t>
            </a:r>
            <a:r>
              <a:rPr lang="en-US" sz="1200" dirty="0">
                <a:latin typeface="Arial Nova" panose="020B0504020202020204" pitchFamily="34" charset="0"/>
              </a:rPr>
              <a:t>...");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squeakableWithAdapter.squeak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2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221DA6-956C-4775-8DD9-05D3B2A52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3180"/>
            <a:ext cx="9817916" cy="3284620"/>
          </a:xfrm>
        </p:spPr>
        <p:txBody>
          <a:bodyPr>
            <a:normAutofit fontScale="77500" lnSpcReduction="20000"/>
          </a:bodyPr>
          <a:lstStyle/>
          <a:p>
            <a:r>
              <a:rPr lang="en-CA" b="1" dirty="0"/>
              <a:t>Quiz</a:t>
            </a:r>
          </a:p>
          <a:p>
            <a:pPr algn="l"/>
            <a:r>
              <a:rPr lang="en-CA" sz="2400" b="1" dirty="0"/>
              <a:t>Q1</a:t>
            </a:r>
            <a:r>
              <a:rPr lang="en-CA" sz="2400" dirty="0"/>
              <a:t>: Why would we use the adapter design pattern? How can we implement it?</a:t>
            </a:r>
          </a:p>
          <a:p>
            <a:pPr algn="l"/>
            <a:r>
              <a:rPr lang="en-CA" sz="2400" b="1" dirty="0"/>
              <a:t>Solution</a:t>
            </a:r>
            <a:r>
              <a:rPr lang="en-CA" sz="2400" dirty="0"/>
              <a:t>: When we want to work with two incompatible interface; by providing an intermediary class that implements the target interface and wraps the behavior of the other interface. </a:t>
            </a:r>
          </a:p>
          <a:p>
            <a:pPr algn="l"/>
            <a:r>
              <a:rPr lang="en-CA" sz="2400" b="1" dirty="0"/>
              <a:t>Q2</a:t>
            </a:r>
            <a:r>
              <a:rPr lang="en-CA" sz="2400" dirty="0"/>
              <a:t>: What are the constituent parts of the adapter pattern?</a:t>
            </a:r>
          </a:p>
          <a:p>
            <a:pPr algn="l"/>
            <a:r>
              <a:rPr lang="en-CA" sz="2400" b="1" dirty="0"/>
              <a:t>Solution: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2 incompatible interfaces – a target interface and an </a:t>
            </a:r>
            <a:r>
              <a:rPr lang="en-CA" sz="2400" dirty="0" err="1"/>
              <a:t>adaptee</a:t>
            </a:r>
            <a:r>
              <a:rPr lang="en-CA" sz="2400" dirty="0"/>
              <a:t>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1 concrete </a:t>
            </a:r>
            <a:r>
              <a:rPr lang="en-CA" sz="2400" dirty="0" err="1"/>
              <a:t>adaptee</a:t>
            </a:r>
            <a:r>
              <a:rPr lang="en-CA" sz="2400" dirty="0"/>
              <a:t> class that implements the </a:t>
            </a:r>
            <a:r>
              <a:rPr lang="en-CA" sz="2400" dirty="0" err="1"/>
              <a:t>adaptee</a:t>
            </a:r>
            <a:r>
              <a:rPr lang="en-CA" sz="2400" dirty="0"/>
              <a:t>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400" dirty="0"/>
              <a:t>1 concrete adaptor class that implements the target interface and captures the behavior of the </a:t>
            </a:r>
            <a:r>
              <a:rPr lang="en-CA" sz="2400" dirty="0" err="1"/>
              <a:t>adaptee</a:t>
            </a:r>
            <a:r>
              <a:rPr lang="en-CA" sz="2400" dirty="0"/>
              <a:t> interface – i.e. the adaptor has and uses an </a:t>
            </a:r>
            <a:r>
              <a:rPr lang="en-CA" sz="2400" dirty="0" err="1"/>
              <a:t>adaptee</a:t>
            </a:r>
            <a:r>
              <a:rPr lang="en-CA" sz="2400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489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4B8B-734A-2E9C-53FB-5A848159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3" y="13285"/>
            <a:ext cx="5657851" cy="100012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Lab Instructions: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EBA8-2B76-5FF0-85DD-21A725D3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978568"/>
            <a:ext cx="5338763" cy="5480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r>
              <a:rPr lang="en-CA" sz="2000" dirty="0"/>
              <a:t>Create a Moveable Interface that has one default method: double </a:t>
            </a:r>
            <a:r>
              <a:rPr lang="en-CA" sz="2000" dirty="0" err="1"/>
              <a:t>getSpeed</a:t>
            </a:r>
            <a:r>
              <a:rPr lang="en-CA" sz="2000" dirty="0"/>
              <a:t>(); </a:t>
            </a:r>
            <a:br>
              <a:rPr lang="en-CA" sz="2000" dirty="0"/>
            </a:br>
            <a:r>
              <a:rPr lang="en-CA" sz="2000" dirty="0"/>
              <a:t>Your Moveable object is travelling in MPH</a:t>
            </a:r>
          </a:p>
          <a:p>
            <a:pPr>
              <a:buFontTx/>
              <a:buChar char="-"/>
            </a:pPr>
            <a:r>
              <a:rPr lang="en-US" sz="2000" dirty="0"/>
              <a:t>Create a </a:t>
            </a:r>
            <a:r>
              <a:rPr lang="en-US" sz="2000" dirty="0" err="1"/>
              <a:t>ToyotaCar</a:t>
            </a:r>
            <a:r>
              <a:rPr lang="en-US" sz="2000" dirty="0"/>
              <a:t> class that implements your Moveable Interface and its inherited method.</a:t>
            </a:r>
          </a:p>
          <a:p>
            <a:pPr>
              <a:buFontTx/>
              <a:buChar char="-"/>
            </a:pPr>
            <a:r>
              <a:rPr lang="en-US" sz="2000" dirty="0"/>
              <a:t>Create a </a:t>
            </a:r>
            <a:r>
              <a:rPr lang="en-US" sz="2000" dirty="0" err="1"/>
              <a:t>MetricMoveable</a:t>
            </a:r>
            <a:r>
              <a:rPr lang="en-US" sz="2000" dirty="0"/>
              <a:t> Interface that has one default method: double </a:t>
            </a:r>
            <a:r>
              <a:rPr lang="en-US" sz="2000" dirty="0" err="1"/>
              <a:t>getSpeed</a:t>
            </a:r>
            <a:r>
              <a:rPr lang="en-US" sz="2000" dirty="0"/>
              <a:t>(); </a:t>
            </a:r>
            <a:br>
              <a:rPr lang="en-US" sz="2000" dirty="0"/>
            </a:br>
            <a:r>
              <a:rPr lang="en-US" sz="2000" dirty="0"/>
              <a:t>This object travels in </a:t>
            </a:r>
            <a:r>
              <a:rPr lang="en-US" sz="2000" dirty="0" err="1"/>
              <a:t>KmPH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Create a </a:t>
            </a:r>
            <a:r>
              <a:rPr lang="en-US" sz="2000" dirty="0" err="1"/>
              <a:t>MoveableAdapter</a:t>
            </a:r>
            <a:r>
              <a:rPr lang="en-US" sz="2000" dirty="0"/>
              <a:t> that takes one instance variable: A Moveable </a:t>
            </a:r>
            <a:r>
              <a:rPr lang="en-US" sz="2000" dirty="0" err="1"/>
              <a:t>toyotaCar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MoveableAdapter</a:t>
            </a:r>
            <a:r>
              <a:rPr lang="en-US" sz="2000" dirty="0"/>
              <a:t> implements your </a:t>
            </a:r>
            <a:r>
              <a:rPr lang="en-US" sz="2000" dirty="0" err="1"/>
              <a:t>MetricMoveable</a:t>
            </a:r>
            <a:r>
              <a:rPr lang="en-US" sz="2000" dirty="0"/>
              <a:t> Interface. You will convert the </a:t>
            </a:r>
            <a:r>
              <a:rPr lang="en-US" sz="2000" dirty="0" err="1"/>
              <a:t>getSpeed</a:t>
            </a:r>
            <a:r>
              <a:rPr lang="en-US" sz="2000" dirty="0"/>
              <a:t>(); from MPH to </a:t>
            </a:r>
            <a:r>
              <a:rPr lang="en-US" sz="2000" dirty="0" err="1"/>
              <a:t>KmPH</a:t>
            </a:r>
            <a:r>
              <a:rPr lang="en-US" sz="2000" dirty="0"/>
              <a:t>.</a:t>
            </a:r>
          </a:p>
          <a:p>
            <a:pPr>
              <a:buFontTx/>
              <a:buChar char="-"/>
            </a:pPr>
            <a:r>
              <a:rPr lang="en-US" sz="2000" dirty="0"/>
              <a:t>Create a Driver that shows the Adapter in action.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692C9-3C97-776F-9065-C79582905F56}"/>
              </a:ext>
            </a:extLst>
          </p:cNvPr>
          <p:cNvSpPr txBox="1">
            <a:spLocks/>
          </p:cNvSpPr>
          <p:nvPr/>
        </p:nvSpPr>
        <p:spPr>
          <a:xfrm>
            <a:off x="6372227" y="0"/>
            <a:ext cx="47625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Lab Answer: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CD0723-D8D7-0DA8-2838-E9E3535F5825}"/>
              </a:ext>
            </a:extLst>
          </p:cNvPr>
          <p:cNvSpPr txBox="1">
            <a:spLocks/>
          </p:cNvSpPr>
          <p:nvPr/>
        </p:nvSpPr>
        <p:spPr>
          <a:xfrm>
            <a:off x="5819774" y="513347"/>
            <a:ext cx="5338763" cy="6561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/**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* A moveable Interface that has a standard speed in MPH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public interface Moveable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double </a:t>
            </a:r>
            <a:r>
              <a:rPr lang="en-US" sz="2000" dirty="0" err="1"/>
              <a:t>getSpeed</a:t>
            </a:r>
            <a:r>
              <a:rPr lang="en-US" sz="2000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/**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* A Toyota Car that is a Moveable Object. It travels at a velocity measured in MPH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public class </a:t>
            </a:r>
            <a:r>
              <a:rPr lang="en-CA" sz="2000" dirty="0" err="1"/>
              <a:t>ToyotaCar</a:t>
            </a:r>
            <a:r>
              <a:rPr lang="en-CA" sz="2000" dirty="0"/>
              <a:t> implements Moveable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   public static final int TOYOTA_CAR_SPEED_MPH;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   static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       TOYOTA_CAR_SPEED_MPH = 80;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   @Override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   public double </a:t>
            </a:r>
            <a:r>
              <a:rPr lang="en-CA" sz="2000" dirty="0" err="1"/>
              <a:t>getSpeed</a:t>
            </a:r>
            <a:r>
              <a:rPr lang="en-CA" sz="2000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       return TOYOTA_CAR_SPEED_MPH;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Arial Nova" panose="020B0504020202020204" pitchFamily="34" charset="0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Arial Nova" panose="020B0504020202020204" pitchFamily="34" charset="0"/>
              </a:rPr>
              <a:t> * A </a:t>
            </a:r>
            <a:r>
              <a:rPr lang="en-US" sz="2000" dirty="0" err="1">
                <a:latin typeface="Arial Nova" panose="020B0504020202020204" pitchFamily="34" charset="0"/>
              </a:rPr>
              <a:t>MetricMoveable</a:t>
            </a:r>
            <a:r>
              <a:rPr lang="en-US" sz="2000" dirty="0">
                <a:latin typeface="Arial Nova" panose="020B0504020202020204" pitchFamily="34" charset="0"/>
              </a:rPr>
              <a:t> Interface that has a standard speed in MPH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Arial Nova" panose="020B0504020202020204" pitchFamily="34" charset="0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Arial Nova" panose="020B0504020202020204" pitchFamily="34" charset="0"/>
              </a:rPr>
              <a:t>public interface </a:t>
            </a:r>
            <a:r>
              <a:rPr lang="en-US" sz="2000" dirty="0" err="1">
                <a:latin typeface="Arial Nova" panose="020B0504020202020204" pitchFamily="34" charset="0"/>
              </a:rPr>
              <a:t>MetricMoveable</a:t>
            </a:r>
            <a:r>
              <a:rPr lang="en-US" sz="2000" dirty="0">
                <a:latin typeface="Arial Nova" panose="020B05040202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Arial Nova" panose="020B0504020202020204" pitchFamily="34" charset="0"/>
              </a:rPr>
              <a:t>    double </a:t>
            </a:r>
            <a:r>
              <a:rPr lang="en-US" sz="2000" dirty="0" err="1">
                <a:latin typeface="Arial Nova" panose="020B0504020202020204" pitchFamily="34" charset="0"/>
              </a:rPr>
              <a:t>getSpeed</a:t>
            </a:r>
            <a:r>
              <a:rPr lang="en-US" sz="2000" dirty="0">
                <a:latin typeface="Arial Nova" panose="020B0504020202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Arial Nova" panose="020B05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6840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C568-FF74-7988-26C3-C537BAB7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23840"/>
            <a:ext cx="6000750" cy="1038224"/>
          </a:xfrm>
        </p:spPr>
        <p:txBody>
          <a:bodyPr/>
          <a:lstStyle/>
          <a:p>
            <a:r>
              <a:rPr lang="en-CA" dirty="0"/>
              <a:t>Lab Answer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9093-847E-DB97-7026-493F6DBE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240" y="2544364"/>
            <a:ext cx="3543300" cy="1769271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Output: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The </a:t>
            </a:r>
            <a:r>
              <a:rPr lang="en-US" sz="1200" dirty="0" err="1">
                <a:latin typeface="Arial Nova" panose="020B0504020202020204" pitchFamily="34" charset="0"/>
              </a:rPr>
              <a:t>toyota</a:t>
            </a:r>
            <a:r>
              <a:rPr lang="en-US" sz="1200" dirty="0">
                <a:latin typeface="Arial Nova" panose="020B0504020202020204" pitchFamily="34" charset="0"/>
              </a:rPr>
              <a:t> car is currently travelling at 80.0 miles per hour.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Using </a:t>
            </a:r>
            <a:r>
              <a:rPr lang="en-US" sz="1200" dirty="0" err="1">
                <a:latin typeface="Arial Nova" panose="020B0504020202020204" pitchFamily="34" charset="0"/>
              </a:rPr>
              <a:t>MetricMoveable</a:t>
            </a:r>
            <a:r>
              <a:rPr lang="en-US" sz="1200" dirty="0">
                <a:latin typeface="Arial Nova" panose="020B0504020202020204" pitchFamily="34" charset="0"/>
              </a:rPr>
              <a:t>, the </a:t>
            </a:r>
            <a:r>
              <a:rPr lang="en-US" sz="1200" dirty="0" err="1">
                <a:latin typeface="Arial Nova" panose="020B0504020202020204" pitchFamily="34" charset="0"/>
              </a:rPr>
              <a:t>toyota</a:t>
            </a:r>
            <a:r>
              <a:rPr lang="en-US" sz="1200" dirty="0">
                <a:latin typeface="Arial Nova" panose="020B0504020202020204" pitchFamily="34" charset="0"/>
              </a:rPr>
              <a:t> car is travelling at 128.75 </a:t>
            </a:r>
            <a:r>
              <a:rPr lang="en-US" sz="1200" dirty="0" err="1">
                <a:latin typeface="Arial Nova" panose="020B0504020202020204" pitchFamily="34" charset="0"/>
              </a:rPr>
              <a:t>kilometres</a:t>
            </a:r>
            <a:r>
              <a:rPr lang="en-US" sz="1200" dirty="0">
                <a:latin typeface="Arial Nova" panose="020B0504020202020204" pitchFamily="34" charset="0"/>
              </a:rPr>
              <a:t> per hour.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 Nova" panose="020B0504020202020204" pitchFamily="34" charset="0"/>
              </a:rPr>
              <a:t>Process finished with exit code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09A57A-FCBD-83B7-EA27-22188F75C23D}"/>
              </a:ext>
            </a:extLst>
          </p:cNvPr>
          <p:cNvSpPr txBox="1">
            <a:spLocks/>
          </p:cNvSpPr>
          <p:nvPr/>
        </p:nvSpPr>
        <p:spPr>
          <a:xfrm>
            <a:off x="342900" y="940940"/>
            <a:ext cx="10902115" cy="569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/**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* A </a:t>
            </a:r>
            <a:r>
              <a:rPr lang="en-US" sz="1200" dirty="0" err="1">
                <a:latin typeface="Arial Nova" panose="020B0504020202020204" pitchFamily="34" charset="0"/>
              </a:rPr>
              <a:t>MoveableAdapter</a:t>
            </a:r>
            <a:r>
              <a:rPr lang="en-US" sz="1200" dirty="0">
                <a:latin typeface="Arial Nova" panose="020B0504020202020204" pitchFamily="34" charset="0"/>
              </a:rPr>
              <a:t> that implements a </a:t>
            </a:r>
            <a:r>
              <a:rPr lang="en-US" sz="1200" dirty="0" err="1">
                <a:latin typeface="Arial Nova" panose="020B0504020202020204" pitchFamily="34" charset="0"/>
              </a:rPr>
              <a:t>MetricMoveable</a:t>
            </a:r>
            <a:r>
              <a:rPr lang="en-US" sz="1200" dirty="0">
                <a:latin typeface="Arial Nova" panose="020B0504020202020204" pitchFamily="34" charset="0"/>
              </a:rPr>
              <a:t> Interface. We use this </a:t>
            </a:r>
            <a:r>
              <a:rPr lang="en-US" sz="1200" dirty="0" err="1">
                <a:latin typeface="Arial Nova" panose="020B0504020202020204" pitchFamily="34" charset="0"/>
              </a:rPr>
              <a:t>MoveableAdapter</a:t>
            </a:r>
            <a:r>
              <a:rPr lang="en-US" sz="1200" dirty="0">
                <a:latin typeface="Arial Nova" panose="020B05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* to convert the </a:t>
            </a:r>
            <a:r>
              <a:rPr lang="en-US" sz="1200" dirty="0" err="1">
                <a:latin typeface="Arial Nova" panose="020B0504020202020204" pitchFamily="34" charset="0"/>
              </a:rPr>
              <a:t>ToyotaCar's</a:t>
            </a:r>
            <a:r>
              <a:rPr lang="en-US" sz="1200" dirty="0">
                <a:latin typeface="Arial Nova" panose="020B0504020202020204" pitchFamily="34" charset="0"/>
              </a:rPr>
              <a:t> speed from MPH to </a:t>
            </a:r>
            <a:r>
              <a:rPr lang="en-US" sz="1200" dirty="0" err="1">
                <a:latin typeface="Arial Nova" panose="020B0504020202020204" pitchFamily="34" charset="0"/>
              </a:rPr>
              <a:t>KmPH</a:t>
            </a: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public class </a:t>
            </a:r>
            <a:r>
              <a:rPr lang="en-US" sz="1200" dirty="0" err="1">
                <a:latin typeface="Arial Nova" panose="020B0504020202020204" pitchFamily="34" charset="0"/>
              </a:rPr>
              <a:t>MoveableAdapter</a:t>
            </a:r>
            <a:r>
              <a:rPr lang="en-US" sz="1200" dirty="0">
                <a:latin typeface="Arial Nova" panose="020B0504020202020204" pitchFamily="34" charset="0"/>
              </a:rPr>
              <a:t> implements </a:t>
            </a:r>
            <a:r>
              <a:rPr lang="en-US" sz="1200" dirty="0" err="1">
                <a:latin typeface="Arial Nova" panose="020B0504020202020204" pitchFamily="34" charset="0"/>
              </a:rPr>
              <a:t>MetricMoveable</a:t>
            </a:r>
            <a:r>
              <a:rPr lang="en-US" sz="1200" dirty="0">
                <a:latin typeface="Arial Nova" panose="020B05040202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static final double KMPH_CONVERSION;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static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KMPH_CONVERSION = 1.60934;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private final Moveable </a:t>
            </a:r>
            <a:r>
              <a:rPr lang="en-US" sz="1200" dirty="0" err="1">
                <a:latin typeface="Arial Nova" panose="020B0504020202020204" pitchFamily="34" charset="0"/>
              </a:rPr>
              <a:t>standardCar</a:t>
            </a:r>
            <a:r>
              <a:rPr lang="en-US" sz="1200" dirty="0">
                <a:latin typeface="Arial Nova" panose="020B05040202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</a:t>
            </a:r>
            <a:r>
              <a:rPr lang="en-US" sz="1200" dirty="0" err="1">
                <a:latin typeface="Arial Nova" panose="020B0504020202020204" pitchFamily="34" charset="0"/>
              </a:rPr>
              <a:t>MoveableAdapter</a:t>
            </a:r>
            <a:r>
              <a:rPr lang="en-US" sz="1200" dirty="0">
                <a:latin typeface="Arial Nova" panose="020B0504020202020204" pitchFamily="34" charset="0"/>
              </a:rPr>
              <a:t>(final Moveable </a:t>
            </a:r>
            <a:r>
              <a:rPr lang="en-US" sz="1200" dirty="0" err="1">
                <a:latin typeface="Arial Nova" panose="020B0504020202020204" pitchFamily="34" charset="0"/>
              </a:rPr>
              <a:t>standardCar</a:t>
            </a:r>
            <a:r>
              <a:rPr lang="en-US" sz="1200" dirty="0">
                <a:latin typeface="Arial Nova" panose="020B050402020202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this.standardCar</a:t>
            </a:r>
            <a:r>
              <a:rPr lang="en-US" sz="1200" dirty="0">
                <a:latin typeface="Arial Nova" panose="020B0504020202020204" pitchFamily="34" charset="0"/>
              </a:rPr>
              <a:t> = </a:t>
            </a:r>
            <a:r>
              <a:rPr lang="en-US" sz="1200" dirty="0" err="1">
                <a:latin typeface="Arial Nova" panose="020B0504020202020204" pitchFamily="34" charset="0"/>
              </a:rPr>
              <a:t>standardCar</a:t>
            </a:r>
            <a:r>
              <a:rPr lang="en-US" sz="1200" dirty="0">
                <a:latin typeface="Arial Nova" panose="020B05040202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double </a:t>
            </a:r>
            <a:r>
              <a:rPr lang="en-US" sz="1200" dirty="0" err="1">
                <a:latin typeface="Arial Nova" panose="020B0504020202020204" pitchFamily="34" charset="0"/>
              </a:rPr>
              <a:t>getSpeed</a:t>
            </a:r>
            <a:r>
              <a:rPr lang="en-US" sz="1200" dirty="0">
                <a:latin typeface="Arial Nova" panose="020B0504020202020204" pitchFamily="34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return </a:t>
            </a:r>
            <a:r>
              <a:rPr lang="en-US" sz="1200" dirty="0" err="1">
                <a:latin typeface="Arial Nova" panose="020B0504020202020204" pitchFamily="34" charset="0"/>
              </a:rPr>
              <a:t>convertMPHtoKMPH</a:t>
            </a:r>
            <a:r>
              <a:rPr lang="en-US" sz="1200" dirty="0">
                <a:latin typeface="Arial Nova" panose="020B0504020202020204" pitchFamily="34" charset="0"/>
              </a:rPr>
              <a:t>(</a:t>
            </a:r>
            <a:r>
              <a:rPr lang="en-US" sz="1200" dirty="0" err="1">
                <a:latin typeface="Arial Nova" panose="020B0504020202020204" pitchFamily="34" charset="0"/>
              </a:rPr>
              <a:t>standardCar.getSpeed</a:t>
            </a:r>
            <a:r>
              <a:rPr lang="en-US" sz="1200" dirty="0">
                <a:latin typeface="Arial Nova" panose="020B0504020202020204" pitchFamily="34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private double </a:t>
            </a:r>
            <a:r>
              <a:rPr lang="en-US" sz="1200" dirty="0" err="1">
                <a:latin typeface="Arial Nova" panose="020B0504020202020204" pitchFamily="34" charset="0"/>
              </a:rPr>
              <a:t>convertMPHtoKMPH</a:t>
            </a:r>
            <a:r>
              <a:rPr lang="en-US" sz="1200" dirty="0">
                <a:latin typeface="Arial Nova" panose="020B0504020202020204" pitchFamily="34" charset="0"/>
              </a:rPr>
              <a:t>(final double mph)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return mph * KMPH_CONVERSION;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public static void main(final String[] </a:t>
            </a:r>
            <a:r>
              <a:rPr lang="en-US" sz="1200" dirty="0" err="1">
                <a:latin typeface="Arial Nova" panose="020B0504020202020204" pitchFamily="34" charset="0"/>
              </a:rPr>
              <a:t>args</a:t>
            </a:r>
            <a:r>
              <a:rPr lang="en-US" sz="1200" dirty="0">
                <a:latin typeface="Arial Nova" panose="020B050402020202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Moveable </a:t>
            </a:r>
            <a:r>
              <a:rPr lang="en-US" sz="1200" dirty="0" err="1">
                <a:latin typeface="Arial Nova" panose="020B0504020202020204" pitchFamily="34" charset="0"/>
              </a:rPr>
              <a:t>toyotaCar</a:t>
            </a:r>
            <a:r>
              <a:rPr lang="en-US" sz="1200" dirty="0">
                <a:latin typeface="Arial Nova" panose="020B0504020202020204" pitchFamily="34" charset="0"/>
              </a:rPr>
              <a:t> = new </a:t>
            </a:r>
            <a:r>
              <a:rPr lang="en-US" sz="1200" dirty="0" err="1">
                <a:latin typeface="Arial Nova" panose="020B0504020202020204" pitchFamily="34" charset="0"/>
              </a:rPr>
              <a:t>ToyotaCar</a:t>
            </a:r>
            <a:r>
              <a:rPr lang="en-US" sz="1200" dirty="0">
                <a:latin typeface="Arial Nova" panose="020B0504020202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MetricMoveable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 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toyotaAdapter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 = new 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MoveableAdapter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(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toyotaCar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// Toyota Car implements Moveable which is in MPH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System.out.println</a:t>
            </a:r>
            <a:r>
              <a:rPr lang="en-US" sz="1200" dirty="0">
                <a:latin typeface="Arial Nova" panose="020B0504020202020204" pitchFamily="34" charset="0"/>
              </a:rPr>
              <a:t>("The </a:t>
            </a:r>
            <a:r>
              <a:rPr lang="en-US" sz="1200" dirty="0" err="1">
                <a:latin typeface="Arial Nova" panose="020B0504020202020204" pitchFamily="34" charset="0"/>
              </a:rPr>
              <a:t>toyota</a:t>
            </a:r>
            <a:r>
              <a:rPr lang="en-US" sz="1200" dirty="0">
                <a:latin typeface="Arial Nova" panose="020B0504020202020204" pitchFamily="34" charset="0"/>
              </a:rPr>
              <a:t> car is currently travelling at " + </a:t>
            </a:r>
            <a:r>
              <a:rPr lang="en-US" sz="1200" dirty="0" err="1">
                <a:latin typeface="Arial Nova" panose="020B0504020202020204" pitchFamily="34" charset="0"/>
              </a:rPr>
              <a:t>toyotaCar.getSpeed</a:t>
            </a:r>
            <a:r>
              <a:rPr lang="en-US" sz="1200" dirty="0">
                <a:latin typeface="Arial Nova" panose="020B0504020202020204" pitchFamily="34" charset="0"/>
              </a:rPr>
              <a:t>() + " miles per hour.");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Arial Nova" panose="020B05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// Toyota Car utilizes </a:t>
            </a:r>
            <a:r>
              <a:rPr lang="en-US" sz="1200" dirty="0" err="1">
                <a:latin typeface="Arial Nova" panose="020B0504020202020204" pitchFamily="34" charset="0"/>
              </a:rPr>
              <a:t>MoveableAdapter</a:t>
            </a:r>
            <a:r>
              <a:rPr lang="en-US" sz="1200" dirty="0">
                <a:latin typeface="Arial Nova" panose="020B0504020202020204" pitchFamily="34" charset="0"/>
              </a:rPr>
              <a:t>, and can now be recorded in KMPH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    </a:t>
            </a:r>
            <a:r>
              <a:rPr lang="en-US" sz="1200" dirty="0" err="1">
                <a:latin typeface="Arial Nova" panose="020B0504020202020204" pitchFamily="34" charset="0"/>
              </a:rPr>
              <a:t>System.out.format</a:t>
            </a:r>
            <a:r>
              <a:rPr lang="en-US" sz="1200" dirty="0">
                <a:latin typeface="Arial Nova" panose="020B0504020202020204" pitchFamily="34" charset="0"/>
              </a:rPr>
              <a:t>("Using </a:t>
            </a:r>
            <a:r>
              <a:rPr lang="en-US" sz="1200" dirty="0" err="1">
                <a:latin typeface="Arial Nova" panose="020B0504020202020204" pitchFamily="34" charset="0"/>
              </a:rPr>
              <a:t>MetricMoveable</a:t>
            </a:r>
            <a:r>
              <a:rPr lang="en-US" sz="1200" dirty="0">
                <a:latin typeface="Arial Nova" panose="020B0504020202020204" pitchFamily="34" charset="0"/>
              </a:rPr>
              <a:t>, the </a:t>
            </a:r>
            <a:r>
              <a:rPr lang="en-US" sz="1200" dirty="0" err="1">
                <a:latin typeface="Arial Nova" panose="020B0504020202020204" pitchFamily="34" charset="0"/>
              </a:rPr>
              <a:t>toyota</a:t>
            </a:r>
            <a:r>
              <a:rPr lang="en-US" sz="1200" dirty="0">
                <a:latin typeface="Arial Nova" panose="020B0504020202020204" pitchFamily="34" charset="0"/>
              </a:rPr>
              <a:t> car is travelling at %.2f </a:t>
            </a:r>
            <a:r>
              <a:rPr lang="en-US" sz="1200" dirty="0" err="1">
                <a:latin typeface="Arial Nova" panose="020B0504020202020204" pitchFamily="34" charset="0"/>
              </a:rPr>
              <a:t>kilometres</a:t>
            </a:r>
            <a:r>
              <a:rPr lang="en-US" sz="1200" dirty="0">
                <a:latin typeface="Arial Nova" panose="020B0504020202020204" pitchFamily="34" charset="0"/>
              </a:rPr>
              <a:t> per hour.", </a:t>
            </a:r>
            <a:r>
              <a:rPr lang="en-US" sz="1200" dirty="0" err="1">
                <a:highlight>
                  <a:srgbClr val="FFFF00"/>
                </a:highlight>
                <a:latin typeface="Arial Nova" panose="020B0504020202020204" pitchFamily="34" charset="0"/>
              </a:rPr>
              <a:t>toyotaAdapter.getSpeed</a:t>
            </a:r>
            <a:r>
              <a:rPr lang="en-US" sz="1200" dirty="0">
                <a:highlight>
                  <a:srgbClr val="FFFF00"/>
                </a:highlight>
                <a:latin typeface="Arial Nova" panose="020B0504020202020204" pitchFamily="34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Arial Nova" panose="020B05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1166</Words>
  <Application>Microsoft Office PowerPoint</Application>
  <PresentationFormat>Widescreen</PresentationFormat>
  <Paragraphs>178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Office Theme</vt:lpstr>
      <vt:lpstr>Adapter Pattern</vt:lpstr>
      <vt:lpstr>Adapter Pattern Types:</vt:lpstr>
      <vt:lpstr>Adapter Example (cont’d)</vt:lpstr>
      <vt:lpstr>PowerPoint Presentation</vt:lpstr>
      <vt:lpstr>Lab Instructions:</vt:lpstr>
      <vt:lpstr>Lab Answer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Singer</dc:creator>
  <cp:lastModifiedBy>Andrew Peterson</cp:lastModifiedBy>
  <cp:revision>5</cp:revision>
  <dcterms:created xsi:type="dcterms:W3CDTF">2022-11-27T21:26:03Z</dcterms:created>
  <dcterms:modified xsi:type="dcterms:W3CDTF">2022-11-30T03:10:00Z</dcterms:modified>
</cp:coreProperties>
</file>