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6" r:id="rId1"/>
  </p:sldMasterIdLst>
  <p:notesMasterIdLst>
    <p:notesMasterId r:id="rId21"/>
  </p:notesMasterIdLst>
  <p:sldIdLst>
    <p:sldId id="256" r:id="rId2"/>
    <p:sldId id="258" r:id="rId3"/>
    <p:sldId id="259" r:id="rId4"/>
    <p:sldId id="260" r:id="rId5"/>
    <p:sldId id="261" r:id="rId6"/>
    <p:sldId id="265" r:id="rId7"/>
    <p:sldId id="266" r:id="rId8"/>
    <p:sldId id="268" r:id="rId9"/>
    <p:sldId id="269" r:id="rId10"/>
    <p:sldId id="270" r:id="rId11"/>
    <p:sldId id="280" r:id="rId12"/>
    <p:sldId id="271" r:id="rId13"/>
    <p:sldId id="274" r:id="rId14"/>
    <p:sldId id="276" r:id="rId15"/>
    <p:sldId id="277" r:id="rId16"/>
    <p:sldId id="278" r:id="rId17"/>
    <p:sldId id="279" r:id="rId18"/>
    <p:sldId id="281" r:id="rId19"/>
    <p:sldId id="28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8" autoAdjust="0"/>
    <p:restoredTop sz="94660"/>
  </p:normalViewPr>
  <p:slideViewPr>
    <p:cSldViewPr snapToGrid="0">
      <p:cViewPr varScale="1">
        <p:scale>
          <a:sx n="114" d="100"/>
          <a:sy n="114" d="100"/>
        </p:scale>
        <p:origin x="102" y="3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6286C3-CFF0-4CF3-BE0C-605F9F18A358}" type="datetimeFigureOut">
              <a:rPr lang="en-CA" smtClean="0"/>
              <a:pPr/>
              <a:t>2022-06-03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2EAC2-9E16-4734-96F6-BEF5BFEFD68D}" type="slidenum">
              <a:rPr lang="en-CA" smtClean="0"/>
              <a:pPr/>
              <a:t>‹#›</a:t>
            </a:fld>
            <a:endParaRPr lang="en-CA"/>
          </a:p>
        </p:txBody>
      </p:sp>
    </p:spTree>
    <p:extLst>
      <p:ext uri="{BB962C8B-B14F-4D97-AF65-F5344CB8AC3E}">
        <p14:creationId xmlns:p14="http://schemas.microsoft.com/office/powerpoint/2010/main" val="24016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F12E6D3-FFF1-4A64-BED1-4E3CE434F7B9}" type="datetime1">
              <a:rPr lang="en-US" smtClean="0"/>
              <a:pPr/>
              <a:t>6/3/2022</a:t>
            </a:fld>
            <a:endParaRPr lang="en-US" dirty="0"/>
          </a:p>
        </p:txBody>
      </p:sp>
      <p:sp>
        <p:nvSpPr>
          <p:cNvPr id="8" name="Footer Placeholder 7"/>
          <p:cNvSpPr>
            <a:spLocks noGrp="1"/>
          </p:cNvSpPr>
          <p:nvPr>
            <p:ph type="ftr" sz="quarter" idx="11"/>
          </p:nvPr>
        </p:nvSpPr>
        <p:spPr/>
        <p:txBody>
          <a:bodyPr/>
          <a:lstStyle/>
          <a:p>
            <a:r>
              <a:rPr lang="en-US"/>
              <a:t>2601 L7: Unit Testing</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0A0A09-3951-4495-ACEA-CACB79CD0E3A}" type="datetime1">
              <a:rPr lang="en-US" smtClean="0"/>
              <a:pPr/>
              <a:t>6/3/2022</a:t>
            </a:fld>
            <a:endParaRPr lang="en-US" dirty="0"/>
          </a:p>
        </p:txBody>
      </p:sp>
      <p:sp>
        <p:nvSpPr>
          <p:cNvPr id="5" name="Footer Placeholder 4"/>
          <p:cNvSpPr>
            <a:spLocks noGrp="1"/>
          </p:cNvSpPr>
          <p:nvPr>
            <p:ph type="ftr" sz="quarter" idx="11"/>
          </p:nvPr>
        </p:nvSpPr>
        <p:spPr/>
        <p:txBody>
          <a:bodyPr/>
          <a:lstStyle/>
          <a:p>
            <a:r>
              <a:rPr lang="en-US"/>
              <a:t>2601 L7: Unit Testing</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9802DC-13AF-41BC-9E48-C984BDC5ABD8}" type="datetime1">
              <a:rPr lang="en-US" smtClean="0"/>
              <a:pPr/>
              <a:t>6/3/2022</a:t>
            </a:fld>
            <a:endParaRPr lang="en-US" dirty="0"/>
          </a:p>
        </p:txBody>
      </p:sp>
      <p:sp>
        <p:nvSpPr>
          <p:cNvPr id="5" name="Footer Placeholder 4"/>
          <p:cNvSpPr>
            <a:spLocks noGrp="1"/>
          </p:cNvSpPr>
          <p:nvPr>
            <p:ph type="ftr" sz="quarter" idx="11"/>
          </p:nvPr>
        </p:nvSpPr>
        <p:spPr/>
        <p:txBody>
          <a:bodyPr/>
          <a:lstStyle/>
          <a:p>
            <a:r>
              <a:rPr lang="en-US"/>
              <a:t>2601 L7: Unit Testing</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510A69-B3FC-4BFE-B77D-EAFF7EDB9D11}" type="datetime1">
              <a:rPr lang="en-US" smtClean="0"/>
              <a:pPr/>
              <a:t>6/3/2022</a:t>
            </a:fld>
            <a:endParaRPr lang="en-US" dirty="0"/>
          </a:p>
        </p:txBody>
      </p:sp>
      <p:sp>
        <p:nvSpPr>
          <p:cNvPr id="8" name="Footer Placeholder 7"/>
          <p:cNvSpPr>
            <a:spLocks noGrp="1"/>
          </p:cNvSpPr>
          <p:nvPr>
            <p:ph type="ftr" sz="quarter" idx="11"/>
          </p:nvPr>
        </p:nvSpPr>
        <p:spPr/>
        <p:txBody>
          <a:bodyPr/>
          <a:lstStyle/>
          <a:p>
            <a:r>
              <a:rPr lang="en-US"/>
              <a:t>2601 L7: Unit Testing</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FD1D800-2EB1-4DF8-BC67-B4D755EB3677}" type="datetime1">
              <a:rPr lang="en-US" smtClean="0"/>
              <a:pPr/>
              <a:t>6/3/2022</a:t>
            </a:fld>
            <a:endParaRPr lang="en-US" dirty="0"/>
          </a:p>
        </p:txBody>
      </p:sp>
      <p:sp>
        <p:nvSpPr>
          <p:cNvPr id="8" name="Footer Placeholder 7"/>
          <p:cNvSpPr>
            <a:spLocks noGrp="1"/>
          </p:cNvSpPr>
          <p:nvPr>
            <p:ph type="ftr" sz="quarter" idx="11"/>
          </p:nvPr>
        </p:nvSpPr>
        <p:spPr/>
        <p:txBody>
          <a:bodyPr/>
          <a:lstStyle/>
          <a:p>
            <a:r>
              <a:rPr lang="en-US"/>
              <a:t>2601 L7: Unit Testing</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BBC40AC-A33F-4717-93FC-DAEA1852BCC2}" type="datetime1">
              <a:rPr lang="en-US" smtClean="0"/>
              <a:pPr/>
              <a:t>6/3/2022</a:t>
            </a:fld>
            <a:endParaRPr lang="en-US" dirty="0"/>
          </a:p>
        </p:txBody>
      </p:sp>
      <p:sp>
        <p:nvSpPr>
          <p:cNvPr id="9" name="Footer Placeholder 8"/>
          <p:cNvSpPr>
            <a:spLocks noGrp="1"/>
          </p:cNvSpPr>
          <p:nvPr>
            <p:ph type="ftr" sz="quarter" idx="11"/>
          </p:nvPr>
        </p:nvSpPr>
        <p:spPr/>
        <p:txBody>
          <a:bodyPr/>
          <a:lstStyle/>
          <a:p>
            <a:r>
              <a:rPr lang="en-US"/>
              <a:t>2601 L7: Unit Testing</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721AA56-2565-4ECE-9B81-CB9B80352590}" type="datetime1">
              <a:rPr lang="en-US" smtClean="0"/>
              <a:pPr/>
              <a:t>6/3/2022</a:t>
            </a:fld>
            <a:endParaRPr lang="en-US" dirty="0"/>
          </a:p>
        </p:txBody>
      </p:sp>
      <p:sp>
        <p:nvSpPr>
          <p:cNvPr id="8" name="Footer Placeholder 7"/>
          <p:cNvSpPr>
            <a:spLocks noGrp="1"/>
          </p:cNvSpPr>
          <p:nvPr>
            <p:ph type="ftr" sz="quarter" idx="11"/>
          </p:nvPr>
        </p:nvSpPr>
        <p:spPr/>
        <p:txBody>
          <a:bodyPr/>
          <a:lstStyle/>
          <a:p>
            <a:r>
              <a:rPr lang="en-US"/>
              <a:t>2601 L7: Unit Testing</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ACBBA9-83F4-4667-BB17-05B180D9AAD4}" type="datetime1">
              <a:rPr lang="en-US" smtClean="0"/>
              <a:pPr/>
              <a:t>6/3/2022</a:t>
            </a:fld>
            <a:endParaRPr lang="en-US" dirty="0"/>
          </a:p>
        </p:txBody>
      </p:sp>
      <p:sp>
        <p:nvSpPr>
          <p:cNvPr id="4" name="Footer Placeholder 3"/>
          <p:cNvSpPr>
            <a:spLocks noGrp="1"/>
          </p:cNvSpPr>
          <p:nvPr>
            <p:ph type="ftr" sz="quarter" idx="11"/>
          </p:nvPr>
        </p:nvSpPr>
        <p:spPr/>
        <p:txBody>
          <a:bodyPr/>
          <a:lstStyle/>
          <a:p>
            <a:r>
              <a:rPr lang="en-US"/>
              <a:t>2601 L7: Unit Testing</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B2593-03AE-4752-9CF4-164291304515}" type="datetime1">
              <a:rPr lang="en-US" smtClean="0"/>
              <a:pPr/>
              <a:t>6/3/2022</a:t>
            </a:fld>
            <a:endParaRPr lang="en-US" dirty="0"/>
          </a:p>
        </p:txBody>
      </p:sp>
      <p:sp>
        <p:nvSpPr>
          <p:cNvPr id="3" name="Footer Placeholder 2"/>
          <p:cNvSpPr>
            <a:spLocks noGrp="1"/>
          </p:cNvSpPr>
          <p:nvPr>
            <p:ph type="ftr" sz="quarter" idx="11"/>
          </p:nvPr>
        </p:nvSpPr>
        <p:spPr/>
        <p:txBody>
          <a:bodyPr/>
          <a:lstStyle/>
          <a:p>
            <a:r>
              <a:rPr lang="en-US"/>
              <a:t>2601 L7: Unit Testing</a:t>
            </a:r>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7951590-0FF5-4656-BCFE-5C6390A4F37D}" type="datetime1">
              <a:rPr lang="en-US" smtClean="0"/>
              <a:pPr/>
              <a:t>6/3/2022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2601 L7: Unit Testing</a:t>
            </a:r>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4815F30-45DA-4F02-993D-30778C9CE8C2}" type="datetime1">
              <a:rPr lang="en-US" smtClean="0"/>
              <a:pPr/>
              <a:t>6/3/2022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2601 L7: Unit Testing</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13DE604-2CF8-4F10-A7F5-F74780D2731D}" type="datetime1">
              <a:rPr lang="en-US" smtClean="0"/>
              <a:pPr/>
              <a:t>6/3/2022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2601 L7: Unit Testing</a:t>
            </a:r>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junit.org/junit5/docs/current/api/org.junit.jupiter.api/org/junit/jupiter/api/Assertion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E2D3-EDE1-4704-ADCC-245D2A80762A}"/>
              </a:ext>
            </a:extLst>
          </p:cNvPr>
          <p:cNvSpPr>
            <a:spLocks noGrp="1"/>
          </p:cNvSpPr>
          <p:nvPr>
            <p:ph type="ctrTitle"/>
          </p:nvPr>
        </p:nvSpPr>
        <p:spPr/>
        <p:txBody>
          <a:bodyPr>
            <a:normAutofit fontScale="90000"/>
          </a:bodyPr>
          <a:lstStyle/>
          <a:p>
            <a:r>
              <a:rPr lang="en-US"/>
              <a:t>COMP2601:</a:t>
            </a:r>
            <a:br>
              <a:rPr lang="en-US"/>
            </a:br>
            <a:r>
              <a:rPr lang="en-US"/>
              <a:t>Programming fundamentals </a:t>
            </a:r>
            <a:br>
              <a:rPr lang="en-US"/>
            </a:br>
            <a:r>
              <a:rPr lang="en-US"/>
              <a:t>part 3 (objects)</a:t>
            </a:r>
            <a:endParaRPr lang="en-CA"/>
          </a:p>
        </p:txBody>
      </p:sp>
      <p:sp>
        <p:nvSpPr>
          <p:cNvPr id="3" name="Subtitle 2">
            <a:extLst>
              <a:ext uri="{FF2B5EF4-FFF2-40B4-BE49-F238E27FC236}">
                <a16:creationId xmlns:a16="http://schemas.microsoft.com/office/drawing/2014/main" id="{F0C7E24A-5517-46D0-9435-F20DC362D947}"/>
              </a:ext>
            </a:extLst>
          </p:cNvPr>
          <p:cNvSpPr>
            <a:spLocks noGrp="1"/>
          </p:cNvSpPr>
          <p:nvPr>
            <p:ph type="subTitle" idx="1"/>
          </p:nvPr>
        </p:nvSpPr>
        <p:spPr/>
        <p:txBody>
          <a:bodyPr/>
          <a:lstStyle/>
          <a:p>
            <a:r>
              <a:rPr lang="en-US"/>
              <a:t>Lesson 7: Unit Testing</a:t>
            </a:r>
          </a:p>
        </p:txBody>
      </p:sp>
    </p:spTree>
    <p:extLst>
      <p:ext uri="{BB962C8B-B14F-4D97-AF65-F5344CB8AC3E}">
        <p14:creationId xmlns:p14="http://schemas.microsoft.com/office/powerpoint/2010/main" val="380077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A7E80-7C60-47F8-B8F8-5E17F5D01F2F}"/>
              </a:ext>
            </a:extLst>
          </p:cNvPr>
          <p:cNvSpPr>
            <a:spLocks noGrp="1"/>
          </p:cNvSpPr>
          <p:nvPr>
            <p:ph type="title"/>
          </p:nvPr>
        </p:nvSpPr>
        <p:spPr/>
        <p:txBody>
          <a:bodyPr/>
          <a:lstStyle/>
          <a:p>
            <a:r>
              <a:rPr lang="en-US"/>
              <a:t>Testing void print method</a:t>
            </a:r>
            <a:endParaRPr lang="en-CA"/>
          </a:p>
        </p:txBody>
      </p:sp>
      <p:sp>
        <p:nvSpPr>
          <p:cNvPr id="3" name="Content Placeholder 2">
            <a:extLst>
              <a:ext uri="{FF2B5EF4-FFF2-40B4-BE49-F238E27FC236}">
                <a16:creationId xmlns:a16="http://schemas.microsoft.com/office/drawing/2014/main" id="{645D21C5-719E-4EDC-B323-E5BF8E274014}"/>
              </a:ext>
            </a:extLst>
          </p:cNvPr>
          <p:cNvSpPr>
            <a:spLocks noGrp="1"/>
          </p:cNvSpPr>
          <p:nvPr>
            <p:ph sz="half" idx="1"/>
          </p:nvPr>
        </p:nvSpPr>
        <p:spPr>
          <a:xfrm>
            <a:off x="336202" y="2638044"/>
            <a:ext cx="5517482" cy="3101982"/>
          </a:xfrm>
        </p:spPr>
        <p:txBody>
          <a:bodyPr>
            <a:normAutofit fontScale="62500" lnSpcReduction="20000"/>
          </a:bodyPr>
          <a:lstStyle/>
          <a:p>
            <a:r>
              <a:rPr lang="en-US"/>
              <a:t>The unit test for speak() is not trivial to test (testing what is printed on the console is not trivial)</a:t>
            </a:r>
          </a:p>
          <a:p>
            <a:r>
              <a:rPr lang="en-US"/>
              <a:t>Rather than System.out.println’ing our parameter in the speak() method, </a:t>
            </a:r>
            <a:r>
              <a:rPr lang="en-US" b="1"/>
              <a:t>let’s change it to </a:t>
            </a:r>
            <a:r>
              <a:rPr lang="en-US" b="1" i="1"/>
              <a:t>return</a:t>
            </a:r>
            <a:r>
              <a:rPr lang="en-US" b="1"/>
              <a:t> that string instead</a:t>
            </a:r>
          </a:p>
          <a:p>
            <a:r>
              <a:rPr lang="en-US"/>
              <a:t>Update (a)the Speakable interface speak() signature, (b)the Animal speak() implementation, and (c)the Main main() method call</a:t>
            </a:r>
          </a:p>
          <a:p>
            <a:r>
              <a:rPr lang="en-US"/>
              <a:t>Now we can test the speak() method in DogTest’s speak() test</a:t>
            </a:r>
          </a:p>
          <a:p>
            <a:endParaRPr lang="en-US"/>
          </a:p>
          <a:p>
            <a:endParaRPr lang="en-CA"/>
          </a:p>
        </p:txBody>
      </p:sp>
      <p:sp>
        <p:nvSpPr>
          <p:cNvPr id="6" name="Content Placeholder 5">
            <a:extLst>
              <a:ext uri="{FF2B5EF4-FFF2-40B4-BE49-F238E27FC236}">
                <a16:creationId xmlns:a16="http://schemas.microsoft.com/office/drawing/2014/main" id="{B4811734-110A-470C-9764-350AA64FFD17}"/>
              </a:ext>
            </a:extLst>
          </p:cNvPr>
          <p:cNvSpPr>
            <a:spLocks noGrp="1"/>
          </p:cNvSpPr>
          <p:nvPr>
            <p:ph sz="half" idx="2"/>
          </p:nvPr>
        </p:nvSpPr>
        <p:spPr>
          <a:xfrm>
            <a:off x="6338315" y="2638044"/>
            <a:ext cx="4270247" cy="3745978"/>
          </a:xfrm>
        </p:spPr>
        <p:txBody>
          <a:bodyPr>
            <a:normAutofit fontScale="62500" lnSpcReduction="20000"/>
          </a:bodyPr>
          <a:lstStyle/>
          <a:p>
            <a:pPr marL="0" indent="0">
              <a:buNone/>
            </a:pPr>
            <a:r>
              <a:rPr lang="en-CA" sz="2600" b="1"/>
              <a:t> Dog.java</a:t>
            </a:r>
          </a:p>
          <a:p>
            <a:pPr marL="0" indent="0">
              <a:buNone/>
            </a:pPr>
            <a:r>
              <a:rPr lang="en-CA"/>
              <a:t>@Override</a:t>
            </a:r>
          </a:p>
          <a:p>
            <a:pPr marL="0" indent="0">
              <a:buNone/>
            </a:pPr>
            <a:r>
              <a:rPr lang="en-CA"/>
              <a:t>    public String speak(final String vocalization, final int numTimes)</a:t>
            </a:r>
          </a:p>
          <a:p>
            <a:pPr marL="0" indent="0">
              <a:buNone/>
            </a:pPr>
            <a:r>
              <a:rPr lang="en-CA"/>
              <a:t>    {</a:t>
            </a:r>
          </a:p>
          <a:p>
            <a:pPr marL="0" indent="0">
              <a:buNone/>
            </a:pPr>
            <a:r>
              <a:rPr lang="en-CA"/>
              <a:t>        StringBuilder sb;</a:t>
            </a:r>
          </a:p>
          <a:p>
            <a:pPr marL="0" indent="0">
              <a:buNone/>
            </a:pPr>
            <a:r>
              <a:rPr lang="en-CA"/>
              <a:t>        sb = new StringBuilder();</a:t>
            </a:r>
          </a:p>
          <a:p>
            <a:pPr marL="0" indent="0">
              <a:buNone/>
            </a:pPr>
            <a:r>
              <a:rPr lang="en-CA"/>
              <a:t>        for(int i = 0; i &lt; numTimes; i++)</a:t>
            </a:r>
          </a:p>
          <a:p>
            <a:pPr marL="0" indent="0">
              <a:buNone/>
            </a:pPr>
            <a:r>
              <a:rPr lang="en-CA"/>
              <a:t>        {</a:t>
            </a:r>
          </a:p>
          <a:p>
            <a:pPr marL="0" indent="0">
              <a:buNone/>
            </a:pPr>
            <a:r>
              <a:rPr lang="en-CA"/>
              <a:t>            sb.append(vocalization);</a:t>
            </a:r>
          </a:p>
          <a:p>
            <a:pPr marL="0" indent="0">
              <a:buNone/>
            </a:pPr>
            <a:r>
              <a:rPr lang="en-CA"/>
              <a:t>            sb.append("\n");</a:t>
            </a:r>
          </a:p>
          <a:p>
            <a:pPr marL="0" indent="0">
              <a:buNone/>
            </a:pPr>
            <a:r>
              <a:rPr lang="en-CA"/>
              <a:t>        }</a:t>
            </a:r>
          </a:p>
          <a:p>
            <a:pPr marL="0" indent="0">
              <a:buNone/>
            </a:pPr>
            <a:r>
              <a:rPr lang="en-CA"/>
              <a:t>        return sb.toString();</a:t>
            </a:r>
          </a:p>
          <a:p>
            <a:pPr marL="0" indent="0">
              <a:buNone/>
            </a:pPr>
            <a:r>
              <a:rPr lang="en-CA"/>
              <a:t>    }</a:t>
            </a:r>
          </a:p>
        </p:txBody>
      </p:sp>
      <p:sp>
        <p:nvSpPr>
          <p:cNvPr id="4" name="Footer Placeholder 3">
            <a:extLst>
              <a:ext uri="{FF2B5EF4-FFF2-40B4-BE49-F238E27FC236}">
                <a16:creationId xmlns:a16="http://schemas.microsoft.com/office/drawing/2014/main" id="{AAF4C36B-D644-4545-AB94-71B05212A2D9}"/>
              </a:ext>
            </a:extLst>
          </p:cNvPr>
          <p:cNvSpPr>
            <a:spLocks noGrp="1"/>
          </p:cNvSpPr>
          <p:nvPr>
            <p:ph type="ftr" sz="quarter" idx="11"/>
          </p:nvPr>
        </p:nvSpPr>
        <p:spPr/>
        <p:txBody>
          <a:bodyPr/>
          <a:lstStyle/>
          <a:p>
            <a:r>
              <a:rPr lang="en-US"/>
              <a:t>2601 L7: Unit Testing</a:t>
            </a:r>
            <a:endParaRPr lang="en-US" dirty="0"/>
          </a:p>
        </p:txBody>
      </p:sp>
      <p:sp>
        <p:nvSpPr>
          <p:cNvPr id="5" name="Slide Number Placeholder 4">
            <a:extLst>
              <a:ext uri="{FF2B5EF4-FFF2-40B4-BE49-F238E27FC236}">
                <a16:creationId xmlns:a16="http://schemas.microsoft.com/office/drawing/2014/main" id="{D2A3B497-CF69-4F99-89C6-34721FCC3187}"/>
              </a:ext>
            </a:extLst>
          </p:cNvPr>
          <p:cNvSpPr>
            <a:spLocks noGrp="1"/>
          </p:cNvSpPr>
          <p:nvPr>
            <p:ph type="sldNum" sz="quarter" idx="12"/>
          </p:nvPr>
        </p:nvSpPr>
        <p:spPr/>
        <p:txBody>
          <a:bodyPr/>
          <a:lstStyle/>
          <a:p>
            <a:fld id="{8A7A6979-0714-4377-B894-6BE4C2D6E202}" type="slidenum">
              <a:rPr lang="en-US" smtClean="0"/>
              <a:pPr/>
              <a:t>10</a:t>
            </a:fld>
            <a:endParaRPr lang="en-US" dirty="0"/>
          </a:p>
        </p:txBody>
      </p:sp>
      <p:sp>
        <p:nvSpPr>
          <p:cNvPr id="7" name="TextBox 6">
            <a:extLst>
              <a:ext uri="{FF2B5EF4-FFF2-40B4-BE49-F238E27FC236}">
                <a16:creationId xmlns:a16="http://schemas.microsoft.com/office/drawing/2014/main" id="{E357DA0A-FC58-46A2-B198-01BF02609BAC}"/>
              </a:ext>
            </a:extLst>
          </p:cNvPr>
          <p:cNvSpPr txBox="1"/>
          <p:nvPr/>
        </p:nvSpPr>
        <p:spPr>
          <a:xfrm>
            <a:off x="486561" y="4194495"/>
            <a:ext cx="5444456" cy="1815882"/>
          </a:xfrm>
          <a:prstGeom prst="rect">
            <a:avLst/>
          </a:prstGeom>
          <a:noFill/>
        </p:spPr>
        <p:txBody>
          <a:bodyPr wrap="square" rtlCol="0">
            <a:spAutoFit/>
          </a:bodyPr>
          <a:lstStyle/>
          <a:p>
            <a:r>
              <a:rPr lang="en-CA" sz="1600" b="1"/>
              <a:t>DogTest.java</a:t>
            </a:r>
          </a:p>
          <a:p>
            <a:r>
              <a:rPr lang="en-CA" sz="1200"/>
              <a:t>    @Test</a:t>
            </a:r>
          </a:p>
          <a:p>
            <a:r>
              <a:rPr lang="en-CA" sz="1200"/>
              <a:t>    void speak()</a:t>
            </a:r>
          </a:p>
          <a:p>
            <a:r>
              <a:rPr lang="en-CA" sz="1200"/>
              <a:t>    {</a:t>
            </a:r>
          </a:p>
          <a:p>
            <a:r>
              <a:rPr lang="en-CA" sz="1200"/>
              <a:t>        Dog dog;</a:t>
            </a:r>
          </a:p>
          <a:p>
            <a:r>
              <a:rPr lang="en-CA" sz="1200"/>
              <a:t>        dog = new Dog("rocky", 40.0);</a:t>
            </a:r>
          </a:p>
          <a:p>
            <a:r>
              <a:rPr lang="en-CA" sz="1200">
                <a:highlight>
                  <a:srgbClr val="FFFF00"/>
                </a:highlight>
              </a:rPr>
              <a:t>        assertThat(dog.speak("woof", 4), equalTo("woof\nwoof\nwoof\nwoof\n"));</a:t>
            </a:r>
          </a:p>
          <a:p>
            <a:r>
              <a:rPr lang="en-CA" sz="1200">
                <a:highlight>
                  <a:srgbClr val="FFFF00"/>
                </a:highlight>
              </a:rPr>
              <a:t>        assertThat(dog.speak("arf", 3), equalTo("arf\narf\narf\n"));</a:t>
            </a:r>
          </a:p>
          <a:p>
            <a:r>
              <a:rPr lang="en-CA" sz="1200"/>
              <a:t>    }</a:t>
            </a:r>
          </a:p>
        </p:txBody>
      </p:sp>
    </p:spTree>
    <p:extLst>
      <p:ext uri="{BB962C8B-B14F-4D97-AF65-F5344CB8AC3E}">
        <p14:creationId xmlns:p14="http://schemas.microsoft.com/office/powerpoint/2010/main" val="2190789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BE08ECA-3ECE-EADF-A6F7-B35982E765AC}"/>
              </a:ext>
            </a:extLst>
          </p:cNvPr>
          <p:cNvSpPr>
            <a:spLocks noGrp="1"/>
          </p:cNvSpPr>
          <p:nvPr>
            <p:ph type="title"/>
          </p:nvPr>
        </p:nvSpPr>
        <p:spPr/>
        <p:txBody>
          <a:bodyPr/>
          <a:lstStyle/>
          <a:p>
            <a:r>
              <a:rPr lang="en-US"/>
              <a:t>Code likes to have a name</a:t>
            </a:r>
            <a:endParaRPr lang="en-CA"/>
          </a:p>
        </p:txBody>
      </p:sp>
      <p:sp>
        <p:nvSpPr>
          <p:cNvPr id="8" name="Content Placeholder 7">
            <a:extLst>
              <a:ext uri="{FF2B5EF4-FFF2-40B4-BE49-F238E27FC236}">
                <a16:creationId xmlns:a16="http://schemas.microsoft.com/office/drawing/2014/main" id="{42D7C119-F0D8-0715-9099-93EADAC6E9AB}"/>
              </a:ext>
            </a:extLst>
          </p:cNvPr>
          <p:cNvSpPr>
            <a:spLocks noGrp="1"/>
          </p:cNvSpPr>
          <p:nvPr>
            <p:ph idx="1"/>
          </p:nvPr>
        </p:nvSpPr>
        <p:spPr>
          <a:xfrm>
            <a:off x="2231136" y="2638044"/>
            <a:ext cx="7729728" cy="3662088"/>
          </a:xfrm>
        </p:spPr>
        <p:txBody>
          <a:bodyPr>
            <a:normAutofit fontScale="70000" lnSpcReduction="20000"/>
          </a:bodyPr>
          <a:lstStyle/>
          <a:p>
            <a:pPr marL="0" indent="0">
              <a:lnSpc>
                <a:spcPct val="120000"/>
              </a:lnSpc>
              <a:spcBef>
                <a:spcPts val="0"/>
              </a:spcBef>
              <a:buNone/>
            </a:pPr>
            <a:r>
              <a:rPr lang="en-US"/>
              <a:t>bar()	&lt;-- test this</a:t>
            </a:r>
          </a:p>
          <a:p>
            <a:pPr marL="0" indent="0">
              <a:lnSpc>
                <a:spcPct val="120000"/>
              </a:lnSpc>
              <a:spcBef>
                <a:spcPts val="0"/>
              </a:spcBef>
              <a:buNone/>
            </a:pPr>
            <a:r>
              <a:rPr lang="en-US"/>
              <a:t>{</a:t>
            </a:r>
          </a:p>
          <a:p>
            <a:pPr marL="0" indent="0">
              <a:lnSpc>
                <a:spcPct val="120000"/>
              </a:lnSpc>
              <a:spcBef>
                <a:spcPts val="0"/>
              </a:spcBef>
              <a:buNone/>
            </a:pPr>
            <a:r>
              <a:rPr lang="en-US"/>
              <a:t>	do this</a:t>
            </a:r>
          </a:p>
          <a:p>
            <a:pPr marL="0" indent="0">
              <a:lnSpc>
                <a:spcPct val="120000"/>
              </a:lnSpc>
              <a:spcBef>
                <a:spcPts val="0"/>
              </a:spcBef>
              <a:buNone/>
            </a:pPr>
            <a:r>
              <a:rPr lang="en-US"/>
              <a:t>	do that</a:t>
            </a:r>
          </a:p>
          <a:p>
            <a:pPr marL="0" indent="0">
              <a:lnSpc>
                <a:spcPct val="120000"/>
              </a:lnSpc>
              <a:spcBef>
                <a:spcPts val="0"/>
              </a:spcBef>
              <a:buNone/>
            </a:pPr>
            <a:r>
              <a:rPr lang="en-US"/>
              <a:t>	do something else</a:t>
            </a:r>
          </a:p>
          <a:p>
            <a:pPr marL="0" indent="0">
              <a:lnSpc>
                <a:spcPct val="120000"/>
              </a:lnSpc>
              <a:spcBef>
                <a:spcPts val="0"/>
              </a:spcBef>
              <a:buNone/>
            </a:pPr>
            <a:r>
              <a:rPr lang="en-US"/>
              <a:t>}</a:t>
            </a:r>
          </a:p>
          <a:p>
            <a:pPr marL="0" indent="0">
              <a:lnSpc>
                <a:spcPct val="120000"/>
              </a:lnSpc>
              <a:spcBef>
                <a:spcPts val="0"/>
              </a:spcBef>
              <a:buNone/>
            </a:pPr>
            <a:endParaRPr lang="en-US"/>
          </a:p>
          <a:p>
            <a:pPr marL="0" indent="0">
              <a:lnSpc>
                <a:spcPct val="120000"/>
              </a:lnSpc>
              <a:spcBef>
                <a:spcPts val="0"/>
              </a:spcBef>
              <a:buNone/>
            </a:pPr>
            <a:r>
              <a:rPr lang="en-US"/>
              <a:t>foo()	&lt;-- not this</a:t>
            </a:r>
          </a:p>
          <a:p>
            <a:pPr marL="0" indent="0">
              <a:lnSpc>
                <a:spcPct val="120000"/>
              </a:lnSpc>
              <a:spcBef>
                <a:spcPts val="0"/>
              </a:spcBef>
              <a:buNone/>
            </a:pPr>
            <a:r>
              <a:rPr lang="en-US"/>
              <a:t>{</a:t>
            </a:r>
          </a:p>
          <a:p>
            <a:pPr marL="0" indent="0">
              <a:lnSpc>
                <a:spcPct val="120000"/>
              </a:lnSpc>
              <a:spcBef>
                <a:spcPts val="0"/>
              </a:spcBef>
              <a:buNone/>
            </a:pPr>
            <a:r>
              <a:rPr lang="en-US"/>
              <a:t>	for(int i = 0; i &lt; 1000000; i++)</a:t>
            </a:r>
          </a:p>
          <a:p>
            <a:pPr marL="0" indent="0">
              <a:lnSpc>
                <a:spcPct val="120000"/>
              </a:lnSpc>
              <a:spcBef>
                <a:spcPts val="0"/>
              </a:spcBef>
              <a:buNone/>
            </a:pPr>
            <a:r>
              <a:rPr lang="en-US"/>
              <a:t>	{</a:t>
            </a:r>
          </a:p>
          <a:p>
            <a:pPr marL="0" indent="0">
              <a:lnSpc>
                <a:spcPct val="120000"/>
              </a:lnSpc>
              <a:spcBef>
                <a:spcPts val="0"/>
              </a:spcBef>
              <a:buNone/>
            </a:pPr>
            <a:r>
              <a:rPr lang="en-US"/>
              <a:t>		// do this</a:t>
            </a:r>
          </a:p>
          <a:p>
            <a:pPr marL="0" indent="0">
              <a:lnSpc>
                <a:spcPct val="120000"/>
              </a:lnSpc>
              <a:spcBef>
                <a:spcPts val="0"/>
              </a:spcBef>
              <a:buNone/>
            </a:pPr>
            <a:r>
              <a:rPr lang="en-US"/>
              <a:t>		// do that</a:t>
            </a:r>
          </a:p>
          <a:p>
            <a:pPr marL="0" indent="0">
              <a:lnSpc>
                <a:spcPct val="120000"/>
              </a:lnSpc>
              <a:spcBef>
                <a:spcPts val="0"/>
              </a:spcBef>
              <a:buNone/>
            </a:pPr>
            <a:r>
              <a:rPr lang="en-US"/>
              <a:t>		// do something else</a:t>
            </a:r>
          </a:p>
          <a:p>
            <a:pPr marL="0" indent="0">
              <a:lnSpc>
                <a:spcPct val="120000"/>
              </a:lnSpc>
              <a:spcBef>
                <a:spcPts val="0"/>
              </a:spcBef>
              <a:buNone/>
            </a:pPr>
            <a:r>
              <a:rPr lang="en-US"/>
              <a:t>		bar()</a:t>
            </a:r>
          </a:p>
          <a:p>
            <a:pPr marL="0" indent="0">
              <a:lnSpc>
                <a:spcPct val="120000"/>
              </a:lnSpc>
              <a:spcBef>
                <a:spcPts val="0"/>
              </a:spcBef>
              <a:buNone/>
            </a:pPr>
            <a:r>
              <a:rPr lang="en-US"/>
              <a:t>	}</a:t>
            </a:r>
          </a:p>
          <a:p>
            <a:pPr marL="0" indent="0">
              <a:lnSpc>
                <a:spcPct val="120000"/>
              </a:lnSpc>
              <a:spcBef>
                <a:spcPts val="0"/>
              </a:spcBef>
              <a:buNone/>
            </a:pPr>
            <a:r>
              <a:rPr lang="en-US"/>
              <a:t>}</a:t>
            </a:r>
            <a:endParaRPr lang="en-CA"/>
          </a:p>
        </p:txBody>
      </p:sp>
      <p:sp>
        <p:nvSpPr>
          <p:cNvPr id="5" name="Footer Placeholder 4">
            <a:extLst>
              <a:ext uri="{FF2B5EF4-FFF2-40B4-BE49-F238E27FC236}">
                <a16:creationId xmlns:a16="http://schemas.microsoft.com/office/drawing/2014/main" id="{0A06A6C5-3A66-D295-3D87-8FB2A80B038F}"/>
              </a:ext>
            </a:extLst>
          </p:cNvPr>
          <p:cNvSpPr>
            <a:spLocks noGrp="1"/>
          </p:cNvSpPr>
          <p:nvPr>
            <p:ph type="ftr" sz="quarter" idx="11"/>
          </p:nvPr>
        </p:nvSpPr>
        <p:spPr/>
        <p:txBody>
          <a:bodyPr/>
          <a:lstStyle/>
          <a:p>
            <a:r>
              <a:rPr lang="en-US"/>
              <a:t>2601 L7: Unit Testing</a:t>
            </a:r>
            <a:endParaRPr lang="en-US" dirty="0"/>
          </a:p>
        </p:txBody>
      </p:sp>
      <p:sp>
        <p:nvSpPr>
          <p:cNvPr id="6" name="Slide Number Placeholder 5">
            <a:extLst>
              <a:ext uri="{FF2B5EF4-FFF2-40B4-BE49-F238E27FC236}">
                <a16:creationId xmlns:a16="http://schemas.microsoft.com/office/drawing/2014/main" id="{4B05793C-CE2E-6AD3-187A-9F2291EB627C}"/>
              </a:ext>
            </a:extLst>
          </p:cNvPr>
          <p:cNvSpPr>
            <a:spLocks noGrp="1"/>
          </p:cNvSpPr>
          <p:nvPr>
            <p:ph type="sldNum" sz="quarter" idx="12"/>
          </p:nvPr>
        </p:nvSpPr>
        <p:spPr/>
        <p:txBody>
          <a:bodyPr/>
          <a:lstStyle/>
          <a:p>
            <a:fld id="{8A7A6979-0714-4377-B894-6BE4C2D6E202}" type="slidenum">
              <a:rPr lang="en-US" smtClean="0"/>
              <a:pPr/>
              <a:t>11</a:t>
            </a:fld>
            <a:endParaRPr lang="en-US" dirty="0"/>
          </a:p>
        </p:txBody>
      </p:sp>
    </p:spTree>
    <p:extLst>
      <p:ext uri="{BB962C8B-B14F-4D97-AF65-F5344CB8AC3E}">
        <p14:creationId xmlns:p14="http://schemas.microsoft.com/office/powerpoint/2010/main" val="792121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F9319D4-19AE-4E73-B038-F658AEC3FC20}"/>
              </a:ext>
            </a:extLst>
          </p:cNvPr>
          <p:cNvSpPr>
            <a:spLocks noGrp="1"/>
          </p:cNvSpPr>
          <p:nvPr>
            <p:ph type="title"/>
          </p:nvPr>
        </p:nvSpPr>
        <p:spPr/>
        <p:txBody>
          <a:bodyPr/>
          <a:lstStyle/>
          <a:p>
            <a:r>
              <a:rPr lang="en-US"/>
              <a:t>Running tests</a:t>
            </a:r>
            <a:endParaRPr lang="en-CA"/>
          </a:p>
        </p:txBody>
      </p:sp>
      <p:sp>
        <p:nvSpPr>
          <p:cNvPr id="8" name="Content Placeholder 7">
            <a:extLst>
              <a:ext uri="{FF2B5EF4-FFF2-40B4-BE49-F238E27FC236}">
                <a16:creationId xmlns:a16="http://schemas.microsoft.com/office/drawing/2014/main" id="{CF587B40-FA55-49F6-888D-A4D4838A0C2B}"/>
              </a:ext>
            </a:extLst>
          </p:cNvPr>
          <p:cNvSpPr>
            <a:spLocks noGrp="1"/>
          </p:cNvSpPr>
          <p:nvPr>
            <p:ph idx="1"/>
          </p:nvPr>
        </p:nvSpPr>
        <p:spPr>
          <a:xfrm>
            <a:off x="2231136" y="2638044"/>
            <a:ext cx="8775220" cy="3704033"/>
          </a:xfrm>
        </p:spPr>
        <p:txBody>
          <a:bodyPr>
            <a:normAutofit/>
          </a:bodyPr>
          <a:lstStyle/>
          <a:p>
            <a:r>
              <a:rPr lang="en-US"/>
              <a:t>Rather than running single tests, we can run all the tests in DogTest at once</a:t>
            </a:r>
          </a:p>
          <a:p>
            <a:r>
              <a:rPr lang="en-CA"/>
              <a:t>Now that all our tests are passing, we know that </a:t>
            </a:r>
            <a:r>
              <a:rPr lang="en-CA" u="sng"/>
              <a:t>proper</a:t>
            </a:r>
            <a:r>
              <a:rPr lang="en-CA"/>
              <a:t> input to our methods and constructors, produces correct results</a:t>
            </a:r>
          </a:p>
          <a:p>
            <a:r>
              <a:rPr lang="en-CA"/>
              <a:t>Next let’s rewrite our unit tests to show that </a:t>
            </a:r>
            <a:r>
              <a:rPr lang="en-CA" u="sng"/>
              <a:t>improper</a:t>
            </a:r>
            <a:r>
              <a:rPr lang="en-CA"/>
              <a:t> input will produce the expected exceptions being</a:t>
            </a:r>
          </a:p>
          <a:p>
            <a:r>
              <a:rPr lang="en-CA"/>
              <a:t>Our new, updated test will assert that the exception thrown: (a)is of the expected type (e.g. IllegalArgumentException) and (b)has the proper message inside it (e.g. “Invalid weight kg”). If either (a) or (b) fails, our test will fail.</a:t>
            </a:r>
          </a:p>
        </p:txBody>
      </p:sp>
      <p:sp>
        <p:nvSpPr>
          <p:cNvPr id="5" name="Footer Placeholder 4">
            <a:extLst>
              <a:ext uri="{FF2B5EF4-FFF2-40B4-BE49-F238E27FC236}">
                <a16:creationId xmlns:a16="http://schemas.microsoft.com/office/drawing/2014/main" id="{FF405EFE-723C-4763-BA01-AF19274AF3B6}"/>
              </a:ext>
            </a:extLst>
          </p:cNvPr>
          <p:cNvSpPr>
            <a:spLocks noGrp="1"/>
          </p:cNvSpPr>
          <p:nvPr>
            <p:ph type="ftr" sz="quarter" idx="11"/>
          </p:nvPr>
        </p:nvSpPr>
        <p:spPr/>
        <p:txBody>
          <a:bodyPr/>
          <a:lstStyle/>
          <a:p>
            <a:r>
              <a:rPr lang="en-US"/>
              <a:t>2601 L7: Unit Testing</a:t>
            </a:r>
            <a:endParaRPr lang="en-US" dirty="0"/>
          </a:p>
        </p:txBody>
      </p:sp>
      <p:sp>
        <p:nvSpPr>
          <p:cNvPr id="6" name="Slide Number Placeholder 5">
            <a:extLst>
              <a:ext uri="{FF2B5EF4-FFF2-40B4-BE49-F238E27FC236}">
                <a16:creationId xmlns:a16="http://schemas.microsoft.com/office/drawing/2014/main" id="{19C70011-2797-4D2F-839B-E9E734239851}"/>
              </a:ext>
            </a:extLst>
          </p:cNvPr>
          <p:cNvSpPr>
            <a:spLocks noGrp="1"/>
          </p:cNvSpPr>
          <p:nvPr>
            <p:ph type="sldNum" sz="quarter" idx="12"/>
          </p:nvPr>
        </p:nvSpPr>
        <p:spPr/>
        <p:txBody>
          <a:bodyPr/>
          <a:lstStyle/>
          <a:p>
            <a:fld id="{8A7A6979-0714-4377-B894-6BE4C2D6E202}" type="slidenum">
              <a:rPr lang="en-US" smtClean="0"/>
              <a:pPr/>
              <a:t>12</a:t>
            </a:fld>
            <a:endParaRPr lang="en-US" dirty="0"/>
          </a:p>
        </p:txBody>
      </p:sp>
    </p:spTree>
    <p:extLst>
      <p:ext uri="{BB962C8B-B14F-4D97-AF65-F5344CB8AC3E}">
        <p14:creationId xmlns:p14="http://schemas.microsoft.com/office/powerpoint/2010/main" val="1986881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C6BFD-8671-45A9-BD86-F13B40877B92}"/>
              </a:ext>
            </a:extLst>
          </p:cNvPr>
          <p:cNvSpPr>
            <a:spLocks noGrp="1"/>
          </p:cNvSpPr>
          <p:nvPr>
            <p:ph type="title"/>
          </p:nvPr>
        </p:nvSpPr>
        <p:spPr>
          <a:xfrm>
            <a:off x="2231136" y="964692"/>
            <a:ext cx="8990142" cy="1188720"/>
          </a:xfrm>
        </p:spPr>
        <p:txBody>
          <a:bodyPr/>
          <a:lstStyle/>
          <a:p>
            <a:r>
              <a:rPr lang="en-US"/>
              <a:t>Improved exception handling and tests</a:t>
            </a:r>
            <a:endParaRPr lang="en-CA"/>
          </a:p>
        </p:txBody>
      </p:sp>
      <p:sp>
        <p:nvSpPr>
          <p:cNvPr id="3" name="Content Placeholder 2">
            <a:extLst>
              <a:ext uri="{FF2B5EF4-FFF2-40B4-BE49-F238E27FC236}">
                <a16:creationId xmlns:a16="http://schemas.microsoft.com/office/drawing/2014/main" id="{7EDDFB09-BAA5-48E7-BF5A-D546BAB8B7A6}"/>
              </a:ext>
            </a:extLst>
          </p:cNvPr>
          <p:cNvSpPr>
            <a:spLocks noGrp="1"/>
          </p:cNvSpPr>
          <p:nvPr>
            <p:ph sz="half" idx="1"/>
          </p:nvPr>
        </p:nvSpPr>
        <p:spPr>
          <a:xfrm>
            <a:off x="2143975" y="2368458"/>
            <a:ext cx="7201361" cy="1708592"/>
          </a:xfrm>
        </p:spPr>
        <p:txBody>
          <a:bodyPr>
            <a:normAutofit fontScale="85000" lnSpcReduction="10000"/>
          </a:bodyPr>
          <a:lstStyle/>
          <a:p>
            <a:r>
              <a:rPr lang="en-US"/>
              <a:t>Since the chance is high that the user (i.e. not the developer) could enter a bad name for a Dog, let’s make our own </a:t>
            </a:r>
            <a:r>
              <a:rPr lang="en-US" b="1"/>
              <a:t>checked </a:t>
            </a:r>
            <a:r>
              <a:rPr lang="en-US"/>
              <a:t>Exception type and ensure it’s thrown whenever a Dog is trying to be given a name of null or blank.</a:t>
            </a:r>
          </a:p>
          <a:p>
            <a:r>
              <a:rPr lang="en-CA"/>
              <a:t>Update your code to throw this new checked exception type.</a:t>
            </a:r>
          </a:p>
          <a:p>
            <a:r>
              <a:rPr lang="en-CA"/>
              <a:t>try/catch where necessary now.</a:t>
            </a:r>
          </a:p>
          <a:p>
            <a:r>
              <a:rPr lang="en-CA"/>
              <a:t>Here is the updated test:</a:t>
            </a:r>
          </a:p>
        </p:txBody>
      </p:sp>
      <p:sp>
        <p:nvSpPr>
          <p:cNvPr id="4" name="Content Placeholder 3">
            <a:extLst>
              <a:ext uri="{FF2B5EF4-FFF2-40B4-BE49-F238E27FC236}">
                <a16:creationId xmlns:a16="http://schemas.microsoft.com/office/drawing/2014/main" id="{534D5B70-BDC9-49B4-9DD9-EC057BA66820}"/>
              </a:ext>
            </a:extLst>
          </p:cNvPr>
          <p:cNvSpPr>
            <a:spLocks noGrp="1"/>
          </p:cNvSpPr>
          <p:nvPr>
            <p:ph sz="half" idx="2"/>
          </p:nvPr>
        </p:nvSpPr>
        <p:spPr>
          <a:xfrm>
            <a:off x="3314125" y="4077050"/>
            <a:ext cx="7444797" cy="2780950"/>
          </a:xfrm>
        </p:spPr>
        <p:txBody>
          <a:bodyPr>
            <a:noAutofit/>
          </a:bodyPr>
          <a:lstStyle/>
          <a:p>
            <a:pPr marL="0" indent="0">
              <a:lnSpc>
                <a:spcPct val="120000"/>
              </a:lnSpc>
              <a:spcBef>
                <a:spcPts val="0"/>
              </a:spcBef>
              <a:buNone/>
            </a:pPr>
            <a:r>
              <a:rPr lang="en-CA" sz="1600"/>
              <a:t>    @Test</a:t>
            </a:r>
          </a:p>
          <a:p>
            <a:pPr marL="0" indent="0">
              <a:lnSpc>
                <a:spcPct val="120000"/>
              </a:lnSpc>
              <a:spcBef>
                <a:spcPts val="0"/>
              </a:spcBef>
              <a:buNone/>
            </a:pPr>
            <a:r>
              <a:rPr lang="en-CA" sz="1600"/>
              <a:t>    void badConstructor()</a:t>
            </a:r>
          </a:p>
          <a:p>
            <a:pPr marL="0" indent="0">
              <a:lnSpc>
                <a:spcPct val="120000"/>
              </a:lnSpc>
              <a:spcBef>
                <a:spcPts val="0"/>
              </a:spcBef>
              <a:buNone/>
            </a:pPr>
            <a:r>
              <a:rPr lang="en-CA" sz="1600"/>
              <a:t>    {</a:t>
            </a:r>
          </a:p>
          <a:p>
            <a:pPr marL="0" indent="0">
              <a:lnSpc>
                <a:spcPct val="120000"/>
              </a:lnSpc>
              <a:spcBef>
                <a:spcPts val="0"/>
              </a:spcBef>
              <a:buNone/>
            </a:pPr>
            <a:r>
              <a:rPr lang="en-CA" sz="1600"/>
              <a:t>        final BadNameException e;</a:t>
            </a:r>
          </a:p>
          <a:p>
            <a:pPr marL="0" indent="0">
              <a:lnSpc>
                <a:spcPct val="120000"/>
              </a:lnSpc>
              <a:spcBef>
                <a:spcPts val="0"/>
              </a:spcBef>
              <a:buNone/>
            </a:pPr>
            <a:endParaRPr lang="en-CA" sz="1600"/>
          </a:p>
          <a:p>
            <a:pPr marL="0" indent="0">
              <a:lnSpc>
                <a:spcPct val="120000"/>
              </a:lnSpc>
              <a:spcBef>
                <a:spcPts val="0"/>
              </a:spcBef>
              <a:buNone/>
            </a:pPr>
            <a:r>
              <a:rPr lang="en-CA" sz="1600"/>
              <a:t>        e = assertThrows(BadNameException.class, ()-&gt;new Dog(</a:t>
            </a:r>
            <a:r>
              <a:rPr lang="en-CA" sz="1600">
                <a:highlight>
                  <a:srgbClr val="FFFF00"/>
                </a:highlight>
              </a:rPr>
              <a:t>""</a:t>
            </a:r>
            <a:r>
              <a:rPr lang="en-CA" sz="1600"/>
              <a:t>, 40.0));</a:t>
            </a:r>
          </a:p>
          <a:p>
            <a:pPr marL="0" indent="0">
              <a:lnSpc>
                <a:spcPct val="120000"/>
              </a:lnSpc>
              <a:spcBef>
                <a:spcPts val="0"/>
              </a:spcBef>
              <a:buNone/>
            </a:pPr>
            <a:r>
              <a:rPr lang="en-CA" sz="1600"/>
              <a:t>        assertThat(e.getMessage(), CoreMatchers.equalTo("invalid name"));</a:t>
            </a:r>
          </a:p>
          <a:p>
            <a:pPr marL="0" indent="0">
              <a:lnSpc>
                <a:spcPct val="120000"/>
              </a:lnSpc>
              <a:spcBef>
                <a:spcPts val="0"/>
              </a:spcBef>
              <a:buNone/>
            </a:pPr>
            <a:r>
              <a:rPr lang="en-CA" sz="1600"/>
              <a:t>    }</a:t>
            </a:r>
          </a:p>
        </p:txBody>
      </p:sp>
      <p:sp>
        <p:nvSpPr>
          <p:cNvPr id="5" name="Footer Placeholder 4">
            <a:extLst>
              <a:ext uri="{FF2B5EF4-FFF2-40B4-BE49-F238E27FC236}">
                <a16:creationId xmlns:a16="http://schemas.microsoft.com/office/drawing/2014/main" id="{E932CC4F-5542-4EB7-B292-F72DB10423A3}"/>
              </a:ext>
            </a:extLst>
          </p:cNvPr>
          <p:cNvSpPr>
            <a:spLocks noGrp="1"/>
          </p:cNvSpPr>
          <p:nvPr>
            <p:ph type="ftr" sz="quarter" idx="11"/>
          </p:nvPr>
        </p:nvSpPr>
        <p:spPr/>
        <p:txBody>
          <a:bodyPr/>
          <a:lstStyle/>
          <a:p>
            <a:r>
              <a:rPr lang="en-US"/>
              <a:t>2601 L7: Unit Testing</a:t>
            </a:r>
            <a:endParaRPr lang="en-US" dirty="0"/>
          </a:p>
        </p:txBody>
      </p:sp>
      <p:sp>
        <p:nvSpPr>
          <p:cNvPr id="6" name="Slide Number Placeholder 5">
            <a:extLst>
              <a:ext uri="{FF2B5EF4-FFF2-40B4-BE49-F238E27FC236}">
                <a16:creationId xmlns:a16="http://schemas.microsoft.com/office/drawing/2014/main" id="{FE1E1397-9593-4ADF-A284-E472EE2595A6}"/>
              </a:ext>
            </a:extLst>
          </p:cNvPr>
          <p:cNvSpPr>
            <a:spLocks noGrp="1"/>
          </p:cNvSpPr>
          <p:nvPr>
            <p:ph type="sldNum" sz="quarter" idx="12"/>
          </p:nvPr>
        </p:nvSpPr>
        <p:spPr/>
        <p:txBody>
          <a:bodyPr/>
          <a:lstStyle/>
          <a:p>
            <a:fld id="{8A7A6979-0714-4377-B894-6BE4C2D6E202}" type="slidenum">
              <a:rPr lang="en-US" smtClean="0"/>
              <a:pPr/>
              <a:t>13</a:t>
            </a:fld>
            <a:endParaRPr lang="en-US" dirty="0"/>
          </a:p>
        </p:txBody>
      </p:sp>
    </p:spTree>
    <p:extLst>
      <p:ext uri="{BB962C8B-B14F-4D97-AF65-F5344CB8AC3E}">
        <p14:creationId xmlns:p14="http://schemas.microsoft.com/office/powerpoint/2010/main" val="3969797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2FF3F-5414-435C-81EC-16C3EC208728}"/>
              </a:ext>
            </a:extLst>
          </p:cNvPr>
          <p:cNvSpPr>
            <a:spLocks noGrp="1"/>
          </p:cNvSpPr>
          <p:nvPr>
            <p:ph type="title"/>
          </p:nvPr>
        </p:nvSpPr>
        <p:spPr/>
        <p:txBody>
          <a:bodyPr/>
          <a:lstStyle/>
          <a:p>
            <a:r>
              <a:rPr lang="en-US"/>
              <a:t>Refactored constructor tests</a:t>
            </a:r>
            <a:endParaRPr lang="en-CA"/>
          </a:p>
        </p:txBody>
      </p:sp>
      <p:sp>
        <p:nvSpPr>
          <p:cNvPr id="7" name="Content Placeholder 6">
            <a:extLst>
              <a:ext uri="{FF2B5EF4-FFF2-40B4-BE49-F238E27FC236}">
                <a16:creationId xmlns:a16="http://schemas.microsoft.com/office/drawing/2014/main" id="{433F173F-5E4D-46BE-9AAB-C2BDEB069B97}"/>
              </a:ext>
            </a:extLst>
          </p:cNvPr>
          <p:cNvSpPr>
            <a:spLocks noGrp="1"/>
          </p:cNvSpPr>
          <p:nvPr>
            <p:ph idx="1"/>
          </p:nvPr>
        </p:nvSpPr>
        <p:spPr>
          <a:xfrm>
            <a:off x="2231136" y="2407640"/>
            <a:ext cx="7729728" cy="4043494"/>
          </a:xfrm>
        </p:spPr>
        <p:txBody>
          <a:bodyPr>
            <a:normAutofit fontScale="85000" lnSpcReduction="20000"/>
          </a:bodyPr>
          <a:lstStyle/>
          <a:p>
            <a:pPr marL="0" indent="0">
              <a:lnSpc>
                <a:spcPct val="120000"/>
              </a:lnSpc>
              <a:spcBef>
                <a:spcPts val="0"/>
              </a:spcBef>
              <a:buNone/>
            </a:pPr>
            <a:r>
              <a:rPr lang="en-CA"/>
              <a:t>    @Test</a:t>
            </a:r>
          </a:p>
          <a:p>
            <a:pPr marL="0" indent="0">
              <a:lnSpc>
                <a:spcPct val="120000"/>
              </a:lnSpc>
              <a:spcBef>
                <a:spcPts val="0"/>
              </a:spcBef>
              <a:buNone/>
            </a:pPr>
            <a:r>
              <a:rPr lang="en-CA"/>
              <a:t>    void badConstructorNullThrowsIllegalArgumentEx()  // give EXTREMELY-specific test names</a:t>
            </a:r>
          </a:p>
          <a:p>
            <a:pPr marL="0" indent="0">
              <a:lnSpc>
                <a:spcPct val="120000"/>
              </a:lnSpc>
              <a:spcBef>
                <a:spcPts val="0"/>
              </a:spcBef>
              <a:buNone/>
            </a:pPr>
            <a:r>
              <a:rPr lang="en-CA"/>
              <a:t>    {</a:t>
            </a:r>
          </a:p>
          <a:p>
            <a:pPr marL="0" indent="0">
              <a:lnSpc>
                <a:spcPct val="120000"/>
              </a:lnSpc>
              <a:spcBef>
                <a:spcPts val="0"/>
              </a:spcBef>
              <a:buNone/>
            </a:pPr>
            <a:r>
              <a:rPr lang="en-CA"/>
              <a:t>        final IllegalArgumentException e;</a:t>
            </a:r>
          </a:p>
          <a:p>
            <a:pPr marL="0" indent="0">
              <a:lnSpc>
                <a:spcPct val="120000"/>
              </a:lnSpc>
              <a:spcBef>
                <a:spcPts val="0"/>
              </a:spcBef>
              <a:buNone/>
            </a:pPr>
            <a:endParaRPr lang="en-CA"/>
          </a:p>
          <a:p>
            <a:pPr marL="0" indent="0">
              <a:lnSpc>
                <a:spcPct val="120000"/>
              </a:lnSpc>
              <a:spcBef>
                <a:spcPts val="0"/>
              </a:spcBef>
              <a:buNone/>
            </a:pPr>
            <a:r>
              <a:rPr lang="en-CA"/>
              <a:t>        e = assertThrows(IllegalArgumentException.class, ()-&gt;new Dog(null, 40.0));</a:t>
            </a:r>
          </a:p>
          <a:p>
            <a:pPr marL="0" indent="0">
              <a:lnSpc>
                <a:spcPct val="120000"/>
              </a:lnSpc>
              <a:spcBef>
                <a:spcPts val="0"/>
              </a:spcBef>
              <a:buNone/>
            </a:pPr>
            <a:r>
              <a:rPr lang="en-CA"/>
              <a:t>        assertThat(e.getMessage(), CoreMatchers.equalTo("name must not be null"));</a:t>
            </a:r>
          </a:p>
          <a:p>
            <a:pPr marL="0" indent="0">
              <a:lnSpc>
                <a:spcPct val="120000"/>
              </a:lnSpc>
              <a:spcBef>
                <a:spcPts val="0"/>
              </a:spcBef>
              <a:buNone/>
            </a:pPr>
            <a:r>
              <a:rPr lang="en-CA"/>
              <a:t>    }</a:t>
            </a:r>
          </a:p>
          <a:p>
            <a:pPr marL="0" indent="0">
              <a:lnSpc>
                <a:spcPct val="120000"/>
              </a:lnSpc>
              <a:spcBef>
                <a:spcPts val="0"/>
              </a:spcBef>
              <a:buNone/>
            </a:pPr>
            <a:endParaRPr lang="en-CA"/>
          </a:p>
          <a:p>
            <a:pPr marL="0" indent="0">
              <a:lnSpc>
                <a:spcPct val="120000"/>
              </a:lnSpc>
              <a:spcBef>
                <a:spcPts val="0"/>
              </a:spcBef>
              <a:buNone/>
            </a:pPr>
            <a:r>
              <a:rPr lang="en-CA"/>
              <a:t>    @Test</a:t>
            </a:r>
          </a:p>
          <a:p>
            <a:pPr marL="0" indent="0">
              <a:lnSpc>
                <a:spcPct val="120000"/>
              </a:lnSpc>
              <a:spcBef>
                <a:spcPts val="0"/>
              </a:spcBef>
              <a:buNone/>
            </a:pPr>
            <a:r>
              <a:rPr lang="en-CA"/>
              <a:t>    void badConstructorEmptyNameThrowsIllegalArgumentEx()</a:t>
            </a:r>
          </a:p>
          <a:p>
            <a:pPr marL="0" indent="0">
              <a:lnSpc>
                <a:spcPct val="120000"/>
              </a:lnSpc>
              <a:spcBef>
                <a:spcPts val="0"/>
              </a:spcBef>
              <a:buNone/>
            </a:pPr>
            <a:r>
              <a:rPr lang="en-CA"/>
              <a:t>    {</a:t>
            </a:r>
          </a:p>
          <a:p>
            <a:pPr marL="0" indent="0">
              <a:lnSpc>
                <a:spcPct val="120000"/>
              </a:lnSpc>
              <a:spcBef>
                <a:spcPts val="0"/>
              </a:spcBef>
              <a:buNone/>
            </a:pPr>
            <a:r>
              <a:rPr lang="en-CA"/>
              <a:t>        final BadNameException e;</a:t>
            </a:r>
          </a:p>
          <a:p>
            <a:pPr marL="0" indent="0">
              <a:lnSpc>
                <a:spcPct val="120000"/>
              </a:lnSpc>
              <a:spcBef>
                <a:spcPts val="0"/>
              </a:spcBef>
              <a:buNone/>
            </a:pPr>
            <a:endParaRPr lang="en-CA"/>
          </a:p>
          <a:p>
            <a:pPr marL="0" indent="0">
              <a:lnSpc>
                <a:spcPct val="120000"/>
              </a:lnSpc>
              <a:spcBef>
                <a:spcPts val="0"/>
              </a:spcBef>
              <a:buNone/>
            </a:pPr>
            <a:r>
              <a:rPr lang="en-CA"/>
              <a:t>        e = assertThrows(BadNameException.class, ()-&gt;new Dog("", 40.0));</a:t>
            </a:r>
          </a:p>
          <a:p>
            <a:pPr marL="0" indent="0">
              <a:lnSpc>
                <a:spcPct val="120000"/>
              </a:lnSpc>
              <a:spcBef>
                <a:spcPts val="0"/>
              </a:spcBef>
              <a:buNone/>
            </a:pPr>
            <a:r>
              <a:rPr lang="en-CA"/>
              <a:t>        assertThat(e.getMessage(), CoreMatchers.equalTo("name must not be blank"));</a:t>
            </a:r>
          </a:p>
          <a:p>
            <a:pPr marL="0" indent="0">
              <a:lnSpc>
                <a:spcPct val="120000"/>
              </a:lnSpc>
              <a:spcBef>
                <a:spcPts val="0"/>
              </a:spcBef>
              <a:buNone/>
            </a:pPr>
            <a:r>
              <a:rPr lang="en-CA"/>
              <a:t>    }</a:t>
            </a:r>
          </a:p>
        </p:txBody>
      </p:sp>
      <p:sp>
        <p:nvSpPr>
          <p:cNvPr id="5" name="Footer Placeholder 4">
            <a:extLst>
              <a:ext uri="{FF2B5EF4-FFF2-40B4-BE49-F238E27FC236}">
                <a16:creationId xmlns:a16="http://schemas.microsoft.com/office/drawing/2014/main" id="{BCB68750-4A32-4358-BDC7-2AE720E6A9AF}"/>
              </a:ext>
            </a:extLst>
          </p:cNvPr>
          <p:cNvSpPr>
            <a:spLocks noGrp="1"/>
          </p:cNvSpPr>
          <p:nvPr>
            <p:ph type="ftr" sz="quarter" idx="11"/>
          </p:nvPr>
        </p:nvSpPr>
        <p:spPr/>
        <p:txBody>
          <a:bodyPr/>
          <a:lstStyle/>
          <a:p>
            <a:r>
              <a:rPr lang="en-US"/>
              <a:t>2601 L7: Unit Testing</a:t>
            </a:r>
            <a:endParaRPr lang="en-US" dirty="0"/>
          </a:p>
        </p:txBody>
      </p:sp>
      <p:sp>
        <p:nvSpPr>
          <p:cNvPr id="6" name="Slide Number Placeholder 5">
            <a:extLst>
              <a:ext uri="{FF2B5EF4-FFF2-40B4-BE49-F238E27FC236}">
                <a16:creationId xmlns:a16="http://schemas.microsoft.com/office/drawing/2014/main" id="{9A9DFE8B-6CCC-4A5D-B28D-7C820A9C3783}"/>
              </a:ext>
            </a:extLst>
          </p:cNvPr>
          <p:cNvSpPr>
            <a:spLocks noGrp="1"/>
          </p:cNvSpPr>
          <p:nvPr>
            <p:ph type="sldNum" sz="quarter" idx="12"/>
          </p:nvPr>
        </p:nvSpPr>
        <p:spPr/>
        <p:txBody>
          <a:bodyPr/>
          <a:lstStyle/>
          <a:p>
            <a:fld id="{8A7A6979-0714-4377-B894-6BE4C2D6E202}" type="slidenum">
              <a:rPr lang="en-US" smtClean="0"/>
              <a:pPr/>
              <a:t>14</a:t>
            </a:fld>
            <a:endParaRPr lang="en-US" dirty="0"/>
          </a:p>
        </p:txBody>
      </p:sp>
    </p:spTree>
    <p:extLst>
      <p:ext uri="{BB962C8B-B14F-4D97-AF65-F5344CB8AC3E}">
        <p14:creationId xmlns:p14="http://schemas.microsoft.com/office/powerpoint/2010/main" val="910071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2FF3F-5414-435C-81EC-16C3EC208728}"/>
              </a:ext>
            </a:extLst>
          </p:cNvPr>
          <p:cNvSpPr>
            <a:spLocks noGrp="1"/>
          </p:cNvSpPr>
          <p:nvPr>
            <p:ph type="title"/>
          </p:nvPr>
        </p:nvSpPr>
        <p:spPr/>
        <p:txBody>
          <a:bodyPr/>
          <a:lstStyle/>
          <a:p>
            <a:r>
              <a:rPr lang="en-US"/>
              <a:t>Refactored constructor tests</a:t>
            </a:r>
            <a:endParaRPr lang="en-CA"/>
          </a:p>
        </p:txBody>
      </p:sp>
      <p:sp>
        <p:nvSpPr>
          <p:cNvPr id="7" name="Content Placeholder 6">
            <a:extLst>
              <a:ext uri="{FF2B5EF4-FFF2-40B4-BE49-F238E27FC236}">
                <a16:creationId xmlns:a16="http://schemas.microsoft.com/office/drawing/2014/main" id="{433F173F-5E4D-46BE-9AAB-C2BDEB069B97}"/>
              </a:ext>
            </a:extLst>
          </p:cNvPr>
          <p:cNvSpPr>
            <a:spLocks noGrp="1"/>
          </p:cNvSpPr>
          <p:nvPr>
            <p:ph idx="1"/>
          </p:nvPr>
        </p:nvSpPr>
        <p:spPr>
          <a:xfrm>
            <a:off x="1149292" y="2491530"/>
            <a:ext cx="8811572" cy="3744678"/>
          </a:xfrm>
        </p:spPr>
        <p:txBody>
          <a:bodyPr>
            <a:normAutofit fontScale="62500" lnSpcReduction="20000"/>
          </a:bodyPr>
          <a:lstStyle/>
          <a:p>
            <a:pPr marL="0" indent="0">
              <a:lnSpc>
                <a:spcPct val="120000"/>
              </a:lnSpc>
              <a:spcBef>
                <a:spcPts val="0"/>
              </a:spcBef>
              <a:buNone/>
            </a:pPr>
            <a:r>
              <a:rPr lang="en-CA" b="1"/>
              <a:t>Even better, remove the @Test annotation from the bottom method (so it won’t run itself as a test) and </a:t>
            </a:r>
            <a:r>
              <a:rPr lang="en-CA" b="1" u="sng"/>
              <a:t>call</a:t>
            </a:r>
            <a:r>
              <a:rPr lang="en-CA" b="1"/>
              <a:t> that method with a parameter, giving us a reusable test with minimal code:</a:t>
            </a:r>
          </a:p>
          <a:p>
            <a:pPr marL="0" indent="0">
              <a:lnSpc>
                <a:spcPct val="120000"/>
              </a:lnSpc>
              <a:spcBef>
                <a:spcPts val="0"/>
              </a:spcBef>
              <a:buNone/>
            </a:pPr>
            <a:endParaRPr lang="en-CA"/>
          </a:p>
          <a:p>
            <a:pPr marL="0" indent="0">
              <a:lnSpc>
                <a:spcPct val="120000"/>
              </a:lnSpc>
              <a:spcBef>
                <a:spcPts val="0"/>
              </a:spcBef>
              <a:buNone/>
            </a:pPr>
            <a:r>
              <a:rPr lang="en-CA"/>
              <a:t>    @Test</a:t>
            </a:r>
          </a:p>
          <a:p>
            <a:pPr marL="0" indent="0">
              <a:lnSpc>
                <a:spcPct val="120000"/>
              </a:lnSpc>
              <a:spcBef>
                <a:spcPts val="0"/>
              </a:spcBef>
              <a:buNone/>
            </a:pPr>
            <a:r>
              <a:rPr lang="en-CA"/>
              <a:t>    void badConstructorNameThrowsIllegalArgumentEx ()</a:t>
            </a:r>
          </a:p>
          <a:p>
            <a:pPr marL="0" indent="0">
              <a:lnSpc>
                <a:spcPct val="120000"/>
              </a:lnSpc>
              <a:spcBef>
                <a:spcPts val="0"/>
              </a:spcBef>
              <a:buNone/>
            </a:pPr>
            <a:r>
              <a:rPr lang="en-CA"/>
              <a:t>    {</a:t>
            </a:r>
          </a:p>
          <a:p>
            <a:pPr marL="0" indent="0">
              <a:lnSpc>
                <a:spcPct val="120000"/>
              </a:lnSpc>
              <a:spcBef>
                <a:spcPts val="0"/>
              </a:spcBef>
              <a:buNone/>
            </a:pPr>
            <a:r>
              <a:rPr lang="en-CA"/>
              <a:t>        badConstructorName("");</a:t>
            </a:r>
          </a:p>
          <a:p>
            <a:pPr marL="0" indent="0">
              <a:lnSpc>
                <a:spcPct val="120000"/>
              </a:lnSpc>
              <a:spcBef>
                <a:spcPts val="0"/>
              </a:spcBef>
              <a:buNone/>
            </a:pPr>
            <a:r>
              <a:rPr lang="en-CA"/>
              <a:t>        badConstructorName("\n");</a:t>
            </a:r>
          </a:p>
          <a:p>
            <a:pPr marL="0" indent="0">
              <a:lnSpc>
                <a:spcPct val="120000"/>
              </a:lnSpc>
              <a:spcBef>
                <a:spcPts val="0"/>
              </a:spcBef>
              <a:buNone/>
            </a:pPr>
            <a:r>
              <a:rPr lang="en-CA"/>
              <a:t>        badConstructorName("\t");</a:t>
            </a:r>
          </a:p>
          <a:p>
            <a:pPr marL="0" indent="0">
              <a:lnSpc>
                <a:spcPct val="120000"/>
              </a:lnSpc>
              <a:spcBef>
                <a:spcPts val="0"/>
              </a:spcBef>
              <a:buNone/>
            </a:pPr>
            <a:r>
              <a:rPr lang="en-CA"/>
              <a:t>        badConstructorName("\t    \n  \t");	// etc….</a:t>
            </a:r>
          </a:p>
          <a:p>
            <a:pPr marL="0" indent="0">
              <a:lnSpc>
                <a:spcPct val="120000"/>
              </a:lnSpc>
              <a:spcBef>
                <a:spcPts val="0"/>
              </a:spcBef>
              <a:buNone/>
            </a:pPr>
            <a:r>
              <a:rPr lang="en-CA"/>
              <a:t>    }</a:t>
            </a:r>
          </a:p>
          <a:p>
            <a:pPr marL="0" indent="0">
              <a:lnSpc>
                <a:spcPct val="120000"/>
              </a:lnSpc>
              <a:spcBef>
                <a:spcPts val="0"/>
              </a:spcBef>
              <a:buNone/>
            </a:pPr>
            <a:endParaRPr lang="en-CA"/>
          </a:p>
          <a:p>
            <a:pPr marL="0" indent="0">
              <a:lnSpc>
                <a:spcPct val="120000"/>
              </a:lnSpc>
              <a:spcBef>
                <a:spcPts val="0"/>
              </a:spcBef>
              <a:buNone/>
            </a:pPr>
            <a:endParaRPr lang="en-CA"/>
          </a:p>
          <a:p>
            <a:pPr marL="0" indent="0">
              <a:lnSpc>
                <a:spcPct val="120000"/>
              </a:lnSpc>
              <a:spcBef>
                <a:spcPts val="0"/>
              </a:spcBef>
              <a:buNone/>
            </a:pPr>
            <a:r>
              <a:rPr lang="en-CA"/>
              <a:t>    void badConstructorName(final String attemptedName)</a:t>
            </a:r>
          </a:p>
          <a:p>
            <a:pPr marL="0" indent="0">
              <a:lnSpc>
                <a:spcPct val="120000"/>
              </a:lnSpc>
              <a:spcBef>
                <a:spcPts val="0"/>
              </a:spcBef>
              <a:buNone/>
            </a:pPr>
            <a:r>
              <a:rPr lang="en-CA"/>
              <a:t>    {</a:t>
            </a:r>
          </a:p>
          <a:p>
            <a:pPr marL="0" indent="0">
              <a:lnSpc>
                <a:spcPct val="120000"/>
              </a:lnSpc>
              <a:spcBef>
                <a:spcPts val="0"/>
              </a:spcBef>
              <a:buNone/>
            </a:pPr>
            <a:r>
              <a:rPr lang="en-CA"/>
              <a:t>        final BadNameException e;</a:t>
            </a:r>
          </a:p>
          <a:p>
            <a:pPr marL="0" indent="0">
              <a:lnSpc>
                <a:spcPct val="120000"/>
              </a:lnSpc>
              <a:spcBef>
                <a:spcPts val="0"/>
              </a:spcBef>
              <a:buNone/>
            </a:pPr>
            <a:endParaRPr lang="en-CA"/>
          </a:p>
          <a:p>
            <a:pPr marL="0" indent="0">
              <a:lnSpc>
                <a:spcPct val="120000"/>
              </a:lnSpc>
              <a:spcBef>
                <a:spcPts val="0"/>
              </a:spcBef>
              <a:buNone/>
            </a:pPr>
            <a:r>
              <a:rPr lang="en-CA"/>
              <a:t>        e = assertThrows(BadNameException.class, ()-&gt;new Dog(attemptedName, 40.0));</a:t>
            </a:r>
          </a:p>
          <a:p>
            <a:pPr marL="0" indent="0">
              <a:lnSpc>
                <a:spcPct val="120000"/>
              </a:lnSpc>
              <a:spcBef>
                <a:spcPts val="0"/>
              </a:spcBef>
              <a:buNone/>
            </a:pPr>
            <a:r>
              <a:rPr lang="en-CA"/>
              <a:t>        assertThat(e.getMessage(), CoreMatchers.equalTo("name must not be blank"));</a:t>
            </a:r>
          </a:p>
          <a:p>
            <a:pPr marL="0" indent="0">
              <a:lnSpc>
                <a:spcPct val="120000"/>
              </a:lnSpc>
              <a:spcBef>
                <a:spcPts val="0"/>
              </a:spcBef>
              <a:buNone/>
            </a:pPr>
            <a:r>
              <a:rPr lang="en-CA"/>
              <a:t>    }</a:t>
            </a:r>
          </a:p>
        </p:txBody>
      </p:sp>
      <p:sp>
        <p:nvSpPr>
          <p:cNvPr id="5" name="Footer Placeholder 4">
            <a:extLst>
              <a:ext uri="{FF2B5EF4-FFF2-40B4-BE49-F238E27FC236}">
                <a16:creationId xmlns:a16="http://schemas.microsoft.com/office/drawing/2014/main" id="{BCB68750-4A32-4358-BDC7-2AE720E6A9AF}"/>
              </a:ext>
            </a:extLst>
          </p:cNvPr>
          <p:cNvSpPr>
            <a:spLocks noGrp="1"/>
          </p:cNvSpPr>
          <p:nvPr>
            <p:ph type="ftr" sz="quarter" idx="11"/>
          </p:nvPr>
        </p:nvSpPr>
        <p:spPr/>
        <p:txBody>
          <a:bodyPr/>
          <a:lstStyle/>
          <a:p>
            <a:r>
              <a:rPr lang="en-US"/>
              <a:t>2601 L7: Unit Testing</a:t>
            </a:r>
            <a:endParaRPr lang="en-US" dirty="0"/>
          </a:p>
        </p:txBody>
      </p:sp>
      <p:sp>
        <p:nvSpPr>
          <p:cNvPr id="6" name="Slide Number Placeholder 5">
            <a:extLst>
              <a:ext uri="{FF2B5EF4-FFF2-40B4-BE49-F238E27FC236}">
                <a16:creationId xmlns:a16="http://schemas.microsoft.com/office/drawing/2014/main" id="{9A9DFE8B-6CCC-4A5D-B28D-7C820A9C3783}"/>
              </a:ext>
            </a:extLst>
          </p:cNvPr>
          <p:cNvSpPr>
            <a:spLocks noGrp="1"/>
          </p:cNvSpPr>
          <p:nvPr>
            <p:ph type="sldNum" sz="quarter" idx="12"/>
          </p:nvPr>
        </p:nvSpPr>
        <p:spPr/>
        <p:txBody>
          <a:bodyPr/>
          <a:lstStyle/>
          <a:p>
            <a:fld id="{8A7A6979-0714-4377-B894-6BE4C2D6E202}" type="slidenum">
              <a:rPr lang="en-US" smtClean="0"/>
              <a:pPr/>
              <a:t>15</a:t>
            </a:fld>
            <a:endParaRPr lang="en-US" dirty="0"/>
          </a:p>
        </p:txBody>
      </p:sp>
    </p:spTree>
    <p:extLst>
      <p:ext uri="{BB962C8B-B14F-4D97-AF65-F5344CB8AC3E}">
        <p14:creationId xmlns:p14="http://schemas.microsoft.com/office/powerpoint/2010/main" val="2035811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2FF3F-5414-435C-81EC-16C3EC208728}"/>
              </a:ext>
            </a:extLst>
          </p:cNvPr>
          <p:cNvSpPr>
            <a:spLocks noGrp="1"/>
          </p:cNvSpPr>
          <p:nvPr>
            <p:ph type="title"/>
          </p:nvPr>
        </p:nvSpPr>
        <p:spPr/>
        <p:txBody>
          <a:bodyPr/>
          <a:lstStyle/>
          <a:p>
            <a:r>
              <a:rPr lang="en-US"/>
              <a:t>Refactored constructor tests</a:t>
            </a:r>
            <a:endParaRPr lang="en-CA"/>
          </a:p>
        </p:txBody>
      </p:sp>
      <p:sp>
        <p:nvSpPr>
          <p:cNvPr id="7" name="Content Placeholder 6">
            <a:extLst>
              <a:ext uri="{FF2B5EF4-FFF2-40B4-BE49-F238E27FC236}">
                <a16:creationId xmlns:a16="http://schemas.microsoft.com/office/drawing/2014/main" id="{433F173F-5E4D-46BE-9AAB-C2BDEB069B97}"/>
              </a:ext>
            </a:extLst>
          </p:cNvPr>
          <p:cNvSpPr>
            <a:spLocks noGrp="1"/>
          </p:cNvSpPr>
          <p:nvPr>
            <p:ph idx="1"/>
          </p:nvPr>
        </p:nvSpPr>
        <p:spPr>
          <a:xfrm>
            <a:off x="2231136" y="2638044"/>
            <a:ext cx="7729728" cy="3598164"/>
          </a:xfrm>
        </p:spPr>
        <p:txBody>
          <a:bodyPr>
            <a:normAutofit/>
          </a:bodyPr>
          <a:lstStyle/>
          <a:p>
            <a:pPr>
              <a:lnSpc>
                <a:spcPct val="120000"/>
              </a:lnSpc>
              <a:spcBef>
                <a:spcPts val="0"/>
              </a:spcBef>
            </a:pPr>
            <a:r>
              <a:rPr lang="en-US"/>
              <a:t>Next we need to ensure that Dog’s setName() method also throws the same Exceptions in the same cases, similarly to how we centralized the weight validation in the Animal class (see earlier slides).</a:t>
            </a:r>
            <a:endParaRPr lang="en-CA"/>
          </a:p>
        </p:txBody>
      </p:sp>
      <p:sp>
        <p:nvSpPr>
          <p:cNvPr id="5" name="Footer Placeholder 4">
            <a:extLst>
              <a:ext uri="{FF2B5EF4-FFF2-40B4-BE49-F238E27FC236}">
                <a16:creationId xmlns:a16="http://schemas.microsoft.com/office/drawing/2014/main" id="{BCB68750-4A32-4358-BDC7-2AE720E6A9AF}"/>
              </a:ext>
            </a:extLst>
          </p:cNvPr>
          <p:cNvSpPr>
            <a:spLocks noGrp="1"/>
          </p:cNvSpPr>
          <p:nvPr>
            <p:ph type="ftr" sz="quarter" idx="11"/>
          </p:nvPr>
        </p:nvSpPr>
        <p:spPr/>
        <p:txBody>
          <a:bodyPr/>
          <a:lstStyle/>
          <a:p>
            <a:r>
              <a:rPr lang="en-US"/>
              <a:t>2601 L7: Unit Testing</a:t>
            </a:r>
            <a:endParaRPr lang="en-US" dirty="0"/>
          </a:p>
        </p:txBody>
      </p:sp>
      <p:sp>
        <p:nvSpPr>
          <p:cNvPr id="6" name="Slide Number Placeholder 5">
            <a:extLst>
              <a:ext uri="{FF2B5EF4-FFF2-40B4-BE49-F238E27FC236}">
                <a16:creationId xmlns:a16="http://schemas.microsoft.com/office/drawing/2014/main" id="{9A9DFE8B-6CCC-4A5D-B28D-7C820A9C3783}"/>
              </a:ext>
            </a:extLst>
          </p:cNvPr>
          <p:cNvSpPr>
            <a:spLocks noGrp="1"/>
          </p:cNvSpPr>
          <p:nvPr>
            <p:ph type="sldNum" sz="quarter" idx="12"/>
          </p:nvPr>
        </p:nvSpPr>
        <p:spPr/>
        <p:txBody>
          <a:bodyPr/>
          <a:lstStyle/>
          <a:p>
            <a:fld id="{8A7A6979-0714-4377-B894-6BE4C2D6E202}" type="slidenum">
              <a:rPr lang="en-US" smtClean="0"/>
              <a:pPr/>
              <a:t>16</a:t>
            </a:fld>
            <a:endParaRPr lang="en-US" dirty="0"/>
          </a:p>
        </p:txBody>
      </p:sp>
    </p:spTree>
    <p:extLst>
      <p:ext uri="{BB962C8B-B14F-4D97-AF65-F5344CB8AC3E}">
        <p14:creationId xmlns:p14="http://schemas.microsoft.com/office/powerpoint/2010/main" val="2501838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1F128-1246-4716-9F2D-0E28F573693C}"/>
              </a:ext>
            </a:extLst>
          </p:cNvPr>
          <p:cNvSpPr>
            <a:spLocks noGrp="1"/>
          </p:cNvSpPr>
          <p:nvPr>
            <p:ph type="title"/>
          </p:nvPr>
        </p:nvSpPr>
        <p:spPr/>
        <p:txBody>
          <a:bodyPr/>
          <a:lstStyle/>
          <a:p>
            <a:r>
              <a:rPr lang="en-US"/>
              <a:t>Test-driven development</a:t>
            </a:r>
            <a:endParaRPr lang="en-CA"/>
          </a:p>
        </p:txBody>
      </p:sp>
      <p:sp>
        <p:nvSpPr>
          <p:cNvPr id="3" name="Content Placeholder 2">
            <a:extLst>
              <a:ext uri="{FF2B5EF4-FFF2-40B4-BE49-F238E27FC236}">
                <a16:creationId xmlns:a16="http://schemas.microsoft.com/office/drawing/2014/main" id="{B01124FD-198A-4B57-94A7-D1BE99532DE7}"/>
              </a:ext>
            </a:extLst>
          </p:cNvPr>
          <p:cNvSpPr>
            <a:spLocks noGrp="1"/>
          </p:cNvSpPr>
          <p:nvPr>
            <p:ph idx="1"/>
          </p:nvPr>
        </p:nvSpPr>
        <p:spPr>
          <a:xfrm>
            <a:off x="1845578" y="2638044"/>
            <a:ext cx="8115286" cy="3101983"/>
          </a:xfrm>
        </p:spPr>
        <p:txBody>
          <a:bodyPr/>
          <a:lstStyle/>
          <a:p>
            <a:r>
              <a:rPr lang="en-US"/>
              <a:t>Many of you have already seen TDD in action</a:t>
            </a:r>
          </a:p>
          <a:p>
            <a:r>
              <a:rPr lang="en-US"/>
              <a:t>TDD involves writing the a test first, and then immediately writing the code to pass that test</a:t>
            </a:r>
          </a:p>
          <a:p>
            <a:r>
              <a:rPr lang="en-US"/>
              <a:t>The advantage of having the tests in place </a:t>
            </a:r>
            <a:r>
              <a:rPr lang="en-US" i="1"/>
              <a:t>first</a:t>
            </a:r>
            <a:r>
              <a:rPr lang="en-US"/>
              <a:t> is that errors can be found earlier in the software-development process</a:t>
            </a:r>
            <a:endParaRPr lang="en-CA"/>
          </a:p>
        </p:txBody>
      </p:sp>
      <p:sp>
        <p:nvSpPr>
          <p:cNvPr id="4" name="Footer Placeholder 3">
            <a:extLst>
              <a:ext uri="{FF2B5EF4-FFF2-40B4-BE49-F238E27FC236}">
                <a16:creationId xmlns:a16="http://schemas.microsoft.com/office/drawing/2014/main" id="{0CB81EBF-AC32-4EA9-A7AC-669242DAA048}"/>
              </a:ext>
            </a:extLst>
          </p:cNvPr>
          <p:cNvSpPr>
            <a:spLocks noGrp="1"/>
          </p:cNvSpPr>
          <p:nvPr>
            <p:ph type="ftr" sz="quarter" idx="11"/>
          </p:nvPr>
        </p:nvSpPr>
        <p:spPr/>
        <p:txBody>
          <a:bodyPr/>
          <a:lstStyle/>
          <a:p>
            <a:r>
              <a:rPr lang="en-US"/>
              <a:t>2601 L7: Unit Testing</a:t>
            </a:r>
            <a:endParaRPr lang="en-US" dirty="0"/>
          </a:p>
        </p:txBody>
      </p:sp>
      <p:sp>
        <p:nvSpPr>
          <p:cNvPr id="5" name="Slide Number Placeholder 4">
            <a:extLst>
              <a:ext uri="{FF2B5EF4-FFF2-40B4-BE49-F238E27FC236}">
                <a16:creationId xmlns:a16="http://schemas.microsoft.com/office/drawing/2014/main" id="{A3C99A5A-D3E5-4ADA-AE79-CEE206CAB6FA}"/>
              </a:ext>
            </a:extLst>
          </p:cNvPr>
          <p:cNvSpPr>
            <a:spLocks noGrp="1"/>
          </p:cNvSpPr>
          <p:nvPr>
            <p:ph type="sldNum" sz="quarter" idx="12"/>
          </p:nvPr>
        </p:nvSpPr>
        <p:spPr/>
        <p:txBody>
          <a:bodyPr/>
          <a:lstStyle/>
          <a:p>
            <a:fld id="{8A7A6979-0714-4377-B894-6BE4C2D6E202}" type="slidenum">
              <a:rPr lang="en-US" smtClean="0"/>
              <a:pPr/>
              <a:t>17</a:t>
            </a:fld>
            <a:endParaRPr lang="en-US" dirty="0"/>
          </a:p>
        </p:txBody>
      </p:sp>
    </p:spTree>
    <p:extLst>
      <p:ext uri="{BB962C8B-B14F-4D97-AF65-F5344CB8AC3E}">
        <p14:creationId xmlns:p14="http://schemas.microsoft.com/office/powerpoint/2010/main" val="2931394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B58CF-3C46-1AE7-9D9B-FA6A3D9A5D7E}"/>
              </a:ext>
            </a:extLst>
          </p:cNvPr>
          <p:cNvSpPr>
            <a:spLocks noGrp="1"/>
          </p:cNvSpPr>
          <p:nvPr>
            <p:ph type="title"/>
          </p:nvPr>
        </p:nvSpPr>
        <p:spPr/>
        <p:txBody>
          <a:bodyPr/>
          <a:lstStyle/>
          <a:p>
            <a:r>
              <a:rPr lang="en-US"/>
              <a:t>More unit-testing best practices</a:t>
            </a:r>
            <a:endParaRPr lang="en-CA"/>
          </a:p>
        </p:txBody>
      </p:sp>
      <p:sp>
        <p:nvSpPr>
          <p:cNvPr id="3" name="Content Placeholder 2">
            <a:extLst>
              <a:ext uri="{FF2B5EF4-FFF2-40B4-BE49-F238E27FC236}">
                <a16:creationId xmlns:a16="http://schemas.microsoft.com/office/drawing/2014/main" id="{0C026C89-4F56-9DCC-ADBE-9E6645504466}"/>
              </a:ext>
            </a:extLst>
          </p:cNvPr>
          <p:cNvSpPr>
            <a:spLocks noGrp="1"/>
          </p:cNvSpPr>
          <p:nvPr>
            <p:ph idx="1"/>
          </p:nvPr>
        </p:nvSpPr>
        <p:spPr/>
        <p:txBody>
          <a:bodyPr/>
          <a:lstStyle/>
          <a:p>
            <a:r>
              <a:rPr lang="en-US"/>
              <a:t>Keep the tests and code in separate folders</a:t>
            </a:r>
          </a:p>
          <a:p>
            <a:r>
              <a:rPr lang="en-US"/>
              <a:t>Keep the tests and code in the same package</a:t>
            </a:r>
          </a:p>
          <a:p>
            <a:r>
              <a:rPr lang="en-US"/>
              <a:t>Avoid assertTrue() and assertFalse()…they are too unclear</a:t>
            </a:r>
            <a:endParaRPr lang="en-CA"/>
          </a:p>
        </p:txBody>
      </p:sp>
      <p:sp>
        <p:nvSpPr>
          <p:cNvPr id="4" name="Footer Placeholder 3">
            <a:extLst>
              <a:ext uri="{FF2B5EF4-FFF2-40B4-BE49-F238E27FC236}">
                <a16:creationId xmlns:a16="http://schemas.microsoft.com/office/drawing/2014/main" id="{C1AF397F-32B9-86DA-01FC-838BECDB6550}"/>
              </a:ext>
            </a:extLst>
          </p:cNvPr>
          <p:cNvSpPr>
            <a:spLocks noGrp="1"/>
          </p:cNvSpPr>
          <p:nvPr>
            <p:ph type="ftr" sz="quarter" idx="11"/>
          </p:nvPr>
        </p:nvSpPr>
        <p:spPr/>
        <p:txBody>
          <a:bodyPr/>
          <a:lstStyle/>
          <a:p>
            <a:r>
              <a:rPr lang="en-US"/>
              <a:t>2601 L7: Unit Testing</a:t>
            </a:r>
            <a:endParaRPr lang="en-US" dirty="0"/>
          </a:p>
        </p:txBody>
      </p:sp>
      <p:sp>
        <p:nvSpPr>
          <p:cNvPr id="5" name="Slide Number Placeholder 4">
            <a:extLst>
              <a:ext uri="{FF2B5EF4-FFF2-40B4-BE49-F238E27FC236}">
                <a16:creationId xmlns:a16="http://schemas.microsoft.com/office/drawing/2014/main" id="{9BF6A3A6-F87A-BF32-6391-EEA2286245CF}"/>
              </a:ext>
            </a:extLst>
          </p:cNvPr>
          <p:cNvSpPr>
            <a:spLocks noGrp="1"/>
          </p:cNvSpPr>
          <p:nvPr>
            <p:ph type="sldNum" sz="quarter" idx="12"/>
          </p:nvPr>
        </p:nvSpPr>
        <p:spPr/>
        <p:txBody>
          <a:bodyPr/>
          <a:lstStyle/>
          <a:p>
            <a:fld id="{8A7A6979-0714-4377-B894-6BE4C2D6E202}" type="slidenum">
              <a:rPr lang="en-US" smtClean="0"/>
              <a:pPr/>
              <a:t>18</a:t>
            </a:fld>
            <a:endParaRPr lang="en-US" dirty="0"/>
          </a:p>
        </p:txBody>
      </p:sp>
    </p:spTree>
    <p:extLst>
      <p:ext uri="{BB962C8B-B14F-4D97-AF65-F5344CB8AC3E}">
        <p14:creationId xmlns:p14="http://schemas.microsoft.com/office/powerpoint/2010/main" val="2845754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F2603-88A7-24F6-33C4-4C43399100C7}"/>
              </a:ext>
            </a:extLst>
          </p:cNvPr>
          <p:cNvSpPr>
            <a:spLocks noGrp="1"/>
          </p:cNvSpPr>
          <p:nvPr>
            <p:ph type="title"/>
          </p:nvPr>
        </p:nvSpPr>
        <p:spPr/>
        <p:txBody>
          <a:bodyPr/>
          <a:lstStyle/>
          <a:p>
            <a:r>
              <a:rPr lang="en-US"/>
              <a:t>Final example</a:t>
            </a:r>
            <a:endParaRPr lang="en-CA"/>
          </a:p>
        </p:txBody>
      </p:sp>
      <p:sp>
        <p:nvSpPr>
          <p:cNvPr id="3" name="Content Placeholder 2">
            <a:extLst>
              <a:ext uri="{FF2B5EF4-FFF2-40B4-BE49-F238E27FC236}">
                <a16:creationId xmlns:a16="http://schemas.microsoft.com/office/drawing/2014/main" id="{4303DC75-D074-9817-B087-E1D8ADA89212}"/>
              </a:ext>
            </a:extLst>
          </p:cNvPr>
          <p:cNvSpPr>
            <a:spLocks noGrp="1"/>
          </p:cNvSpPr>
          <p:nvPr>
            <p:ph idx="1"/>
          </p:nvPr>
        </p:nvSpPr>
        <p:spPr>
          <a:xfrm>
            <a:off x="2231136" y="2231472"/>
            <a:ext cx="7729728" cy="4530055"/>
          </a:xfrm>
        </p:spPr>
        <p:txBody>
          <a:bodyPr>
            <a:normAutofit fontScale="47500" lnSpcReduction="20000"/>
          </a:bodyPr>
          <a:lstStyle/>
          <a:p>
            <a:pPr marL="0" indent="0">
              <a:lnSpc>
                <a:spcPct val="120000"/>
              </a:lnSpc>
              <a:spcBef>
                <a:spcPts val="0"/>
              </a:spcBef>
              <a:buNone/>
            </a:pPr>
            <a:r>
              <a:rPr lang="en-CA"/>
              <a:t>import org.hamcrest.CoreMatchers;</a:t>
            </a:r>
          </a:p>
          <a:p>
            <a:pPr marL="0" indent="0">
              <a:lnSpc>
                <a:spcPct val="120000"/>
              </a:lnSpc>
              <a:spcBef>
                <a:spcPts val="0"/>
              </a:spcBef>
              <a:buNone/>
            </a:pPr>
            <a:r>
              <a:rPr lang="en-CA"/>
              <a:t>import org.junit.jupiter.api.*;</a:t>
            </a:r>
          </a:p>
          <a:p>
            <a:pPr marL="0" indent="0">
              <a:lnSpc>
                <a:spcPct val="120000"/>
              </a:lnSpc>
              <a:spcBef>
                <a:spcPts val="0"/>
              </a:spcBef>
              <a:buNone/>
            </a:pPr>
            <a:endParaRPr lang="en-CA"/>
          </a:p>
          <a:p>
            <a:pPr marL="0" indent="0">
              <a:lnSpc>
                <a:spcPct val="120000"/>
              </a:lnSpc>
              <a:spcBef>
                <a:spcPts val="0"/>
              </a:spcBef>
              <a:buNone/>
            </a:pPr>
            <a:r>
              <a:rPr lang="en-CA"/>
              <a:t>import static org.hamcrest.Matchers.closeTo;</a:t>
            </a:r>
          </a:p>
          <a:p>
            <a:pPr marL="0" indent="0">
              <a:lnSpc>
                <a:spcPct val="120000"/>
              </a:lnSpc>
              <a:spcBef>
                <a:spcPts val="0"/>
              </a:spcBef>
              <a:buNone/>
            </a:pPr>
            <a:r>
              <a:rPr lang="en-CA"/>
              <a:t>import static org.hamcrest.MatcherAssert.assertThat;</a:t>
            </a:r>
          </a:p>
          <a:p>
            <a:pPr marL="0" indent="0">
              <a:lnSpc>
                <a:spcPct val="120000"/>
              </a:lnSpc>
              <a:spcBef>
                <a:spcPts val="0"/>
              </a:spcBef>
              <a:buNone/>
            </a:pPr>
            <a:r>
              <a:rPr lang="en-CA"/>
              <a:t>import static org.junit.jupiter.api.Assertions.assertThrows;</a:t>
            </a:r>
          </a:p>
          <a:p>
            <a:pPr marL="0" indent="0">
              <a:lnSpc>
                <a:spcPct val="120000"/>
              </a:lnSpc>
              <a:spcBef>
                <a:spcPts val="0"/>
              </a:spcBef>
              <a:buNone/>
            </a:pPr>
            <a:endParaRPr lang="en-CA"/>
          </a:p>
          <a:p>
            <a:pPr marL="0" indent="0">
              <a:lnSpc>
                <a:spcPct val="120000"/>
              </a:lnSpc>
              <a:spcBef>
                <a:spcPts val="0"/>
              </a:spcBef>
              <a:buNone/>
            </a:pPr>
            <a:r>
              <a:rPr lang="en-CA"/>
              <a:t>class BankAccountTest</a:t>
            </a:r>
          </a:p>
          <a:p>
            <a:pPr marL="0" indent="0">
              <a:lnSpc>
                <a:spcPct val="120000"/>
              </a:lnSpc>
              <a:spcBef>
                <a:spcPts val="0"/>
              </a:spcBef>
              <a:buNone/>
            </a:pPr>
            <a:r>
              <a:rPr lang="en-CA"/>
              <a:t>{</a:t>
            </a:r>
          </a:p>
          <a:p>
            <a:pPr marL="0" indent="0">
              <a:lnSpc>
                <a:spcPct val="120000"/>
              </a:lnSpc>
              <a:spcBef>
                <a:spcPts val="0"/>
              </a:spcBef>
              <a:buNone/>
            </a:pPr>
            <a:r>
              <a:rPr lang="en-CA"/>
              <a:t>    @Test</a:t>
            </a:r>
          </a:p>
          <a:p>
            <a:pPr marL="0" indent="0">
              <a:lnSpc>
                <a:spcPct val="120000"/>
              </a:lnSpc>
              <a:spcBef>
                <a:spcPts val="0"/>
              </a:spcBef>
              <a:buNone/>
            </a:pPr>
            <a:r>
              <a:rPr lang="en-CA"/>
              <a:t>    void testGoodTransactions() throws IllegalTransactionException</a:t>
            </a:r>
          </a:p>
          <a:p>
            <a:pPr marL="0" indent="0">
              <a:lnSpc>
                <a:spcPct val="120000"/>
              </a:lnSpc>
              <a:spcBef>
                <a:spcPts val="0"/>
              </a:spcBef>
              <a:buNone/>
            </a:pPr>
            <a:r>
              <a:rPr lang="en-CA"/>
              <a:t>    {</a:t>
            </a:r>
          </a:p>
          <a:p>
            <a:pPr marL="0" indent="0">
              <a:lnSpc>
                <a:spcPct val="120000"/>
              </a:lnSpc>
              <a:spcBef>
                <a:spcPts val="0"/>
              </a:spcBef>
              <a:buNone/>
            </a:pPr>
            <a:r>
              <a:rPr lang="en-CA"/>
              <a:t>        BankAccount b;</a:t>
            </a:r>
          </a:p>
          <a:p>
            <a:pPr marL="0" indent="0">
              <a:lnSpc>
                <a:spcPct val="120000"/>
              </a:lnSpc>
              <a:spcBef>
                <a:spcPts val="0"/>
              </a:spcBef>
              <a:buNone/>
            </a:pPr>
            <a:endParaRPr lang="en-CA"/>
          </a:p>
          <a:p>
            <a:pPr marL="0" indent="0">
              <a:lnSpc>
                <a:spcPct val="120000"/>
              </a:lnSpc>
              <a:spcBef>
                <a:spcPts val="0"/>
              </a:spcBef>
              <a:buNone/>
            </a:pPr>
            <a:r>
              <a:rPr lang="en-CA"/>
              <a:t>        b = new BankAccount("abc123", 500.00);</a:t>
            </a:r>
          </a:p>
          <a:p>
            <a:pPr marL="0" indent="0">
              <a:lnSpc>
                <a:spcPct val="120000"/>
              </a:lnSpc>
              <a:spcBef>
                <a:spcPts val="0"/>
              </a:spcBef>
              <a:buNone/>
            </a:pPr>
            <a:r>
              <a:rPr lang="en-CA"/>
              <a:t>        assertThat(b.getBalanceCad(), closeTo(500.00, 0.01));</a:t>
            </a:r>
          </a:p>
          <a:p>
            <a:pPr marL="0" indent="0">
              <a:lnSpc>
                <a:spcPct val="120000"/>
              </a:lnSpc>
              <a:spcBef>
                <a:spcPts val="0"/>
              </a:spcBef>
              <a:buNone/>
            </a:pPr>
            <a:r>
              <a:rPr lang="en-CA"/>
              <a:t>    }</a:t>
            </a:r>
          </a:p>
          <a:p>
            <a:pPr marL="0" indent="0">
              <a:lnSpc>
                <a:spcPct val="120000"/>
              </a:lnSpc>
              <a:spcBef>
                <a:spcPts val="0"/>
              </a:spcBef>
              <a:buNone/>
            </a:pPr>
            <a:endParaRPr lang="en-CA"/>
          </a:p>
          <a:p>
            <a:pPr marL="0" indent="0">
              <a:lnSpc>
                <a:spcPct val="120000"/>
              </a:lnSpc>
              <a:spcBef>
                <a:spcPts val="0"/>
              </a:spcBef>
              <a:buNone/>
            </a:pPr>
            <a:r>
              <a:rPr lang="en-CA"/>
              <a:t>    @Test</a:t>
            </a:r>
          </a:p>
          <a:p>
            <a:pPr marL="0" indent="0">
              <a:lnSpc>
                <a:spcPct val="120000"/>
              </a:lnSpc>
              <a:spcBef>
                <a:spcPts val="0"/>
              </a:spcBef>
              <a:buNone/>
            </a:pPr>
            <a:r>
              <a:rPr lang="en-CA"/>
              <a:t>    void testBadTransactions() throws IllegalTransactionException</a:t>
            </a:r>
          </a:p>
          <a:p>
            <a:pPr marL="0" indent="0">
              <a:lnSpc>
                <a:spcPct val="120000"/>
              </a:lnSpc>
              <a:spcBef>
                <a:spcPts val="0"/>
              </a:spcBef>
              <a:buNone/>
            </a:pPr>
            <a:r>
              <a:rPr lang="en-CA"/>
              <a:t>    {</a:t>
            </a:r>
          </a:p>
          <a:p>
            <a:pPr marL="0" indent="0">
              <a:lnSpc>
                <a:spcPct val="120000"/>
              </a:lnSpc>
              <a:spcBef>
                <a:spcPts val="0"/>
              </a:spcBef>
              <a:buNone/>
            </a:pPr>
            <a:r>
              <a:rPr lang="en-CA"/>
              <a:t>        IllegalTransactionException ex;</a:t>
            </a:r>
          </a:p>
          <a:p>
            <a:pPr marL="0" indent="0">
              <a:lnSpc>
                <a:spcPct val="120000"/>
              </a:lnSpc>
              <a:spcBef>
                <a:spcPts val="0"/>
              </a:spcBef>
              <a:buNone/>
            </a:pPr>
            <a:r>
              <a:rPr lang="en-CA"/>
              <a:t>        BankAccount b;</a:t>
            </a:r>
          </a:p>
          <a:p>
            <a:pPr marL="0" indent="0">
              <a:lnSpc>
                <a:spcPct val="120000"/>
              </a:lnSpc>
              <a:spcBef>
                <a:spcPts val="0"/>
              </a:spcBef>
              <a:buNone/>
            </a:pPr>
            <a:endParaRPr lang="en-CA"/>
          </a:p>
          <a:p>
            <a:pPr marL="0" indent="0">
              <a:lnSpc>
                <a:spcPct val="120000"/>
              </a:lnSpc>
              <a:spcBef>
                <a:spcPts val="0"/>
              </a:spcBef>
              <a:buNone/>
            </a:pPr>
            <a:r>
              <a:rPr lang="en-CA"/>
              <a:t>        b = new BankAccount("abc123", 500.00);</a:t>
            </a:r>
          </a:p>
          <a:p>
            <a:pPr marL="0" indent="0">
              <a:lnSpc>
                <a:spcPct val="120000"/>
              </a:lnSpc>
              <a:spcBef>
                <a:spcPts val="0"/>
              </a:spcBef>
              <a:buNone/>
            </a:pPr>
            <a:endParaRPr lang="en-CA"/>
          </a:p>
          <a:p>
            <a:pPr marL="0" indent="0">
              <a:lnSpc>
                <a:spcPct val="120000"/>
              </a:lnSpc>
              <a:spcBef>
                <a:spcPts val="0"/>
              </a:spcBef>
              <a:buNone/>
            </a:pPr>
            <a:r>
              <a:rPr lang="en-CA"/>
              <a:t>        ex = assertThrows(IllegalTransactionException.class, ()-&gt;b.setAccountNumber(""));</a:t>
            </a:r>
          </a:p>
          <a:p>
            <a:pPr marL="0" indent="0">
              <a:lnSpc>
                <a:spcPct val="120000"/>
              </a:lnSpc>
              <a:spcBef>
                <a:spcPts val="0"/>
              </a:spcBef>
              <a:buNone/>
            </a:pPr>
            <a:r>
              <a:rPr lang="en-CA"/>
              <a:t>        assertThat(ex.getMessage(), CoreMatchers.equalTo("no no"));</a:t>
            </a:r>
          </a:p>
          <a:p>
            <a:pPr marL="0" indent="0">
              <a:lnSpc>
                <a:spcPct val="120000"/>
              </a:lnSpc>
              <a:spcBef>
                <a:spcPts val="0"/>
              </a:spcBef>
              <a:buNone/>
            </a:pPr>
            <a:r>
              <a:rPr lang="en-CA"/>
              <a:t>    }</a:t>
            </a:r>
          </a:p>
          <a:p>
            <a:pPr marL="0" indent="0">
              <a:lnSpc>
                <a:spcPct val="120000"/>
              </a:lnSpc>
              <a:spcBef>
                <a:spcPts val="0"/>
              </a:spcBef>
              <a:buNone/>
            </a:pPr>
            <a:r>
              <a:rPr lang="en-CA"/>
              <a:t>}</a:t>
            </a:r>
          </a:p>
          <a:p>
            <a:pPr marL="0" indent="0">
              <a:lnSpc>
                <a:spcPct val="120000"/>
              </a:lnSpc>
              <a:spcBef>
                <a:spcPts val="0"/>
              </a:spcBef>
              <a:buNone/>
            </a:pPr>
            <a:endParaRPr lang="en-CA"/>
          </a:p>
        </p:txBody>
      </p:sp>
      <p:sp>
        <p:nvSpPr>
          <p:cNvPr id="4" name="Footer Placeholder 3">
            <a:extLst>
              <a:ext uri="{FF2B5EF4-FFF2-40B4-BE49-F238E27FC236}">
                <a16:creationId xmlns:a16="http://schemas.microsoft.com/office/drawing/2014/main" id="{6A496C3B-7A41-7F86-3B3D-4F5B7A760025}"/>
              </a:ext>
            </a:extLst>
          </p:cNvPr>
          <p:cNvSpPr>
            <a:spLocks noGrp="1"/>
          </p:cNvSpPr>
          <p:nvPr>
            <p:ph type="ftr" sz="quarter" idx="11"/>
          </p:nvPr>
        </p:nvSpPr>
        <p:spPr/>
        <p:txBody>
          <a:bodyPr/>
          <a:lstStyle/>
          <a:p>
            <a:r>
              <a:rPr lang="en-US"/>
              <a:t>2601 L7: Unit Testing</a:t>
            </a:r>
            <a:endParaRPr lang="en-US" dirty="0"/>
          </a:p>
        </p:txBody>
      </p:sp>
      <p:sp>
        <p:nvSpPr>
          <p:cNvPr id="5" name="Slide Number Placeholder 4">
            <a:extLst>
              <a:ext uri="{FF2B5EF4-FFF2-40B4-BE49-F238E27FC236}">
                <a16:creationId xmlns:a16="http://schemas.microsoft.com/office/drawing/2014/main" id="{E5441763-E321-D6A8-4638-354891DCD83D}"/>
              </a:ext>
            </a:extLst>
          </p:cNvPr>
          <p:cNvSpPr>
            <a:spLocks noGrp="1"/>
          </p:cNvSpPr>
          <p:nvPr>
            <p:ph type="sldNum" sz="quarter" idx="12"/>
          </p:nvPr>
        </p:nvSpPr>
        <p:spPr/>
        <p:txBody>
          <a:bodyPr/>
          <a:lstStyle/>
          <a:p>
            <a:fld id="{8A7A6979-0714-4377-B894-6BE4C2D6E202}" type="slidenum">
              <a:rPr lang="en-US" smtClean="0"/>
              <a:pPr/>
              <a:t>19</a:t>
            </a:fld>
            <a:endParaRPr lang="en-US" dirty="0"/>
          </a:p>
        </p:txBody>
      </p:sp>
    </p:spTree>
    <p:extLst>
      <p:ext uri="{BB962C8B-B14F-4D97-AF65-F5344CB8AC3E}">
        <p14:creationId xmlns:p14="http://schemas.microsoft.com/office/powerpoint/2010/main" val="3468208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49C5-FDA8-4C52-9EE2-4A8A3BFFC056}"/>
              </a:ext>
            </a:extLst>
          </p:cNvPr>
          <p:cNvSpPr>
            <a:spLocks noGrp="1"/>
          </p:cNvSpPr>
          <p:nvPr>
            <p:ph type="title"/>
          </p:nvPr>
        </p:nvSpPr>
        <p:spPr/>
        <p:txBody>
          <a:bodyPr/>
          <a:lstStyle/>
          <a:p>
            <a:r>
              <a:rPr lang="en-US"/>
              <a:t>Learning outcomes</a:t>
            </a:r>
            <a:endParaRPr lang="en-CA"/>
          </a:p>
        </p:txBody>
      </p:sp>
      <p:sp>
        <p:nvSpPr>
          <p:cNvPr id="3" name="Content Placeholder 2">
            <a:extLst>
              <a:ext uri="{FF2B5EF4-FFF2-40B4-BE49-F238E27FC236}">
                <a16:creationId xmlns:a16="http://schemas.microsoft.com/office/drawing/2014/main" id="{4D721D62-7608-475E-9EEE-800FE9DC4BCC}"/>
              </a:ext>
            </a:extLst>
          </p:cNvPr>
          <p:cNvSpPr>
            <a:spLocks noGrp="1"/>
          </p:cNvSpPr>
          <p:nvPr>
            <p:ph idx="1"/>
          </p:nvPr>
        </p:nvSpPr>
        <p:spPr/>
        <p:txBody>
          <a:bodyPr/>
          <a:lstStyle/>
          <a:p>
            <a:r>
              <a:rPr lang="en-US"/>
              <a:t>Unit Testing</a:t>
            </a:r>
          </a:p>
          <a:p>
            <a:r>
              <a:rPr lang="en-US"/>
              <a:t>Regression Testing</a:t>
            </a:r>
          </a:p>
          <a:p>
            <a:r>
              <a:rPr lang="en-US"/>
              <a:t>TDD</a:t>
            </a:r>
          </a:p>
          <a:p>
            <a:r>
              <a:rPr lang="en-US"/>
              <a:t>jUnit</a:t>
            </a:r>
          </a:p>
        </p:txBody>
      </p:sp>
      <p:sp>
        <p:nvSpPr>
          <p:cNvPr id="4" name="Footer Placeholder 3">
            <a:extLst>
              <a:ext uri="{FF2B5EF4-FFF2-40B4-BE49-F238E27FC236}">
                <a16:creationId xmlns:a16="http://schemas.microsoft.com/office/drawing/2014/main" id="{E4EE60F0-D5F3-4D08-89FF-90BE5B9CA278}"/>
              </a:ext>
            </a:extLst>
          </p:cNvPr>
          <p:cNvSpPr>
            <a:spLocks noGrp="1"/>
          </p:cNvSpPr>
          <p:nvPr>
            <p:ph type="ftr" sz="quarter" idx="11"/>
          </p:nvPr>
        </p:nvSpPr>
        <p:spPr/>
        <p:txBody>
          <a:bodyPr/>
          <a:lstStyle/>
          <a:p>
            <a:r>
              <a:rPr lang="en-US"/>
              <a:t>2601 L7: Unit Testing</a:t>
            </a:r>
            <a:endParaRPr lang="en-US" dirty="0"/>
          </a:p>
        </p:txBody>
      </p:sp>
      <p:sp>
        <p:nvSpPr>
          <p:cNvPr id="5" name="Slide Number Placeholder 4">
            <a:extLst>
              <a:ext uri="{FF2B5EF4-FFF2-40B4-BE49-F238E27FC236}">
                <a16:creationId xmlns:a16="http://schemas.microsoft.com/office/drawing/2014/main" id="{B815AF6D-F255-4E2E-9133-074CFC6DF0C3}"/>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1348586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2971-CC0D-4B55-B1D3-F16151EDB39F}"/>
              </a:ext>
            </a:extLst>
          </p:cNvPr>
          <p:cNvSpPr>
            <a:spLocks noGrp="1"/>
          </p:cNvSpPr>
          <p:nvPr>
            <p:ph type="title"/>
          </p:nvPr>
        </p:nvSpPr>
        <p:spPr/>
        <p:txBody>
          <a:bodyPr/>
          <a:lstStyle/>
          <a:p>
            <a:r>
              <a:rPr lang="en-US"/>
              <a:t>Unit testing</a:t>
            </a:r>
            <a:endParaRPr lang="en-CA"/>
          </a:p>
        </p:txBody>
      </p:sp>
      <p:sp>
        <p:nvSpPr>
          <p:cNvPr id="3" name="Content Placeholder 2">
            <a:extLst>
              <a:ext uri="{FF2B5EF4-FFF2-40B4-BE49-F238E27FC236}">
                <a16:creationId xmlns:a16="http://schemas.microsoft.com/office/drawing/2014/main" id="{ABFA0826-F8A4-4D5A-862B-B29F74E3A463}"/>
              </a:ext>
            </a:extLst>
          </p:cNvPr>
          <p:cNvSpPr>
            <a:spLocks noGrp="1"/>
          </p:cNvSpPr>
          <p:nvPr>
            <p:ph idx="1"/>
          </p:nvPr>
        </p:nvSpPr>
        <p:spPr>
          <a:xfrm>
            <a:off x="1067317" y="2239861"/>
            <a:ext cx="10727603" cy="4316387"/>
          </a:xfrm>
        </p:spPr>
        <p:txBody>
          <a:bodyPr>
            <a:normAutofit/>
          </a:bodyPr>
          <a:lstStyle/>
          <a:p>
            <a:r>
              <a:rPr lang="en-US"/>
              <a:t>Testing is a </a:t>
            </a:r>
            <a:r>
              <a:rPr lang="en-US" u="sng"/>
              <a:t>very</a:t>
            </a:r>
            <a:r>
              <a:rPr lang="en-US"/>
              <a:t> important part of software development</a:t>
            </a:r>
          </a:p>
          <a:p>
            <a:r>
              <a:rPr lang="en-US"/>
              <a:t>There are many types of testing: </a:t>
            </a:r>
            <a:br>
              <a:rPr lang="en-US"/>
            </a:br>
            <a:r>
              <a:rPr lang="en-US"/>
              <a:t>https://www.softwaretestinghelp.com/types-of-software-testing</a:t>
            </a:r>
          </a:p>
          <a:p>
            <a:r>
              <a:rPr lang="en-CA"/>
              <a:t>Unit tests are software programs that test “units”;  for example, that test the methods of our classes</a:t>
            </a:r>
          </a:p>
          <a:p>
            <a:r>
              <a:rPr lang="en-CA"/>
              <a:t>We write unit tests for several reasons:</a:t>
            </a:r>
          </a:p>
          <a:p>
            <a:pPr marL="571500" lvl="1" indent="-342900">
              <a:buFont typeface="+mj-lt"/>
              <a:buAutoNum type="arabicPeriod"/>
            </a:pPr>
            <a:r>
              <a:rPr lang="en-CA"/>
              <a:t>To ensure the method does what it should</a:t>
            </a:r>
          </a:p>
          <a:p>
            <a:pPr marL="571500" lvl="1" indent="-342900">
              <a:buFont typeface="+mj-lt"/>
              <a:buAutoNum type="arabicPeriod"/>
            </a:pPr>
            <a:r>
              <a:rPr lang="en-CA"/>
              <a:t>To ensure the method fails as it should (e.g. bad parameters </a:t>
            </a:r>
            <a:r>
              <a:rPr lang="en-CA">
                <a:sym typeface="Wingdings" panose="05000000000000000000" pitchFamily="2" charset="2"/>
              </a:rPr>
              <a:t> exceptions thrown)</a:t>
            </a:r>
          </a:p>
          <a:p>
            <a:pPr marL="571500" lvl="1" indent="-342900">
              <a:buFont typeface="+mj-lt"/>
              <a:buAutoNum type="arabicPeriod"/>
            </a:pPr>
            <a:r>
              <a:rPr lang="en-CA"/>
              <a:t>To check that our code still works even after it is modified; tests that </a:t>
            </a:r>
            <a:r>
              <a:rPr lang="en-CA" i="1"/>
              <a:t>used to pass</a:t>
            </a:r>
            <a:r>
              <a:rPr lang="en-CA"/>
              <a:t> either: </a:t>
            </a:r>
            <a:br>
              <a:rPr lang="en-CA"/>
            </a:br>
            <a:r>
              <a:rPr lang="en-CA"/>
              <a:t>(a)still pass, or (b)now fail…but </a:t>
            </a:r>
            <a:r>
              <a:rPr lang="en-CA" u="sng"/>
              <a:t>they show us what needs fixing</a:t>
            </a:r>
            <a:r>
              <a:rPr lang="en-CA"/>
              <a:t>! We are no longer “afraid” to make changes to our working code.</a:t>
            </a:r>
          </a:p>
        </p:txBody>
      </p:sp>
      <p:sp>
        <p:nvSpPr>
          <p:cNvPr id="4" name="Footer Placeholder 3">
            <a:extLst>
              <a:ext uri="{FF2B5EF4-FFF2-40B4-BE49-F238E27FC236}">
                <a16:creationId xmlns:a16="http://schemas.microsoft.com/office/drawing/2014/main" id="{38686CF5-D8B8-4605-9B17-F49E3CD3087B}"/>
              </a:ext>
            </a:extLst>
          </p:cNvPr>
          <p:cNvSpPr>
            <a:spLocks noGrp="1"/>
          </p:cNvSpPr>
          <p:nvPr>
            <p:ph type="ftr" sz="quarter" idx="11"/>
          </p:nvPr>
        </p:nvSpPr>
        <p:spPr/>
        <p:txBody>
          <a:bodyPr/>
          <a:lstStyle/>
          <a:p>
            <a:r>
              <a:rPr lang="en-US"/>
              <a:t>2601 L7: Unit Testing</a:t>
            </a:r>
            <a:endParaRPr lang="en-US" dirty="0"/>
          </a:p>
        </p:txBody>
      </p:sp>
      <p:sp>
        <p:nvSpPr>
          <p:cNvPr id="5" name="Slide Number Placeholder 4">
            <a:extLst>
              <a:ext uri="{FF2B5EF4-FFF2-40B4-BE49-F238E27FC236}">
                <a16:creationId xmlns:a16="http://schemas.microsoft.com/office/drawing/2014/main" id="{29CE8AB5-4072-4E4C-98CB-93DA521668CD}"/>
              </a:ext>
            </a:extLst>
          </p:cNvPr>
          <p:cNvSpPr>
            <a:spLocks noGrp="1"/>
          </p:cNvSpPr>
          <p:nvPr>
            <p:ph type="sldNum" sz="quarter" idx="12"/>
          </p:nvPr>
        </p:nvSpPr>
        <p:spPr/>
        <p:txBody>
          <a:bodyPr/>
          <a:lstStyle/>
          <a:p>
            <a:fld id="{8A7A6979-0714-4377-B894-6BE4C2D6E202}" type="slidenum">
              <a:rPr lang="en-US" smtClean="0"/>
              <a:pPr/>
              <a:t>3</a:t>
            </a:fld>
            <a:endParaRPr lang="en-US" dirty="0"/>
          </a:p>
        </p:txBody>
      </p:sp>
    </p:spTree>
    <p:extLst>
      <p:ext uri="{BB962C8B-B14F-4D97-AF65-F5344CB8AC3E}">
        <p14:creationId xmlns:p14="http://schemas.microsoft.com/office/powerpoint/2010/main" val="866265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E2C39-853C-46AF-A2AA-84E23FA0BD0C}"/>
              </a:ext>
            </a:extLst>
          </p:cNvPr>
          <p:cNvSpPr>
            <a:spLocks noGrp="1"/>
          </p:cNvSpPr>
          <p:nvPr>
            <p:ph type="title"/>
          </p:nvPr>
        </p:nvSpPr>
        <p:spPr/>
        <p:txBody>
          <a:bodyPr/>
          <a:lstStyle/>
          <a:p>
            <a:r>
              <a:rPr lang="en-US"/>
              <a:t>Unit testing</a:t>
            </a:r>
            <a:endParaRPr lang="en-CA"/>
          </a:p>
        </p:txBody>
      </p:sp>
      <p:sp>
        <p:nvSpPr>
          <p:cNvPr id="3" name="Content Placeholder 2">
            <a:extLst>
              <a:ext uri="{FF2B5EF4-FFF2-40B4-BE49-F238E27FC236}">
                <a16:creationId xmlns:a16="http://schemas.microsoft.com/office/drawing/2014/main" id="{CDA9DEF3-066A-4E76-B9AF-CF4BA26A5FBF}"/>
              </a:ext>
            </a:extLst>
          </p:cNvPr>
          <p:cNvSpPr>
            <a:spLocks noGrp="1"/>
          </p:cNvSpPr>
          <p:nvPr>
            <p:ph idx="1"/>
          </p:nvPr>
        </p:nvSpPr>
        <p:spPr>
          <a:xfrm>
            <a:off x="763398" y="2153412"/>
            <a:ext cx="9197466" cy="4430268"/>
          </a:xfrm>
        </p:spPr>
        <p:txBody>
          <a:bodyPr>
            <a:normAutofit/>
          </a:bodyPr>
          <a:lstStyle/>
          <a:p>
            <a:r>
              <a:rPr lang="en-US"/>
              <a:t>We will write tests for our constructors and methods</a:t>
            </a:r>
          </a:p>
          <a:p>
            <a:r>
              <a:rPr lang="en-US"/>
              <a:t>Each test will eventually pass or fail</a:t>
            </a:r>
          </a:p>
          <a:p>
            <a:r>
              <a:rPr lang="en-US"/>
              <a:t>jUnit is Java’s unit-testing framework</a:t>
            </a:r>
          </a:p>
          <a:p>
            <a:r>
              <a:rPr lang="en-US"/>
              <a:t>We will use assertions in our tests, which return true or false values</a:t>
            </a:r>
          </a:p>
          <a:p>
            <a:r>
              <a:rPr lang="en-US"/>
              <a:t>Example: if we set a Person object’s first name to “tiger” via a setFirstName() method, the getFirstName() method should return the string “tiger”</a:t>
            </a:r>
          </a:p>
          <a:p>
            <a:r>
              <a:rPr lang="en-US"/>
              <a:t>Our assert statements can compare an expected value (e.g. “tiger”) with the actual value (e.g. person.getFirstName())</a:t>
            </a:r>
          </a:p>
          <a:p>
            <a:r>
              <a:rPr lang="en-US"/>
              <a:t>If the actual value is different than the expected value, we would get a failed test</a:t>
            </a:r>
          </a:p>
          <a:p>
            <a:r>
              <a:rPr lang="en-US"/>
              <a:t>If the actual value is the same as the expected value, we would get a passed test</a:t>
            </a:r>
          </a:p>
          <a:p>
            <a:endParaRPr lang="en-CA"/>
          </a:p>
        </p:txBody>
      </p:sp>
      <p:sp>
        <p:nvSpPr>
          <p:cNvPr id="4" name="Footer Placeholder 3">
            <a:extLst>
              <a:ext uri="{FF2B5EF4-FFF2-40B4-BE49-F238E27FC236}">
                <a16:creationId xmlns:a16="http://schemas.microsoft.com/office/drawing/2014/main" id="{74D83FEB-0B2F-4944-8F10-48F387AE77AB}"/>
              </a:ext>
            </a:extLst>
          </p:cNvPr>
          <p:cNvSpPr>
            <a:spLocks noGrp="1"/>
          </p:cNvSpPr>
          <p:nvPr>
            <p:ph type="ftr" sz="quarter" idx="11"/>
          </p:nvPr>
        </p:nvSpPr>
        <p:spPr/>
        <p:txBody>
          <a:bodyPr/>
          <a:lstStyle/>
          <a:p>
            <a:r>
              <a:rPr lang="en-US"/>
              <a:t>2601 L7: Unit Testing</a:t>
            </a:r>
            <a:endParaRPr lang="en-US" dirty="0"/>
          </a:p>
        </p:txBody>
      </p:sp>
      <p:sp>
        <p:nvSpPr>
          <p:cNvPr id="5" name="Slide Number Placeholder 4">
            <a:extLst>
              <a:ext uri="{FF2B5EF4-FFF2-40B4-BE49-F238E27FC236}">
                <a16:creationId xmlns:a16="http://schemas.microsoft.com/office/drawing/2014/main" id="{450A5CAA-112D-41AB-8186-C31BDD4BE12C}"/>
              </a:ext>
            </a:extLst>
          </p:cNvPr>
          <p:cNvSpPr>
            <a:spLocks noGrp="1"/>
          </p:cNvSpPr>
          <p:nvPr>
            <p:ph type="sldNum" sz="quarter" idx="12"/>
          </p:nvPr>
        </p:nvSpPr>
        <p:spPr/>
        <p:txBody>
          <a:bodyPr/>
          <a:lstStyle/>
          <a:p>
            <a:fld id="{8A7A6979-0714-4377-B894-6BE4C2D6E202}" type="slidenum">
              <a:rPr lang="en-US" smtClean="0"/>
              <a:pPr/>
              <a:t>4</a:t>
            </a:fld>
            <a:endParaRPr lang="en-US" dirty="0"/>
          </a:p>
        </p:txBody>
      </p:sp>
    </p:spTree>
    <p:extLst>
      <p:ext uri="{BB962C8B-B14F-4D97-AF65-F5344CB8AC3E}">
        <p14:creationId xmlns:p14="http://schemas.microsoft.com/office/powerpoint/2010/main" val="4070722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104F6-8480-4FF1-8FC1-43C219F32E23}"/>
              </a:ext>
            </a:extLst>
          </p:cNvPr>
          <p:cNvSpPr>
            <a:spLocks noGrp="1"/>
          </p:cNvSpPr>
          <p:nvPr>
            <p:ph type="title"/>
          </p:nvPr>
        </p:nvSpPr>
        <p:spPr/>
        <p:txBody>
          <a:bodyPr/>
          <a:lstStyle/>
          <a:p>
            <a:r>
              <a:rPr lang="en-US"/>
              <a:t>Junit assertions</a:t>
            </a:r>
            <a:endParaRPr lang="en-CA"/>
          </a:p>
        </p:txBody>
      </p:sp>
      <p:sp>
        <p:nvSpPr>
          <p:cNvPr id="3" name="Content Placeholder 2">
            <a:extLst>
              <a:ext uri="{FF2B5EF4-FFF2-40B4-BE49-F238E27FC236}">
                <a16:creationId xmlns:a16="http://schemas.microsoft.com/office/drawing/2014/main" id="{389295FF-18F5-4885-B972-1F0465A984EE}"/>
              </a:ext>
            </a:extLst>
          </p:cNvPr>
          <p:cNvSpPr>
            <a:spLocks noGrp="1"/>
          </p:cNvSpPr>
          <p:nvPr>
            <p:ph idx="1"/>
          </p:nvPr>
        </p:nvSpPr>
        <p:spPr>
          <a:xfrm>
            <a:off x="578840" y="2638044"/>
            <a:ext cx="9382024" cy="3101983"/>
          </a:xfrm>
        </p:spPr>
        <p:txBody>
          <a:bodyPr/>
          <a:lstStyle/>
          <a:p>
            <a:r>
              <a:rPr lang="en-US" dirty="0" err="1"/>
              <a:t>jUnit</a:t>
            </a:r>
            <a:r>
              <a:rPr lang="en-US" dirty="0"/>
              <a:t> 5 assertions:</a:t>
            </a:r>
          </a:p>
          <a:p>
            <a:pPr marL="0" indent="0">
              <a:buNone/>
            </a:pPr>
            <a:r>
              <a:rPr lang="en-US" dirty="0">
                <a:hlinkClick r:id="rId2"/>
              </a:rPr>
              <a:t>https://junit.org/junit5/docs/current/api/org.junit.jupiter.api/org/junit/jupiter/api/Assertions.html</a:t>
            </a:r>
            <a:endParaRPr lang="en-US" dirty="0"/>
          </a:p>
          <a:p>
            <a:endParaRPr lang="en-CA" dirty="0"/>
          </a:p>
        </p:txBody>
      </p:sp>
      <p:sp>
        <p:nvSpPr>
          <p:cNvPr id="4" name="Footer Placeholder 3">
            <a:extLst>
              <a:ext uri="{FF2B5EF4-FFF2-40B4-BE49-F238E27FC236}">
                <a16:creationId xmlns:a16="http://schemas.microsoft.com/office/drawing/2014/main" id="{9249D91A-58A2-47D2-A086-B389686B4F36}"/>
              </a:ext>
            </a:extLst>
          </p:cNvPr>
          <p:cNvSpPr>
            <a:spLocks noGrp="1"/>
          </p:cNvSpPr>
          <p:nvPr>
            <p:ph type="ftr" sz="quarter" idx="11"/>
          </p:nvPr>
        </p:nvSpPr>
        <p:spPr/>
        <p:txBody>
          <a:bodyPr/>
          <a:lstStyle/>
          <a:p>
            <a:r>
              <a:rPr lang="en-US"/>
              <a:t>2601 L7: Unit Testing</a:t>
            </a:r>
            <a:endParaRPr lang="en-US" dirty="0"/>
          </a:p>
        </p:txBody>
      </p:sp>
      <p:sp>
        <p:nvSpPr>
          <p:cNvPr id="5" name="Slide Number Placeholder 4">
            <a:extLst>
              <a:ext uri="{FF2B5EF4-FFF2-40B4-BE49-F238E27FC236}">
                <a16:creationId xmlns:a16="http://schemas.microsoft.com/office/drawing/2014/main" id="{104D7E7D-14E7-45F9-B1C7-C39D3D504631}"/>
              </a:ext>
            </a:extLst>
          </p:cNvPr>
          <p:cNvSpPr>
            <a:spLocks noGrp="1"/>
          </p:cNvSpPr>
          <p:nvPr>
            <p:ph type="sldNum" sz="quarter" idx="12"/>
          </p:nvPr>
        </p:nvSpPr>
        <p:spPr/>
        <p:txBody>
          <a:bodyPr/>
          <a:lstStyle/>
          <a:p>
            <a:fld id="{8A7A6979-0714-4377-B894-6BE4C2D6E202}" type="slidenum">
              <a:rPr lang="en-US" smtClean="0"/>
              <a:pPr/>
              <a:t>5</a:t>
            </a:fld>
            <a:endParaRPr lang="en-US" dirty="0"/>
          </a:p>
        </p:txBody>
      </p:sp>
    </p:spTree>
    <p:extLst>
      <p:ext uri="{BB962C8B-B14F-4D97-AF65-F5344CB8AC3E}">
        <p14:creationId xmlns:p14="http://schemas.microsoft.com/office/powerpoint/2010/main" val="561784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C705-725F-4E0A-B85E-AFD72CC3ACCF}"/>
              </a:ext>
            </a:extLst>
          </p:cNvPr>
          <p:cNvSpPr>
            <a:spLocks noGrp="1"/>
          </p:cNvSpPr>
          <p:nvPr>
            <p:ph type="title"/>
          </p:nvPr>
        </p:nvSpPr>
        <p:spPr/>
        <p:txBody>
          <a:bodyPr/>
          <a:lstStyle/>
          <a:p>
            <a:r>
              <a:rPr lang="en-US"/>
              <a:t>Java class and its unit test</a:t>
            </a:r>
            <a:endParaRPr lang="en-CA"/>
          </a:p>
        </p:txBody>
      </p:sp>
      <p:sp>
        <p:nvSpPr>
          <p:cNvPr id="3" name="Content Placeholder 2">
            <a:extLst>
              <a:ext uri="{FF2B5EF4-FFF2-40B4-BE49-F238E27FC236}">
                <a16:creationId xmlns:a16="http://schemas.microsoft.com/office/drawing/2014/main" id="{BCE0BFC3-EE75-4FB9-930B-8FFF7FA60BA4}"/>
              </a:ext>
            </a:extLst>
          </p:cNvPr>
          <p:cNvSpPr>
            <a:spLocks noGrp="1"/>
          </p:cNvSpPr>
          <p:nvPr>
            <p:ph idx="1"/>
          </p:nvPr>
        </p:nvSpPr>
        <p:spPr/>
        <p:txBody>
          <a:bodyPr>
            <a:normAutofit fontScale="92500" lnSpcReduction="20000"/>
          </a:bodyPr>
          <a:lstStyle/>
          <a:p>
            <a:r>
              <a:rPr lang="en-US"/>
              <a:t>Let’s create a little class hierarchy (see next slides)</a:t>
            </a:r>
          </a:p>
          <a:p>
            <a:r>
              <a:rPr lang="en-US"/>
              <a:t>Extend an abstract class</a:t>
            </a:r>
          </a:p>
          <a:p>
            <a:r>
              <a:rPr lang="en-US"/>
              <a:t>Implement an interface</a:t>
            </a:r>
          </a:p>
          <a:p>
            <a:r>
              <a:rPr lang="en-US"/>
              <a:t>Create some constructors and methods</a:t>
            </a:r>
          </a:p>
          <a:p>
            <a:r>
              <a:rPr lang="en-US"/>
              <a:t>Create a concrete Dog class</a:t>
            </a:r>
          </a:p>
          <a:p>
            <a:r>
              <a:rPr lang="en-US">
                <a:highlight>
                  <a:srgbClr val="FFFF00"/>
                </a:highlight>
              </a:rPr>
              <a:t>Test the Dog class </a:t>
            </a:r>
          </a:p>
          <a:p>
            <a:r>
              <a:rPr lang="en-US"/>
              <a:t>I put the cursor beside the word “Dog” in the dog class definition and then typed </a:t>
            </a:r>
            <a:r>
              <a:rPr lang="en-US" b="1"/>
              <a:t>Alt-Enter </a:t>
            </a:r>
            <a:r>
              <a:rPr lang="en-US"/>
              <a:t>then chose </a:t>
            </a:r>
            <a:r>
              <a:rPr lang="en-US" b="1"/>
              <a:t>Create Test</a:t>
            </a:r>
          </a:p>
          <a:p>
            <a:r>
              <a:rPr lang="en-US"/>
              <a:t>I had to choose “Fix” because I had the error message “JUnit5 library not found in the module”</a:t>
            </a:r>
          </a:p>
          <a:p>
            <a:endParaRPr lang="en-CA"/>
          </a:p>
        </p:txBody>
      </p:sp>
      <p:sp>
        <p:nvSpPr>
          <p:cNvPr id="4" name="Footer Placeholder 3">
            <a:extLst>
              <a:ext uri="{FF2B5EF4-FFF2-40B4-BE49-F238E27FC236}">
                <a16:creationId xmlns:a16="http://schemas.microsoft.com/office/drawing/2014/main" id="{1698E7E8-7D0E-4A6C-BB4B-0186E93B4EB5}"/>
              </a:ext>
            </a:extLst>
          </p:cNvPr>
          <p:cNvSpPr>
            <a:spLocks noGrp="1"/>
          </p:cNvSpPr>
          <p:nvPr>
            <p:ph type="ftr" sz="quarter" idx="11"/>
          </p:nvPr>
        </p:nvSpPr>
        <p:spPr/>
        <p:txBody>
          <a:bodyPr/>
          <a:lstStyle/>
          <a:p>
            <a:r>
              <a:rPr lang="en-US"/>
              <a:t>2601 L7: Unit Testing</a:t>
            </a:r>
            <a:endParaRPr lang="en-US" dirty="0"/>
          </a:p>
        </p:txBody>
      </p:sp>
      <p:sp>
        <p:nvSpPr>
          <p:cNvPr id="5" name="Slide Number Placeholder 4">
            <a:extLst>
              <a:ext uri="{FF2B5EF4-FFF2-40B4-BE49-F238E27FC236}">
                <a16:creationId xmlns:a16="http://schemas.microsoft.com/office/drawing/2014/main" id="{ADBDC4D7-46FA-4612-B54E-2A0DCE97ADF2}"/>
              </a:ext>
            </a:extLst>
          </p:cNvPr>
          <p:cNvSpPr>
            <a:spLocks noGrp="1"/>
          </p:cNvSpPr>
          <p:nvPr>
            <p:ph type="sldNum" sz="quarter" idx="12"/>
          </p:nvPr>
        </p:nvSpPr>
        <p:spPr/>
        <p:txBody>
          <a:bodyPr/>
          <a:lstStyle/>
          <a:p>
            <a:fld id="{8A7A6979-0714-4377-B894-6BE4C2D6E202}" type="slidenum">
              <a:rPr lang="en-US" smtClean="0"/>
              <a:pPr/>
              <a:t>6</a:t>
            </a:fld>
            <a:endParaRPr lang="en-US" dirty="0"/>
          </a:p>
        </p:txBody>
      </p:sp>
    </p:spTree>
    <p:extLst>
      <p:ext uri="{BB962C8B-B14F-4D97-AF65-F5344CB8AC3E}">
        <p14:creationId xmlns:p14="http://schemas.microsoft.com/office/powerpoint/2010/main" val="1130303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898319C-BA3D-4E31-A605-791B4876C80B}"/>
              </a:ext>
            </a:extLst>
          </p:cNvPr>
          <p:cNvSpPr>
            <a:spLocks noGrp="1"/>
          </p:cNvSpPr>
          <p:nvPr>
            <p:ph sz="half" idx="1"/>
          </p:nvPr>
        </p:nvSpPr>
        <p:spPr>
          <a:xfrm>
            <a:off x="139006" y="698231"/>
            <a:ext cx="4432994" cy="1306738"/>
          </a:xfrm>
        </p:spPr>
        <p:txBody>
          <a:bodyPr>
            <a:normAutofit fontScale="25000" lnSpcReduction="20000"/>
          </a:bodyPr>
          <a:lstStyle/>
          <a:p>
            <a:pPr marL="0" indent="0">
              <a:lnSpc>
                <a:spcPct val="120000"/>
              </a:lnSpc>
              <a:spcBef>
                <a:spcPts val="0"/>
              </a:spcBef>
              <a:buNone/>
            </a:pPr>
            <a:r>
              <a:rPr lang="en-CA" sz="4800">
                <a:solidFill>
                  <a:srgbClr val="FF0000"/>
                </a:solidFill>
              </a:rPr>
              <a:t>package ca.bcit.comp2601.animalkingdom;</a:t>
            </a:r>
          </a:p>
          <a:p>
            <a:pPr marL="0" indent="0">
              <a:lnSpc>
                <a:spcPct val="120000"/>
              </a:lnSpc>
              <a:spcBef>
                <a:spcPts val="0"/>
              </a:spcBef>
              <a:buNone/>
            </a:pPr>
            <a:endParaRPr lang="en-CA" sz="4800">
              <a:solidFill>
                <a:srgbClr val="FF0000"/>
              </a:solidFill>
            </a:endParaRPr>
          </a:p>
          <a:p>
            <a:pPr marL="0" indent="0">
              <a:lnSpc>
                <a:spcPct val="120000"/>
              </a:lnSpc>
              <a:spcBef>
                <a:spcPts val="0"/>
              </a:spcBef>
              <a:buNone/>
            </a:pPr>
            <a:r>
              <a:rPr lang="en-CA" sz="4800">
                <a:solidFill>
                  <a:srgbClr val="FF0000"/>
                </a:solidFill>
              </a:rPr>
              <a:t>public interface Speakable</a:t>
            </a:r>
          </a:p>
          <a:p>
            <a:pPr marL="0" indent="0">
              <a:lnSpc>
                <a:spcPct val="120000"/>
              </a:lnSpc>
              <a:spcBef>
                <a:spcPts val="0"/>
              </a:spcBef>
              <a:buNone/>
            </a:pPr>
            <a:r>
              <a:rPr lang="en-CA" sz="4800">
                <a:solidFill>
                  <a:srgbClr val="FF0000"/>
                </a:solidFill>
              </a:rPr>
              <a:t>{</a:t>
            </a:r>
          </a:p>
          <a:p>
            <a:pPr marL="0" indent="0">
              <a:lnSpc>
                <a:spcPct val="120000"/>
              </a:lnSpc>
              <a:spcBef>
                <a:spcPts val="0"/>
              </a:spcBef>
              <a:buNone/>
            </a:pPr>
            <a:r>
              <a:rPr lang="en-CA" sz="4800">
                <a:solidFill>
                  <a:srgbClr val="FF0000"/>
                </a:solidFill>
              </a:rPr>
              <a:t>    void speak(final String vocalization, final int numTimes);</a:t>
            </a:r>
          </a:p>
          <a:p>
            <a:pPr marL="0" indent="0">
              <a:lnSpc>
                <a:spcPct val="120000"/>
              </a:lnSpc>
              <a:spcBef>
                <a:spcPts val="0"/>
              </a:spcBef>
              <a:buNone/>
            </a:pPr>
            <a:r>
              <a:rPr lang="en-CA" sz="4800">
                <a:solidFill>
                  <a:srgbClr val="FF0000"/>
                </a:solidFill>
              </a:rPr>
              <a:t>}</a:t>
            </a:r>
          </a:p>
          <a:p>
            <a:pPr marL="0" indent="0">
              <a:lnSpc>
                <a:spcPct val="120000"/>
              </a:lnSpc>
              <a:spcBef>
                <a:spcPts val="0"/>
              </a:spcBef>
              <a:buNone/>
            </a:pPr>
            <a:endParaRPr lang="en-CA"/>
          </a:p>
        </p:txBody>
      </p:sp>
      <p:sp>
        <p:nvSpPr>
          <p:cNvPr id="8" name="Content Placeholder 7">
            <a:extLst>
              <a:ext uri="{FF2B5EF4-FFF2-40B4-BE49-F238E27FC236}">
                <a16:creationId xmlns:a16="http://schemas.microsoft.com/office/drawing/2014/main" id="{CC4CCEFA-D61E-4C4A-BA8C-CFBDF05C801E}"/>
              </a:ext>
            </a:extLst>
          </p:cNvPr>
          <p:cNvSpPr>
            <a:spLocks noGrp="1"/>
          </p:cNvSpPr>
          <p:nvPr>
            <p:ph sz="half" idx="2"/>
          </p:nvPr>
        </p:nvSpPr>
        <p:spPr>
          <a:xfrm>
            <a:off x="4329600" y="96179"/>
            <a:ext cx="4270247" cy="4151837"/>
          </a:xfrm>
        </p:spPr>
        <p:txBody>
          <a:bodyPr>
            <a:noAutofit/>
          </a:bodyPr>
          <a:lstStyle/>
          <a:p>
            <a:pPr marL="0" indent="0">
              <a:lnSpc>
                <a:spcPct val="120000"/>
              </a:lnSpc>
              <a:spcBef>
                <a:spcPts val="0"/>
              </a:spcBef>
              <a:buNone/>
            </a:pPr>
            <a:r>
              <a:rPr lang="en-CA" sz="1000"/>
              <a:t>package ca.bcit.comp2601.animalkingdom;</a:t>
            </a:r>
          </a:p>
          <a:p>
            <a:pPr marL="0" indent="0">
              <a:lnSpc>
                <a:spcPct val="120000"/>
              </a:lnSpc>
              <a:spcBef>
                <a:spcPts val="0"/>
              </a:spcBef>
              <a:buNone/>
            </a:pPr>
            <a:r>
              <a:rPr lang="en-CA" sz="1000"/>
              <a:t>public abstract class Animal implements Speakable</a:t>
            </a:r>
          </a:p>
          <a:p>
            <a:pPr marL="0" indent="0">
              <a:lnSpc>
                <a:spcPct val="120000"/>
              </a:lnSpc>
              <a:spcBef>
                <a:spcPts val="0"/>
              </a:spcBef>
              <a:buNone/>
            </a:pPr>
            <a:r>
              <a:rPr lang="en-CA" sz="1000"/>
              <a:t>{</a:t>
            </a:r>
          </a:p>
          <a:p>
            <a:pPr marL="0" indent="0">
              <a:lnSpc>
                <a:spcPct val="120000"/>
              </a:lnSpc>
              <a:spcBef>
                <a:spcPts val="0"/>
              </a:spcBef>
              <a:buNone/>
            </a:pPr>
            <a:r>
              <a:rPr lang="en-CA" sz="1000"/>
              <a:t>    private double weightKg;</a:t>
            </a:r>
          </a:p>
          <a:p>
            <a:pPr marL="0" indent="0">
              <a:lnSpc>
                <a:spcPct val="120000"/>
              </a:lnSpc>
              <a:spcBef>
                <a:spcPts val="0"/>
              </a:spcBef>
              <a:buNone/>
            </a:pPr>
            <a:endParaRPr lang="en-CA" sz="1000"/>
          </a:p>
          <a:p>
            <a:pPr marL="0" indent="0">
              <a:lnSpc>
                <a:spcPct val="120000"/>
              </a:lnSpc>
              <a:spcBef>
                <a:spcPts val="0"/>
              </a:spcBef>
              <a:buNone/>
            </a:pPr>
            <a:r>
              <a:rPr lang="en-CA" sz="1000"/>
              <a:t>    public Animal(final double weightKg)</a:t>
            </a:r>
          </a:p>
          <a:p>
            <a:pPr marL="0" indent="0">
              <a:lnSpc>
                <a:spcPct val="120000"/>
              </a:lnSpc>
              <a:spcBef>
                <a:spcPts val="0"/>
              </a:spcBef>
              <a:buNone/>
            </a:pPr>
            <a:r>
              <a:rPr lang="en-CA" sz="1000"/>
              <a:t>    {</a:t>
            </a:r>
          </a:p>
          <a:p>
            <a:pPr marL="0" indent="0">
              <a:lnSpc>
                <a:spcPct val="120000"/>
              </a:lnSpc>
              <a:spcBef>
                <a:spcPts val="0"/>
              </a:spcBef>
              <a:buNone/>
            </a:pPr>
            <a:endParaRPr lang="en-CA" sz="1000"/>
          </a:p>
          <a:p>
            <a:pPr marL="0" indent="0">
              <a:lnSpc>
                <a:spcPct val="120000"/>
              </a:lnSpc>
              <a:spcBef>
                <a:spcPts val="0"/>
              </a:spcBef>
              <a:buNone/>
            </a:pPr>
            <a:r>
              <a:rPr lang="en-CA" sz="1000"/>
              <a:t>        this.weightKg = weightKg;</a:t>
            </a:r>
          </a:p>
          <a:p>
            <a:pPr marL="0" indent="0">
              <a:lnSpc>
                <a:spcPct val="120000"/>
              </a:lnSpc>
              <a:spcBef>
                <a:spcPts val="0"/>
              </a:spcBef>
              <a:buNone/>
            </a:pPr>
            <a:r>
              <a:rPr lang="en-CA" sz="1000"/>
              <a:t>    }</a:t>
            </a:r>
          </a:p>
          <a:p>
            <a:pPr marL="0" indent="0">
              <a:lnSpc>
                <a:spcPct val="120000"/>
              </a:lnSpc>
              <a:spcBef>
                <a:spcPts val="0"/>
              </a:spcBef>
              <a:buNone/>
            </a:pPr>
            <a:r>
              <a:rPr lang="en-CA" sz="1000"/>
              <a:t>    @Override</a:t>
            </a:r>
          </a:p>
          <a:p>
            <a:pPr marL="0" indent="0">
              <a:lnSpc>
                <a:spcPct val="120000"/>
              </a:lnSpc>
              <a:spcBef>
                <a:spcPts val="0"/>
              </a:spcBef>
              <a:buNone/>
            </a:pPr>
            <a:r>
              <a:rPr lang="en-CA" sz="1000"/>
              <a:t>    public void speak(final String vocalization, final int numTimes)</a:t>
            </a:r>
          </a:p>
          <a:p>
            <a:pPr marL="0" indent="0">
              <a:lnSpc>
                <a:spcPct val="120000"/>
              </a:lnSpc>
              <a:spcBef>
                <a:spcPts val="0"/>
              </a:spcBef>
              <a:buNone/>
            </a:pPr>
            <a:r>
              <a:rPr lang="en-CA" sz="1000"/>
              <a:t>    {</a:t>
            </a:r>
          </a:p>
          <a:p>
            <a:pPr marL="0" indent="0">
              <a:lnSpc>
                <a:spcPct val="120000"/>
              </a:lnSpc>
              <a:spcBef>
                <a:spcPts val="0"/>
              </a:spcBef>
              <a:buNone/>
            </a:pPr>
            <a:r>
              <a:rPr lang="en-CA" sz="1000"/>
              <a:t>        for(int i = 0; i &lt; numTimes; i++)</a:t>
            </a:r>
          </a:p>
          <a:p>
            <a:pPr marL="0" indent="0">
              <a:lnSpc>
                <a:spcPct val="120000"/>
              </a:lnSpc>
              <a:spcBef>
                <a:spcPts val="0"/>
              </a:spcBef>
              <a:buNone/>
            </a:pPr>
            <a:r>
              <a:rPr lang="en-CA" sz="1000"/>
              <a:t>        {</a:t>
            </a:r>
          </a:p>
          <a:p>
            <a:pPr marL="0" indent="0">
              <a:lnSpc>
                <a:spcPct val="120000"/>
              </a:lnSpc>
              <a:spcBef>
                <a:spcPts val="0"/>
              </a:spcBef>
              <a:buNone/>
            </a:pPr>
            <a:r>
              <a:rPr lang="en-CA" sz="1000"/>
              <a:t>            System.out.println(vocalization);</a:t>
            </a:r>
          </a:p>
          <a:p>
            <a:pPr marL="0" indent="0">
              <a:lnSpc>
                <a:spcPct val="120000"/>
              </a:lnSpc>
              <a:spcBef>
                <a:spcPts val="0"/>
              </a:spcBef>
              <a:buNone/>
            </a:pPr>
            <a:r>
              <a:rPr lang="en-CA" sz="1000"/>
              <a:t>        }</a:t>
            </a:r>
          </a:p>
          <a:p>
            <a:pPr marL="0" indent="0">
              <a:lnSpc>
                <a:spcPct val="120000"/>
              </a:lnSpc>
              <a:spcBef>
                <a:spcPts val="0"/>
              </a:spcBef>
              <a:buNone/>
            </a:pPr>
            <a:r>
              <a:rPr lang="en-CA" sz="1000"/>
              <a:t>    }</a:t>
            </a:r>
          </a:p>
          <a:p>
            <a:pPr marL="0" indent="0">
              <a:lnSpc>
                <a:spcPct val="120000"/>
              </a:lnSpc>
              <a:spcBef>
                <a:spcPts val="0"/>
              </a:spcBef>
              <a:buNone/>
            </a:pPr>
            <a:r>
              <a:rPr lang="en-CA" sz="1000"/>
              <a:t>    private static void validateWeightKg(final double weightKg)</a:t>
            </a:r>
          </a:p>
          <a:p>
            <a:pPr marL="0" indent="0">
              <a:lnSpc>
                <a:spcPct val="120000"/>
              </a:lnSpc>
              <a:spcBef>
                <a:spcPts val="0"/>
              </a:spcBef>
              <a:buNone/>
            </a:pPr>
            <a:r>
              <a:rPr lang="en-CA" sz="1000"/>
              <a:t>    {</a:t>
            </a:r>
          </a:p>
          <a:p>
            <a:pPr marL="0" indent="0">
              <a:lnSpc>
                <a:spcPct val="120000"/>
              </a:lnSpc>
              <a:spcBef>
                <a:spcPts val="0"/>
              </a:spcBef>
              <a:buNone/>
            </a:pPr>
            <a:r>
              <a:rPr lang="en-CA" sz="1000"/>
              <a:t>        if(weightKg &lt;= 0.0)</a:t>
            </a:r>
          </a:p>
          <a:p>
            <a:pPr marL="0" indent="0">
              <a:lnSpc>
                <a:spcPct val="120000"/>
              </a:lnSpc>
              <a:spcBef>
                <a:spcPts val="0"/>
              </a:spcBef>
              <a:buNone/>
            </a:pPr>
            <a:r>
              <a:rPr lang="en-CA" sz="1000"/>
              <a:t>        {</a:t>
            </a:r>
          </a:p>
          <a:p>
            <a:pPr marL="0" indent="0">
              <a:lnSpc>
                <a:spcPct val="120000"/>
              </a:lnSpc>
              <a:spcBef>
                <a:spcPts val="0"/>
              </a:spcBef>
              <a:buNone/>
            </a:pPr>
            <a:r>
              <a:rPr lang="en-CA" sz="1000"/>
              <a:t>            throw new IllegalArgumentException("invalid weight");</a:t>
            </a:r>
          </a:p>
          <a:p>
            <a:pPr marL="0" indent="0">
              <a:lnSpc>
                <a:spcPct val="120000"/>
              </a:lnSpc>
              <a:spcBef>
                <a:spcPts val="0"/>
              </a:spcBef>
              <a:buNone/>
            </a:pPr>
            <a:r>
              <a:rPr lang="en-CA" sz="1000"/>
              <a:t>        }</a:t>
            </a:r>
          </a:p>
          <a:p>
            <a:pPr marL="0" indent="0">
              <a:lnSpc>
                <a:spcPct val="120000"/>
              </a:lnSpc>
              <a:spcBef>
                <a:spcPts val="0"/>
              </a:spcBef>
              <a:buNone/>
            </a:pPr>
            <a:r>
              <a:rPr lang="en-CA" sz="1000"/>
              <a:t>    }</a:t>
            </a:r>
          </a:p>
          <a:p>
            <a:pPr marL="0" indent="0">
              <a:lnSpc>
                <a:spcPct val="120000"/>
              </a:lnSpc>
              <a:spcBef>
                <a:spcPts val="0"/>
              </a:spcBef>
              <a:buNone/>
            </a:pPr>
            <a:r>
              <a:rPr lang="en-CA" sz="1000"/>
              <a:t>    public void setWeightKg(final double weightKg)</a:t>
            </a:r>
          </a:p>
          <a:p>
            <a:pPr marL="0" indent="0">
              <a:lnSpc>
                <a:spcPct val="120000"/>
              </a:lnSpc>
              <a:spcBef>
                <a:spcPts val="0"/>
              </a:spcBef>
              <a:buNone/>
            </a:pPr>
            <a:r>
              <a:rPr lang="en-CA" sz="1000"/>
              <a:t>    {</a:t>
            </a:r>
          </a:p>
          <a:p>
            <a:pPr marL="0" indent="0">
              <a:lnSpc>
                <a:spcPct val="120000"/>
              </a:lnSpc>
              <a:spcBef>
                <a:spcPts val="0"/>
              </a:spcBef>
              <a:buNone/>
            </a:pPr>
            <a:r>
              <a:rPr lang="en-CA" sz="1000"/>
              <a:t>        this.weightKg = weightKg;</a:t>
            </a:r>
          </a:p>
          <a:p>
            <a:pPr marL="0" indent="0">
              <a:lnSpc>
                <a:spcPct val="120000"/>
              </a:lnSpc>
              <a:spcBef>
                <a:spcPts val="0"/>
              </a:spcBef>
              <a:buNone/>
            </a:pPr>
            <a:r>
              <a:rPr lang="en-CA" sz="1000"/>
              <a:t>    }</a:t>
            </a:r>
          </a:p>
          <a:p>
            <a:pPr marL="0" indent="0">
              <a:lnSpc>
                <a:spcPct val="120000"/>
              </a:lnSpc>
              <a:spcBef>
                <a:spcPts val="0"/>
              </a:spcBef>
              <a:buNone/>
            </a:pPr>
            <a:r>
              <a:rPr lang="en-CA" sz="1000"/>
              <a:t>    public double getWeightKg()</a:t>
            </a:r>
          </a:p>
          <a:p>
            <a:pPr marL="0" indent="0">
              <a:lnSpc>
                <a:spcPct val="120000"/>
              </a:lnSpc>
              <a:spcBef>
                <a:spcPts val="0"/>
              </a:spcBef>
              <a:buNone/>
            </a:pPr>
            <a:r>
              <a:rPr lang="en-CA" sz="1000"/>
              <a:t>    {</a:t>
            </a:r>
          </a:p>
          <a:p>
            <a:pPr marL="0" indent="0">
              <a:lnSpc>
                <a:spcPct val="120000"/>
              </a:lnSpc>
              <a:spcBef>
                <a:spcPts val="0"/>
              </a:spcBef>
              <a:buNone/>
            </a:pPr>
            <a:r>
              <a:rPr lang="en-CA" sz="1000"/>
              <a:t>        return weightKg;</a:t>
            </a:r>
          </a:p>
          <a:p>
            <a:pPr marL="0" indent="0">
              <a:lnSpc>
                <a:spcPct val="120000"/>
              </a:lnSpc>
              <a:spcBef>
                <a:spcPts val="0"/>
              </a:spcBef>
              <a:buNone/>
            </a:pPr>
            <a:r>
              <a:rPr lang="en-CA" sz="1000"/>
              <a:t>    }</a:t>
            </a:r>
          </a:p>
          <a:p>
            <a:pPr marL="0" indent="0">
              <a:lnSpc>
                <a:spcPct val="120000"/>
              </a:lnSpc>
              <a:spcBef>
                <a:spcPts val="0"/>
              </a:spcBef>
              <a:buNone/>
            </a:pPr>
            <a:r>
              <a:rPr lang="en-CA" sz="1000"/>
              <a:t>}</a:t>
            </a:r>
          </a:p>
          <a:p>
            <a:pPr marL="0" indent="0">
              <a:lnSpc>
                <a:spcPct val="120000"/>
              </a:lnSpc>
              <a:spcBef>
                <a:spcPts val="0"/>
              </a:spcBef>
              <a:buNone/>
            </a:pPr>
            <a:endParaRPr lang="en-CA" sz="1000"/>
          </a:p>
        </p:txBody>
      </p:sp>
      <p:sp>
        <p:nvSpPr>
          <p:cNvPr id="4" name="Footer Placeholder 3">
            <a:extLst>
              <a:ext uri="{FF2B5EF4-FFF2-40B4-BE49-F238E27FC236}">
                <a16:creationId xmlns:a16="http://schemas.microsoft.com/office/drawing/2014/main" id="{7E9D401E-0172-4F05-8EA0-480771B29879}"/>
              </a:ext>
            </a:extLst>
          </p:cNvPr>
          <p:cNvSpPr>
            <a:spLocks noGrp="1"/>
          </p:cNvSpPr>
          <p:nvPr>
            <p:ph type="ftr" sz="quarter" idx="11"/>
          </p:nvPr>
        </p:nvSpPr>
        <p:spPr/>
        <p:txBody>
          <a:bodyPr/>
          <a:lstStyle/>
          <a:p>
            <a:r>
              <a:rPr lang="en-US"/>
              <a:t>2601 L7: Unit Testing</a:t>
            </a:r>
            <a:endParaRPr lang="en-US" dirty="0"/>
          </a:p>
        </p:txBody>
      </p:sp>
      <p:sp>
        <p:nvSpPr>
          <p:cNvPr id="5" name="Slide Number Placeholder 4">
            <a:extLst>
              <a:ext uri="{FF2B5EF4-FFF2-40B4-BE49-F238E27FC236}">
                <a16:creationId xmlns:a16="http://schemas.microsoft.com/office/drawing/2014/main" id="{45291F07-01A4-4AF2-813D-991F23E92F7C}"/>
              </a:ext>
            </a:extLst>
          </p:cNvPr>
          <p:cNvSpPr>
            <a:spLocks noGrp="1"/>
          </p:cNvSpPr>
          <p:nvPr>
            <p:ph type="sldNum" sz="quarter" idx="12"/>
          </p:nvPr>
        </p:nvSpPr>
        <p:spPr/>
        <p:txBody>
          <a:bodyPr/>
          <a:lstStyle/>
          <a:p>
            <a:fld id="{8A7A6979-0714-4377-B894-6BE4C2D6E202}" type="slidenum">
              <a:rPr lang="en-US" smtClean="0"/>
              <a:pPr/>
              <a:t>7</a:t>
            </a:fld>
            <a:endParaRPr lang="en-US" dirty="0"/>
          </a:p>
        </p:txBody>
      </p:sp>
      <p:sp>
        <p:nvSpPr>
          <p:cNvPr id="10" name="TextBox 9">
            <a:extLst>
              <a:ext uri="{FF2B5EF4-FFF2-40B4-BE49-F238E27FC236}">
                <a16:creationId xmlns:a16="http://schemas.microsoft.com/office/drawing/2014/main" id="{10ED6232-42EE-4DC9-91A9-E1A2765D24D6}"/>
              </a:ext>
            </a:extLst>
          </p:cNvPr>
          <p:cNvSpPr txBox="1"/>
          <p:nvPr/>
        </p:nvSpPr>
        <p:spPr>
          <a:xfrm>
            <a:off x="8286294" y="274320"/>
            <a:ext cx="3684795" cy="4139595"/>
          </a:xfrm>
          <a:prstGeom prst="rect">
            <a:avLst/>
          </a:prstGeom>
          <a:noFill/>
        </p:spPr>
        <p:txBody>
          <a:bodyPr wrap="square" rtlCol="0">
            <a:spAutoFit/>
          </a:bodyPr>
          <a:lstStyle/>
          <a:p>
            <a:r>
              <a:rPr lang="en-CA" sz="1100">
                <a:solidFill>
                  <a:srgbClr val="0070C0"/>
                </a:solidFill>
              </a:rPr>
              <a:t>package ca.bcit.comp2601.animalkingdom;</a:t>
            </a:r>
          </a:p>
          <a:p>
            <a:endParaRPr lang="en-CA" sz="1100">
              <a:solidFill>
                <a:srgbClr val="0070C0"/>
              </a:solidFill>
            </a:endParaRPr>
          </a:p>
          <a:p>
            <a:r>
              <a:rPr lang="en-CA" sz="1100">
                <a:solidFill>
                  <a:srgbClr val="0070C0"/>
                </a:solidFill>
              </a:rPr>
              <a:t>public class Dog extends Animal</a:t>
            </a:r>
          </a:p>
          <a:p>
            <a:r>
              <a:rPr lang="en-CA" sz="1100">
                <a:solidFill>
                  <a:srgbClr val="0070C0"/>
                </a:solidFill>
              </a:rPr>
              <a:t>{</a:t>
            </a:r>
          </a:p>
          <a:p>
            <a:r>
              <a:rPr lang="en-CA" sz="1100">
                <a:solidFill>
                  <a:srgbClr val="0070C0"/>
                </a:solidFill>
              </a:rPr>
              <a:t>    private final String name;</a:t>
            </a:r>
          </a:p>
          <a:p>
            <a:endParaRPr lang="en-CA" sz="1100">
              <a:solidFill>
                <a:srgbClr val="0070C0"/>
              </a:solidFill>
            </a:endParaRPr>
          </a:p>
          <a:p>
            <a:r>
              <a:rPr lang="en-CA" sz="1100">
                <a:solidFill>
                  <a:srgbClr val="0070C0"/>
                </a:solidFill>
              </a:rPr>
              <a:t>    public Dog(final String name, final double weightKg)</a:t>
            </a:r>
          </a:p>
          <a:p>
            <a:r>
              <a:rPr lang="en-CA" sz="1100">
                <a:solidFill>
                  <a:srgbClr val="0070C0"/>
                </a:solidFill>
              </a:rPr>
              <a:t>    {</a:t>
            </a:r>
          </a:p>
          <a:p>
            <a:r>
              <a:rPr lang="en-CA" sz="1100">
                <a:solidFill>
                  <a:srgbClr val="0070C0"/>
                </a:solidFill>
              </a:rPr>
              <a:t>        super(weightKg);</a:t>
            </a:r>
          </a:p>
          <a:p>
            <a:endParaRPr lang="en-CA" sz="1100">
              <a:solidFill>
                <a:srgbClr val="0070C0"/>
              </a:solidFill>
            </a:endParaRPr>
          </a:p>
          <a:p>
            <a:r>
              <a:rPr lang="en-CA" sz="1100">
                <a:solidFill>
                  <a:srgbClr val="0070C0"/>
                </a:solidFill>
              </a:rPr>
              <a:t>        if(name == null || name.isBlank())</a:t>
            </a:r>
          </a:p>
          <a:p>
            <a:r>
              <a:rPr lang="en-CA" sz="1100">
                <a:solidFill>
                  <a:srgbClr val="0070C0"/>
                </a:solidFill>
              </a:rPr>
              <a:t>        {</a:t>
            </a:r>
          </a:p>
          <a:p>
            <a:r>
              <a:rPr lang="en-CA" sz="1100">
                <a:solidFill>
                  <a:srgbClr val="0070C0"/>
                </a:solidFill>
              </a:rPr>
              <a:t>            throw new IllegalArgumentException("invalid name");</a:t>
            </a:r>
          </a:p>
          <a:p>
            <a:r>
              <a:rPr lang="en-CA" sz="1100">
                <a:solidFill>
                  <a:srgbClr val="0070C0"/>
                </a:solidFill>
              </a:rPr>
              <a:t>        }</a:t>
            </a:r>
          </a:p>
          <a:p>
            <a:endParaRPr lang="en-CA" sz="1100">
              <a:solidFill>
                <a:srgbClr val="0070C0"/>
              </a:solidFill>
            </a:endParaRPr>
          </a:p>
          <a:p>
            <a:r>
              <a:rPr lang="en-CA" sz="1100">
                <a:solidFill>
                  <a:srgbClr val="0070C0"/>
                </a:solidFill>
              </a:rPr>
              <a:t>        this.name = name;</a:t>
            </a:r>
          </a:p>
          <a:p>
            <a:r>
              <a:rPr lang="en-CA" sz="1100">
                <a:solidFill>
                  <a:srgbClr val="0070C0"/>
                </a:solidFill>
              </a:rPr>
              <a:t>    }</a:t>
            </a:r>
          </a:p>
          <a:p>
            <a:endParaRPr lang="en-CA" sz="1100">
              <a:solidFill>
                <a:srgbClr val="0070C0"/>
              </a:solidFill>
            </a:endParaRPr>
          </a:p>
          <a:p>
            <a:r>
              <a:rPr lang="en-CA" sz="1100">
                <a:solidFill>
                  <a:srgbClr val="0070C0"/>
                </a:solidFill>
              </a:rPr>
              <a:t>    public String getName()</a:t>
            </a:r>
          </a:p>
          <a:p>
            <a:r>
              <a:rPr lang="en-CA" sz="1100">
                <a:solidFill>
                  <a:srgbClr val="0070C0"/>
                </a:solidFill>
              </a:rPr>
              <a:t>    {</a:t>
            </a:r>
          </a:p>
          <a:p>
            <a:r>
              <a:rPr lang="en-CA" sz="1100">
                <a:solidFill>
                  <a:srgbClr val="0070C0"/>
                </a:solidFill>
              </a:rPr>
              <a:t>        return name;</a:t>
            </a:r>
          </a:p>
          <a:p>
            <a:r>
              <a:rPr lang="en-CA" sz="1100">
                <a:solidFill>
                  <a:srgbClr val="0070C0"/>
                </a:solidFill>
              </a:rPr>
              <a:t>    }</a:t>
            </a:r>
          </a:p>
          <a:p>
            <a:r>
              <a:rPr lang="en-CA" sz="1100">
                <a:solidFill>
                  <a:srgbClr val="0070C0"/>
                </a:solidFill>
              </a:rPr>
              <a:t>}</a:t>
            </a:r>
          </a:p>
          <a:p>
            <a:endParaRPr lang="en-CA" sz="1000"/>
          </a:p>
        </p:txBody>
      </p:sp>
      <p:sp>
        <p:nvSpPr>
          <p:cNvPr id="12" name="TextBox 11">
            <a:extLst>
              <a:ext uri="{FF2B5EF4-FFF2-40B4-BE49-F238E27FC236}">
                <a16:creationId xmlns:a16="http://schemas.microsoft.com/office/drawing/2014/main" id="{E9CFFF7F-D7A6-4081-A95B-084D6B5910DA}"/>
              </a:ext>
            </a:extLst>
          </p:cNvPr>
          <p:cNvSpPr txBox="1"/>
          <p:nvPr/>
        </p:nvSpPr>
        <p:spPr>
          <a:xfrm>
            <a:off x="8754430" y="4460022"/>
            <a:ext cx="3437570" cy="2123658"/>
          </a:xfrm>
          <a:prstGeom prst="rect">
            <a:avLst/>
          </a:prstGeom>
          <a:noFill/>
        </p:spPr>
        <p:txBody>
          <a:bodyPr wrap="square" rtlCol="0">
            <a:spAutoFit/>
          </a:bodyPr>
          <a:lstStyle/>
          <a:p>
            <a:r>
              <a:rPr lang="en-CA" sz="1200">
                <a:solidFill>
                  <a:srgbClr val="7030A0"/>
                </a:solidFill>
              </a:rPr>
              <a:t>package ca.bcit.comp2601.animalkingdom;</a:t>
            </a:r>
          </a:p>
          <a:p>
            <a:endParaRPr lang="en-CA" sz="1200">
              <a:solidFill>
                <a:srgbClr val="7030A0"/>
              </a:solidFill>
            </a:endParaRPr>
          </a:p>
          <a:p>
            <a:r>
              <a:rPr lang="en-CA" sz="1200">
                <a:solidFill>
                  <a:srgbClr val="7030A0"/>
                </a:solidFill>
              </a:rPr>
              <a:t>public class Main</a:t>
            </a:r>
          </a:p>
          <a:p>
            <a:r>
              <a:rPr lang="en-CA" sz="1200">
                <a:solidFill>
                  <a:srgbClr val="7030A0"/>
                </a:solidFill>
              </a:rPr>
              <a:t>{</a:t>
            </a:r>
          </a:p>
          <a:p>
            <a:r>
              <a:rPr lang="en-CA" sz="1200">
                <a:solidFill>
                  <a:srgbClr val="7030A0"/>
                </a:solidFill>
              </a:rPr>
              <a:t>    public static void main(final String[] args)</a:t>
            </a:r>
          </a:p>
          <a:p>
            <a:r>
              <a:rPr lang="en-CA" sz="1200">
                <a:solidFill>
                  <a:srgbClr val="7030A0"/>
                </a:solidFill>
              </a:rPr>
              <a:t>    {</a:t>
            </a:r>
          </a:p>
          <a:p>
            <a:r>
              <a:rPr lang="en-CA" sz="1200">
                <a:solidFill>
                  <a:srgbClr val="7030A0"/>
                </a:solidFill>
              </a:rPr>
              <a:t>        Dog d = new Dog("rocky", 40.0);</a:t>
            </a:r>
          </a:p>
          <a:p>
            <a:r>
              <a:rPr lang="en-CA" sz="1200">
                <a:solidFill>
                  <a:srgbClr val="7030A0"/>
                </a:solidFill>
              </a:rPr>
              <a:t>        d.speak("woof", 4);</a:t>
            </a:r>
          </a:p>
          <a:p>
            <a:r>
              <a:rPr lang="en-CA" sz="1200">
                <a:solidFill>
                  <a:srgbClr val="7030A0"/>
                </a:solidFill>
              </a:rPr>
              <a:t>    }</a:t>
            </a:r>
          </a:p>
          <a:p>
            <a:r>
              <a:rPr lang="en-CA" sz="1200">
                <a:solidFill>
                  <a:srgbClr val="7030A0"/>
                </a:solidFill>
              </a:rPr>
              <a:t>}</a:t>
            </a:r>
          </a:p>
          <a:p>
            <a:endParaRPr lang="en-CA" sz="1200">
              <a:solidFill>
                <a:srgbClr val="7030A0"/>
              </a:solidFill>
            </a:endParaRPr>
          </a:p>
        </p:txBody>
      </p:sp>
      <p:pic>
        <p:nvPicPr>
          <p:cNvPr id="14" name="Picture 13">
            <a:extLst>
              <a:ext uri="{FF2B5EF4-FFF2-40B4-BE49-F238E27FC236}">
                <a16:creationId xmlns:a16="http://schemas.microsoft.com/office/drawing/2014/main" id="{A2868F7B-9AD6-468B-8B6C-E51FA5C78605}"/>
              </a:ext>
            </a:extLst>
          </p:cNvPr>
          <p:cNvPicPr>
            <a:picLocks noChangeAspect="1"/>
          </p:cNvPicPr>
          <p:nvPr/>
        </p:nvPicPr>
        <p:blipFill>
          <a:blip r:embed="rId2"/>
          <a:stretch>
            <a:fillRect/>
          </a:stretch>
        </p:blipFill>
        <p:spPr>
          <a:xfrm>
            <a:off x="65652" y="2357854"/>
            <a:ext cx="4327732" cy="3270614"/>
          </a:xfrm>
          <a:prstGeom prst="rect">
            <a:avLst/>
          </a:prstGeom>
        </p:spPr>
      </p:pic>
    </p:spTree>
    <p:extLst>
      <p:ext uri="{BB962C8B-B14F-4D97-AF65-F5344CB8AC3E}">
        <p14:creationId xmlns:p14="http://schemas.microsoft.com/office/powerpoint/2010/main" val="3360980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66BBC-AD00-4829-A468-DD2CE979B468}"/>
              </a:ext>
            </a:extLst>
          </p:cNvPr>
          <p:cNvSpPr>
            <a:spLocks noGrp="1"/>
          </p:cNvSpPr>
          <p:nvPr>
            <p:ph type="title"/>
          </p:nvPr>
        </p:nvSpPr>
        <p:spPr/>
        <p:txBody>
          <a:bodyPr/>
          <a:lstStyle/>
          <a:p>
            <a:r>
              <a:rPr lang="en-US"/>
              <a:t>Finally: write some tests</a:t>
            </a:r>
            <a:endParaRPr lang="en-CA"/>
          </a:p>
        </p:txBody>
      </p:sp>
      <p:sp>
        <p:nvSpPr>
          <p:cNvPr id="3" name="Content Placeholder 2">
            <a:extLst>
              <a:ext uri="{FF2B5EF4-FFF2-40B4-BE49-F238E27FC236}">
                <a16:creationId xmlns:a16="http://schemas.microsoft.com/office/drawing/2014/main" id="{FEF6D64A-4F76-4E31-971C-3F767C909EEA}"/>
              </a:ext>
            </a:extLst>
          </p:cNvPr>
          <p:cNvSpPr>
            <a:spLocks noGrp="1"/>
          </p:cNvSpPr>
          <p:nvPr>
            <p:ph idx="1"/>
          </p:nvPr>
        </p:nvSpPr>
        <p:spPr>
          <a:xfrm>
            <a:off x="989901" y="2638044"/>
            <a:ext cx="8970963" cy="3695644"/>
          </a:xfrm>
        </p:spPr>
        <p:txBody>
          <a:bodyPr>
            <a:normAutofit fontScale="92500" lnSpcReduction="10000"/>
          </a:bodyPr>
          <a:lstStyle/>
          <a:p>
            <a:r>
              <a:rPr lang="en-US"/>
              <a:t>Imagine setting and getting the Dog object’s name; if there were an error, it’s not immediately clear whether the error was in the </a:t>
            </a:r>
            <a:r>
              <a:rPr lang="en-US" u="sng"/>
              <a:t>setting</a:t>
            </a:r>
            <a:r>
              <a:rPr lang="en-US"/>
              <a:t> (e.g. mutator or constructor) or in the </a:t>
            </a:r>
            <a:r>
              <a:rPr lang="en-US" u="sng"/>
              <a:t>getting</a:t>
            </a:r>
            <a:r>
              <a:rPr lang="en-US"/>
              <a:t>. Therefore let’s unify these two methods into a single </a:t>
            </a:r>
            <a:r>
              <a:rPr lang="en-US" b="1"/>
              <a:t>name() </a:t>
            </a:r>
            <a:r>
              <a:rPr lang="en-US"/>
              <a:t>test inside the newly-created DogTest.java file:</a:t>
            </a:r>
          </a:p>
          <a:p>
            <a:endParaRPr lang="en-US"/>
          </a:p>
          <a:p>
            <a:pPr marL="0" indent="0">
              <a:lnSpc>
                <a:spcPct val="110000"/>
              </a:lnSpc>
              <a:spcBef>
                <a:spcPts val="0"/>
              </a:spcBef>
              <a:buNone/>
            </a:pPr>
            <a:r>
              <a:rPr lang="en-US"/>
              <a:t>    @Test</a:t>
            </a:r>
          </a:p>
          <a:p>
            <a:pPr marL="0" indent="0">
              <a:lnSpc>
                <a:spcPct val="110000"/>
              </a:lnSpc>
              <a:spcBef>
                <a:spcPts val="0"/>
              </a:spcBef>
              <a:buNone/>
            </a:pPr>
            <a:r>
              <a:rPr lang="en-US"/>
              <a:t>    void name()</a:t>
            </a:r>
          </a:p>
          <a:p>
            <a:pPr marL="0" indent="0">
              <a:lnSpc>
                <a:spcPct val="110000"/>
              </a:lnSpc>
              <a:spcBef>
                <a:spcPts val="0"/>
              </a:spcBef>
              <a:buNone/>
            </a:pPr>
            <a:r>
              <a:rPr lang="en-US"/>
              <a:t>    {</a:t>
            </a:r>
          </a:p>
          <a:p>
            <a:pPr marL="0" indent="0">
              <a:lnSpc>
                <a:spcPct val="110000"/>
              </a:lnSpc>
              <a:spcBef>
                <a:spcPts val="0"/>
              </a:spcBef>
              <a:buNone/>
            </a:pPr>
            <a:r>
              <a:rPr lang="en-US"/>
              <a:t>        Dog dog;</a:t>
            </a:r>
          </a:p>
          <a:p>
            <a:pPr marL="0" indent="0">
              <a:lnSpc>
                <a:spcPct val="110000"/>
              </a:lnSpc>
              <a:spcBef>
                <a:spcPts val="0"/>
              </a:spcBef>
              <a:buNone/>
            </a:pPr>
            <a:r>
              <a:rPr lang="en-US"/>
              <a:t>        dog = new Dog("</a:t>
            </a:r>
            <a:r>
              <a:rPr lang="en-US">
                <a:highlight>
                  <a:srgbClr val="FFFF00"/>
                </a:highlight>
              </a:rPr>
              <a:t>rocky</a:t>
            </a:r>
            <a:r>
              <a:rPr lang="en-US"/>
              <a:t>", 40.0);</a:t>
            </a:r>
          </a:p>
          <a:p>
            <a:pPr marL="0" indent="0">
              <a:lnSpc>
                <a:spcPct val="110000"/>
              </a:lnSpc>
              <a:spcBef>
                <a:spcPts val="0"/>
              </a:spcBef>
              <a:buNone/>
            </a:pPr>
            <a:r>
              <a:rPr lang="en-US"/>
              <a:t>        assertThat(dog.getName(), equalTo("</a:t>
            </a:r>
            <a:r>
              <a:rPr lang="en-US">
                <a:highlight>
                  <a:srgbClr val="FFFF00"/>
                </a:highlight>
              </a:rPr>
              <a:t>rocky</a:t>
            </a:r>
            <a:r>
              <a:rPr lang="en-US"/>
              <a:t>")); 	// </a:t>
            </a:r>
            <a:r>
              <a:rPr lang="en-US">
                <a:solidFill>
                  <a:srgbClr val="00B050"/>
                </a:solidFill>
              </a:rPr>
              <a:t>passed</a:t>
            </a:r>
            <a:r>
              <a:rPr lang="en-US"/>
              <a:t> test</a:t>
            </a:r>
          </a:p>
          <a:p>
            <a:pPr marL="0" indent="0">
              <a:lnSpc>
                <a:spcPct val="110000"/>
              </a:lnSpc>
              <a:spcBef>
                <a:spcPts val="0"/>
              </a:spcBef>
              <a:buNone/>
            </a:pPr>
            <a:r>
              <a:rPr lang="en-US"/>
              <a:t>        assertThat(dog.getName(), equalTo(“</a:t>
            </a:r>
            <a:r>
              <a:rPr lang="en-US">
                <a:highlight>
                  <a:srgbClr val="FFFF00"/>
                </a:highlight>
              </a:rPr>
              <a:t>Rocky</a:t>
            </a:r>
            <a:r>
              <a:rPr lang="en-US"/>
              <a:t>")); 	// </a:t>
            </a:r>
            <a:r>
              <a:rPr lang="en-US">
                <a:solidFill>
                  <a:srgbClr val="FF0000"/>
                </a:solidFill>
              </a:rPr>
              <a:t>failed</a:t>
            </a:r>
            <a:r>
              <a:rPr lang="en-US"/>
              <a:t> test</a:t>
            </a:r>
          </a:p>
          <a:p>
            <a:pPr marL="0" indent="0">
              <a:lnSpc>
                <a:spcPct val="110000"/>
              </a:lnSpc>
              <a:spcBef>
                <a:spcPts val="0"/>
              </a:spcBef>
              <a:buNone/>
            </a:pPr>
            <a:r>
              <a:rPr lang="en-US"/>
              <a:t>    }</a:t>
            </a:r>
            <a:endParaRPr lang="en-CA"/>
          </a:p>
        </p:txBody>
      </p:sp>
      <p:sp>
        <p:nvSpPr>
          <p:cNvPr id="4" name="Footer Placeholder 3">
            <a:extLst>
              <a:ext uri="{FF2B5EF4-FFF2-40B4-BE49-F238E27FC236}">
                <a16:creationId xmlns:a16="http://schemas.microsoft.com/office/drawing/2014/main" id="{ABA647FA-D6C9-4016-81BF-99688C8B8CEB}"/>
              </a:ext>
            </a:extLst>
          </p:cNvPr>
          <p:cNvSpPr>
            <a:spLocks noGrp="1"/>
          </p:cNvSpPr>
          <p:nvPr>
            <p:ph type="ftr" sz="quarter" idx="11"/>
          </p:nvPr>
        </p:nvSpPr>
        <p:spPr/>
        <p:txBody>
          <a:bodyPr/>
          <a:lstStyle/>
          <a:p>
            <a:r>
              <a:rPr lang="en-US"/>
              <a:t>2601 L7: Unit Testing</a:t>
            </a:r>
            <a:endParaRPr lang="en-US" dirty="0"/>
          </a:p>
        </p:txBody>
      </p:sp>
      <p:sp>
        <p:nvSpPr>
          <p:cNvPr id="5" name="Slide Number Placeholder 4">
            <a:extLst>
              <a:ext uri="{FF2B5EF4-FFF2-40B4-BE49-F238E27FC236}">
                <a16:creationId xmlns:a16="http://schemas.microsoft.com/office/drawing/2014/main" id="{C1333AAB-269C-494A-BD28-64CD3BA5A144}"/>
              </a:ext>
            </a:extLst>
          </p:cNvPr>
          <p:cNvSpPr>
            <a:spLocks noGrp="1"/>
          </p:cNvSpPr>
          <p:nvPr>
            <p:ph type="sldNum" sz="quarter" idx="12"/>
          </p:nvPr>
        </p:nvSpPr>
        <p:spPr/>
        <p:txBody>
          <a:bodyPr/>
          <a:lstStyle/>
          <a:p>
            <a:fld id="{8A7A6979-0714-4377-B894-6BE4C2D6E202}" type="slidenum">
              <a:rPr lang="en-US" smtClean="0"/>
              <a:pPr/>
              <a:t>8</a:t>
            </a:fld>
            <a:endParaRPr lang="en-US" dirty="0"/>
          </a:p>
        </p:txBody>
      </p:sp>
    </p:spTree>
    <p:extLst>
      <p:ext uri="{BB962C8B-B14F-4D97-AF65-F5344CB8AC3E}">
        <p14:creationId xmlns:p14="http://schemas.microsoft.com/office/powerpoint/2010/main" val="604929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66BBC-AD00-4829-A468-DD2CE979B468}"/>
              </a:ext>
            </a:extLst>
          </p:cNvPr>
          <p:cNvSpPr>
            <a:spLocks noGrp="1"/>
          </p:cNvSpPr>
          <p:nvPr>
            <p:ph type="title"/>
          </p:nvPr>
        </p:nvSpPr>
        <p:spPr/>
        <p:txBody>
          <a:bodyPr/>
          <a:lstStyle/>
          <a:p>
            <a:r>
              <a:rPr lang="en-US"/>
              <a:t>More tests</a:t>
            </a:r>
            <a:endParaRPr lang="en-CA"/>
          </a:p>
        </p:txBody>
      </p:sp>
      <p:sp>
        <p:nvSpPr>
          <p:cNvPr id="3" name="Content Placeholder 2">
            <a:extLst>
              <a:ext uri="{FF2B5EF4-FFF2-40B4-BE49-F238E27FC236}">
                <a16:creationId xmlns:a16="http://schemas.microsoft.com/office/drawing/2014/main" id="{FEF6D64A-4F76-4E31-971C-3F767C909EEA}"/>
              </a:ext>
            </a:extLst>
          </p:cNvPr>
          <p:cNvSpPr>
            <a:spLocks noGrp="1"/>
          </p:cNvSpPr>
          <p:nvPr>
            <p:ph idx="1"/>
          </p:nvPr>
        </p:nvSpPr>
        <p:spPr>
          <a:xfrm>
            <a:off x="453006" y="2638044"/>
            <a:ext cx="9507858" cy="3918204"/>
          </a:xfrm>
        </p:spPr>
        <p:txBody>
          <a:bodyPr>
            <a:normAutofit fontScale="92500" lnSpcReduction="20000"/>
          </a:bodyPr>
          <a:lstStyle/>
          <a:p>
            <a:r>
              <a:rPr lang="en-US"/>
              <a:t>Imagine setting and getting the Dog object’s name; if there were an error, it’s not immediately clear whether the error was in the </a:t>
            </a:r>
            <a:r>
              <a:rPr lang="en-US" u="sng"/>
              <a:t>setting</a:t>
            </a:r>
            <a:r>
              <a:rPr lang="en-US"/>
              <a:t> (e.g. mutator or constructor) or in the </a:t>
            </a:r>
            <a:r>
              <a:rPr lang="en-US" u="sng"/>
              <a:t>getting</a:t>
            </a:r>
            <a:r>
              <a:rPr lang="en-US"/>
              <a:t>. Therefore let’s unify these two methods into a single </a:t>
            </a:r>
            <a:r>
              <a:rPr lang="en-US" b="1"/>
              <a:t>name() </a:t>
            </a:r>
            <a:r>
              <a:rPr lang="en-US"/>
              <a:t>test inside the newly-created DogTest.java file:</a:t>
            </a:r>
          </a:p>
          <a:p>
            <a:endParaRPr lang="en-US"/>
          </a:p>
          <a:p>
            <a:pPr marL="0" indent="0">
              <a:lnSpc>
                <a:spcPct val="110000"/>
              </a:lnSpc>
              <a:spcBef>
                <a:spcPts val="0"/>
              </a:spcBef>
              <a:buNone/>
            </a:pPr>
            <a:r>
              <a:rPr lang="en-US"/>
              <a:t>    @Test</a:t>
            </a:r>
          </a:p>
          <a:p>
            <a:pPr marL="0" indent="0">
              <a:lnSpc>
                <a:spcPct val="110000"/>
              </a:lnSpc>
              <a:spcBef>
                <a:spcPts val="0"/>
              </a:spcBef>
              <a:buNone/>
            </a:pPr>
            <a:r>
              <a:rPr lang="en-US"/>
              <a:t>    void name()</a:t>
            </a:r>
          </a:p>
          <a:p>
            <a:pPr marL="0" indent="0">
              <a:lnSpc>
                <a:spcPct val="110000"/>
              </a:lnSpc>
              <a:spcBef>
                <a:spcPts val="0"/>
              </a:spcBef>
              <a:buNone/>
            </a:pPr>
            <a:r>
              <a:rPr lang="en-US"/>
              <a:t>    {</a:t>
            </a:r>
          </a:p>
          <a:p>
            <a:pPr marL="0" indent="0">
              <a:lnSpc>
                <a:spcPct val="110000"/>
              </a:lnSpc>
              <a:spcBef>
                <a:spcPts val="0"/>
              </a:spcBef>
              <a:buNone/>
            </a:pPr>
            <a:r>
              <a:rPr lang="en-US"/>
              <a:t>        Dog dog;</a:t>
            </a:r>
          </a:p>
          <a:p>
            <a:pPr marL="0" indent="0">
              <a:lnSpc>
                <a:spcPct val="110000"/>
              </a:lnSpc>
              <a:spcBef>
                <a:spcPts val="0"/>
              </a:spcBef>
              <a:buNone/>
            </a:pPr>
            <a:r>
              <a:rPr lang="en-US"/>
              <a:t>        dog = new Dog("</a:t>
            </a:r>
            <a:r>
              <a:rPr lang="en-US">
                <a:highlight>
                  <a:srgbClr val="FFFF00"/>
                </a:highlight>
              </a:rPr>
              <a:t>rocky</a:t>
            </a:r>
            <a:r>
              <a:rPr lang="en-US"/>
              <a:t>", 40.0);</a:t>
            </a:r>
          </a:p>
          <a:p>
            <a:pPr marL="0" indent="0">
              <a:lnSpc>
                <a:spcPct val="110000"/>
              </a:lnSpc>
              <a:spcBef>
                <a:spcPts val="0"/>
              </a:spcBef>
              <a:buNone/>
            </a:pPr>
            <a:r>
              <a:rPr lang="en-US"/>
              <a:t>        assertThat(dog.getName(), equalTo("</a:t>
            </a:r>
            <a:r>
              <a:rPr lang="en-US">
                <a:highlight>
                  <a:srgbClr val="FFFF00"/>
                </a:highlight>
              </a:rPr>
              <a:t>rocky</a:t>
            </a:r>
            <a:r>
              <a:rPr lang="en-US"/>
              <a:t>")); 		// </a:t>
            </a:r>
            <a:r>
              <a:rPr lang="en-US">
                <a:solidFill>
                  <a:srgbClr val="00B050"/>
                </a:solidFill>
              </a:rPr>
              <a:t>passed</a:t>
            </a:r>
            <a:r>
              <a:rPr lang="en-US"/>
              <a:t> test</a:t>
            </a:r>
          </a:p>
          <a:p>
            <a:pPr marL="0" indent="0">
              <a:lnSpc>
                <a:spcPct val="110000"/>
              </a:lnSpc>
              <a:spcBef>
                <a:spcPts val="0"/>
              </a:spcBef>
              <a:buNone/>
            </a:pPr>
            <a:r>
              <a:rPr lang="en-US"/>
              <a:t>        assertThat(dog.getName(), equalTo(“</a:t>
            </a:r>
            <a:r>
              <a:rPr lang="en-US">
                <a:highlight>
                  <a:srgbClr val="FFFF00"/>
                </a:highlight>
              </a:rPr>
              <a:t>Rocky</a:t>
            </a:r>
            <a:r>
              <a:rPr lang="en-US"/>
              <a:t>")); 		// </a:t>
            </a:r>
            <a:r>
              <a:rPr lang="en-US">
                <a:solidFill>
                  <a:srgbClr val="FF0000"/>
                </a:solidFill>
              </a:rPr>
              <a:t>failed</a:t>
            </a:r>
            <a:r>
              <a:rPr lang="en-US"/>
              <a:t> test</a:t>
            </a:r>
          </a:p>
          <a:p>
            <a:pPr marL="0" indent="0">
              <a:lnSpc>
                <a:spcPct val="110000"/>
              </a:lnSpc>
              <a:spcBef>
                <a:spcPts val="0"/>
              </a:spcBef>
              <a:buNone/>
            </a:pPr>
            <a:endParaRPr lang="en-US"/>
          </a:p>
          <a:p>
            <a:pPr marL="0" indent="0">
              <a:lnSpc>
                <a:spcPct val="110000"/>
              </a:lnSpc>
              <a:spcBef>
                <a:spcPts val="0"/>
              </a:spcBef>
              <a:buNone/>
            </a:pPr>
            <a:r>
              <a:rPr lang="en-US"/>
              <a:t>        dog.setName("</a:t>
            </a:r>
            <a:r>
              <a:rPr lang="en-US">
                <a:highlight>
                  <a:srgbClr val="00FF00"/>
                </a:highlight>
              </a:rPr>
              <a:t>banjo</a:t>
            </a:r>
            <a:r>
              <a:rPr lang="en-US"/>
              <a:t>");				// note: I added this later to the Dog class</a:t>
            </a:r>
          </a:p>
          <a:p>
            <a:pPr marL="0" indent="0">
              <a:lnSpc>
                <a:spcPct val="110000"/>
              </a:lnSpc>
              <a:spcBef>
                <a:spcPts val="0"/>
              </a:spcBef>
              <a:buNone/>
            </a:pPr>
            <a:r>
              <a:rPr lang="en-US"/>
              <a:t>        assertThat(dog.getName(), equalTo("</a:t>
            </a:r>
            <a:r>
              <a:rPr lang="en-US">
                <a:highlight>
                  <a:srgbClr val="00FF00"/>
                </a:highlight>
              </a:rPr>
              <a:t>banjo</a:t>
            </a:r>
            <a:r>
              <a:rPr lang="en-US"/>
              <a:t>"));    	// </a:t>
            </a:r>
            <a:r>
              <a:rPr lang="en-US">
                <a:solidFill>
                  <a:srgbClr val="00B050"/>
                </a:solidFill>
              </a:rPr>
              <a:t>passed</a:t>
            </a:r>
            <a:r>
              <a:rPr lang="en-US"/>
              <a:t> test</a:t>
            </a:r>
          </a:p>
          <a:p>
            <a:pPr marL="0" indent="0">
              <a:lnSpc>
                <a:spcPct val="110000"/>
              </a:lnSpc>
              <a:spcBef>
                <a:spcPts val="0"/>
              </a:spcBef>
              <a:buNone/>
            </a:pPr>
            <a:r>
              <a:rPr lang="en-US"/>
              <a:t>    }</a:t>
            </a:r>
            <a:endParaRPr lang="en-CA"/>
          </a:p>
        </p:txBody>
      </p:sp>
      <p:sp>
        <p:nvSpPr>
          <p:cNvPr id="4" name="Footer Placeholder 3">
            <a:extLst>
              <a:ext uri="{FF2B5EF4-FFF2-40B4-BE49-F238E27FC236}">
                <a16:creationId xmlns:a16="http://schemas.microsoft.com/office/drawing/2014/main" id="{ABA647FA-D6C9-4016-81BF-99688C8B8CEB}"/>
              </a:ext>
            </a:extLst>
          </p:cNvPr>
          <p:cNvSpPr>
            <a:spLocks noGrp="1"/>
          </p:cNvSpPr>
          <p:nvPr>
            <p:ph type="ftr" sz="quarter" idx="11"/>
          </p:nvPr>
        </p:nvSpPr>
        <p:spPr/>
        <p:txBody>
          <a:bodyPr/>
          <a:lstStyle/>
          <a:p>
            <a:r>
              <a:rPr lang="en-US"/>
              <a:t>2601 L7: Unit Testing</a:t>
            </a:r>
            <a:endParaRPr lang="en-US" dirty="0"/>
          </a:p>
        </p:txBody>
      </p:sp>
      <p:sp>
        <p:nvSpPr>
          <p:cNvPr id="5" name="Slide Number Placeholder 4">
            <a:extLst>
              <a:ext uri="{FF2B5EF4-FFF2-40B4-BE49-F238E27FC236}">
                <a16:creationId xmlns:a16="http://schemas.microsoft.com/office/drawing/2014/main" id="{C1333AAB-269C-494A-BD28-64CD3BA5A144}"/>
              </a:ext>
            </a:extLst>
          </p:cNvPr>
          <p:cNvSpPr>
            <a:spLocks noGrp="1"/>
          </p:cNvSpPr>
          <p:nvPr>
            <p:ph type="sldNum" sz="quarter" idx="12"/>
          </p:nvPr>
        </p:nvSpPr>
        <p:spPr/>
        <p:txBody>
          <a:bodyPr/>
          <a:lstStyle/>
          <a:p>
            <a:fld id="{8A7A6979-0714-4377-B894-6BE4C2D6E202}" type="slidenum">
              <a:rPr lang="en-US" smtClean="0"/>
              <a:pPr/>
              <a:t>9</a:t>
            </a:fld>
            <a:endParaRPr lang="en-US" dirty="0"/>
          </a:p>
        </p:txBody>
      </p:sp>
    </p:spTree>
    <p:extLst>
      <p:ext uri="{BB962C8B-B14F-4D97-AF65-F5344CB8AC3E}">
        <p14:creationId xmlns:p14="http://schemas.microsoft.com/office/powerpoint/2010/main" val="266232448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5849</TotalTime>
  <Words>2180</Words>
  <Application>Microsoft Office PowerPoint</Application>
  <PresentationFormat>Widescreen</PresentationFormat>
  <Paragraphs>312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Gill Sans MT</vt:lpstr>
      <vt:lpstr>Parcel</vt:lpstr>
      <vt:lpstr>COMP2601: Programming fundamentals  part 3 (objects)</vt:lpstr>
      <vt:lpstr>Learning outcomes</vt:lpstr>
      <vt:lpstr>Unit testing</vt:lpstr>
      <vt:lpstr>Unit testing</vt:lpstr>
      <vt:lpstr>Junit assertions</vt:lpstr>
      <vt:lpstr>Java class and its unit test</vt:lpstr>
      <vt:lpstr>PowerPoint Presentation</vt:lpstr>
      <vt:lpstr>Finally: write some tests</vt:lpstr>
      <vt:lpstr>More tests</vt:lpstr>
      <vt:lpstr>Testing void print method</vt:lpstr>
      <vt:lpstr>Code likes to have a name</vt:lpstr>
      <vt:lpstr>Running tests</vt:lpstr>
      <vt:lpstr>Improved exception handling and tests</vt:lpstr>
      <vt:lpstr>Refactored constructor tests</vt:lpstr>
      <vt:lpstr>Refactored constructor tests</vt:lpstr>
      <vt:lpstr>Refactored constructor tests</vt:lpstr>
      <vt:lpstr>Test-driven development</vt:lpstr>
      <vt:lpstr>More unit-testing best practices</vt:lpstr>
      <vt:lpstr>Final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COMP2601: Programming fundamentals  part 3 (objects)</dc:title>
  <dc:creator>jason harrison</dc:creator>
  <cp:lastModifiedBy>jason harrison</cp:lastModifiedBy>
  <cp:revision>299</cp:revision>
  <dcterms:created xsi:type="dcterms:W3CDTF">2021-04-13T23:09:01Z</dcterms:created>
  <dcterms:modified xsi:type="dcterms:W3CDTF">2022-06-04T03:13:48Z</dcterms:modified>
</cp:coreProperties>
</file>