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6A1E-C04C-434E-94F8-B749BB546F51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5163-849A-4539-9657-A7FB8C872E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2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FCEA-2647-5D7E-06F7-7CF54C52C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50E35-0A7C-ED28-8D2C-2A67BB6D9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5163-8E8B-A842-3A00-8A03EC9E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CBA-B830-46D3-BEEA-98AD8E58F3A1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13D9-889F-9694-6589-C40F7167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F42B-566F-A53C-76A5-07693E71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D525-186B-AA65-F400-8ECFA93D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F6CE-E5DD-8CD0-1088-F91D17E0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9DB1-9176-CCFF-F15E-8E9A9A20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D52F-4BC2-4349-A97F-50E948566224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ACB7-7A38-B950-D347-57BBBD64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A933-8B93-1569-9166-E33D8E5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05F3C-CF69-3808-73F1-CF065E2D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3A77-86B6-42A8-5E75-F74A3BB9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86FA-9CB8-33D7-D4D0-CA0FE921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D99-1865-4FD6-A21E-1F1B29BAEFA9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C0B0-3ACB-AA37-BFF7-303AF01E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584D-1C58-771F-4090-7E7FD079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5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95A9-2D3D-7D5D-E267-10B1AAA6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D4A6-0A40-5B10-31F8-6930EB47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4493-D77A-1C5E-1464-7A451835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047-A661-4DEE-A59A-540278D2E8C0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50B1-5466-D90E-46BF-9B489DE8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D004-EC4C-420F-2DDB-B4459612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46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3778-11CD-A5E4-CDC1-B726CF79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8A72-4BF3-1ACD-3B7B-4FDFBAF8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36CB-D239-6D1F-E93B-8F1A9DC2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BAAD-439B-4B5C-A941-3C79F953E9CD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90F2-B64C-B0B6-8C0E-55B19FE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A70C-56BB-4F1F-4070-292AAD2D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5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DD93-EEF4-3BFD-0E7C-4BB3B654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EF1F-07A9-115F-F6C9-922526ED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7FDF-3343-8ABD-A3B2-1B7EB570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DB86-F251-0583-16E4-8E0986C2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7A9B-A617-4510-A465-6B550D8C8F85}" type="datetime1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A4AA-5709-4A48-F579-0AEF8C1C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2908-5F7E-F21C-0031-53A26BD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74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7D6-277F-005D-CFF8-A9687D9E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BCB2-EB30-E48D-B556-7DCD36C8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A7A-AC3A-106A-6154-7A63CB502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B3F3-3345-816D-1748-9B67B971A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0EDA-A602-B260-DA94-84107CFF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9A43C-58DA-9111-2A1E-5A65B608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11F-0556-46D7-A839-F1F3ABAF8BDB}" type="datetime1">
              <a:rPr lang="en-CA" smtClean="0"/>
              <a:t>2022-07-01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9008-4450-1127-DA99-F87FAA2D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EDFC3-2EA3-0C56-B5F3-E71AF222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2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4ECF-771A-0072-FF2A-80AEF22B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3717F-510E-CDAA-E3D9-52739E2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B14-AD35-44DE-818E-B0832D35C1D9}" type="datetime1">
              <a:rPr lang="en-CA" smtClean="0"/>
              <a:t>2022-07-01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3BA39-BDC2-A95A-0A5C-BAE6B882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1ED5-AEDF-7D3A-2065-B107C215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8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65926-D842-EAD4-03CB-1422BB4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2428-7B6D-4B74-95B7-D836B89BE6CC}" type="datetime1">
              <a:rPr lang="en-CA" smtClean="0"/>
              <a:t>2022-07-01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F3148-CD84-8D1D-9890-F3C6F8FB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AD492-66D7-AA1D-99DF-E9CF2E34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2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5D0E-F8A4-CAD7-C99A-F0AC7A8B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73D-1384-C6D0-5E56-9068291FB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4C897-5763-F170-AAAC-F644EC20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C33F-E27E-6C4F-3BA4-DE3BFCDD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6E1-9B38-4CAF-82BC-A1A400109BCE}" type="datetime1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A0B9-12F6-FC1F-7399-CA768439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90AA-51B1-6733-1F1E-B1257E8C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445-0595-6205-E7B4-5DC2FD4E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11CA-B5FF-FBB8-2998-DDEE15350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0552-AEE4-C535-0E4A-0C094542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F2EA-9E43-BC03-DEB4-7D4435DC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A49F-0C2B-4651-9F9F-2E8CD7077081}" type="datetime1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9551-D7B1-8590-731A-861F2DD4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162A-4E56-CE93-2FC4-7ED8A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3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5C0E-59B9-BC9F-779C-071A04A0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8737-D162-5C28-A0CF-71F6E731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9901-B2D1-C9C6-746E-5925D52F4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15A4-6096-4D85-8A9A-134288AA3557}" type="datetime1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601-51C5-59EB-05B1-1B6C38DDD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D585-772C-89A6-E1B9-3E9F32F1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19D6-2E51-4F88-9F13-47E5796E7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0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3B20-ED14-3210-B22B-AB22D27B6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COMP2601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A464-26AA-A942-14CC-D145EF06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Lesson 11: Concurrency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2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062C-A4FE-F0F6-4E5E-76AD68D8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Lab: try it now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EC3F-85CA-935D-32DE-C6EABB50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method reference to create a task called compute() which will create </a:t>
            </a:r>
            <a:r>
              <a:rPr lang="en-US" u="sng"/>
              <a:t>one thread to compute the prime numbers</a:t>
            </a:r>
            <a:r>
              <a:rPr lang="en-US"/>
              <a:t> to 1000 and print them one at a time to the console every 600ms, while </a:t>
            </a:r>
            <a:r>
              <a:rPr lang="en-US" u="sng"/>
              <a:t>a second thread prints the time</a:t>
            </a:r>
            <a:r>
              <a:rPr lang="en-US"/>
              <a:t> to the console every second.</a:t>
            </a:r>
          </a:p>
          <a:p>
            <a:r>
              <a:rPr lang="en-US"/>
              <a:t>Determine if prime: if divisible by any integer between 2 and “itself minus 1”, a number is not prime</a:t>
            </a:r>
          </a:p>
          <a:p>
            <a:r>
              <a:rPr lang="en-US"/>
              <a:t>Print the time:</a:t>
            </a:r>
          </a:p>
          <a:p>
            <a:r>
              <a:rPr lang="en-CA"/>
              <a:t>SimpleDateFormat sdf = new SimpleDateFormat("hh:mm:ss a");</a:t>
            </a:r>
          </a:p>
          <a:p>
            <a:r>
              <a:rPr lang="en-CA"/>
              <a:t>System.out.println(new Date(System.currentTimeMillis()));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18A7A4-F93B-F03F-837A-4FB8B746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73576-C3F9-863A-C12A-CF42557E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6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874-DD46-E771-9CC5-F0E216FB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61CA-0937-64A5-F6ED-D1EEF327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Probably the simplest way to repeat a task regularly is to use a Timer</a:t>
            </a:r>
          </a:p>
          <a:p>
            <a:r>
              <a:rPr lang="en-US"/>
              <a:t>Tell the timer to schedule a method to run, after a possible delay, at some fixed interval</a:t>
            </a:r>
          </a:p>
          <a:p>
            <a:r>
              <a:rPr lang="en-US"/>
              <a:t>Now our run() or perform() method doesn’t need an infinite loop or wait()</a:t>
            </a:r>
          </a:p>
          <a:p>
            <a:r>
              <a:rPr lang="en-US"/>
              <a:t>The Timer constructor’s argument is a TimerTask</a:t>
            </a:r>
          </a:p>
          <a:p>
            <a:r>
              <a:rPr lang="en-US"/>
              <a:t>A TimerTask has many methods which may be overridden</a:t>
            </a:r>
          </a:p>
          <a:p>
            <a:r>
              <a:rPr lang="en-US"/>
              <a:t>To keep things simple, let’s make our own TimerTask child class which has a Runnable instance variable, whose run() method we will override (i.e. using the Adapter pattern: we are adapting a Runnable to a TimerTask) 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FD88-3A99-50CE-C2B9-C233F586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02EA-887E-8C94-925A-4015CB2C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36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874-DD46-E771-9CC5-F0E216FB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504" y="365125"/>
            <a:ext cx="5770296" cy="1325563"/>
          </a:xfrm>
        </p:spPr>
        <p:txBody>
          <a:bodyPr/>
          <a:lstStyle/>
          <a:p>
            <a:r>
              <a:rPr lang="en-US"/>
              <a:t>Timer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61CA-0937-64A5-F6ED-D1EEF327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3563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import java.util.Timer;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import java.util.TimerTask;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public class PrintTimer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private static int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private static Timer timer;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static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timer = new Timer();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public static void main(final String[] args)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timer.</a:t>
            </a:r>
            <a:r>
              <a:rPr lang="en-US" sz="1200" b="1"/>
              <a:t>scheduleAtFixedRate</a:t>
            </a:r>
            <a:r>
              <a:rPr lang="en-US" sz="1200"/>
              <a:t>(new RunnableTimerTask(PrintTimer::perform), 0, 2000);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public static void perform()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System.out.println(“The number is now “ + number);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number++;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if(number &gt;= 10)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    timer.cancel(); // stop at 10; without cancel(), it will never stop; canceling a Timer is much simpler than canceling a Thread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private static class RunnableTimerTask extends TimerTask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private Runnable runnable;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public RunnableTimerTask(Runnable runnable)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    this.runnable = runnable;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public void run()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    runnable.run();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FD88-3A99-50CE-C2B9-C233F586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02EA-887E-8C94-925A-4015CB2C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94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65CD-C40E-63BF-E24D-4020E6F1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04" y="365125"/>
            <a:ext cx="7599096" cy="1325563"/>
          </a:xfrm>
        </p:spPr>
        <p:txBody>
          <a:bodyPr/>
          <a:lstStyle/>
          <a:p>
            <a:r>
              <a:rPr lang="en-US"/>
              <a:t>Timer: run for a while, then stop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79B4-CD86-DF68-036D-149F04BF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import java.util.Timer;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import java.util.TimerTask;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public class TimerCancel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private static int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private static Timer timer;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static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timer = new Timer();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public static void main(final String[] args)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timer.scheduleAtFixedRate(new RunnableTimerTask(TimerCancel::perform), 0, 850);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Timer t = new Timer();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t.schedule(new TimerTask()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public void run()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    System.out.println("Canceled after 4 seconds");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    timer.cancel();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    t.cancel();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 b="1"/>
              <a:t>        }, 4000);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public static void perform()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System.out.println("The number is now " + number);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number++;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private static class RunnableTimerTask extends TimerTask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private Runnable runnable;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public RunnableTimerTask(Runnable runnable)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    this.runnable = runnable;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public void run()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    runnable.run();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00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76CE4-68A3-C779-83FD-11B8BA41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E7A9-6AB1-071E-30AF-2A7253A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62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A8B-0B79-AEB7-9AD4-ADFFA099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Lab: try it now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E142-7018-D73C-3B01-B56C183A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28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Create a ClockNameTimer class that does the following:</a:t>
            </a:r>
          </a:p>
          <a:p>
            <a:r>
              <a:rPr lang="en-CA"/>
              <a:t>Creates two timer variables that have their own individual TimerTask implementations scheduled at fixed rate:</a:t>
            </a:r>
          </a:p>
          <a:p>
            <a:r>
              <a:rPr lang="en-CA"/>
              <a:t>A clockTimer which calls a method named printTime() to print the time every 1000 ms. After four prints, it cancels itself</a:t>
            </a:r>
          </a:p>
          <a:p>
            <a:r>
              <a:rPr lang="en-CA"/>
              <a:t>A numberTimer which calls a method named printNumber() to print a number starting at 1; it increments after each print. After 7 prints, it cancels itself</a:t>
            </a:r>
          </a:p>
          <a:p>
            <a:r>
              <a:rPr lang="en-CA"/>
              <a:t>A nameTimer which calls a method named printName() to print your name every 1.2 seconds; after 5.1 seconds it gets canceled 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AE2A3-6EA6-8E17-4EE0-3EE31BA0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A636-FCEB-0EFF-FA45-2592F62E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E3014-142B-2180-1A27-B03CB669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424" y="1331518"/>
            <a:ext cx="2838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ABF-87E7-BB75-2984-C7073B2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Executor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2227-5230-5631-D368-51C00F74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newest, and preferred, way to schedule tasks with threads</a:t>
            </a:r>
          </a:p>
          <a:p>
            <a:r>
              <a:rPr lang="en-CA"/>
              <a:t>Make a schedule thread pool with as many threads as you need</a:t>
            </a:r>
          </a:p>
          <a:p>
            <a:r>
              <a:rPr lang="en-CA"/>
              <a:t>Call scheduleAtFixedRate() again, with a Runnable, a delay, an interval, and a time unit</a:t>
            </a:r>
          </a:p>
          <a:p>
            <a:r>
              <a:rPr lang="en-CA"/>
              <a:t>Similar to the Timer, but now we have no need for the adapter class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845E4-AFFD-A5F5-2C26-98691B3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6E1A-CDD7-93DD-6934-638C1184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1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ABF-87E7-BB75-2984-C7073B28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126" y="365125"/>
            <a:ext cx="4572674" cy="1325563"/>
          </a:xfrm>
        </p:spPr>
        <p:txBody>
          <a:bodyPr/>
          <a:lstStyle/>
          <a:p>
            <a:r>
              <a:rPr lang="en-US"/>
              <a:t>Executor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2227-5230-5631-D368-51C00F74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4606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import java.util.concurrent.Executors;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import java.util.concurrent.ScheduledExecutorService;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import java.util.concurrent.TimeUnit;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public class MyExecutor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private static int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private static ScheduledExecutorService executor;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static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executor = Executors.newScheduledThreadPool(1);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static void main(final String[] args)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executor.scheduleAtFixedRate(MyExecutor::perform, 0, 2, TimeUnit.SECONDS); // specify the units ourselves; very convenient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System.out.println("Waiting to exit");  // prints immediately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static void perform()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System.out.println("Hello from executor");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number++;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if (number &gt;= 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    executor.shutdown();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845E4-AFFD-A5F5-2C26-98691B3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6E1A-CDD7-93DD-6934-638C1184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89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3280-3441-A43A-D08C-7C2ABAE4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Executor Lab: try it now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3ED7-C3CA-5962-492C-067134ED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an Executor to print out the current time</a:t>
            </a:r>
            <a:r>
              <a:rPr lang="en-CA"/>
              <a:t> every 1.5 seconds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C2054-E087-EFEA-D682-A412A84A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39CB3-31A3-0A12-1170-B9643890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12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BC2B-1436-1763-96C4-B025525C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Task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CE6C-E7B0-ACED-69FB-4720FCE0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9" y="1825625"/>
            <a:ext cx="11644439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So far, our tasks have mostly been managing themselves once they’ve been started</a:t>
            </a:r>
          </a:p>
          <a:p>
            <a:r>
              <a:rPr lang="en-US"/>
              <a:t>More commonly, we will be scheduling tasks that will run in the future; the tasks may take a long or indeterminate amount of time</a:t>
            </a:r>
          </a:p>
          <a:p>
            <a:r>
              <a:rPr lang="en-US"/>
              <a:t>We want to schedule tasks to run later on</a:t>
            </a:r>
          </a:p>
          <a:p>
            <a:r>
              <a:rPr lang="en-US"/>
              <a:t>The task may return a result (a web page, an api result, a database result, etc)</a:t>
            </a:r>
          </a:p>
          <a:p>
            <a:r>
              <a:rPr lang="en-US"/>
              <a:t>The task should be cancelable from some external source (i.e. not only from inside the scheduled task itself): e.g. </a:t>
            </a:r>
            <a:r>
              <a:rPr lang="en-US" i="1"/>
              <a:t>the user </a:t>
            </a:r>
            <a:r>
              <a:rPr lang="en-US"/>
              <a:t>can cancel a web browser request that is “taking too long”</a:t>
            </a:r>
          </a:p>
          <a:p>
            <a:r>
              <a:rPr lang="en-US"/>
              <a:t>Future tasks require </a:t>
            </a:r>
            <a:r>
              <a:rPr lang="en-US" b="1"/>
              <a:t>Callable</a:t>
            </a:r>
            <a:r>
              <a:rPr lang="en-US"/>
              <a:t> methods 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AA76-23D9-EAEF-36B7-B3FF0D06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0762-1F26-5845-7BE8-9FFC2E3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38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BAB7-0A35-EC87-04F9-4E181743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Task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972F-69F2-884B-1371-718200BE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submit() calls call() which returns a value</a:t>
            </a:r>
          </a:p>
          <a:p>
            <a:r>
              <a:rPr lang="en-CA"/>
              <a:t>call() throws InterruptedException</a:t>
            </a:r>
          </a:p>
          <a:p>
            <a:endParaRPr lang="en-CA"/>
          </a:p>
          <a:p>
            <a:r>
              <a:rPr lang="en-CA"/>
              <a:t>Let’s add up the numbers from 1 to 1000000</a:t>
            </a:r>
          </a:p>
          <a:p>
            <a:endParaRPr lang="en-CA"/>
          </a:p>
          <a:p>
            <a:r>
              <a:rPr lang="en-CA"/>
              <a:t>The future will say something like “I will give you 60 seconds to </a:t>
            </a:r>
            <a:r>
              <a:rPr lang="en-CA" b="1"/>
              <a:t>get() </a:t>
            </a:r>
            <a:r>
              <a:rPr lang="en-CA"/>
              <a:t>the result”</a:t>
            </a:r>
          </a:p>
          <a:p>
            <a:endParaRPr lang="en-CA"/>
          </a:p>
          <a:p>
            <a:r>
              <a:rPr lang="en-CA"/>
              <a:t>No matter what happens, we want to shutdown() our executor (e.g. do this in a finally{} block)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994D-22CE-F32D-0032-DF68AFDE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B4B78-A04E-D326-093B-1145F81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3A82-DDB3-6EB6-8AFE-B973C7CF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D2A1-0B53-6907-0340-F2611219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</a:t>
            </a:r>
          </a:p>
          <a:p>
            <a:r>
              <a:rPr lang="en-US"/>
              <a:t>Timer and TimerTask</a:t>
            </a:r>
          </a:p>
          <a:p>
            <a:r>
              <a:rPr lang="en-US"/>
              <a:t>Executor</a:t>
            </a:r>
          </a:p>
          <a:p>
            <a:r>
              <a:rPr lang="en-US"/>
              <a:t>Future Task</a:t>
            </a:r>
          </a:p>
          <a:p>
            <a:r>
              <a:rPr lang="en-US"/>
              <a:t>Parallel Task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45FF6-38FD-1E44-0D88-249B733A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EA0C-F33A-6455-E933-B21B399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82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B4B054-5E60-8A5E-FD2D-161D699E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79"/>
          </a:xfrm>
        </p:spPr>
        <p:txBody>
          <a:bodyPr>
            <a:normAutofit fontScale="90000"/>
          </a:bodyPr>
          <a:lstStyle/>
          <a:p>
            <a:r>
              <a:rPr lang="en-US"/>
              <a:t>Future Task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6FE-CBED-3057-1D3B-0B570B06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950" y="1011504"/>
            <a:ext cx="5657850" cy="570997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// imports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public class FutureNumberAdder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public static void main(final String[] args)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ExecutorService executor;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Future&lt;Integer&gt; future;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executor = Executors.newFixedThreadPool(1);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future = executor.submit(new Sum(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    IntStream.rangeClosed(1,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    .boxed().collect(Collectors.toList())));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System.out.println("Waiting to exit");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long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result = future.get(60, TimeUnit.SECONDS);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System.out.println(result);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 catch(InterruptedException | ExecutionException | TimeoutException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e.printStackTrace();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 finally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executor.shutdown();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4EBE34-9755-5233-7F82-F148A68F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5181600" cy="526256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private static class Sum implements Callable&lt;Integer&gt;{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private Collection&lt;Integer&gt; values;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public Sum(Collection&lt;Integer&gt;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this.values = values;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public Integer call() throws InterruptedException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int sum;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System.out.println("Starting sum");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Thread.sleep(2000);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sum = values.stream().reduce(0, Integer::sum);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System.out.println("Sum completed");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return sum;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B2A4E-1011-9F16-A5A6-50771E8B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CB0B8-2832-3BF7-C5F1-CC011CC1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90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B4B054-5E60-8A5E-FD2D-161D699E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Task Lab: try it now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6FE-CBED-3057-1D3B-0B570B06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Change the code on the next slide to instead calculate all the prime numbers 100,000 and below.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Add each to an ArrayList and return the ArrayList at the end.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Give the task 100 seconds to complete, maximum.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Print the finished list.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B2A4E-1011-9F16-A5A6-50771E8B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CB0B8-2832-3BF7-C5F1-CC011CC1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78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325E72-4420-086B-0D1A-B6669398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5" y="365125"/>
            <a:ext cx="11652531" cy="1325563"/>
          </a:xfrm>
        </p:spPr>
        <p:txBody>
          <a:bodyPr>
            <a:normAutofit/>
          </a:bodyPr>
          <a:lstStyle/>
          <a:p>
            <a:r>
              <a:rPr lang="en-CA" sz="2000"/>
              <a:t>https://javarevisited.blogspot.com/2015/01/how-to-use-future-and-futuretask-in-Java.html#axzz7Xpp80pFb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64A84D-FC53-DE62-DBA6-D925A8A6C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45" y="1238081"/>
            <a:ext cx="5760855" cy="548339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class FutureDemo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private static final ExecutorService threadPool;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5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static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threadPool = Executors.newFixedThreadPool(1);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5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public static void main(final String[] args) </a:t>
            </a:r>
            <a:br>
              <a:rPr lang="en-CA" sz="5600"/>
            </a:br>
            <a:r>
              <a:rPr lang="en-CA" sz="5600"/>
              <a:t>	throws InterruptedException, ExecutionException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FactorialCalculator task = new FactorialCalculator(10);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System.out.println("Submitting Task ...");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Future future = threadPool.submit(task);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// Future future2 = threadPool.submit(task2);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System.out.println("Task is submitted");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while (!future.isDone())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    System.out.println("Task is not completed yet....");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    Thread.sleep(100);  // sleep for 100 ms before checking again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System.out.println("Task is completed, let's check the result");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long factorial = (long) future.get();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System.out.println("Factorial of 10 is : " + factorial);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    threadPool.shutdown();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56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145206-FF0B-BBCB-64F4-AD14D6DD5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8081"/>
            <a:ext cx="5658356" cy="493888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private static class FactorialCalculator implements Callable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private final int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public FactorialCalculator(int number)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this.number =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public Long call()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long output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    output = factorial(number);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} catch (InterruptedException ex)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    Logger.getLogger(FutureDemo.class.getName()).log(Level.SEVERE, null, 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return output;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private long factorial(int number) throws InterruptedException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long result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while (number &gt;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    Thread.sleep(200);  // adding delay for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    result = result *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    number--;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    return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}    }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23410-3590-9FA7-B096-E62A4182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48B7-D4F8-39F4-BDA7-7634F22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9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DD3CB4-FE51-A4BA-9628-9547C8FB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Task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EFEC2-178D-5720-7F3C-E326A866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Streaming with large lists: it is possible to assign threads to each stream in a collection</a:t>
            </a:r>
          </a:p>
          <a:p>
            <a:r>
              <a:rPr lang="en-US"/>
              <a:t>Now the filter, the forEach, etc… will run IN PARALLEL (they will get their own thread)</a:t>
            </a:r>
          </a:p>
          <a:p>
            <a:r>
              <a:rPr lang="en-US"/>
              <a:t>stream() and parallelStream() will produce output in different orders now</a:t>
            </a:r>
          </a:p>
          <a:p>
            <a:r>
              <a:rPr lang="en-US"/>
              <a:t>The stream automatically takes care of the threading for us</a:t>
            </a:r>
          </a:p>
          <a:p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import java.util.Arrays;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import java.util.List;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public class MainParallelStream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public static void main(final String[] args)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	List&lt;String&gt; list = Arrays.asList("Hello", "evil", "world", "I", "like", "soup");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	list.parallelStream() //instead of list.stream()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		.filter((str) -&gt; str.length() &gt;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		.forEach(System.out::println);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821-F747-6D3F-B4F8-05FDB671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DE45-1EA8-DDBE-7333-3129837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39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DD3CB4-FE51-A4BA-9628-9547C8FB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Task Lab: try it now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EFEC2-178D-5720-7F3C-E326A866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Use parallelStream() to do the following:</a:t>
            </a:r>
          </a:p>
          <a:p>
            <a:r>
              <a:rPr lang="en-US"/>
              <a:t>Process a large list of many novels</a:t>
            </a:r>
          </a:p>
          <a:p>
            <a:r>
              <a:rPr lang="en-US"/>
              <a:t>Filter all novels to deal only with novels whose titles are fewer than 14 characters</a:t>
            </a:r>
          </a:p>
          <a:p>
            <a:r>
              <a:rPr lang="en-US"/>
              <a:t>Print the novels</a:t>
            </a:r>
          </a:p>
          <a:p>
            <a:endParaRPr lang="en-US"/>
          </a:p>
          <a:p>
            <a:r>
              <a:rPr lang="en-US"/>
              <a:t>Or</a:t>
            </a:r>
          </a:p>
          <a:p>
            <a:r>
              <a:rPr lang="en-US"/>
              <a:t>Process a large list of randomly-generated integers</a:t>
            </a:r>
          </a:p>
          <a:p>
            <a:r>
              <a:rPr lang="en-US"/>
              <a:t>Filter the primes into their own list</a:t>
            </a:r>
          </a:p>
          <a:p>
            <a:r>
              <a:rPr lang="en-US"/>
              <a:t>Print the primes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821-F747-6D3F-B4F8-05FDB671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DE45-1EA8-DDBE-7333-3129837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2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975C-3345-BE3F-4076-3B23F98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48A7-DF5D-D4EA-BE66-55278E03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Concurrent software does more than one operation at a time</a:t>
            </a:r>
          </a:p>
          <a:p>
            <a:r>
              <a:rPr lang="en-US"/>
              <a:t>The operating system has a feature called “time slicing” in which a cpu core’s processing time is split among multiple processes and threads</a:t>
            </a:r>
          </a:p>
          <a:p>
            <a:r>
              <a:rPr lang="en-US"/>
              <a:t>The separate instruction flows seem to run simultaneously, but they actually do not. In reality, the cpu is operating on one thread for a short interval, and then it changes to work on another thread, etc…. The interval between jumping among threads is very short, so it </a:t>
            </a:r>
            <a:r>
              <a:rPr lang="en-US" i="1"/>
              <a:t>seems</a:t>
            </a:r>
            <a:r>
              <a:rPr lang="en-US"/>
              <a:t> like they are running simultaneously, even though they are not. This is called concurrency.</a:t>
            </a:r>
          </a:p>
          <a:p>
            <a:r>
              <a:rPr lang="en-US"/>
              <a:t>Every Java application starts with at least one thread, called the main thread</a:t>
            </a:r>
          </a:p>
          <a:p>
            <a:r>
              <a:rPr lang="en-US"/>
              <a:t>The main thread can create more threads</a:t>
            </a:r>
          </a:p>
          <a:p>
            <a:r>
              <a:rPr lang="en-US"/>
              <a:t>The oldest way to do this in Java is to create a Thread instance when an asynchronous task is needed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9E5F-0F9D-AB4A-B33D-ECDA885D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542DD-A279-ACD5-ADE9-17776A9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69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CC9-C070-8708-096D-4F12AD4F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58F1-293A-6647-7880-1F88DB58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Analogy: a single-threaded application is like a one-lane road. Any slow vehicle will impede (“block”) all others waiting behind it. A multi-threaded application is like a multi-lane road. You can put vehicles into different lanes, thus avoiding the previous slowdown of cars behind.</a:t>
            </a:r>
          </a:p>
          <a:p>
            <a:r>
              <a:rPr lang="en-CA"/>
              <a:t>The Thread needs to do its own waiting; other concurrency features can do the waiting rather than hard coding the wait (see Timer, Executor, etc… later today)</a:t>
            </a:r>
          </a:p>
          <a:p>
            <a:r>
              <a:rPr lang="en-CA"/>
              <a:t>All of today’s examples actually use the Thread class internally; there are different layers of abstraction available for us to use in the various classes though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2D11C-8C69-BFDE-BC94-07C30658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B023F-AFB7-33C0-19AC-702BD69C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90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975C-3345-BE3F-4076-3B23F98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48A7-DF5D-D4EA-BE66-55278E03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Thread constructor takes a Runnable instance</a:t>
            </a:r>
          </a:p>
          <a:p>
            <a:r>
              <a:rPr lang="en-US"/>
              <a:t>Runnable is a functional interface with a run() method, which takes no arguments and returns nothing</a:t>
            </a:r>
          </a:p>
          <a:p>
            <a:r>
              <a:rPr lang="en-US"/>
              <a:t>Let’s create a program that sets its run() method to run on its own thread, thereby not blocking the execution of the rest of the program</a:t>
            </a:r>
          </a:p>
          <a:p>
            <a:r>
              <a:rPr lang="en-US"/>
              <a:t>The Thread starts and returns almost immediately. Analogy: adding a new car to the highway, but it will have its own lane.</a:t>
            </a:r>
          </a:p>
          <a:p>
            <a:r>
              <a:rPr lang="en-US"/>
              <a:t>The program continues running until all threads have stopped.</a:t>
            </a:r>
          </a:p>
          <a:p>
            <a:r>
              <a:rPr lang="en-US"/>
              <a:t>Let’s create a method to run on its own thread, and make it a long-running thread to show that long tasks (e.g. connecting to a database, connecting to a network, calculating pi to a billion digits, etc…) are good candidates for this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700F-669F-AD84-B038-FD4722AA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78E6-BB40-1E06-6419-F2AEE057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0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DC4-14AD-A7E6-86E1-D4C7FC6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example 1 of 4: implement Runnable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FD7B-F496-3792-BDD4-CC37E005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class PrintThread </a:t>
            </a:r>
            <a:r>
              <a:rPr lang="en-US" b="1"/>
              <a:t>implements Runnable</a:t>
            </a:r>
            <a:r>
              <a:rPr lang="en-US"/>
              <a:t> {</a:t>
            </a:r>
          </a:p>
          <a:p>
            <a:pPr marL="0" indent="0">
              <a:buNone/>
            </a:pPr>
            <a:r>
              <a:rPr lang="en-US"/>
              <a:t>    private static int number;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public static void main(final String[] args) {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b="1"/>
              <a:t>Thread thread = new Thread(new PrintThread());</a:t>
            </a:r>
          </a:p>
          <a:p>
            <a:pPr marL="0" indent="0">
              <a:buNone/>
            </a:pPr>
            <a:r>
              <a:rPr lang="en-US"/>
              <a:t>        thread.start();</a:t>
            </a:r>
          </a:p>
          <a:p>
            <a:pPr marL="0" indent="0">
              <a:buNone/>
            </a:pPr>
            <a:r>
              <a:rPr lang="en-US"/>
              <a:t>        System.out.println("The rest of the program will keep running");</a:t>
            </a:r>
          </a:p>
          <a:p>
            <a:pPr marL="0" indent="0">
              <a:buNone/>
            </a:pPr>
            <a:r>
              <a:rPr lang="en-US"/>
              <a:t>        System.out.println("And the program will end only after the Thread is done");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031A7-697B-36FB-4BC5-3452841E88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b="1"/>
              <a:t>void run()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    for(;;) {</a:t>
            </a:r>
          </a:p>
          <a:p>
            <a:pPr marL="0" indent="0">
              <a:buNone/>
            </a:pPr>
            <a:r>
              <a:rPr lang="en-US"/>
              <a:t>            try {</a:t>
            </a:r>
          </a:p>
          <a:p>
            <a:pPr marL="0" indent="0">
              <a:buNone/>
            </a:pPr>
            <a:r>
              <a:rPr lang="en-US"/>
              <a:t>                Thread.sleep(2000);</a:t>
            </a:r>
          </a:p>
          <a:p>
            <a:pPr marL="0" indent="0">
              <a:buNone/>
            </a:pPr>
            <a:r>
              <a:rPr lang="en-US"/>
              <a:t>            } catch (final InterruptedException e) {</a:t>
            </a:r>
          </a:p>
          <a:p>
            <a:pPr marL="0" indent="0">
              <a:buNone/>
            </a:pPr>
            <a:r>
              <a:rPr lang="en-US"/>
              <a:t>                e.printStackTrace();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    System.out.println("Thread count is at " + number);</a:t>
            </a:r>
          </a:p>
          <a:p>
            <a:pPr marL="0" indent="0">
              <a:buNone/>
            </a:pPr>
            <a:r>
              <a:rPr lang="en-US"/>
              <a:t>            number++;</a:t>
            </a:r>
          </a:p>
          <a:p>
            <a:pPr marL="0" indent="0">
              <a:buNone/>
            </a:pPr>
            <a:r>
              <a:rPr lang="en-US"/>
              <a:t>            if(number &gt;= 5) {</a:t>
            </a:r>
          </a:p>
          <a:p>
            <a:pPr marL="0" indent="0">
              <a:buNone/>
            </a:pPr>
            <a:r>
              <a:rPr lang="en-US"/>
              <a:t>                System.out.println("Thread is DONE");</a:t>
            </a:r>
          </a:p>
          <a:p>
            <a:pPr marL="0" indent="0">
              <a:buNone/>
            </a:pPr>
            <a:r>
              <a:rPr lang="en-US"/>
              <a:t>                return;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9013-ACFD-7A0C-71B4-A6E7ABC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" y="4406900"/>
            <a:ext cx="4438650" cy="20859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4A1C7-8E07-ED08-AD96-CC5FA88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7E5D5-6031-CE1B-FFD4-7A7DBF59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5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DC4-14AD-A7E6-86E1-D4C7FC6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example 2 of 4: extend Thread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FD7B-F496-3792-BDD4-CC37E005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class PrintThread </a:t>
            </a:r>
            <a:r>
              <a:rPr lang="en-US" b="1"/>
              <a:t>extends Thread</a:t>
            </a:r>
            <a:r>
              <a:rPr lang="en-US"/>
              <a:t> {</a:t>
            </a:r>
          </a:p>
          <a:p>
            <a:pPr marL="0" indent="0">
              <a:buNone/>
            </a:pPr>
            <a:r>
              <a:rPr lang="en-US"/>
              <a:t>    private static int number;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public static void main(final String[] args) {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b="1"/>
              <a:t>Thread thread = new PrintThread();</a:t>
            </a:r>
          </a:p>
          <a:p>
            <a:pPr marL="0" indent="0">
              <a:buNone/>
            </a:pPr>
            <a:r>
              <a:rPr lang="en-US"/>
              <a:t>        thread.start();</a:t>
            </a:r>
          </a:p>
          <a:p>
            <a:pPr marL="0" indent="0">
              <a:buNone/>
            </a:pPr>
            <a:r>
              <a:rPr lang="en-US"/>
              <a:t>        System.out.println("The rest of the program will keep running");</a:t>
            </a:r>
          </a:p>
          <a:p>
            <a:pPr marL="0" indent="0">
              <a:buNone/>
            </a:pPr>
            <a:r>
              <a:rPr lang="en-US"/>
              <a:t>        System.out.println("And the program will end only after the Thread is done");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031A7-697B-36FB-4BC5-3452841E88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b="1"/>
              <a:t>void run()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    for(;;) {</a:t>
            </a:r>
          </a:p>
          <a:p>
            <a:pPr marL="0" indent="0">
              <a:buNone/>
            </a:pPr>
            <a:r>
              <a:rPr lang="en-US"/>
              <a:t>            try {</a:t>
            </a:r>
          </a:p>
          <a:p>
            <a:pPr marL="0" indent="0">
              <a:buNone/>
            </a:pPr>
            <a:r>
              <a:rPr lang="en-US"/>
              <a:t>                Thread.sleep(2000);</a:t>
            </a:r>
          </a:p>
          <a:p>
            <a:pPr marL="0" indent="0">
              <a:buNone/>
            </a:pPr>
            <a:r>
              <a:rPr lang="en-US"/>
              <a:t>            } catch (final InterruptedException e) {</a:t>
            </a:r>
          </a:p>
          <a:p>
            <a:pPr marL="0" indent="0">
              <a:buNone/>
            </a:pPr>
            <a:r>
              <a:rPr lang="en-US"/>
              <a:t>                e.printStackTrace();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    System.out.println("Thread count is at " + number);</a:t>
            </a:r>
          </a:p>
          <a:p>
            <a:pPr marL="0" indent="0">
              <a:buNone/>
            </a:pPr>
            <a:r>
              <a:rPr lang="en-US"/>
              <a:t>            number++;</a:t>
            </a:r>
          </a:p>
          <a:p>
            <a:pPr marL="0" indent="0">
              <a:buNone/>
            </a:pPr>
            <a:r>
              <a:rPr lang="en-US"/>
              <a:t>            if(number &gt;= 5) {</a:t>
            </a:r>
          </a:p>
          <a:p>
            <a:pPr marL="0" indent="0">
              <a:buNone/>
            </a:pPr>
            <a:r>
              <a:rPr lang="en-US"/>
              <a:t>                System.out.println("Thread is DONE");</a:t>
            </a:r>
          </a:p>
          <a:p>
            <a:pPr marL="0" indent="0">
              <a:buNone/>
            </a:pPr>
            <a:r>
              <a:rPr lang="en-US"/>
              <a:t>                return;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9013-ACFD-7A0C-71B4-A6E7ABC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" y="4406900"/>
            <a:ext cx="4438650" cy="20859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9BAF-CCC0-7B74-15DF-998C3B4F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EC63-1AF6-F754-AEAE-129048DF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85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DC4-14AD-A7E6-86E1-D4C7FC6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example 3 of 4: lambda expression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FD7B-F496-3792-BDD4-CC37E005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class PrintThread {</a:t>
            </a:r>
          </a:p>
          <a:p>
            <a:pPr marL="0" indent="0">
              <a:buNone/>
            </a:pPr>
            <a:r>
              <a:rPr lang="en-US"/>
              <a:t>    private static int number;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public static void main(final String[] args) {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b="1"/>
              <a:t>Thread thread = new Thread(()-&gt;perform());</a:t>
            </a:r>
          </a:p>
          <a:p>
            <a:pPr marL="0" indent="0">
              <a:buNone/>
            </a:pPr>
            <a:r>
              <a:rPr lang="en-US"/>
              <a:t>        thread.start();</a:t>
            </a:r>
          </a:p>
          <a:p>
            <a:pPr marL="0" indent="0">
              <a:buNone/>
            </a:pPr>
            <a:r>
              <a:rPr lang="en-US"/>
              <a:t>        System.out.println("The rest of the program will keep running");</a:t>
            </a:r>
          </a:p>
          <a:p>
            <a:pPr marL="0" indent="0">
              <a:buNone/>
            </a:pPr>
            <a:r>
              <a:rPr lang="en-US"/>
              <a:t>        System.out.println("And the program will end only after the Thread is done");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031A7-697B-36FB-4BC5-3452841E88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b="1"/>
              <a:t>static void perform()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    for(;;) {</a:t>
            </a:r>
          </a:p>
          <a:p>
            <a:pPr marL="0" indent="0">
              <a:buNone/>
            </a:pPr>
            <a:r>
              <a:rPr lang="en-US"/>
              <a:t>            try {</a:t>
            </a:r>
          </a:p>
          <a:p>
            <a:pPr marL="0" indent="0">
              <a:buNone/>
            </a:pPr>
            <a:r>
              <a:rPr lang="en-US"/>
              <a:t>                Thread.sleep(2000);</a:t>
            </a:r>
          </a:p>
          <a:p>
            <a:pPr marL="0" indent="0">
              <a:buNone/>
            </a:pPr>
            <a:r>
              <a:rPr lang="en-US"/>
              <a:t>            } catch (final InterruptedException e) {</a:t>
            </a:r>
          </a:p>
          <a:p>
            <a:pPr marL="0" indent="0">
              <a:buNone/>
            </a:pPr>
            <a:r>
              <a:rPr lang="en-US"/>
              <a:t>                e.printStackTrace();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    System.out.println("Thread count is at " + number);</a:t>
            </a:r>
          </a:p>
          <a:p>
            <a:pPr marL="0" indent="0">
              <a:buNone/>
            </a:pPr>
            <a:r>
              <a:rPr lang="en-US"/>
              <a:t>            number++;</a:t>
            </a:r>
          </a:p>
          <a:p>
            <a:pPr marL="0" indent="0">
              <a:buNone/>
            </a:pPr>
            <a:r>
              <a:rPr lang="en-US"/>
              <a:t>            if(number &gt;= 5) {</a:t>
            </a:r>
          </a:p>
          <a:p>
            <a:pPr marL="0" indent="0">
              <a:buNone/>
            </a:pPr>
            <a:r>
              <a:rPr lang="en-US"/>
              <a:t>                System.out.println("Thread is DONE");</a:t>
            </a:r>
          </a:p>
          <a:p>
            <a:pPr marL="0" indent="0">
              <a:buNone/>
            </a:pPr>
            <a:r>
              <a:rPr lang="en-US"/>
              <a:t>                return;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9013-ACFD-7A0C-71B4-A6E7ABC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" y="4406900"/>
            <a:ext cx="4438650" cy="20859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B537-4D85-63DE-5F0D-E08C7BA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5FEB-C910-F808-883D-37617A1E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66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DC4-14AD-A7E6-86E1-D4C7FC6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example 4 of 4: method reference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FD7B-F496-3792-BDD4-CC37E005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class PrintThread {</a:t>
            </a:r>
          </a:p>
          <a:p>
            <a:pPr marL="0" indent="0">
              <a:buNone/>
            </a:pPr>
            <a:r>
              <a:rPr lang="en-US"/>
              <a:t>    private static int number;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public static void main(final String[] args) {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b="1"/>
              <a:t>Thread thread = new Thread(PrintThread::perform);</a:t>
            </a:r>
          </a:p>
          <a:p>
            <a:pPr marL="0" indent="0">
              <a:buNone/>
            </a:pPr>
            <a:r>
              <a:rPr lang="en-US"/>
              <a:t>        thread.start();</a:t>
            </a:r>
          </a:p>
          <a:p>
            <a:pPr marL="0" indent="0">
              <a:buNone/>
            </a:pPr>
            <a:r>
              <a:rPr lang="en-US"/>
              <a:t>        System.out.println("The rest of the program will keep running");</a:t>
            </a:r>
          </a:p>
          <a:p>
            <a:pPr marL="0" indent="0">
              <a:buNone/>
            </a:pPr>
            <a:r>
              <a:rPr lang="en-US"/>
              <a:t>        System.out.println("And the program will end only after the Thread is done");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031A7-697B-36FB-4BC5-3452841E88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b="1"/>
              <a:t>static void perform()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    for(;;) {</a:t>
            </a:r>
          </a:p>
          <a:p>
            <a:pPr marL="0" indent="0">
              <a:buNone/>
            </a:pPr>
            <a:r>
              <a:rPr lang="en-US"/>
              <a:t>            try {</a:t>
            </a:r>
          </a:p>
          <a:p>
            <a:pPr marL="0" indent="0">
              <a:buNone/>
            </a:pPr>
            <a:r>
              <a:rPr lang="en-US"/>
              <a:t>                Thread.sleep(2000);</a:t>
            </a:r>
          </a:p>
          <a:p>
            <a:pPr marL="0" indent="0">
              <a:buNone/>
            </a:pPr>
            <a:r>
              <a:rPr lang="en-US"/>
              <a:t>            } catch (final InterruptedException e) {</a:t>
            </a:r>
          </a:p>
          <a:p>
            <a:pPr marL="0" indent="0">
              <a:buNone/>
            </a:pPr>
            <a:r>
              <a:rPr lang="en-US"/>
              <a:t>                e.printStackTrace();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    System.out.println("Thread count is at " + number);</a:t>
            </a:r>
          </a:p>
          <a:p>
            <a:pPr marL="0" indent="0">
              <a:buNone/>
            </a:pPr>
            <a:r>
              <a:rPr lang="en-US"/>
              <a:t>            number++;</a:t>
            </a:r>
          </a:p>
          <a:p>
            <a:pPr marL="0" indent="0">
              <a:buNone/>
            </a:pPr>
            <a:r>
              <a:rPr lang="en-US"/>
              <a:t>            if(number &gt;= 5) {</a:t>
            </a:r>
          </a:p>
          <a:p>
            <a:pPr marL="0" indent="0">
              <a:buNone/>
            </a:pPr>
            <a:r>
              <a:rPr lang="en-US"/>
              <a:t>                System.out.println("Thread is DONE");</a:t>
            </a:r>
          </a:p>
          <a:p>
            <a:pPr marL="0" indent="0">
              <a:buNone/>
            </a:pPr>
            <a:r>
              <a:rPr lang="en-US"/>
              <a:t>                return;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9013-ACFD-7A0C-71B4-A6E7ABC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" y="4406900"/>
            <a:ext cx="4438650" cy="20859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97E6E-9579-18E9-1A18-C0F9678F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2601: Lesson 11: Concurrency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468C-DB44-5C47-D871-661C317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19D6-2E51-4F88-9F13-47E5796E79E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26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3248</Words>
  <Application>Microsoft Office PowerPoint</Application>
  <PresentationFormat>Widescreen</PresentationFormat>
  <Paragraphs>455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COMP2601</vt:lpstr>
      <vt:lpstr>Concurrency</vt:lpstr>
      <vt:lpstr>Thread class</vt:lpstr>
      <vt:lpstr>Thread class</vt:lpstr>
      <vt:lpstr>Thread class</vt:lpstr>
      <vt:lpstr>Thread example 1 of 4: implement Runnable</vt:lpstr>
      <vt:lpstr>Thread example 2 of 4: extend Thread</vt:lpstr>
      <vt:lpstr>Thread example 3 of 4: lambda expression</vt:lpstr>
      <vt:lpstr>Thread example 4 of 4: method reference</vt:lpstr>
      <vt:lpstr>Thread Lab: try it now</vt:lpstr>
      <vt:lpstr>Timer</vt:lpstr>
      <vt:lpstr>Timer</vt:lpstr>
      <vt:lpstr>Timer: run for a while, then stop</vt:lpstr>
      <vt:lpstr>Timer Lab: try it now</vt:lpstr>
      <vt:lpstr>Executor</vt:lpstr>
      <vt:lpstr>Executor</vt:lpstr>
      <vt:lpstr>Executor Lab: try it now</vt:lpstr>
      <vt:lpstr>Future Task</vt:lpstr>
      <vt:lpstr>Future Task</vt:lpstr>
      <vt:lpstr>Future Task</vt:lpstr>
      <vt:lpstr>Future Task Lab: try it now</vt:lpstr>
      <vt:lpstr>https://javarevisited.blogspot.com/2015/01/how-to-use-future-and-futuretask-in-Java.html#axzz7Xpp80pFb</vt:lpstr>
      <vt:lpstr>Parallel Task</vt:lpstr>
      <vt:lpstr>Parallel Task Lab: try it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harrison</dc:creator>
  <cp:lastModifiedBy>jason harrison</cp:lastModifiedBy>
  <cp:revision>61</cp:revision>
  <dcterms:created xsi:type="dcterms:W3CDTF">2022-07-01T18:08:41Z</dcterms:created>
  <dcterms:modified xsi:type="dcterms:W3CDTF">2022-07-02T03:20:42Z</dcterms:modified>
</cp:coreProperties>
</file>