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35"/>
  </p:notesMasterIdLst>
  <p:sldIdLst>
    <p:sldId id="256" r:id="rId2"/>
    <p:sldId id="258" r:id="rId3"/>
    <p:sldId id="271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90" r:id="rId20"/>
    <p:sldId id="310" r:id="rId21"/>
    <p:sldId id="301" r:id="rId22"/>
    <p:sldId id="309" r:id="rId23"/>
    <p:sldId id="293" r:id="rId24"/>
    <p:sldId id="294" r:id="rId25"/>
    <p:sldId id="303" r:id="rId26"/>
    <p:sldId id="311" r:id="rId27"/>
    <p:sldId id="297" r:id="rId28"/>
    <p:sldId id="312" r:id="rId29"/>
    <p:sldId id="302" r:id="rId30"/>
    <p:sldId id="305" r:id="rId31"/>
    <p:sldId id="304" r:id="rId32"/>
    <p:sldId id="306" r:id="rId33"/>
    <p:sldId id="30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B26DE-0CA4-4973-8F5F-F92968F3FF6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6B29A-CC43-40BC-A1F6-ED4B8A4EC52E}">
      <dgm:prSet/>
      <dgm:spPr/>
      <dgm:t>
        <a:bodyPr/>
        <a:lstStyle/>
        <a:p>
          <a:r>
            <a:rPr lang="en-CA" b="1"/>
            <a:t>Definition:</a:t>
          </a:r>
          <a:r>
            <a:rPr lang="en-CA"/>
            <a:t> Streams are a series of objects that offer methods to work with collections to produce an outcome/result</a:t>
          </a:r>
          <a:r>
            <a:rPr lang="en-CA" b="1"/>
            <a:t>.</a:t>
          </a:r>
          <a:endParaRPr lang="en-US"/>
        </a:p>
      </dgm:t>
    </dgm:pt>
    <dgm:pt modelId="{0AD42B45-904C-43D1-8A65-D905388EE98F}" type="parTrans" cxnId="{19E6E146-5D66-46DE-8678-511B31A22453}">
      <dgm:prSet/>
      <dgm:spPr/>
      <dgm:t>
        <a:bodyPr/>
        <a:lstStyle/>
        <a:p>
          <a:endParaRPr lang="en-US"/>
        </a:p>
      </dgm:t>
    </dgm:pt>
    <dgm:pt modelId="{6CAD0980-9E03-4163-A5E1-8E5A7553442B}" type="sibTrans" cxnId="{19E6E146-5D66-46DE-8678-511B31A22453}">
      <dgm:prSet/>
      <dgm:spPr/>
      <dgm:t>
        <a:bodyPr/>
        <a:lstStyle/>
        <a:p>
          <a:endParaRPr lang="en-US"/>
        </a:p>
      </dgm:t>
    </dgm:pt>
    <dgm:pt modelId="{418F5F1C-06D5-40D4-9E14-514D6B4EED11}">
      <dgm:prSet/>
      <dgm:spPr/>
      <dgm:t>
        <a:bodyPr/>
        <a:lstStyle/>
        <a:p>
          <a:r>
            <a:rPr lang="en-CA"/>
            <a:t>Streams make our code much easier by transferring “a paragraph of code into a line of code”</a:t>
          </a:r>
          <a:endParaRPr lang="en-US"/>
        </a:p>
      </dgm:t>
    </dgm:pt>
    <dgm:pt modelId="{8504D29A-31B1-4098-886D-E33A49296C22}" type="parTrans" cxnId="{0CCFEEF3-03F0-4263-ACCA-176C693F4EFA}">
      <dgm:prSet/>
      <dgm:spPr/>
      <dgm:t>
        <a:bodyPr/>
        <a:lstStyle/>
        <a:p>
          <a:endParaRPr lang="en-US"/>
        </a:p>
      </dgm:t>
    </dgm:pt>
    <dgm:pt modelId="{58F7F23D-0C18-49AD-A7A0-CE331A3E136A}" type="sibTrans" cxnId="{0CCFEEF3-03F0-4263-ACCA-176C693F4EFA}">
      <dgm:prSet/>
      <dgm:spPr/>
      <dgm:t>
        <a:bodyPr/>
        <a:lstStyle/>
        <a:p>
          <a:endParaRPr lang="en-US"/>
        </a:p>
      </dgm:t>
    </dgm:pt>
    <dgm:pt modelId="{3CFD58FA-49DE-4646-A661-85462943C981}">
      <dgm:prSet/>
      <dgm:spPr/>
      <dgm:t>
        <a:bodyPr/>
        <a:lstStyle/>
        <a:p>
          <a:r>
            <a:rPr lang="en-CA"/>
            <a:t>It’s easier for developers to debug and test their code in case the program failed to run.</a:t>
          </a:r>
          <a:endParaRPr lang="en-US"/>
        </a:p>
      </dgm:t>
    </dgm:pt>
    <dgm:pt modelId="{B1E770FB-2390-4689-9B0F-8F6AFFE05D30}" type="parTrans" cxnId="{206C99F2-F608-4114-9269-0F1DCE1959BB}">
      <dgm:prSet/>
      <dgm:spPr/>
      <dgm:t>
        <a:bodyPr/>
        <a:lstStyle/>
        <a:p>
          <a:endParaRPr lang="en-US"/>
        </a:p>
      </dgm:t>
    </dgm:pt>
    <dgm:pt modelId="{5B9F234A-CB20-4758-9D31-ECFC0175E9DD}" type="sibTrans" cxnId="{206C99F2-F608-4114-9269-0F1DCE1959BB}">
      <dgm:prSet/>
      <dgm:spPr/>
      <dgm:t>
        <a:bodyPr/>
        <a:lstStyle/>
        <a:p>
          <a:endParaRPr lang="en-US"/>
        </a:p>
      </dgm:t>
    </dgm:pt>
    <dgm:pt modelId="{67F264AB-ACDD-4F5E-827D-A1D58CFE3E13}" type="pres">
      <dgm:prSet presAssocID="{ED3B26DE-0CA4-4973-8F5F-F92968F3FF69}" presName="cycle" presStyleCnt="0">
        <dgm:presLayoutVars>
          <dgm:dir/>
          <dgm:resizeHandles val="exact"/>
        </dgm:presLayoutVars>
      </dgm:prSet>
      <dgm:spPr/>
    </dgm:pt>
    <dgm:pt modelId="{8A1CF058-0DD7-4633-B967-0F9EE748B2AF}" type="pres">
      <dgm:prSet presAssocID="{3136B29A-CC43-40BC-A1F6-ED4B8A4EC52E}" presName="node" presStyleLbl="revTx" presStyleIdx="0" presStyleCnt="1">
        <dgm:presLayoutVars>
          <dgm:bulletEnabled val="1"/>
        </dgm:presLayoutVars>
      </dgm:prSet>
      <dgm:spPr/>
    </dgm:pt>
  </dgm:ptLst>
  <dgm:cxnLst>
    <dgm:cxn modelId="{19E6E146-5D66-46DE-8678-511B31A22453}" srcId="{ED3B26DE-0CA4-4973-8F5F-F92968F3FF69}" destId="{3136B29A-CC43-40BC-A1F6-ED4B8A4EC52E}" srcOrd="0" destOrd="0" parTransId="{0AD42B45-904C-43D1-8A65-D905388EE98F}" sibTransId="{6CAD0980-9E03-4163-A5E1-8E5A7553442B}"/>
    <dgm:cxn modelId="{FF3C8D9B-0632-49A1-A4E3-B9AAD43AACF3}" type="presOf" srcId="{418F5F1C-06D5-40D4-9E14-514D6B4EED11}" destId="{8A1CF058-0DD7-4633-B967-0F9EE748B2AF}" srcOrd="0" destOrd="1" presId="urn:microsoft.com/office/officeart/2005/8/layout/cycle1"/>
    <dgm:cxn modelId="{155674A4-5289-4A11-BB44-D8CCB29AC4DA}" type="presOf" srcId="{3136B29A-CC43-40BC-A1F6-ED4B8A4EC52E}" destId="{8A1CF058-0DD7-4633-B967-0F9EE748B2AF}" srcOrd="0" destOrd="0" presId="urn:microsoft.com/office/officeart/2005/8/layout/cycle1"/>
    <dgm:cxn modelId="{52404ABA-5D65-470C-AB4A-6C4E7BB31B6C}" type="presOf" srcId="{ED3B26DE-0CA4-4973-8F5F-F92968F3FF69}" destId="{67F264AB-ACDD-4F5E-827D-A1D58CFE3E13}" srcOrd="0" destOrd="0" presId="urn:microsoft.com/office/officeart/2005/8/layout/cycle1"/>
    <dgm:cxn modelId="{4487ECBB-F00D-4545-98B7-C6F1CE1D04F3}" type="presOf" srcId="{3CFD58FA-49DE-4646-A661-85462943C981}" destId="{8A1CF058-0DD7-4633-B967-0F9EE748B2AF}" srcOrd="0" destOrd="2" presId="urn:microsoft.com/office/officeart/2005/8/layout/cycle1"/>
    <dgm:cxn modelId="{206C99F2-F608-4114-9269-0F1DCE1959BB}" srcId="{3136B29A-CC43-40BC-A1F6-ED4B8A4EC52E}" destId="{3CFD58FA-49DE-4646-A661-85462943C981}" srcOrd="1" destOrd="0" parTransId="{B1E770FB-2390-4689-9B0F-8F6AFFE05D30}" sibTransId="{5B9F234A-CB20-4758-9D31-ECFC0175E9DD}"/>
    <dgm:cxn modelId="{0CCFEEF3-03F0-4263-ACCA-176C693F4EFA}" srcId="{3136B29A-CC43-40BC-A1F6-ED4B8A4EC52E}" destId="{418F5F1C-06D5-40D4-9E14-514D6B4EED11}" srcOrd="0" destOrd="0" parTransId="{8504D29A-31B1-4098-886D-E33A49296C22}" sibTransId="{58F7F23D-0C18-49AD-A7A0-CE331A3E136A}"/>
    <dgm:cxn modelId="{F8C3B4ED-E20B-4706-B4BF-1D3BB3BB3907}" type="presParOf" srcId="{67F264AB-ACDD-4F5E-827D-A1D58CFE3E13}" destId="{8A1CF058-0DD7-4633-B967-0F9EE748B2AF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CF058-0DD7-4633-B967-0F9EE748B2AF}">
      <dsp:nvSpPr>
        <dsp:cNvPr id="0" name=""/>
        <dsp:cNvSpPr/>
      </dsp:nvSpPr>
      <dsp:spPr>
        <a:xfrm>
          <a:off x="1100137" y="2857"/>
          <a:ext cx="4200525" cy="420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/>
            <a:t>Definition:</a:t>
          </a:r>
          <a:r>
            <a:rPr lang="en-CA" sz="2800" kern="1200"/>
            <a:t> Streams are a series of objects that offer methods to work with collections to produce an outcome/result</a:t>
          </a:r>
          <a:r>
            <a:rPr lang="en-CA" sz="2800" b="1" kern="1200"/>
            <a:t>.</a:t>
          </a:r>
          <a:endParaRPr 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Streams make our code much easier by transferring “a paragraph of code into a line of code”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It’s easier for developers to debug and test their code in case the program failed to run.</a:t>
          </a:r>
          <a:endParaRPr lang="en-US" sz="2200" kern="1200"/>
        </a:p>
      </dsp:txBody>
      <dsp:txXfrm>
        <a:off x="1100137" y="2857"/>
        <a:ext cx="4200525" cy="420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86C3-CFF0-4CF3-BE0C-605F9F18A358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EAC2-9E16-4734-96F6-BEF5BFEFD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78D5-3DFF-4BEA-B05A-09B2C3FC985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9B40-90A4-4138-9DA0-63524F0AB78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63-D4A7-4CE6-BD37-A8A83B5E6EE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34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8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430968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9568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F41-BFC1-4E89-889B-3B5C4D5E5F08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BE0E-582A-4D76-9AB4-C7E9D27C7BA1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57D1-9BEB-4280-813B-BEE0C92CFC73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5987-827E-47D3-AE43-A6107F063785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14C-3F3D-45B1-8951-0CA4F83F5A88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015D-54D8-48CC-A911-9A0F83B53A82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4623-7756-4F8E-ACD6-F130CE95FAC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ACA5445-9203-41FF-906D-CB43FA10DE1F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86B99B-7955-48E0-9D6C-C7D0D3F6A697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2D3-EDE1-4704-ADCC-245D2A807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COMP2601:</a:t>
            </a:r>
            <a:br>
              <a:rPr lang="en-US"/>
            </a:br>
            <a:r>
              <a:rPr lang="en-US"/>
              <a:t>Programming fundamentals </a:t>
            </a:r>
            <a:br>
              <a:rPr lang="en-US"/>
            </a:br>
            <a:r>
              <a:rPr lang="en-US"/>
              <a:t>part 3 (objects)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7E24A-5517-46D0-9435-F20DC362D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9</a:t>
            </a:r>
            <a:r>
              <a:rPr lang="en-US"/>
              <a:t>: Streams and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585-58B0-409F-BF84-F57A96AE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965" y="149586"/>
            <a:ext cx="7729728" cy="597034"/>
          </a:xfrm>
        </p:spPr>
        <p:txBody>
          <a:bodyPr>
            <a:normAutofit fontScale="90000"/>
          </a:bodyPr>
          <a:lstStyle/>
          <a:p>
            <a:r>
              <a:rPr lang="en-CA"/>
              <a:t>use </a:t>
            </a:r>
            <a:r>
              <a:rPr lang="en-CA" dirty="0"/>
              <a:t>these classes as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E2DBF-9056-455C-9438-1452230A9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493" y="981470"/>
            <a:ext cx="4973595" cy="548579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public class Note{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final String note;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final String </a:t>
            </a:r>
            <a:r>
              <a:rPr lang="en-CA" sz="4400" dirty="0" err="1"/>
              <a:t>bookTitle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private final int </a:t>
            </a:r>
            <a:r>
              <a:rPr lang="en-CA" sz="4400" dirty="0" err="1"/>
              <a:t>numberOfPages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public Note(final String note, final String </a:t>
            </a:r>
            <a:r>
              <a:rPr lang="en-CA" sz="4400" dirty="0" err="1"/>
              <a:t>bookTitle</a:t>
            </a:r>
            <a:r>
              <a:rPr lang="en-CA" sz="4400" dirty="0"/>
              <a:t>, final int </a:t>
            </a:r>
            <a:r>
              <a:rPr lang="en-CA" sz="4400" dirty="0" err="1"/>
              <a:t>numberOfPages</a:t>
            </a:r>
            <a:r>
              <a:rPr lang="en-CA" sz="4400" dirty="0"/>
              <a:t>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this.note</a:t>
            </a:r>
            <a:r>
              <a:rPr lang="en-CA" sz="4400" dirty="0"/>
              <a:t> = note;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this.bookTitle</a:t>
            </a:r>
            <a:r>
              <a:rPr lang="en-CA" sz="4400" dirty="0"/>
              <a:t> = </a:t>
            </a:r>
            <a:r>
              <a:rPr lang="en-CA" sz="4400" dirty="0" err="1"/>
              <a:t>bookTitle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</a:t>
            </a:r>
            <a:r>
              <a:rPr lang="en-CA" sz="4400" dirty="0" err="1"/>
              <a:t>this.numberOfPages</a:t>
            </a:r>
            <a:r>
              <a:rPr lang="en-CA" sz="4400" dirty="0"/>
              <a:t> = </a:t>
            </a:r>
            <a:r>
              <a:rPr lang="en-CA" sz="4400" dirty="0" err="1"/>
              <a:t>numberOfPages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public String </a:t>
            </a:r>
            <a:r>
              <a:rPr lang="en-CA" sz="4400" dirty="0" err="1"/>
              <a:t>getNote</a:t>
            </a:r>
            <a:r>
              <a:rPr lang="en-CA" sz="4400" dirty="0"/>
              <a:t>()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return note;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public String </a:t>
            </a:r>
            <a:r>
              <a:rPr lang="en-CA" sz="4400" dirty="0" err="1"/>
              <a:t>getBookTitle</a:t>
            </a:r>
            <a:r>
              <a:rPr lang="en-CA" sz="4400" dirty="0"/>
              <a:t>()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return </a:t>
            </a:r>
            <a:r>
              <a:rPr lang="en-CA" sz="4400" dirty="0" err="1"/>
              <a:t>bookTitle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public int </a:t>
            </a:r>
            <a:r>
              <a:rPr lang="en-CA" sz="4400" dirty="0" err="1"/>
              <a:t>getNumberOfPages</a:t>
            </a:r>
            <a:r>
              <a:rPr lang="en-CA" sz="4400" dirty="0"/>
              <a:t>()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return </a:t>
            </a:r>
            <a:r>
              <a:rPr lang="en-CA" sz="4400" dirty="0" err="1"/>
              <a:t>numberOfPages</a:t>
            </a:r>
            <a:r>
              <a:rPr lang="en-CA" sz="4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public String </a:t>
            </a:r>
            <a:r>
              <a:rPr lang="en-CA" sz="4400" dirty="0" err="1"/>
              <a:t>toString</a:t>
            </a:r>
            <a:r>
              <a:rPr lang="en-CA" sz="4400" dirty="0"/>
              <a:t>()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return "Note{"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        "note='" + note + '\''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        ", </a:t>
            </a:r>
            <a:r>
              <a:rPr lang="en-CA" sz="4400" dirty="0" err="1"/>
              <a:t>bookTitle</a:t>
            </a:r>
            <a:r>
              <a:rPr lang="en-CA" sz="4400" dirty="0"/>
              <a:t>='" + </a:t>
            </a:r>
            <a:r>
              <a:rPr lang="en-CA" sz="4400" dirty="0" err="1"/>
              <a:t>bookTitle</a:t>
            </a:r>
            <a:r>
              <a:rPr lang="en-CA" sz="4400" dirty="0"/>
              <a:t> + '\''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        ", </a:t>
            </a:r>
            <a:r>
              <a:rPr lang="en-CA" sz="4400" dirty="0" err="1"/>
              <a:t>numberOfPages</a:t>
            </a:r>
            <a:r>
              <a:rPr lang="en-CA" sz="4400" dirty="0"/>
              <a:t>=" + </a:t>
            </a:r>
            <a:r>
              <a:rPr lang="en-CA" sz="4400" dirty="0" err="1"/>
              <a:t>numberOfPages</a:t>
            </a:r>
            <a:r>
              <a:rPr lang="en-CA" sz="4400" dirty="0"/>
              <a:t>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            '}';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44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73586A-31D7-43C3-8199-63EDBA7F7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87049" y="1338348"/>
            <a:ext cx="4349578" cy="528045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import </a:t>
            </a:r>
            <a:r>
              <a:rPr lang="en-CA" sz="1100" dirty="0" err="1"/>
              <a:t>java.util.ArrayList</a:t>
            </a:r>
            <a:r>
              <a:rPr lang="en-CA" sz="11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import </a:t>
            </a:r>
            <a:r>
              <a:rPr lang="en-CA" sz="1100" dirty="0" err="1"/>
              <a:t>java.util.List</a:t>
            </a:r>
            <a:r>
              <a:rPr lang="en-CA" sz="11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public class Notebook{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public static void main(String[] </a:t>
            </a:r>
            <a:r>
              <a:rPr lang="en-CA" sz="1100" dirty="0" err="1"/>
              <a:t>args</a:t>
            </a:r>
            <a:r>
              <a:rPr lang="en-CA" sz="1100" dirty="0"/>
              <a:t>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final List&lt;String&gt; notes;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notes = new </a:t>
            </a:r>
            <a:r>
              <a:rPr lang="en-CA" sz="1100" dirty="0" err="1"/>
              <a:t>ArrayList</a:t>
            </a:r>
            <a:r>
              <a:rPr lang="en-CA" sz="1100" dirty="0"/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</a:t>
            </a:r>
            <a:r>
              <a:rPr lang="en-CA" sz="1100" dirty="0" err="1"/>
              <a:t>notes.add</a:t>
            </a:r>
            <a:r>
              <a:rPr lang="en-CA" sz="1100" dirty="0"/>
              <a:t>("Work Hard");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</a:t>
            </a:r>
            <a:r>
              <a:rPr lang="en-CA" sz="1100" dirty="0" err="1"/>
              <a:t>notes.add</a:t>
            </a:r>
            <a:r>
              <a:rPr lang="en-CA" sz="1100" dirty="0"/>
              <a:t>("Have Fun");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//display(notes, Notebook::</a:t>
            </a:r>
            <a:r>
              <a:rPr lang="en-CA" sz="1100" dirty="0" err="1"/>
              <a:t>upperIt</a:t>
            </a:r>
            <a:r>
              <a:rPr lang="en-CA" sz="11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display(notes, s -&gt; </a:t>
            </a:r>
            <a:r>
              <a:rPr lang="en-CA" sz="1100" dirty="0" err="1"/>
              <a:t>s.toUpperCase</a:t>
            </a:r>
            <a:r>
              <a:rPr lang="en-CA" sz="1100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private static String </a:t>
            </a:r>
            <a:r>
              <a:rPr lang="en-CA" sz="1100" dirty="0" err="1"/>
              <a:t>lowerIt</a:t>
            </a:r>
            <a:r>
              <a:rPr lang="en-CA" sz="1100" dirty="0"/>
              <a:t>(String input)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return </a:t>
            </a:r>
            <a:r>
              <a:rPr lang="en-CA" sz="1100" dirty="0" err="1"/>
              <a:t>input.toLowerCase</a:t>
            </a:r>
            <a:r>
              <a:rPr lang="en-CA" sz="11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private static String </a:t>
            </a:r>
            <a:r>
              <a:rPr lang="en-CA" sz="1100" dirty="0" err="1"/>
              <a:t>upperIt</a:t>
            </a:r>
            <a:r>
              <a:rPr lang="en-CA" sz="1100" dirty="0"/>
              <a:t>(String input)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return </a:t>
            </a:r>
            <a:r>
              <a:rPr lang="en-CA" sz="1100" dirty="0" err="1"/>
              <a:t>input.toUpperCase</a:t>
            </a:r>
            <a:r>
              <a:rPr lang="en-CA" sz="11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private static void display(List&lt;String&gt; list, Converter converter)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for(String s: list)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    </a:t>
            </a:r>
            <a:r>
              <a:rPr lang="en-CA" sz="1100" dirty="0" err="1"/>
              <a:t>System.out.println</a:t>
            </a:r>
            <a:r>
              <a:rPr lang="en-CA" sz="1100" dirty="0"/>
              <a:t>(</a:t>
            </a:r>
            <a:r>
              <a:rPr lang="en-CA" sz="1100" dirty="0" err="1"/>
              <a:t>converter.convert</a:t>
            </a:r>
            <a:r>
              <a:rPr lang="en-CA" sz="1100" dirty="0"/>
              <a:t>(s));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interface Converter{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    String convert(String input);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1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829C5-76B8-4AA2-BAB7-24855EE2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8B2F3-C105-4C1A-87D7-C0EA4556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E31E-A671-484D-A8BA-48CF50BDD63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38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B554-4B17-4FE4-8097-78E43C79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BA4E-2DB3-4FBC-BBB2-16202F84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6639"/>
            <a:ext cx="8596668" cy="3784723"/>
          </a:xfrm>
        </p:spPr>
        <p:txBody>
          <a:bodyPr>
            <a:normAutofit/>
          </a:bodyPr>
          <a:lstStyle/>
          <a:p>
            <a:r>
              <a:rPr lang="en-CA" dirty="0"/>
              <a:t>Streams are wrappers around a data source, allowing us to operate with that data source and making bulk processing convenient and fast. As a result, streams make the code more dynamic and bring functional programming to Java.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Most of the operations in a stream will rely on the heavy use of lambda expressions, which shortens the amount of code needed to manipulate data.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It is important to highlight that - although streams use data as source - they do not store data. Because of that, they are not considered a data structure. Also, keep in mind that streams never modify the underlying data source, you can only handle data (in various manners).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9DBE8-A8FB-4D93-89D5-2BA31B42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05DE2-4869-4EC6-8431-6829ED21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8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578A-2773-4B0D-BBB6-6B3520FC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403C-FD1F-41B9-8F5A-A2CCD308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sum, streams are created on a source (e.g. </a:t>
            </a:r>
            <a:r>
              <a:rPr lang="en-CA" dirty="0" err="1"/>
              <a:t>java.util.Collection</a:t>
            </a:r>
            <a:r>
              <a:rPr lang="en-CA" dirty="0"/>
              <a:t> like List or Set) which are a stream of elements, followed by zero or more intermediate operations and a terminal operation</a:t>
            </a:r>
          </a:p>
          <a:p>
            <a:r>
              <a:rPr lang="en-CA" dirty="0"/>
              <a:t>The diagram below depicts the standard workflow of a stream: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20D46-EB6E-4FBD-ACF0-4CB4F4D6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D9AA-652D-495B-A34E-A15468ED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48A15AA4-A815-4BC0-B1EF-BEF1A5362A9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4003589"/>
            <a:ext cx="10439400" cy="1482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440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6824-4C66-47CE-AFEA-FB2BCD57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Streaming and Filtering: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36C4-29C0-4ECE-AC7C-8E8095A0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0862"/>
            <a:ext cx="11014364" cy="3349165"/>
          </a:xfrm>
        </p:spPr>
        <p:txBody>
          <a:bodyPr>
            <a:normAutofit/>
          </a:bodyPr>
          <a:lstStyle/>
          <a:p>
            <a:r>
              <a:rPr lang="en-CA" sz="2200" dirty="0"/>
              <a:t>Let’s analyse the elements of a stream in the piece of code below: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List&lt;Note&gt; </a:t>
            </a:r>
            <a:r>
              <a:rPr lang="en-CA" sz="2200" b="1" i="1" dirty="0"/>
              <a:t>longest</a:t>
            </a:r>
            <a:r>
              <a:rPr lang="en-CA" sz="2200" dirty="0"/>
              <a:t> = </a:t>
            </a:r>
            <a:r>
              <a:rPr lang="en-CA" sz="2200" b="1" i="1" dirty="0" err="1"/>
              <a:t>notes</a:t>
            </a:r>
            <a:r>
              <a:rPr lang="en-CA" sz="2200" dirty="0" err="1"/>
              <a:t>.stream</a:t>
            </a:r>
            <a:r>
              <a:rPr lang="en-CA" sz="2200" dirty="0"/>
              <a:t>()          			</a:t>
            </a:r>
            <a:r>
              <a:rPr lang="en-CA" sz="2200" b="1" dirty="0"/>
              <a:t>//Source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>    		.filter(</a:t>
            </a:r>
            <a:r>
              <a:rPr lang="en-CA" sz="2200" b="1" i="1" dirty="0"/>
              <a:t>b</a:t>
            </a:r>
            <a:r>
              <a:rPr lang="en-CA" sz="2200" dirty="0"/>
              <a:t> -&gt; </a:t>
            </a:r>
            <a:r>
              <a:rPr lang="en-CA" sz="2200" b="1" i="1" dirty="0" err="1"/>
              <a:t>b</a:t>
            </a:r>
            <a:r>
              <a:rPr lang="en-CA" sz="2200" dirty="0" err="1"/>
              <a:t>.getNumberOfPages</a:t>
            </a:r>
            <a:r>
              <a:rPr lang="en-CA" sz="2200" dirty="0"/>
              <a:t>() &lt; </a:t>
            </a:r>
            <a:r>
              <a:rPr lang="en-CA" sz="2200" b="1" dirty="0"/>
              <a:t>150</a:t>
            </a:r>
            <a:r>
              <a:rPr lang="en-CA" sz="2200" dirty="0"/>
              <a:t>)  	</a:t>
            </a:r>
            <a:r>
              <a:rPr lang="en-CA" sz="2200" b="1" dirty="0"/>
              <a:t>//Intermediate Operation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>    		.collect(</a:t>
            </a:r>
            <a:r>
              <a:rPr lang="en-CA" sz="2200" dirty="0" err="1"/>
              <a:t>Collectors.toList</a:t>
            </a:r>
            <a:r>
              <a:rPr lang="en-CA" sz="2200" dirty="0"/>
              <a:t>());       	         </a:t>
            </a:r>
            <a:r>
              <a:rPr lang="en-CA" sz="2200"/>
              <a:t>	</a:t>
            </a:r>
            <a:r>
              <a:rPr lang="en-CA" sz="2200" b="1"/>
              <a:t>//</a:t>
            </a:r>
            <a:r>
              <a:rPr lang="en-CA" sz="2200" b="1" dirty="0"/>
              <a:t>Terminal Operation</a:t>
            </a:r>
            <a:endParaRPr lang="en-CA" sz="2200" dirty="0"/>
          </a:p>
          <a:p>
            <a:endParaRPr lang="en-CA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941A1-CE77-4039-B484-A4F1BECF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E54D3-A752-40CE-A4FE-E9D366FE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56DF-C426-480F-92B9-6A79E0D6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Streaming and Filtering: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7F4F-9BE5-49A2-A335-F6FCD3EE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Stream Source – </a:t>
            </a:r>
            <a:r>
              <a:rPr lang="en-CA" b="1" i="1" dirty="0"/>
              <a:t>Kick off point</a:t>
            </a:r>
            <a:endParaRPr lang="en-CA" dirty="0"/>
          </a:p>
          <a:p>
            <a:pPr lvl="0"/>
            <a:r>
              <a:rPr lang="en-CA" dirty="0"/>
              <a:t>Created from Collections, Lists, Sets, etc.</a:t>
            </a:r>
          </a:p>
          <a:p>
            <a:r>
              <a:rPr lang="en-CA" b="1" dirty="0"/>
              <a:t>Intermediate Operations</a:t>
            </a:r>
            <a:endParaRPr lang="en-CA" dirty="0"/>
          </a:p>
          <a:p>
            <a:pPr lvl="0"/>
            <a:r>
              <a:rPr lang="en-CA" dirty="0"/>
              <a:t>Chain multiple intermediate operations</a:t>
            </a:r>
          </a:p>
          <a:p>
            <a:pPr lvl="0"/>
            <a:r>
              <a:rPr lang="en-CA" dirty="0"/>
              <a:t>Filter first, then sort or map (for manipulating large datasets)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BDCE0-12E7-41C8-9706-9ECE8AAD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4911F-4465-4280-873E-BC3F573F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0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6406-437B-487F-9275-8281AE67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971" y="252902"/>
            <a:ext cx="7729728" cy="1188720"/>
          </a:xfrm>
        </p:spPr>
        <p:txBody>
          <a:bodyPr/>
          <a:lstStyle/>
          <a:p>
            <a:r>
              <a:rPr lang="en-CA" dirty="0"/>
              <a:t>Streaming and Filtering: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CE3-6722-42F8-BCF6-E807DC4B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6"/>
            <a:ext cx="10515600" cy="568124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CA" dirty="0"/>
          </a:p>
          <a:p>
            <a:r>
              <a:rPr lang="en-CA" b="1" dirty="0"/>
              <a:t>1.</a:t>
            </a:r>
            <a:r>
              <a:rPr lang="en-CA" dirty="0"/>
              <a:t>  </a:t>
            </a:r>
            <a:r>
              <a:rPr lang="en-CA" b="1" dirty="0"/>
              <a:t>filter()</a:t>
            </a:r>
            <a:endParaRPr lang="en-CA" dirty="0"/>
          </a:p>
          <a:p>
            <a:r>
              <a:rPr lang="en-CA" dirty="0"/>
              <a:t>e.g. Filter all books with less than 150 pages</a:t>
            </a:r>
          </a:p>
          <a:p>
            <a:r>
              <a:rPr lang="en-CA" i="1" dirty="0"/>
              <a:t>List&lt;Note&gt; longest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                </a:t>
            </a:r>
            <a:r>
              <a:rPr lang="en-CA" b="1" i="1" dirty="0"/>
              <a:t>.filter</a:t>
            </a:r>
            <a:r>
              <a:rPr lang="en-CA" i="1" dirty="0"/>
              <a:t>(b -&gt; </a:t>
            </a:r>
            <a:r>
              <a:rPr lang="en-CA" i="1" dirty="0" err="1"/>
              <a:t>b.getNumberOfPages</a:t>
            </a:r>
            <a:r>
              <a:rPr lang="en-CA" i="1" dirty="0"/>
              <a:t>() &lt; 150)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2.</a:t>
            </a:r>
            <a:r>
              <a:rPr lang="en-CA" dirty="0"/>
              <a:t>  </a:t>
            </a:r>
            <a:r>
              <a:rPr lang="en-CA" b="1" dirty="0"/>
              <a:t>sorted ()</a:t>
            </a:r>
            <a:endParaRPr lang="en-CA" dirty="0"/>
          </a:p>
          <a:p>
            <a:r>
              <a:rPr lang="en-CA" b="1" i="1" dirty="0"/>
              <a:t>Example 1</a:t>
            </a:r>
            <a:br>
              <a:rPr lang="en-CA" b="1" i="1" dirty="0"/>
            </a:br>
            <a:r>
              <a:rPr lang="en-CA" i="1" dirty="0"/>
              <a:t>// sort all books by title in alphabetical order then store in a new list</a:t>
            </a:r>
            <a:endParaRPr lang="en-CA" dirty="0"/>
          </a:p>
          <a:p>
            <a:r>
              <a:rPr lang="en-CA" i="1" dirty="0"/>
              <a:t>List&lt;Note&gt; </a:t>
            </a:r>
            <a:r>
              <a:rPr lang="en-CA" i="1" dirty="0" err="1"/>
              <a:t>sortedList</a:t>
            </a:r>
            <a:r>
              <a:rPr lang="en-CA" i="1" dirty="0"/>
              <a:t>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		</a:t>
            </a:r>
            <a:r>
              <a:rPr lang="en-CA" b="1" i="1" dirty="0"/>
              <a:t>.sorted</a:t>
            </a:r>
            <a:r>
              <a:rPr lang="en-CA" i="1" dirty="0"/>
              <a:t>(</a:t>
            </a:r>
            <a:r>
              <a:rPr lang="en-CA" i="1" dirty="0" err="1"/>
              <a:t>Comparator.comparing</a:t>
            </a:r>
            <a:r>
              <a:rPr lang="en-CA" i="1" dirty="0"/>
              <a:t>(Note::</a:t>
            </a:r>
            <a:r>
              <a:rPr lang="en-CA" i="1" dirty="0" err="1"/>
              <a:t>getBookTitle</a:t>
            </a:r>
            <a:r>
              <a:rPr lang="en-CA" i="1" dirty="0"/>
              <a:t>))</a:t>
            </a:r>
          </a:p>
          <a:p>
            <a:endParaRPr lang="en-CA" dirty="0"/>
          </a:p>
          <a:p>
            <a:r>
              <a:rPr lang="en-CA" b="1" dirty="0"/>
              <a:t>Example 2</a:t>
            </a:r>
            <a:endParaRPr lang="en-CA" dirty="0"/>
          </a:p>
          <a:p>
            <a:r>
              <a:rPr lang="en-CA" i="1" dirty="0"/>
              <a:t>// sort all books by number of pages, then by title, but put into reverse order then store in a new list</a:t>
            </a:r>
            <a:endParaRPr lang="en-CA" dirty="0"/>
          </a:p>
          <a:p>
            <a:r>
              <a:rPr lang="en-CA" i="1" dirty="0"/>
              <a:t>List&lt;Note&gt; </a:t>
            </a:r>
            <a:r>
              <a:rPr lang="en-CA" i="1" dirty="0" err="1"/>
              <a:t>orderedList</a:t>
            </a:r>
            <a:r>
              <a:rPr lang="en-CA" i="1" dirty="0"/>
              <a:t>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    	</a:t>
            </a:r>
            <a:r>
              <a:rPr lang="en-CA" b="1" i="1" dirty="0"/>
              <a:t>.sorted</a:t>
            </a:r>
            <a:r>
              <a:rPr lang="en-CA" i="1" dirty="0"/>
              <a:t>(</a:t>
            </a:r>
            <a:r>
              <a:rPr lang="en-CA" i="1" dirty="0" err="1"/>
              <a:t>Comparator.comparing</a:t>
            </a:r>
            <a:r>
              <a:rPr lang="en-CA" i="1" dirty="0"/>
              <a:t>(Note::</a:t>
            </a:r>
            <a:r>
              <a:rPr lang="en-CA" i="1" dirty="0" err="1"/>
              <a:t>getNumberOfPages</a:t>
            </a:r>
            <a:r>
              <a:rPr lang="en-CA" i="1" dirty="0"/>
              <a:t>)</a:t>
            </a:r>
            <a:br>
              <a:rPr lang="en-CA" i="1" dirty="0"/>
            </a:br>
            <a:r>
              <a:rPr lang="en-CA" i="1" dirty="0"/>
              <a:t>    	.</a:t>
            </a:r>
            <a:r>
              <a:rPr lang="en-CA" i="1" dirty="0" err="1"/>
              <a:t>thenComparing</a:t>
            </a:r>
            <a:r>
              <a:rPr lang="en-CA" i="1" dirty="0"/>
              <a:t>(Note::</a:t>
            </a:r>
            <a:r>
              <a:rPr lang="en-CA" i="1" dirty="0" err="1"/>
              <a:t>getBookTitle</a:t>
            </a:r>
            <a:r>
              <a:rPr lang="en-CA" i="1" dirty="0"/>
              <a:t>) // several books with 100 pages</a:t>
            </a:r>
            <a:br>
              <a:rPr lang="en-CA" i="1" dirty="0"/>
            </a:br>
            <a:r>
              <a:rPr lang="en-CA" i="1" dirty="0"/>
              <a:t>    	</a:t>
            </a:r>
            <a:r>
              <a:rPr lang="en-CA" b="1" i="1" dirty="0"/>
              <a:t>.reversed</a:t>
            </a:r>
            <a:r>
              <a:rPr lang="en-CA" i="1" dirty="0"/>
              <a:t>())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D3BD6-4C7A-4F86-81FD-F2AB32DC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F7A8E-1C64-48C9-8A74-FC82D1BA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C18-4887-462E-91E8-E0EE9F9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Streaming and Filtering: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F8A-2020-44FD-8C97-D53A3EBE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b="1" dirty="0"/>
              <a:t>3.</a:t>
            </a:r>
            <a:r>
              <a:rPr lang="en-CA" dirty="0"/>
              <a:t>  </a:t>
            </a:r>
            <a:r>
              <a:rPr lang="en-CA" b="1" dirty="0"/>
              <a:t>map()</a:t>
            </a:r>
            <a:endParaRPr lang="en-CA" dirty="0"/>
          </a:p>
          <a:p>
            <a:r>
              <a:rPr lang="en-CA" i="1" dirty="0"/>
              <a:t>//convert each string to upper case</a:t>
            </a:r>
            <a:endParaRPr lang="en-CA" dirty="0"/>
          </a:p>
          <a:p>
            <a:r>
              <a:rPr lang="en-CA" i="1" dirty="0"/>
              <a:t>List&lt;String&gt; strings = </a:t>
            </a:r>
            <a:r>
              <a:rPr lang="en-CA" i="1" dirty="0" err="1"/>
              <a:t>Arrays.asList</a:t>
            </a:r>
            <a:r>
              <a:rPr lang="en-CA" i="1" dirty="0"/>
              <a:t>("</a:t>
            </a:r>
            <a:r>
              <a:rPr lang="en-CA" i="1" dirty="0" err="1"/>
              <a:t>angela</a:t>
            </a:r>
            <a:r>
              <a:rPr lang="en-CA" i="1" dirty="0"/>
              <a:t>", "</a:t>
            </a:r>
            <a:r>
              <a:rPr lang="en-CA" i="1" dirty="0" err="1"/>
              <a:t>amir</a:t>
            </a:r>
            <a:r>
              <a:rPr lang="en-CA" i="1" dirty="0"/>
              <a:t>", "</a:t>
            </a:r>
            <a:r>
              <a:rPr lang="en-CA" i="1" dirty="0" err="1"/>
              <a:t>carlos</a:t>
            </a:r>
            <a:r>
              <a:rPr lang="en-CA" i="1" dirty="0"/>
              <a:t>", "</a:t>
            </a:r>
            <a:r>
              <a:rPr lang="en-CA" i="1" dirty="0" err="1"/>
              <a:t>kyoko</a:t>
            </a:r>
            <a:r>
              <a:rPr lang="en-CA" i="1" dirty="0"/>
              <a:t>", "</a:t>
            </a:r>
            <a:r>
              <a:rPr lang="en-CA" i="1" dirty="0" err="1"/>
              <a:t>stephen</a:t>
            </a:r>
            <a:r>
              <a:rPr lang="en-CA" i="1" dirty="0"/>
              <a:t>", "</a:t>
            </a:r>
            <a:r>
              <a:rPr lang="en-CA" i="1" dirty="0" err="1"/>
              <a:t>derek</a:t>
            </a:r>
            <a:r>
              <a:rPr lang="en-CA" i="1" dirty="0"/>
              <a:t>");</a:t>
            </a:r>
            <a:br>
              <a:rPr lang="en-CA" i="1" dirty="0"/>
            </a:br>
            <a:r>
              <a:rPr lang="en-CA" i="1" dirty="0"/>
              <a:t>List&lt;String&gt; upper = </a:t>
            </a:r>
            <a:r>
              <a:rPr lang="en-CA" i="1" dirty="0" err="1"/>
              <a:t>strings.stream</a:t>
            </a:r>
            <a:r>
              <a:rPr lang="en-CA" i="1" dirty="0"/>
              <a:t>().</a:t>
            </a:r>
            <a:r>
              <a:rPr lang="en-CA" b="1" i="1" dirty="0"/>
              <a:t>map</a:t>
            </a:r>
            <a:r>
              <a:rPr lang="en-CA" i="1" dirty="0"/>
              <a:t>(String::</a:t>
            </a:r>
            <a:r>
              <a:rPr lang="en-CA" i="1" dirty="0" err="1"/>
              <a:t>toUpperCase</a:t>
            </a:r>
            <a:r>
              <a:rPr lang="en-CA" i="1" dirty="0"/>
              <a:t>)</a:t>
            </a:r>
            <a:r>
              <a:rPr lang="en-CA" b="1" dirty="0"/>
              <a:t> </a:t>
            </a:r>
          </a:p>
          <a:p>
            <a:endParaRPr lang="en-CA" dirty="0"/>
          </a:p>
          <a:p>
            <a:r>
              <a:rPr lang="en-CA" b="1" dirty="0"/>
              <a:t>4.</a:t>
            </a:r>
            <a:r>
              <a:rPr lang="en-CA" dirty="0"/>
              <a:t>  </a:t>
            </a:r>
            <a:r>
              <a:rPr lang="en-CA" b="1" dirty="0" err="1"/>
              <a:t>allMatch</a:t>
            </a:r>
            <a:r>
              <a:rPr lang="en-CA" b="1" dirty="0"/>
              <a:t>()</a:t>
            </a:r>
            <a:endParaRPr lang="en-CA" dirty="0"/>
          </a:p>
          <a:p>
            <a:r>
              <a:rPr lang="en-CA" i="1" dirty="0"/>
              <a:t>// true or false? do all notes start with the word "the"?</a:t>
            </a:r>
            <a:endParaRPr lang="en-CA" dirty="0"/>
          </a:p>
          <a:p>
            <a:r>
              <a:rPr lang="en-CA" i="1" dirty="0" err="1"/>
              <a:t>boolean</a:t>
            </a:r>
            <a:r>
              <a:rPr lang="en-CA" i="1" dirty="0"/>
              <a:t> </a:t>
            </a:r>
            <a:r>
              <a:rPr lang="en-CA" i="1" dirty="0" err="1"/>
              <a:t>allMatch</a:t>
            </a:r>
            <a:r>
              <a:rPr lang="en-CA" i="1" dirty="0"/>
              <a:t>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    	.</a:t>
            </a:r>
            <a:r>
              <a:rPr lang="en-CA" b="1" i="1" dirty="0" err="1"/>
              <a:t>allMatch</a:t>
            </a:r>
            <a:r>
              <a:rPr lang="en-CA" i="1" dirty="0"/>
              <a:t>(note -&gt; </a:t>
            </a:r>
            <a:r>
              <a:rPr lang="en-CA" i="1" dirty="0" err="1"/>
              <a:t>note.getBookTitle</a:t>
            </a:r>
            <a:r>
              <a:rPr lang="en-CA" i="1" dirty="0"/>
              <a:t>().</a:t>
            </a:r>
            <a:r>
              <a:rPr lang="en-CA" i="1" dirty="0" err="1"/>
              <a:t>startsWith</a:t>
            </a:r>
            <a:r>
              <a:rPr lang="en-CA" i="1" dirty="0"/>
              <a:t>("the"));</a:t>
            </a:r>
          </a:p>
          <a:p>
            <a:endParaRPr lang="en-CA" dirty="0"/>
          </a:p>
          <a:p>
            <a:r>
              <a:rPr lang="en-CA" b="1" dirty="0"/>
              <a:t>5.</a:t>
            </a:r>
            <a:r>
              <a:rPr lang="en-CA" dirty="0"/>
              <a:t>  </a:t>
            </a:r>
            <a:r>
              <a:rPr lang="en-CA" b="1" dirty="0" err="1"/>
              <a:t>anyMatches</a:t>
            </a:r>
            <a:r>
              <a:rPr lang="en-CA" b="1" dirty="0"/>
              <a:t>()</a:t>
            </a:r>
            <a:endParaRPr lang="en-CA" dirty="0"/>
          </a:p>
          <a:p>
            <a:r>
              <a:rPr lang="en-CA" i="1" dirty="0"/>
              <a:t>//true or false do any notes search that starts with “XYZ”  </a:t>
            </a:r>
            <a:br>
              <a:rPr lang="en-CA" i="1" dirty="0"/>
            </a:br>
            <a:r>
              <a:rPr lang="en-CA" i="1" dirty="0" err="1"/>
              <a:t>boolean</a:t>
            </a:r>
            <a:r>
              <a:rPr lang="en-CA" i="1" dirty="0"/>
              <a:t> </a:t>
            </a:r>
            <a:r>
              <a:rPr lang="en-CA" i="1" dirty="0" err="1"/>
              <a:t>anyMatches</a:t>
            </a:r>
            <a:r>
              <a:rPr lang="en-CA" i="1" dirty="0"/>
              <a:t>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    	  .</a:t>
            </a:r>
            <a:r>
              <a:rPr lang="en-CA" b="1" i="1" dirty="0" err="1"/>
              <a:t>anyMatch</a:t>
            </a:r>
            <a:r>
              <a:rPr lang="en-CA" i="1" dirty="0"/>
              <a:t>(n -&gt; </a:t>
            </a:r>
            <a:r>
              <a:rPr lang="en-CA" i="1" dirty="0" err="1"/>
              <a:t>n.getBookTitle</a:t>
            </a:r>
            <a:r>
              <a:rPr lang="en-CA" i="1" dirty="0"/>
              <a:t>().</a:t>
            </a:r>
            <a:r>
              <a:rPr lang="en-CA" i="1" dirty="0" err="1"/>
              <a:t>toUpperCase</a:t>
            </a:r>
            <a:r>
              <a:rPr lang="en-CA" i="1" dirty="0"/>
              <a:t>().</a:t>
            </a:r>
            <a:r>
              <a:rPr lang="en-CA" i="1" dirty="0" err="1"/>
              <a:t>startsWith</a:t>
            </a:r>
            <a:r>
              <a:rPr lang="en-CA" i="1" dirty="0"/>
              <a:t>("XYZ"));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F4F63-AF79-4108-8A03-21C0F6F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411A-4EE4-4064-A4AC-CB7E2EC6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5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C18-4887-462E-91E8-E0EE9F9B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072"/>
            <a:ext cx="7729728" cy="1188720"/>
          </a:xfrm>
        </p:spPr>
        <p:txBody>
          <a:bodyPr/>
          <a:lstStyle/>
          <a:p>
            <a:r>
              <a:rPr lang="en-CA" dirty="0"/>
              <a:t>Streaming and Filtering: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F8A-2020-44FD-8C97-D53A3EBE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22" y="1288769"/>
            <a:ext cx="10515600" cy="5107459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/>
              <a:t>6.</a:t>
            </a:r>
            <a:r>
              <a:rPr lang="en-CA" dirty="0"/>
              <a:t>  </a:t>
            </a:r>
            <a:r>
              <a:rPr lang="en-CA" b="1" dirty="0" err="1"/>
              <a:t>noneMatch</a:t>
            </a:r>
            <a:r>
              <a:rPr lang="en-CA" b="1" dirty="0"/>
              <a:t>()</a:t>
            </a:r>
            <a:endParaRPr lang="en-CA" dirty="0"/>
          </a:p>
          <a:p>
            <a:r>
              <a:rPr lang="en-CA" i="1" dirty="0"/>
              <a:t>//true or false? no match ends with letter “H”</a:t>
            </a:r>
            <a:br>
              <a:rPr lang="en-CA" i="1" dirty="0"/>
            </a:br>
            <a:r>
              <a:rPr lang="en-CA" i="1" dirty="0" err="1"/>
              <a:t>boolean</a:t>
            </a:r>
            <a:r>
              <a:rPr lang="en-CA" i="1" dirty="0"/>
              <a:t> </a:t>
            </a:r>
            <a:r>
              <a:rPr lang="en-CA" i="1" dirty="0" err="1"/>
              <a:t>noMatches</a:t>
            </a:r>
            <a:r>
              <a:rPr lang="en-CA" i="1" dirty="0"/>
              <a:t>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    	.</a:t>
            </a:r>
            <a:r>
              <a:rPr lang="en-CA" b="1" i="1" dirty="0" err="1"/>
              <a:t>noneMatch</a:t>
            </a:r>
            <a:r>
              <a:rPr lang="en-CA" i="1" dirty="0"/>
              <a:t>(</a:t>
            </a:r>
            <a:r>
              <a:rPr lang="en-CA" i="1" dirty="0" err="1"/>
              <a:t>myNote</a:t>
            </a:r>
            <a:r>
              <a:rPr lang="en-CA" i="1" dirty="0"/>
              <a:t> -&gt;      </a:t>
            </a:r>
            <a:r>
              <a:rPr lang="en-CA" i="1" dirty="0" err="1"/>
              <a:t>myNote.getBookTitle</a:t>
            </a:r>
            <a:r>
              <a:rPr lang="en-CA" i="1" dirty="0"/>
              <a:t>().</a:t>
            </a:r>
            <a:r>
              <a:rPr lang="en-CA" i="1" dirty="0" err="1"/>
              <a:t>toLowerCase</a:t>
            </a:r>
            <a:r>
              <a:rPr lang="en-CA" i="1" dirty="0"/>
              <a:t>().</a:t>
            </a:r>
            <a:r>
              <a:rPr lang="en-CA" i="1" dirty="0" err="1"/>
              <a:t>endsWith</a:t>
            </a:r>
            <a:r>
              <a:rPr lang="en-CA" i="1" dirty="0"/>
              <a:t>("H".</a:t>
            </a:r>
            <a:r>
              <a:rPr lang="en-CA" i="1" dirty="0" err="1"/>
              <a:t>toLowerCase</a:t>
            </a:r>
            <a:r>
              <a:rPr lang="en-CA" i="1" dirty="0"/>
              <a:t>()));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 </a:t>
            </a:r>
          </a:p>
          <a:p>
            <a:r>
              <a:rPr lang="en-CA" b="1" dirty="0"/>
              <a:t>7.</a:t>
            </a:r>
            <a:r>
              <a:rPr lang="en-CA" dirty="0"/>
              <a:t>  </a:t>
            </a:r>
            <a:r>
              <a:rPr lang="en-CA" b="1" dirty="0"/>
              <a:t>max()</a:t>
            </a:r>
            <a:endParaRPr lang="en-CA" dirty="0"/>
          </a:p>
          <a:p>
            <a:r>
              <a:rPr lang="en-CA" i="1" dirty="0"/>
              <a:t>// try getting the max value</a:t>
            </a:r>
            <a:br>
              <a:rPr lang="en-CA" i="1" dirty="0"/>
            </a:br>
            <a:r>
              <a:rPr lang="en-CA" i="1" dirty="0"/>
              <a:t>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	.</a:t>
            </a:r>
            <a:r>
              <a:rPr lang="en-CA" b="1" i="1" dirty="0"/>
              <a:t>max</a:t>
            </a:r>
            <a:r>
              <a:rPr lang="en-CA" i="1" dirty="0"/>
              <a:t>(</a:t>
            </a:r>
            <a:r>
              <a:rPr lang="en-CA" i="1" dirty="0" err="1"/>
              <a:t>Comparator.comparing</a:t>
            </a:r>
            <a:r>
              <a:rPr lang="en-CA" i="1" dirty="0"/>
              <a:t>(Note::</a:t>
            </a:r>
            <a:r>
              <a:rPr lang="en-CA" i="1" dirty="0" err="1"/>
              <a:t>getNumberOfPages</a:t>
            </a:r>
            <a:r>
              <a:rPr lang="en-CA" i="1" dirty="0"/>
              <a:t>))</a:t>
            </a:r>
          </a:p>
          <a:p>
            <a:endParaRPr lang="en-CA" dirty="0"/>
          </a:p>
          <a:p>
            <a:r>
              <a:rPr lang="en-CA" b="1" dirty="0"/>
              <a:t>8.</a:t>
            </a:r>
            <a:r>
              <a:rPr lang="en-CA" dirty="0"/>
              <a:t>  </a:t>
            </a:r>
            <a:r>
              <a:rPr lang="en-CA" b="1" dirty="0"/>
              <a:t>min()</a:t>
            </a:r>
            <a:endParaRPr lang="en-CA" dirty="0"/>
          </a:p>
          <a:p>
            <a:r>
              <a:rPr lang="en-CA" i="1" dirty="0"/>
              <a:t>// print the minimum note</a:t>
            </a:r>
            <a:br>
              <a:rPr lang="en-CA" i="1" dirty="0"/>
            </a:b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    	.</a:t>
            </a:r>
            <a:r>
              <a:rPr lang="en-CA" b="1" i="1" dirty="0"/>
              <a:t>min</a:t>
            </a:r>
            <a:r>
              <a:rPr lang="en-CA" i="1" dirty="0"/>
              <a:t>(</a:t>
            </a:r>
            <a:r>
              <a:rPr lang="en-CA" i="1" dirty="0" err="1"/>
              <a:t>Comparator.comparing</a:t>
            </a:r>
            <a:r>
              <a:rPr lang="en-CA" i="1" dirty="0"/>
              <a:t>(Note::</a:t>
            </a:r>
            <a:r>
              <a:rPr lang="en-CA" i="1" dirty="0" err="1"/>
              <a:t>getNote</a:t>
            </a:r>
            <a:r>
              <a:rPr lang="en-CA" i="1" dirty="0"/>
              <a:t>))</a:t>
            </a:r>
            <a:br>
              <a:rPr lang="en-CA" i="1" dirty="0"/>
            </a:br>
            <a:r>
              <a:rPr lang="en-CA" i="1" dirty="0"/>
              <a:t>	.</a:t>
            </a:r>
            <a:r>
              <a:rPr lang="en-CA" i="1" dirty="0" err="1"/>
              <a:t>ifPresent</a:t>
            </a:r>
            <a:r>
              <a:rPr lang="en-CA" i="1" dirty="0"/>
              <a:t>(</a:t>
            </a:r>
            <a:r>
              <a:rPr lang="en-CA" i="1" dirty="0" err="1"/>
              <a:t>System.out</a:t>
            </a:r>
            <a:r>
              <a:rPr lang="en-CA" i="1" dirty="0"/>
              <a:t>::</a:t>
            </a:r>
            <a:r>
              <a:rPr lang="en-CA" i="1" dirty="0" err="1"/>
              <a:t>println</a:t>
            </a:r>
            <a:r>
              <a:rPr lang="en-CA" i="1" dirty="0"/>
              <a:t>);</a:t>
            </a:r>
          </a:p>
          <a:p>
            <a:endParaRPr lang="en-CA" dirty="0"/>
          </a:p>
          <a:p>
            <a:r>
              <a:rPr lang="en-CA" b="1" dirty="0"/>
              <a:t>9.</a:t>
            </a:r>
            <a:r>
              <a:rPr lang="en-CA" dirty="0"/>
              <a:t>  </a:t>
            </a:r>
            <a:r>
              <a:rPr lang="en-CA" b="1" dirty="0" err="1"/>
              <a:t>groupingBy</a:t>
            </a:r>
            <a:r>
              <a:rPr lang="en-CA" b="1" dirty="0"/>
              <a:t>()</a:t>
            </a:r>
            <a:endParaRPr lang="en-CA" dirty="0"/>
          </a:p>
          <a:p>
            <a:r>
              <a:rPr lang="en-CA" i="1" dirty="0"/>
              <a:t>// group all non-blank titles by their first letter</a:t>
            </a:r>
            <a:endParaRPr lang="en-CA" dirty="0"/>
          </a:p>
          <a:p>
            <a:r>
              <a:rPr lang="en-CA" i="1" dirty="0"/>
              <a:t>Map&lt;Character, List&lt;Note&gt;&gt; titles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    	.filter(n -&gt;!</a:t>
            </a:r>
            <a:r>
              <a:rPr lang="en-CA" i="1" dirty="0" err="1"/>
              <a:t>n.getBookTitle</a:t>
            </a:r>
            <a:r>
              <a:rPr lang="en-CA" i="1" dirty="0"/>
              <a:t>().trim().</a:t>
            </a:r>
            <a:r>
              <a:rPr lang="en-CA" i="1" dirty="0" err="1"/>
              <a:t>isBlank</a:t>
            </a:r>
            <a:r>
              <a:rPr lang="en-CA" i="1" dirty="0"/>
              <a:t>())</a:t>
            </a:r>
            <a:br>
              <a:rPr lang="en-CA" i="1" dirty="0"/>
            </a:br>
            <a:r>
              <a:rPr lang="en-CA" i="1" dirty="0"/>
              <a:t>	.collect(</a:t>
            </a:r>
            <a:r>
              <a:rPr lang="en-CA" i="1" dirty="0" err="1"/>
              <a:t>Collectors.</a:t>
            </a:r>
            <a:r>
              <a:rPr lang="en-CA" b="1" i="1" dirty="0" err="1"/>
              <a:t>groupingBy</a:t>
            </a:r>
            <a:r>
              <a:rPr lang="en-CA" i="1" dirty="0"/>
              <a:t>(note -&gt; </a:t>
            </a:r>
            <a:r>
              <a:rPr lang="en-CA" i="1" dirty="0" err="1"/>
              <a:t>note.getBookTitle</a:t>
            </a:r>
            <a:r>
              <a:rPr lang="en-CA" i="1" dirty="0"/>
              <a:t>().</a:t>
            </a:r>
            <a:r>
              <a:rPr lang="en-CA" i="1" dirty="0" err="1"/>
              <a:t>charAt</a:t>
            </a:r>
            <a:r>
              <a:rPr lang="en-CA" i="1" dirty="0"/>
              <a:t>(0)));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F4F63-AF79-4108-8A03-21C0F6F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411A-4EE4-4064-A4AC-CB7E2EC6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3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C18-4887-462E-91E8-E0EE9F9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Streaming and Filtering: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F8A-2020-44FD-8C97-D53A3EBE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/>
              <a:t>Terminal operations</a:t>
            </a:r>
            <a:endParaRPr lang="en-CA" dirty="0"/>
          </a:p>
          <a:p>
            <a:pPr lvl="0"/>
            <a:r>
              <a:rPr lang="en-CA" b="1" dirty="0" err="1"/>
              <a:t>forEach</a:t>
            </a:r>
            <a:endParaRPr lang="en-CA" dirty="0"/>
          </a:p>
          <a:p>
            <a:pPr lvl="0"/>
            <a:r>
              <a:rPr lang="en-CA" b="1" dirty="0"/>
              <a:t>collect</a:t>
            </a:r>
            <a:endParaRPr lang="en-CA" dirty="0"/>
          </a:p>
          <a:p>
            <a:r>
              <a:rPr lang="en-CA" i="1" dirty="0"/>
              <a:t>// sort all books by number of pages, then by title, but put into reverse order then store in a new list</a:t>
            </a:r>
            <a:endParaRPr lang="en-CA" dirty="0"/>
          </a:p>
          <a:p>
            <a:r>
              <a:rPr lang="en-CA" i="1" dirty="0"/>
              <a:t>List&lt;Note&gt; </a:t>
            </a:r>
            <a:r>
              <a:rPr lang="en-CA" i="1" dirty="0" err="1"/>
              <a:t>orderedList</a:t>
            </a:r>
            <a:r>
              <a:rPr lang="en-CA" i="1" dirty="0"/>
              <a:t> = </a:t>
            </a:r>
            <a:r>
              <a:rPr lang="en-CA" i="1" dirty="0" err="1"/>
              <a:t>notes.stream</a:t>
            </a:r>
            <a:r>
              <a:rPr lang="en-CA" i="1" dirty="0"/>
              <a:t>()</a:t>
            </a:r>
            <a:br>
              <a:rPr lang="en-CA" i="1" dirty="0"/>
            </a:br>
            <a:r>
              <a:rPr lang="en-CA" i="1" dirty="0"/>
              <a:t>	.sorted(</a:t>
            </a:r>
            <a:r>
              <a:rPr lang="en-CA" i="1" dirty="0" err="1"/>
              <a:t>Comparator.comparing</a:t>
            </a:r>
            <a:r>
              <a:rPr lang="en-CA" i="1" dirty="0"/>
              <a:t>(Note::</a:t>
            </a:r>
            <a:r>
              <a:rPr lang="en-CA" i="1" dirty="0" err="1"/>
              <a:t>getNumberOfPages</a:t>
            </a:r>
            <a:r>
              <a:rPr lang="en-CA" i="1" dirty="0"/>
              <a:t>)</a:t>
            </a:r>
            <a:br>
              <a:rPr lang="en-CA" i="1" dirty="0"/>
            </a:br>
            <a:r>
              <a:rPr lang="en-CA" i="1" dirty="0"/>
              <a:t>	.</a:t>
            </a:r>
            <a:r>
              <a:rPr lang="en-CA" i="1" dirty="0" err="1"/>
              <a:t>thenComparing</a:t>
            </a:r>
            <a:r>
              <a:rPr lang="en-CA" i="1" dirty="0"/>
              <a:t>(Note::</a:t>
            </a:r>
            <a:r>
              <a:rPr lang="en-CA" i="1" dirty="0" err="1"/>
              <a:t>getBookTitle</a:t>
            </a:r>
            <a:r>
              <a:rPr lang="en-CA" i="1" dirty="0"/>
              <a:t>) // several books with 100 pages</a:t>
            </a:r>
            <a:br>
              <a:rPr lang="en-CA" i="1" dirty="0"/>
            </a:br>
            <a:r>
              <a:rPr lang="en-CA" i="1" dirty="0"/>
              <a:t>	.reversed())</a:t>
            </a:r>
            <a:br>
              <a:rPr lang="en-CA" i="1" dirty="0"/>
            </a:br>
            <a:r>
              <a:rPr lang="en-CA" i="1" dirty="0"/>
              <a:t>	.</a:t>
            </a:r>
            <a:r>
              <a:rPr lang="en-CA" b="1" i="1" dirty="0"/>
              <a:t>collect</a:t>
            </a:r>
            <a:r>
              <a:rPr lang="en-CA" i="1" dirty="0"/>
              <a:t>(</a:t>
            </a:r>
            <a:r>
              <a:rPr lang="en-CA" i="1" dirty="0" err="1"/>
              <a:t>Collectors.toList</a:t>
            </a:r>
            <a:r>
              <a:rPr lang="en-CA" i="1" dirty="0"/>
              <a:t>());</a:t>
            </a:r>
            <a:br>
              <a:rPr lang="en-CA" i="1" dirty="0"/>
            </a:br>
            <a:r>
              <a:rPr lang="en-CA" i="1" dirty="0" err="1"/>
              <a:t>orderedList.</a:t>
            </a:r>
            <a:r>
              <a:rPr lang="en-CA" b="1" i="1" dirty="0" err="1"/>
              <a:t>forEach</a:t>
            </a:r>
            <a:r>
              <a:rPr lang="en-CA" i="1" dirty="0"/>
              <a:t>(</a:t>
            </a:r>
            <a:r>
              <a:rPr lang="en-CA" i="1" dirty="0" err="1"/>
              <a:t>System.out</a:t>
            </a:r>
            <a:r>
              <a:rPr lang="en-CA" i="1" dirty="0"/>
              <a:t>::</a:t>
            </a:r>
            <a:r>
              <a:rPr lang="en-CA" i="1" dirty="0" err="1"/>
              <a:t>println</a:t>
            </a:r>
            <a:r>
              <a:rPr lang="en-CA" i="1" dirty="0"/>
              <a:t>);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F4F63-AF79-4108-8A03-21C0F6F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411A-4EE4-4064-A4AC-CB7E2EC6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9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Streams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  <p:graphicFrame>
        <p:nvGraphicFramePr>
          <p:cNvPr id="17" name="Text Placeholder 5">
            <a:extLst>
              <a:ext uri="{FF2B5EF4-FFF2-40B4-BE49-F238E27FC236}">
                <a16:creationId xmlns:a16="http://schemas.microsoft.com/office/drawing/2014/main" id="{87EB6019-FAF2-5AB3-AE4A-523529AD1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886118"/>
              </p:ext>
            </p:extLst>
          </p:nvPr>
        </p:nvGraphicFramePr>
        <p:xfrm>
          <a:off x="914400" y="1949061"/>
          <a:ext cx="640080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49C5-FDA8-4C52-9EE2-4A8A3BF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1D62-7608-475E-9EEE-800FE9DC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Streaming</a:t>
            </a:r>
            <a:endParaRPr lang="en-US" dirty="0"/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Filter/Map/Reduce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60F0-D5F3-4D08-89FF-90BE5B9C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AF6D-F255-4E2E-9133-074CFC6D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83CB-992C-4581-B2D6-60F41406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124122" cy="685800"/>
          </a:xfrm>
        </p:spPr>
        <p:txBody>
          <a:bodyPr/>
          <a:lstStyle/>
          <a:p>
            <a:r>
              <a:rPr lang="en-CA" dirty="0"/>
              <a:t>How to start a stream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4F1AE-CA65-48B4-8E22-433406C8D1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399" y="2203704"/>
            <a:ext cx="8088016" cy="4206240"/>
          </a:xfrm>
        </p:spPr>
        <p:txBody>
          <a:bodyPr/>
          <a:lstStyle/>
          <a:p>
            <a:endParaRPr lang="en-CA" b="1" dirty="0"/>
          </a:p>
          <a:p>
            <a:endParaRPr lang="en-CA" b="1" dirty="0"/>
          </a:p>
          <a:p>
            <a:r>
              <a:rPr lang="en-CA" b="1" dirty="0"/>
              <a:t>How to Start a stream </a:t>
            </a:r>
            <a:r>
              <a:rPr lang="en-CA" dirty="0"/>
              <a:t>there is a key phrase to </a:t>
            </a:r>
            <a:r>
              <a:rPr lang="en-CA"/>
              <a:t>use:</a:t>
            </a:r>
          </a:p>
          <a:p>
            <a:endParaRPr lang="en-CA"/>
          </a:p>
          <a:p>
            <a:endParaRPr lang="en-CA" dirty="0"/>
          </a:p>
          <a:p>
            <a:r>
              <a:rPr lang="en-CA" dirty="0"/>
              <a:t>	                             // .stream() is what opens the stream</a:t>
            </a:r>
          </a:p>
          <a:p>
            <a:r>
              <a:rPr lang="en-CA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E5D77-129E-4101-BB63-7EA99926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7" y="4189280"/>
            <a:ext cx="2385392" cy="4198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4AD122-0004-4B6E-94FC-EF3C7447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35719" y="2019697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Illustration of a ruler character ">
            <a:extLst>
              <a:ext uri="{FF2B5EF4-FFF2-40B4-BE49-F238E27FC236}">
                <a16:creationId xmlns:a16="http://schemas.microsoft.com/office/drawing/2014/main" id="{DD0213FF-3353-4729-B53B-0C4533A84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23556" flipH="1">
            <a:off x="8242484" y="3325710"/>
            <a:ext cx="3041146" cy="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1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Stream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0870" y="2724911"/>
            <a:ext cx="9203634" cy="4245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By using stream operation, we can perform many type of operations easily. </a:t>
            </a:r>
          </a:p>
          <a:p>
            <a:pPr marL="0" indent="0">
              <a:buNone/>
            </a:pPr>
            <a:r>
              <a:rPr lang="en-CA" dirty="0"/>
              <a:t>1.1  .</a:t>
            </a:r>
            <a:r>
              <a:rPr lang="en-CA" err="1"/>
              <a:t>forEach</a:t>
            </a:r>
            <a:r>
              <a:rPr lang="en-CA"/>
              <a:t>         	ex</a:t>
            </a:r>
            <a:r>
              <a:rPr lang="en-CA" dirty="0"/>
              <a:t>: loops through a list of notebook list </a:t>
            </a:r>
          </a:p>
          <a:p>
            <a:r>
              <a:rPr lang="en-CA" dirty="0"/>
              <a:t>1.2  .</a:t>
            </a:r>
            <a:r>
              <a:rPr lang="en-CA"/>
              <a:t>filter           	ex</a:t>
            </a:r>
            <a:r>
              <a:rPr lang="en-CA" dirty="0"/>
              <a:t>: Sorting books that has fewer pages than 150</a:t>
            </a:r>
          </a:p>
          <a:p>
            <a:pPr marL="0" indent="0">
              <a:buNone/>
            </a:pPr>
            <a:r>
              <a:rPr lang="en-CA" dirty="0"/>
              <a:t>1.3  </a:t>
            </a:r>
            <a:r>
              <a:rPr lang="en-CA"/>
              <a:t>Match             	ex</a:t>
            </a:r>
            <a:r>
              <a:rPr lang="en-CA" dirty="0"/>
              <a:t>: Find all books that starts with “the”.</a:t>
            </a:r>
          </a:p>
          <a:p>
            <a:pPr marL="0" indent="0">
              <a:buNone/>
            </a:pPr>
            <a:r>
              <a:rPr lang="en-CA" dirty="0"/>
              <a:t>1.4 </a:t>
            </a:r>
            <a:r>
              <a:rPr lang="en-CA"/>
              <a:t>Optional           	ex</a:t>
            </a:r>
            <a:r>
              <a:rPr lang="en-CA" dirty="0"/>
              <a:t>: return  a list of longest name of book title if there is not any</a:t>
            </a:r>
          </a:p>
          <a:p>
            <a:r>
              <a:rPr lang="en-CA" dirty="0"/>
              <a:t>1.5  .</a:t>
            </a:r>
            <a:r>
              <a:rPr lang="en-CA"/>
              <a:t>max            	ex</a:t>
            </a:r>
            <a:r>
              <a:rPr lang="en-CA" dirty="0"/>
              <a:t>: Print the maximum values from a list </a:t>
            </a:r>
          </a:p>
          <a:p>
            <a:r>
              <a:rPr lang="en-CA" dirty="0"/>
              <a:t>1.6 .</a:t>
            </a:r>
            <a:r>
              <a:rPr lang="en-CA" dirty="0" err="1"/>
              <a:t>Ifpresent</a:t>
            </a:r>
            <a:endParaRPr lang="en-CA" dirty="0"/>
          </a:p>
          <a:p>
            <a:r>
              <a:rPr lang="en-CA" dirty="0"/>
              <a:t>1.7 .</a:t>
            </a:r>
            <a:r>
              <a:rPr lang="en-CA"/>
              <a:t>min             	</a:t>
            </a:r>
            <a:r>
              <a:rPr lang="en-US"/>
              <a:t>ex</a:t>
            </a:r>
            <a:r>
              <a:rPr lang="en-US" dirty="0"/>
              <a:t>: Print the minimum note from a list</a:t>
            </a:r>
          </a:p>
          <a:p>
            <a:r>
              <a:rPr lang="en-CA" dirty="0"/>
              <a:t>1.8 .</a:t>
            </a:r>
            <a:r>
              <a:rPr lang="en-CA"/>
              <a:t>sort            	ex</a:t>
            </a:r>
            <a:r>
              <a:rPr lang="en-CA" dirty="0"/>
              <a:t>: Sort book titles by the number of pages.</a:t>
            </a:r>
          </a:p>
          <a:p>
            <a:r>
              <a:rPr lang="en-US" dirty="0"/>
              <a:t>1.9 .</a:t>
            </a:r>
            <a:r>
              <a:rPr lang="en-US"/>
              <a:t>map          	ex</a:t>
            </a:r>
            <a:r>
              <a:rPr lang="en-US" dirty="0"/>
              <a:t>: Map through list of BCIT’s students name and print in UPPERCASE</a:t>
            </a:r>
            <a:endParaRPr lang="en-CA" dirty="0"/>
          </a:p>
          <a:p>
            <a:r>
              <a:rPr lang="en-CA" dirty="0"/>
              <a:t>1.10 .</a:t>
            </a:r>
            <a:r>
              <a:rPr lang="en-CA"/>
              <a:t>group          ex</a:t>
            </a:r>
            <a:r>
              <a:rPr lang="en-CA" dirty="0"/>
              <a:t>: Group all non-blank titles by their first letter </a:t>
            </a:r>
          </a:p>
          <a:p>
            <a:r>
              <a:rPr lang="en-CA" dirty="0"/>
              <a:t>1.11 .</a:t>
            </a:r>
            <a:r>
              <a:rPr lang="en-CA"/>
              <a:t>collect         ex</a:t>
            </a:r>
            <a:r>
              <a:rPr lang="en-CA" dirty="0"/>
              <a:t>: Multiply the given numbers (6, 3, 1, 2, 4, 5) by 10</a:t>
            </a:r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C84D-D17C-4658-80F5-A447F3F5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1.1  .</a:t>
            </a:r>
            <a:r>
              <a:rPr lang="en-CA" dirty="0" err="1"/>
              <a:t>forEach</a:t>
            </a:r>
            <a:endParaRPr lang="en-CA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832F878-309E-41D3-9F0A-D919793739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399" y="2203450"/>
            <a:ext cx="8088015" cy="5421466"/>
          </a:xfrm>
        </p:spPr>
        <p:txBody>
          <a:bodyPr>
            <a:normAutofit/>
          </a:bodyPr>
          <a:lstStyle/>
          <a:p>
            <a:pPr algn="just"/>
            <a:r>
              <a:rPr lang="en-CA" b="1" u="sng" dirty="0"/>
              <a:t>.</a:t>
            </a:r>
            <a:r>
              <a:rPr lang="en-CA" b="1" u="sng" dirty="0" err="1"/>
              <a:t>forEach</a:t>
            </a:r>
            <a:r>
              <a:rPr lang="en-CA" b="1" u="sng" dirty="0"/>
              <a:t>: </a:t>
            </a:r>
            <a:r>
              <a:rPr lang="en-CA" dirty="0"/>
              <a:t>Used to loop through a list like a for each loop.</a:t>
            </a:r>
          </a:p>
          <a:p>
            <a:r>
              <a:rPr lang="en-US" b="1" u="sng" dirty="0"/>
              <a:t>Code: 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Output: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82A51-7ADF-48B4-AAC2-B325774E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65" y="2902872"/>
            <a:ext cx="6767360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1683D-31F9-4792-A394-DDE4E2B5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65" y="4464306"/>
            <a:ext cx="6767360" cy="7524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3A27070-0910-4090-99A5-540A1D9B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35038" y="2164018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llustration of a green pencil sharpener character ">
            <a:extLst>
              <a:ext uri="{FF2B5EF4-FFF2-40B4-BE49-F238E27FC236}">
                <a16:creationId xmlns:a16="http://schemas.microsoft.com/office/drawing/2014/main" id="{8396B198-CA3C-44A3-80B1-890D8A278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663241" y="2660606"/>
            <a:ext cx="1572593" cy="22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3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1.2  .filter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13294"/>
            <a:ext cx="6400800" cy="4206240"/>
          </a:xfrm>
        </p:spPr>
        <p:txBody>
          <a:bodyPr/>
          <a:lstStyle/>
          <a:p>
            <a:r>
              <a:rPr lang="en-CA" b="1" u="sng" dirty="0"/>
              <a:t>.filter: </a:t>
            </a:r>
            <a:r>
              <a:rPr lang="en-CA" dirty="0"/>
              <a:t>It is used to choose elements based on the required passed argument. </a:t>
            </a:r>
          </a:p>
          <a:p>
            <a:r>
              <a:rPr lang="en-CA" dirty="0"/>
              <a:t>ex: sorting books that has fewer pages than 150</a:t>
            </a:r>
          </a:p>
          <a:p>
            <a:r>
              <a:rPr lang="en-CA" b="1" i="1" u="sng" dirty="0"/>
              <a:t>Code</a:t>
            </a:r>
          </a:p>
          <a:p>
            <a:endParaRPr lang="en-CA" b="1" i="1" u="sng" dirty="0"/>
          </a:p>
          <a:p>
            <a:endParaRPr lang="en-CA" b="1" i="1" u="sng" dirty="0"/>
          </a:p>
          <a:p>
            <a:endParaRPr lang="en-CA" b="1" i="1" u="sng" dirty="0"/>
          </a:p>
          <a:p>
            <a:r>
              <a:rPr lang="en-CA" b="1" i="1" u="sng" dirty="0"/>
              <a:t>Output</a:t>
            </a:r>
            <a:endParaRPr lang="en-CA" dirty="0"/>
          </a:p>
          <a:p>
            <a:endParaRPr lang="en-CA" b="1" i="1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E64823-B1F6-4468-BC94-C8D367B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globe character ">
            <a:extLst>
              <a:ext uri="{FF2B5EF4-FFF2-40B4-BE49-F238E27FC236}">
                <a16:creationId xmlns:a16="http://schemas.microsoft.com/office/drawing/2014/main" id="{ABDECD10-E1E7-4208-B869-09373BB9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72" y="2491609"/>
            <a:ext cx="2645040" cy="2089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2595D-137A-4075-84D9-66E827AA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37" y="3351626"/>
            <a:ext cx="7892972" cy="1229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7D1DA-997F-4E46-B230-1921E70C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36" y="4908511"/>
            <a:ext cx="7753825" cy="16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7C4AF-BB0C-400D-A8AA-F137B02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              1.3 Match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FEA6-8248-4738-93E1-2DBD6D4DB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714500"/>
            <a:ext cx="6858000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i="1" u="sng" dirty="0"/>
              <a:t>Match: </a:t>
            </a:r>
            <a:r>
              <a:rPr lang="en-CA" dirty="0"/>
              <a:t> find Items that all matches, any matches, or no matches.</a:t>
            </a:r>
          </a:p>
          <a:p>
            <a:pPr marL="0" indent="0">
              <a:buNone/>
            </a:pPr>
            <a:r>
              <a:rPr lang="en-CA" dirty="0"/>
              <a:t>ex: find all books that starts with “the”.</a:t>
            </a:r>
          </a:p>
          <a:p>
            <a:r>
              <a:rPr lang="en-CA" b="1" i="1" u="sng" dirty="0"/>
              <a:t>Code:  all matches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b="1" i="1" u="sng" dirty="0"/>
          </a:p>
          <a:p>
            <a:endParaRPr lang="en-CA" b="1" i="1" u="sng" dirty="0"/>
          </a:p>
          <a:p>
            <a:endParaRPr lang="en-CA" b="1" i="1" u="sng" dirty="0"/>
          </a:p>
          <a:p>
            <a:r>
              <a:rPr lang="en-CA" b="1" i="1" u="sng" dirty="0"/>
              <a:t>Outputs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F2D27-80D1-43A4-B893-7086233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ruler character ">
            <a:extLst>
              <a:ext uri="{FF2B5EF4-FFF2-40B4-BE49-F238E27FC236}">
                <a16:creationId xmlns:a16="http://schemas.microsoft.com/office/drawing/2014/main" id="{4B6C31E8-1BAB-42D1-B428-60F38E95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629F8-A8EF-47AB-9FAA-C60A5B9B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23" y="2892287"/>
            <a:ext cx="7528264" cy="1125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3B6B78-A916-409C-BE83-D47EBC378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223" y="4095993"/>
            <a:ext cx="7528264" cy="1373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71E2B-183A-4AA0-ABB4-3817E5537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223" y="5669559"/>
            <a:ext cx="7501631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91EA49-B2ED-4CF6-AB10-76F382307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090" y="6188017"/>
            <a:ext cx="7544397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9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flipH="1">
            <a:off x="-223066" y="0"/>
            <a:ext cx="4023360" cy="6929752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llustration of a pencil character ">
            <a:extLst>
              <a:ext uri="{FF2B5EF4-FFF2-40B4-BE49-F238E27FC236}">
                <a16:creationId xmlns:a16="http://schemas.microsoft.com/office/drawing/2014/main" id="{222ABB80-F4BD-D04A-9014-C1E1AC27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2209">
            <a:off x="715004" y="1795108"/>
            <a:ext cx="1915595" cy="32677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06532"/>
            <a:ext cx="6858000" cy="6097498"/>
          </a:xfrm>
        </p:spPr>
        <p:txBody>
          <a:bodyPr/>
          <a:lstStyle/>
          <a:p>
            <a:pPr marL="0" indent="0">
              <a:buNone/>
            </a:pPr>
            <a:r>
              <a:rPr lang="en-CA" b="1" i="1" u="sng" dirty="0">
                <a:solidFill>
                  <a:schemeClr val="tx1"/>
                </a:solidFill>
              </a:rPr>
              <a:t>Code: </a:t>
            </a:r>
            <a:r>
              <a:rPr lang="en-CA" b="1" i="1" u="sng" dirty="0" err="1">
                <a:solidFill>
                  <a:schemeClr val="tx1"/>
                </a:solidFill>
              </a:rPr>
              <a:t>anyMatches</a:t>
            </a:r>
            <a:endParaRPr lang="en-CA" b="1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b="1" i="1" u="sng" dirty="0"/>
          </a:p>
          <a:p>
            <a:endParaRPr lang="en-CA" b="1" i="1" u="sng" dirty="0"/>
          </a:p>
          <a:p>
            <a:endParaRPr lang="en-CA" b="1" i="1" u="sng" dirty="0"/>
          </a:p>
          <a:p>
            <a:endParaRPr lang="en-CA" b="1" i="1" u="sng">
              <a:solidFill>
                <a:schemeClr val="tx1"/>
              </a:solidFill>
            </a:endParaRPr>
          </a:p>
          <a:p>
            <a:r>
              <a:rPr lang="en-CA" b="1" i="1" u="sng">
                <a:solidFill>
                  <a:schemeClr val="tx1"/>
                </a:solidFill>
              </a:rPr>
              <a:t>Output</a:t>
            </a:r>
            <a:r>
              <a:rPr lang="en-CA" b="1" i="1" u="sng" dirty="0">
                <a:solidFill>
                  <a:schemeClr val="tx1"/>
                </a:solidFill>
              </a:rPr>
              <a:t>: </a:t>
            </a:r>
          </a:p>
          <a:p>
            <a:endParaRPr lang="en-CA" b="1" i="1" u="sng" dirty="0"/>
          </a:p>
          <a:p>
            <a:endParaRPr lang="en-CA" b="1" i="1" u="sng" dirty="0"/>
          </a:p>
          <a:p>
            <a:endParaRPr lang="en-CA" b="1" i="1" u="sng" dirty="0"/>
          </a:p>
          <a:p>
            <a:r>
              <a:rPr lang="en-CA" b="1" i="1" u="sng" dirty="0">
                <a:solidFill>
                  <a:schemeClr val="tx1"/>
                </a:solidFill>
              </a:rPr>
              <a:t>Code : </a:t>
            </a:r>
            <a:r>
              <a:rPr lang="en-CA" b="1" i="1" u="sng" dirty="0" err="1">
                <a:solidFill>
                  <a:schemeClr val="tx1"/>
                </a:solidFill>
              </a:rPr>
              <a:t>noMatches</a:t>
            </a:r>
            <a:endParaRPr lang="en-CA" b="1" i="1" u="sng" dirty="0">
              <a:solidFill>
                <a:schemeClr val="tx1"/>
              </a:solidFill>
            </a:endParaRPr>
          </a:p>
          <a:p>
            <a:endParaRPr lang="en-CA" b="1" i="1" u="sng" dirty="0"/>
          </a:p>
          <a:p>
            <a:endParaRPr lang="en-CA" b="1" i="1" u="sng" dirty="0"/>
          </a:p>
          <a:p>
            <a:endParaRPr lang="en-CA" b="1" i="1" u="sng" dirty="0"/>
          </a:p>
          <a:p>
            <a:r>
              <a:rPr lang="en-CA" b="1" i="1" u="sng">
                <a:solidFill>
                  <a:schemeClr val="tx1"/>
                </a:solidFill>
              </a:rPr>
              <a:t>Output</a:t>
            </a:r>
            <a:r>
              <a:rPr lang="en-CA" b="1" i="1" u="sng" dirty="0">
                <a:solidFill>
                  <a:schemeClr val="tx1"/>
                </a:solidFill>
              </a:rPr>
              <a:t>: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41C99-E516-41D8-95FD-854F5E7A4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208" y="513262"/>
            <a:ext cx="7097696" cy="1424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F8881-67BE-4069-A610-EABBA5B34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208" y="2383441"/>
            <a:ext cx="7097696" cy="677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3C83B7-6B58-4E40-A2D8-07C636AD1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638" y="3603979"/>
            <a:ext cx="7097696" cy="1578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E0E35-4F8A-4FF8-B048-D28FDE8D0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254" y="5949603"/>
            <a:ext cx="7176692" cy="5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E027-FBE4-48BB-A07A-F32070CF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1"/>
            <a:ext cx="9108604" cy="685800"/>
          </a:xfrm>
        </p:spPr>
        <p:txBody>
          <a:bodyPr/>
          <a:lstStyle/>
          <a:p>
            <a:r>
              <a:rPr lang="en-CA" dirty="0"/>
              <a:t>                 1.4 Optional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566B-FA6B-44E4-8853-8B1D0A872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796648"/>
            <a:ext cx="7309301" cy="52088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CA" b="1" u="sng" dirty="0"/>
              <a:t>Definition: </a:t>
            </a:r>
            <a:r>
              <a:rPr lang="en-CA" dirty="0"/>
              <a:t>There are times when working with </a:t>
            </a:r>
            <a:r>
              <a:rPr lang="en-CA"/>
              <a:t>streams that you cannot be sure whether your query will have any results</a:t>
            </a:r>
            <a:r>
              <a:rPr lang="en-CA" dirty="0"/>
              <a:t>. In these cases an </a:t>
            </a:r>
            <a:r>
              <a:rPr lang="en-CA" b="1" dirty="0"/>
              <a:t>Optional </a:t>
            </a:r>
            <a:r>
              <a:rPr lang="en-CA" dirty="0"/>
              <a:t>object can be used. This allows a method to return a stream that is empty in the instance that nothing was found to return. </a:t>
            </a:r>
          </a:p>
          <a:p>
            <a:r>
              <a:rPr lang="en-CA" b="1" u="sng" dirty="0"/>
              <a:t>Code: </a:t>
            </a:r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  <a:p>
            <a:r>
              <a:rPr lang="en-CA" b="1" u="sng" dirty="0"/>
              <a:t>Output: </a:t>
            </a:r>
            <a:endParaRPr lang="en-CA" b="1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E43C7-FB35-47A6-BAD6-B322195F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48" y="3617843"/>
            <a:ext cx="6153150" cy="1274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79CE-849A-4575-8213-F36787AE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47" y="5287925"/>
            <a:ext cx="7078369" cy="661211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7B23CC84-9564-4B16-A7F4-C9157C80F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51909" y="1858925"/>
            <a:ext cx="354219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Illustration of a globe character ">
            <a:extLst>
              <a:ext uri="{FF2B5EF4-FFF2-40B4-BE49-F238E27FC236}">
                <a16:creationId xmlns:a16="http://schemas.microsoft.com/office/drawing/2014/main" id="{2CAC1DF6-9527-4A7D-B7C1-7C6D1A8C5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2560" y="2528634"/>
            <a:ext cx="2645040" cy="2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tx1"/>
                </a:solidFill>
              </a:rPr>
              <a:t>         1.5  .max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58784"/>
            <a:ext cx="6858000" cy="4233672"/>
          </a:xfrm>
        </p:spPr>
        <p:txBody>
          <a:bodyPr/>
          <a:lstStyle/>
          <a:p>
            <a:pPr marL="0" indent="0">
              <a:buNone/>
            </a:pPr>
            <a:r>
              <a:rPr lang="en-CA" b="1" i="1" u="sng" dirty="0">
                <a:solidFill>
                  <a:schemeClr val="tx1"/>
                </a:solidFill>
              </a:rPr>
              <a:t>.max: </a:t>
            </a:r>
            <a:r>
              <a:rPr lang="en-CA" dirty="0">
                <a:solidFill>
                  <a:schemeClr val="tx1"/>
                </a:solidFill>
              </a:rPr>
              <a:t>will get the maximum </a:t>
            </a:r>
            <a:r>
              <a:rPr lang="en-CA">
                <a:solidFill>
                  <a:schemeClr val="tx1"/>
                </a:solidFill>
              </a:rPr>
              <a:t>items/values </a:t>
            </a:r>
            <a:r>
              <a:rPr lang="en-CA" dirty="0">
                <a:solidFill>
                  <a:schemeClr val="tx1"/>
                </a:solidFill>
              </a:rPr>
              <a:t>from the given list.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ex: print the maximum values of notes in a  list.</a:t>
            </a:r>
          </a:p>
          <a:p>
            <a:r>
              <a:rPr lang="en-CA" b="1" u="sng" dirty="0">
                <a:solidFill>
                  <a:schemeClr val="tx1"/>
                </a:solidFill>
              </a:rPr>
              <a:t>Code: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b="1" u="sng">
              <a:solidFill>
                <a:schemeClr val="tx1"/>
              </a:solidFill>
            </a:endParaRPr>
          </a:p>
          <a:p>
            <a:r>
              <a:rPr lang="en-CA" b="1" u="sng">
                <a:solidFill>
                  <a:schemeClr val="tx1"/>
                </a:solidFill>
              </a:rPr>
              <a:t>Output</a:t>
            </a:r>
            <a:r>
              <a:rPr lang="en-CA" b="1" u="sng" dirty="0">
                <a:solidFill>
                  <a:schemeClr val="tx1"/>
                </a:solidFill>
              </a:rPr>
              <a:t>:  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504FA-1E60-4034-B225-D13C213C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9" y="3027285"/>
            <a:ext cx="7622368" cy="2525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B9E9E-682E-4F78-9419-DFC54CAB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9" y="5911347"/>
            <a:ext cx="7622368" cy="721444"/>
          </a:xfrm>
          <a:prstGeom prst="rect">
            <a:avLst/>
          </a:prstGeom>
        </p:spPr>
      </p:pic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70BA295A-BE0D-4806-9FEC-1EECA9F22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Illustration of a purple book character">
            <a:extLst>
              <a:ext uri="{FF2B5EF4-FFF2-40B4-BE49-F238E27FC236}">
                <a16:creationId xmlns:a16="http://schemas.microsoft.com/office/drawing/2014/main" id="{E258018F-43EC-41F4-9BBB-A5C7BD8E2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0616" y="1958784"/>
            <a:ext cx="2240025" cy="27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6E31-88EC-490E-A4C8-1B0C1191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1.6 .</a:t>
            </a:r>
            <a:r>
              <a:rPr lang="en-CA" dirty="0" err="1"/>
              <a:t>ifPresent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7DEF-1B6F-4284-8874-49FC23B13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b="1" u="sng" dirty="0"/>
              <a:t>.</a:t>
            </a:r>
            <a:r>
              <a:rPr lang="en-CA" b="1" u="sng" dirty="0" err="1"/>
              <a:t>ifPresent</a:t>
            </a:r>
            <a:r>
              <a:rPr lang="en-CA" b="1" u="sng" dirty="0"/>
              <a:t>: </a:t>
            </a:r>
            <a:r>
              <a:rPr lang="en-CA" dirty="0"/>
              <a:t>can be used as part of your stream before you ask it to perform a task</a:t>
            </a:r>
          </a:p>
          <a:p>
            <a:r>
              <a:rPr lang="en-CA" b="1" u="sng" dirty="0"/>
              <a:t>Code: </a:t>
            </a:r>
          </a:p>
          <a:p>
            <a:endParaRPr lang="en-CA" b="1" u="sng" dirty="0"/>
          </a:p>
          <a:p>
            <a:endParaRPr lang="en-CA" b="1" u="sng" dirty="0"/>
          </a:p>
          <a:p>
            <a:endParaRPr lang="en-CA" b="1" u="sng" dirty="0"/>
          </a:p>
          <a:p>
            <a:r>
              <a:rPr lang="en-CA" b="1" u="sng" dirty="0"/>
              <a:t>Output: </a:t>
            </a:r>
          </a:p>
          <a:p>
            <a:endParaRPr lang="en-CA" b="1" u="sng" dirty="0"/>
          </a:p>
          <a:p>
            <a:endParaRPr lang="en-CA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DD57C-004E-4F6A-9D99-48C24C91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7" y="3249881"/>
            <a:ext cx="6372225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91BA6-67BA-4ADA-AD78-41671DC5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17" y="4905658"/>
            <a:ext cx="6400800" cy="3429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F1AF439-C037-47D7-B6C8-0007456A5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5435" y="2011631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Illustration of a green pencil sharpener character ">
            <a:extLst>
              <a:ext uri="{FF2B5EF4-FFF2-40B4-BE49-F238E27FC236}">
                <a16:creationId xmlns:a16="http://schemas.microsoft.com/office/drawing/2014/main" id="{53E7CDDE-FCB3-4D00-B43D-88DF8288E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93638" y="2604083"/>
            <a:ext cx="1572593" cy="22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85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             </a:t>
            </a:r>
            <a:r>
              <a:rPr lang="en-CA" dirty="0">
                <a:solidFill>
                  <a:schemeClr val="tx1"/>
                </a:solidFill>
              </a:rPr>
              <a:t> 1.7 .min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35634"/>
            <a:ext cx="6858000" cy="4233672"/>
          </a:xfrm>
        </p:spPr>
        <p:txBody>
          <a:bodyPr/>
          <a:lstStyle/>
          <a:p>
            <a:pPr marL="0" indent="0">
              <a:buNone/>
            </a:pPr>
            <a:r>
              <a:rPr lang="en-CA" b="1" i="1" u="sng" dirty="0">
                <a:solidFill>
                  <a:schemeClr val="tx1"/>
                </a:solidFill>
              </a:rPr>
              <a:t>.min: </a:t>
            </a:r>
            <a:r>
              <a:rPr lang="en-CA" dirty="0">
                <a:solidFill>
                  <a:schemeClr val="tx1"/>
                </a:solidFill>
              </a:rPr>
              <a:t>will get the minimum items/ values from  the given  list.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ex: print the minimum notes in a list </a:t>
            </a:r>
          </a:p>
          <a:p>
            <a:r>
              <a:rPr lang="en-CA" b="1" u="sng" dirty="0">
                <a:solidFill>
                  <a:schemeClr val="tx1"/>
                </a:solidFill>
              </a:rPr>
              <a:t>Code: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B0074-DCA7-44EE-83C1-26B01485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9" y="3049977"/>
            <a:ext cx="7529400" cy="1284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76B2E-49F2-4A06-8ED7-04EFC50F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9" y="5062854"/>
            <a:ext cx="7529400" cy="721444"/>
          </a:xfrm>
          <a:prstGeom prst="rect">
            <a:avLst/>
          </a:prstGeom>
        </p:spPr>
      </p:pic>
      <p:pic>
        <p:nvPicPr>
          <p:cNvPr id="11" name="Graphic 10" descr="Illustration of a pencil character ">
            <a:extLst>
              <a:ext uri="{FF2B5EF4-FFF2-40B4-BE49-F238E27FC236}">
                <a16:creationId xmlns:a16="http://schemas.microsoft.com/office/drawing/2014/main" id="{5BC3C0DA-7F60-430A-ABE5-671BD3BEF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92209">
            <a:off x="853762" y="1645304"/>
            <a:ext cx="1915595" cy="32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19CC-9C68-49B1-8048-5D469540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streaming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031E-30CE-4BBE-A117-0686EB2F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724" y="2153412"/>
            <a:ext cx="9152312" cy="4180886"/>
          </a:xfrm>
        </p:spPr>
        <p:txBody>
          <a:bodyPr>
            <a:normAutofit/>
          </a:bodyPr>
          <a:lstStyle/>
          <a:p>
            <a:r>
              <a:rPr lang="en-US" dirty="0"/>
              <a:t>Streaming makes use of the collection’s </a:t>
            </a:r>
            <a:r>
              <a:rPr lang="en-US" b="1" dirty="0"/>
              <a:t>stream()</a:t>
            </a:r>
            <a:r>
              <a:rPr lang="en-US" dirty="0"/>
              <a:t> method, and also lambda expressions</a:t>
            </a:r>
          </a:p>
          <a:p>
            <a:r>
              <a:rPr lang="en-US" dirty="0"/>
              <a:t>Can greatly streamline our code…replacing sometimes long, </a:t>
            </a:r>
            <a:r>
              <a:rPr lang="en-US"/>
              <a:t>complex loops and conditionals </a:t>
            </a:r>
            <a:endParaRPr lang="en-US" dirty="0"/>
          </a:p>
          <a:p>
            <a:r>
              <a:rPr lang="en-CA" dirty="0"/>
              <a:t>Example streaming: filter, map, reduce, </a:t>
            </a:r>
            <a:r>
              <a:rPr lang="en-CA" dirty="0" err="1"/>
              <a:t>forEach</a:t>
            </a:r>
            <a:endParaRPr lang="en-CA" dirty="0"/>
          </a:p>
          <a:p>
            <a:r>
              <a:rPr lang="en-CA" u="sng" dirty="0"/>
              <a:t>Filter</a:t>
            </a:r>
            <a:r>
              <a:rPr lang="en-CA" dirty="0"/>
              <a:t> allows us to use predicates (an interface, similar to a function)</a:t>
            </a:r>
          </a:p>
          <a:p>
            <a:r>
              <a:rPr lang="en-CA" dirty="0"/>
              <a:t>E.g. filter out all even numbers; filter out all names that contain “a” or “A”</a:t>
            </a:r>
          </a:p>
          <a:p>
            <a:r>
              <a:rPr lang="en-CA" u="sng" dirty="0"/>
              <a:t>Map</a:t>
            </a:r>
            <a:r>
              <a:rPr lang="en-CA" dirty="0"/>
              <a:t> allows us to convert between types</a:t>
            </a:r>
          </a:p>
          <a:p>
            <a:r>
              <a:rPr lang="en-CA" dirty="0"/>
              <a:t>E.g. map an integer to a String; map a String to a Person</a:t>
            </a:r>
          </a:p>
          <a:p>
            <a:r>
              <a:rPr lang="en-CA" u="sng" dirty="0"/>
              <a:t>Reduce</a:t>
            </a:r>
            <a:r>
              <a:rPr lang="en-CA" dirty="0"/>
              <a:t> allows us to reduce a larger amount of data to a smaller amount</a:t>
            </a:r>
          </a:p>
          <a:p>
            <a:r>
              <a:rPr lang="en-CA" dirty="0"/>
              <a:t>E.g. reduce a list of numbers to their sum</a:t>
            </a:r>
          </a:p>
          <a:p>
            <a:r>
              <a:rPr lang="en-CA" u="sng" dirty="0" err="1"/>
              <a:t>forEach</a:t>
            </a:r>
            <a:r>
              <a:rPr lang="en-CA" dirty="0"/>
              <a:t> allows us to process a collection of data, via a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A2052-47FD-4AA6-8BDC-C88945F6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CF161-C282-4C82-8204-288980FD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02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F4D-9A33-4BBA-946D-BA60159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             1.8 .sort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E9F6-9A3A-43FE-8FFA-577762DED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714500"/>
            <a:ext cx="6858000" cy="4501105"/>
          </a:xfrm>
        </p:spPr>
        <p:txBody>
          <a:bodyPr/>
          <a:lstStyle/>
          <a:p>
            <a:pPr marL="0" indent="0">
              <a:buNone/>
            </a:pPr>
            <a:r>
              <a:rPr lang="en-CA" b="1" i="1" u="sng" dirty="0"/>
              <a:t>.sort: </a:t>
            </a:r>
            <a:r>
              <a:rPr lang="en-CA" dirty="0"/>
              <a:t>This method is used to sort items in a stream </a:t>
            </a:r>
          </a:p>
          <a:p>
            <a:pPr marL="0" indent="0">
              <a:buNone/>
            </a:pPr>
            <a:r>
              <a:rPr lang="en-CA" dirty="0"/>
              <a:t>ex: Sort book titles by their number of pages.</a:t>
            </a:r>
          </a:p>
          <a:p>
            <a:r>
              <a:rPr lang="en-CA" b="1" i="1" u="sng" dirty="0"/>
              <a:t>Code: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b="1" i="1" u="sng"/>
          </a:p>
          <a:p>
            <a:r>
              <a:rPr lang="en-CA" b="1" i="1" u="sng"/>
              <a:t>Output</a:t>
            </a:r>
            <a:endParaRPr lang="en-CA" b="1" i="1" u="sng" dirty="0"/>
          </a:p>
          <a:p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C6A1C-012E-4608-9A9C-64A0DF534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Illustration of a ruler character ">
            <a:extLst>
              <a:ext uri="{FF2B5EF4-FFF2-40B4-BE49-F238E27FC236}">
                <a16:creationId xmlns:a16="http://schemas.microsoft.com/office/drawing/2014/main" id="{3B3C8087-55F3-424C-8F83-FE9D33738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29D0B-D493-4E9D-9916-CF90AD68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468" y="2835479"/>
            <a:ext cx="7448365" cy="1728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3F5DC-C9A7-4907-9616-C5C921DAF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468" y="4843458"/>
            <a:ext cx="7528264" cy="19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78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EA34-4320-40F5-BAA5-BE54E068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           1.9 .map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3C19-947E-4B01-8A50-E7965BDAF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0311" y="2203704"/>
            <a:ext cx="8017759" cy="4206240"/>
          </a:xfrm>
        </p:spPr>
        <p:txBody>
          <a:bodyPr/>
          <a:lstStyle/>
          <a:p>
            <a:pPr marL="0" indent="0">
              <a:buNone/>
            </a:pPr>
            <a:r>
              <a:rPr lang="en-CA" b="1" i="1" u="sng" dirty="0"/>
              <a:t>.map: </a:t>
            </a:r>
            <a:r>
              <a:rPr lang="en-CA" dirty="0"/>
              <a:t>loops through out the list and find the required argument.</a:t>
            </a:r>
          </a:p>
          <a:p>
            <a:pPr marL="0" indent="0">
              <a:buNone/>
            </a:pPr>
            <a:r>
              <a:rPr lang="en-CA" dirty="0"/>
              <a:t>ex: Map through the list </a:t>
            </a:r>
            <a:r>
              <a:rPr lang="en-CA"/>
              <a:t>of BCIT students’ names </a:t>
            </a:r>
            <a:r>
              <a:rPr lang="en-CA" dirty="0"/>
              <a:t>and print them in  UPPERCASE. </a:t>
            </a:r>
          </a:p>
          <a:p>
            <a:pPr marL="0" indent="0">
              <a:buNone/>
            </a:pPr>
            <a:r>
              <a:rPr lang="en-CA" b="1" u="sng" dirty="0"/>
              <a:t>Code: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u="sng" dirty="0"/>
              <a:t>Output: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1DD809-B12B-4A3E-BB6D-EB0670754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58074" y="1486910"/>
            <a:ext cx="354219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Illustration of a globe character ">
            <a:extLst>
              <a:ext uri="{FF2B5EF4-FFF2-40B4-BE49-F238E27FC236}">
                <a16:creationId xmlns:a16="http://schemas.microsoft.com/office/drawing/2014/main" id="{E3EE5570-1201-4ACC-A50B-265CA6EE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6649" y="2156619"/>
            <a:ext cx="2645040" cy="2089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2C5BD-6892-4C52-8594-35834C91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43" y="3559060"/>
            <a:ext cx="7452527" cy="135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497DB-DE6D-4A4D-80FE-E7CF67E25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544" y="5727712"/>
            <a:ext cx="7452527" cy="9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EBEA-8DC0-46CA-93DC-49F3A038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tx1"/>
                </a:solidFill>
              </a:rPr>
              <a:t>          1.10 .group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04075-712B-45EC-8752-882166128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i="1" u="sng" dirty="0">
                <a:solidFill>
                  <a:schemeClr val="tx1"/>
                </a:solidFill>
              </a:rPr>
              <a:t>.group: </a:t>
            </a:r>
            <a:r>
              <a:rPr lang="en-CA" dirty="0">
                <a:solidFill>
                  <a:schemeClr val="tx1"/>
                </a:solidFill>
              </a:rPr>
              <a:t>group items that have similarity in one list.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ex: group all non-blank titles by their first letter</a:t>
            </a:r>
          </a:p>
          <a:p>
            <a:pPr marL="0" indent="0">
              <a:buNone/>
            </a:pPr>
            <a:r>
              <a:rPr lang="en-CA" b="1" u="sng" dirty="0">
                <a:solidFill>
                  <a:schemeClr val="tx1"/>
                </a:solidFill>
              </a:rPr>
              <a:t>Code: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u="sng" dirty="0">
                <a:solidFill>
                  <a:schemeClr val="tx1"/>
                </a:solidFill>
              </a:rPr>
              <a:t>Output: </a:t>
            </a:r>
          </a:p>
          <a:p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D5A79A-2C8C-4A1F-BFC0-F2933DBE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Illustration of a green pencil sharpener character ">
            <a:extLst>
              <a:ext uri="{FF2B5EF4-FFF2-40B4-BE49-F238E27FC236}">
                <a16:creationId xmlns:a16="http://schemas.microsoft.com/office/drawing/2014/main" id="{2F13268E-4BBF-4E5A-A0AB-20FD7C776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80273" y="2306952"/>
            <a:ext cx="1572593" cy="2244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23054-4155-40FB-B6BF-005028A44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321" y="3194720"/>
            <a:ext cx="8472797" cy="1712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116B1-926D-4204-A1DC-5B24BE72F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045" y="5143500"/>
            <a:ext cx="8414074" cy="11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86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          </a:t>
            </a:r>
            <a:r>
              <a:rPr lang="en-CA" dirty="0">
                <a:solidFill>
                  <a:schemeClr val="tx1"/>
                </a:solidFill>
              </a:rPr>
              <a:t>1.11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.collect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35634"/>
            <a:ext cx="6858000" cy="4233672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.collect: </a:t>
            </a:r>
            <a:r>
              <a:rPr lang="en-CA" dirty="0">
                <a:solidFill>
                  <a:schemeClr val="tx1"/>
                </a:solidFill>
              </a:rPr>
              <a:t>is used to transfer an element of streams </a:t>
            </a:r>
            <a:r>
              <a:rPr lang="en-CA">
                <a:solidFill>
                  <a:schemeClr val="tx1"/>
                </a:solidFill>
              </a:rPr>
              <a:t>into a different </a:t>
            </a:r>
            <a:r>
              <a:rPr lang="en-CA" dirty="0">
                <a:solidFill>
                  <a:schemeClr val="tx1"/>
                </a:solidFill>
              </a:rPr>
              <a:t>type </a:t>
            </a:r>
            <a:r>
              <a:rPr lang="en-CA">
                <a:solidFill>
                  <a:schemeClr val="tx1"/>
                </a:solidFill>
              </a:rPr>
              <a:t>of result collection. 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ex:  Multiply the given numbers (6, 3, 1, 2 , 4 , 5) by 10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Code: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u="sng">
              <a:solidFill>
                <a:schemeClr val="tx1"/>
              </a:solidFill>
            </a:endParaRPr>
          </a:p>
          <a:p>
            <a:endParaRPr lang="en-US" b="1" u="sng">
              <a:solidFill>
                <a:schemeClr val="tx1"/>
              </a:solidFill>
            </a:endParaRPr>
          </a:p>
          <a:p>
            <a:r>
              <a:rPr lang="en-US" b="1" u="sng">
                <a:solidFill>
                  <a:schemeClr val="tx1"/>
                </a:solidFill>
              </a:rPr>
              <a:t>Output</a:t>
            </a:r>
            <a:r>
              <a:rPr lang="en-US" b="1" u="sng" dirty="0">
                <a:solidFill>
                  <a:schemeClr val="tx1"/>
                </a:solidFill>
              </a:rPr>
              <a:t>: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9018A-7E16-414C-8016-CF5E6446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84" y="3271837"/>
            <a:ext cx="7643855" cy="1946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D822B-C97C-4A28-8AB6-010B23B49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83" y="5867399"/>
            <a:ext cx="764385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2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E55D-EDF8-40D0-A518-6FA60339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 with lambda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09E7-F3CD-49B2-A339-B91117F1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List&lt;String&gt; notes;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 = new ArrayList&lt;&gt;();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notes.add("buy groceries");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notes.add("get enough sleep");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notes.add("have fun");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notes.add("work harder");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notes.forEach((note) -&gt; System.out.println("note is " + note.toUpperCase()));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9438-D76C-44A5-B5B9-81E0843E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6CF02-4390-4A05-8CEC-1082EEE3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9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E55D-EDF8-40D0-A518-6FA60339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 improved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09E7-F3CD-49B2-A339-B91117F1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893546" cy="310198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/>
              <a:t>List&lt;String&gt; notes;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Consumer&lt;String&gt; consumer;	// this variable will “contain”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 = new ArrayList&lt;&gt;();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notes.add("buy groceries");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notes.add("get enough sleep");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notes.add("have fun");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notes.add("work harder");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consumer = (note) -&gt; System.out.println(note.toUpperCase() + "!!");</a:t>
            </a:r>
          </a:p>
          <a:p>
            <a:pPr marL="0" indent="0">
              <a:spcBef>
                <a:spcPts val="0"/>
              </a:spcBef>
              <a:buNone/>
            </a:pPr>
            <a:endParaRPr lang="en-CA"/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notes.forEach(consumer);		// applying the </a:t>
            </a:r>
            <a:r>
              <a:rPr lang="en-CA">
                <a:highlight>
                  <a:srgbClr val="FFFF00"/>
                </a:highlight>
              </a:rPr>
              <a:t>above function</a:t>
            </a:r>
            <a:r>
              <a:rPr lang="en-CA"/>
              <a:t> to this collection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/>
              <a:t>// or notes.stream.forEach(consumer);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9438-D76C-44A5-B5B9-81E0843E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6CF02-4390-4A05-8CEC-1082EEE3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3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1D14-20E0-464E-AA33-7920EA44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BBBD-CC22-4817-A2C3-FA0156CB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222" y="2219498"/>
            <a:ext cx="9336578" cy="40898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Let’s filter before printing in our </a:t>
            </a:r>
            <a:r>
              <a:rPr lang="en-US" dirty="0" err="1"/>
              <a:t>forEach</a:t>
            </a:r>
            <a:r>
              <a:rPr lang="en-US" dirty="0"/>
              <a:t>; only pass those Strings that contain the letter “g” and have &gt; 12 characters:</a:t>
            </a:r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List&lt;String&gt; notes;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Consumer&lt;String&gt; consumer;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notes = new </a:t>
            </a:r>
            <a:r>
              <a:rPr lang="en-CA" dirty="0" err="1"/>
              <a:t>ArrayList</a:t>
            </a:r>
            <a:r>
              <a:rPr lang="en-CA" dirty="0"/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notes.add</a:t>
            </a:r>
            <a:r>
              <a:rPr lang="en-CA" dirty="0"/>
              <a:t>("buy groceries");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notes.add</a:t>
            </a:r>
            <a:r>
              <a:rPr lang="en-CA" dirty="0"/>
              <a:t>("get enough sleep");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notes.add</a:t>
            </a:r>
            <a:r>
              <a:rPr lang="en-CA" dirty="0"/>
              <a:t>("have fun");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notes.add</a:t>
            </a:r>
            <a:r>
              <a:rPr lang="en-CA" dirty="0"/>
              <a:t>("work harder");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notes.add</a:t>
            </a:r>
            <a:r>
              <a:rPr lang="en-CA" dirty="0"/>
              <a:t>("more reading");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consumer = (note) -&gt; </a:t>
            </a:r>
            <a:r>
              <a:rPr lang="en-CA" dirty="0" err="1"/>
              <a:t>System.out.println</a:t>
            </a:r>
            <a:r>
              <a:rPr lang="en-CA" dirty="0"/>
              <a:t>(</a:t>
            </a:r>
            <a:r>
              <a:rPr lang="en-CA" dirty="0" err="1"/>
              <a:t>note.toUpperCase</a:t>
            </a:r>
            <a:r>
              <a:rPr lang="en-CA" dirty="0"/>
              <a:t>() + "!!");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notes.stream</a:t>
            </a:r>
            <a:r>
              <a:rPr lang="en-CA" dirty="0"/>
              <a:t>().</a:t>
            </a:r>
            <a:r>
              <a:rPr lang="en-CA"/>
              <a:t>filter(note -&gt; note</a:t>
            </a:r>
            <a:r>
              <a:rPr lang="en-CA" dirty="0" err="1"/>
              <a:t>.toLowerCase</a:t>
            </a:r>
            <a:r>
              <a:rPr lang="en-CA" dirty="0"/>
              <a:t>().contains("g"))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                  .</a:t>
            </a:r>
            <a:r>
              <a:rPr lang="en-CA"/>
              <a:t>filter(note -&gt; note</a:t>
            </a:r>
            <a:r>
              <a:rPr lang="en-CA" dirty="0" err="1"/>
              <a:t>.length</a:t>
            </a:r>
            <a:r>
              <a:rPr lang="en-CA" dirty="0"/>
              <a:t>() &gt; 12)		// or use &amp;&amp; in the line above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                  .</a:t>
            </a:r>
            <a:r>
              <a:rPr lang="en-CA" dirty="0" err="1"/>
              <a:t>forEach</a:t>
            </a:r>
            <a:r>
              <a:rPr lang="en-CA" dirty="0"/>
              <a:t>(</a:t>
            </a:r>
            <a:r>
              <a:rPr lang="en-CA" dirty="0" err="1"/>
              <a:t>System.out</a:t>
            </a:r>
            <a:r>
              <a:rPr lang="en-CA" dirty="0"/>
              <a:t>::print);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96638-27CE-4786-A79F-08246A5F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9C057-728B-4532-9CBA-C5BD93AA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7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A3CB-4A1D-4BCC-98A5-ADE92CB4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EEBE-564F-4A31-AEC8-870BC574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" y="2352503"/>
            <a:ext cx="11146147" cy="423117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Let’s map our Strings to chars:</a:t>
            </a:r>
          </a:p>
          <a:p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/>
              <a:t>List&lt;String&gt; notes;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/>
              <a:t>Consumer&lt;String&gt; consumer;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/>
              <a:t>notes = new </a:t>
            </a:r>
            <a:r>
              <a:rPr lang="en-CA" sz="1400" dirty="0" err="1"/>
              <a:t>ArrayList</a:t>
            </a:r>
            <a:r>
              <a:rPr lang="en-CA" sz="1400" dirty="0"/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/>
              <a:t>notes.add</a:t>
            </a:r>
            <a:r>
              <a:rPr lang="en-CA" sz="1400" dirty="0"/>
              <a:t>("buy groceries");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/>
              <a:t>notes.add</a:t>
            </a:r>
            <a:r>
              <a:rPr lang="en-CA" sz="1400" dirty="0"/>
              <a:t>("get enough sleep");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/>
              <a:t>notes.add</a:t>
            </a:r>
            <a:r>
              <a:rPr lang="en-CA" sz="1400" dirty="0"/>
              <a:t>("have fun");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/>
              <a:t>notes.add</a:t>
            </a:r>
            <a:r>
              <a:rPr lang="en-CA" sz="1400" dirty="0"/>
              <a:t>("work harder");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/>
              <a:t>notes.add</a:t>
            </a:r>
            <a:r>
              <a:rPr lang="en-CA" sz="1400" dirty="0"/>
              <a:t>("more reading");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/>
              <a:t> </a:t>
            </a:r>
            <a:r>
              <a:rPr lang="en-CA" sz="1400" dirty="0" err="1"/>
              <a:t>notes.stream</a:t>
            </a:r>
            <a:r>
              <a:rPr lang="en-CA" sz="1400" dirty="0"/>
              <a:t>().</a:t>
            </a:r>
            <a:r>
              <a:rPr lang="en-CA" sz="1400"/>
              <a:t>map( note -&gt;</a:t>
            </a:r>
            <a:r>
              <a:rPr lang="en-CA" sz="1400" dirty="0" err="1"/>
              <a:t>note.toUpperCase</a:t>
            </a:r>
            <a:r>
              <a:rPr lang="en-CA" sz="1400" dirty="0"/>
              <a:t>().</a:t>
            </a:r>
            <a:r>
              <a:rPr lang="en-CA" sz="1400" dirty="0" err="1"/>
              <a:t>charAt</a:t>
            </a:r>
            <a:r>
              <a:rPr lang="en-CA" sz="1400" dirty="0"/>
              <a:t>(0))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/>
              <a:t>                      .</a:t>
            </a:r>
            <a:r>
              <a:rPr lang="en-CA" sz="1400" err="1"/>
              <a:t>forEach</a:t>
            </a:r>
            <a:r>
              <a:rPr lang="en-CA" sz="1400"/>
              <a:t>(oneChar </a:t>
            </a:r>
            <a:r>
              <a:rPr lang="en-CA" sz="1400" dirty="0"/>
              <a:t>-&gt; </a:t>
            </a:r>
            <a:r>
              <a:rPr lang="en-CA" sz="1400" dirty="0" err="1"/>
              <a:t>System.out.println</a:t>
            </a:r>
            <a:r>
              <a:rPr lang="en-CA" sz="1400" dirty="0"/>
              <a:t>(</a:t>
            </a:r>
            <a:r>
              <a:rPr lang="en-CA" sz="1400" dirty="0" err="1"/>
              <a:t>oneChar</a:t>
            </a:r>
            <a:r>
              <a:rPr lang="en-CA" sz="1400" dirty="0"/>
              <a:t> + " is a " + </a:t>
            </a:r>
            <a:r>
              <a:rPr lang="en-CA" sz="1400" dirty="0" err="1"/>
              <a:t>oneChar.getClass</a:t>
            </a:r>
            <a:r>
              <a:rPr lang="en-CA" sz="1400" dirty="0"/>
              <a:t>()));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/>
              <a:t>Outputs: 	B is a class </a:t>
            </a:r>
            <a:r>
              <a:rPr lang="en-CA" sz="1400" dirty="0" err="1"/>
              <a:t>java.lang.Character</a:t>
            </a:r>
            <a:br>
              <a:rPr lang="en-CA" sz="1400" dirty="0"/>
            </a:br>
            <a:r>
              <a:rPr lang="en-CA" sz="1400" dirty="0"/>
              <a:t>	G is a class </a:t>
            </a:r>
            <a:r>
              <a:rPr lang="en-CA" sz="1400" dirty="0" err="1"/>
              <a:t>java.lang.Character</a:t>
            </a:r>
            <a:endParaRPr lang="en-CA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/>
              <a:t>etc</a:t>
            </a:r>
            <a:br>
              <a:rPr lang="en-CA" sz="1400" dirty="0"/>
            </a:br>
            <a:endParaRPr lang="en-CA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0A0E7-C930-4038-A8FE-BF2144B0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E9A7C-B67F-47D1-A8BE-07317349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6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9C06-2CCD-423D-832E-FF13F4B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79EE-1A43-44E3-AF50-47340806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23083"/>
            <a:ext cx="7729728" cy="44545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Let’s reduce our notes to a single long String: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List&lt;String&gt; notes;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final String newString;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notes = new ArrayList&lt;&gt;();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notes.add("buy groceries");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notes.add("get enough sleep");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notes.add("have fun");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notes.add("work harder");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notes.add("more reading");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newString = notes.stream().reduce("notes:::", (concatenatedString, note)-&gt;concatenatedString.concat(note + ","));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System.out.println(newString);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Outputs: </a:t>
            </a:r>
            <a:r>
              <a:rPr lang="en-US" sz="1200"/>
              <a:t>notes:::buy groceries,get enough sleep,have fun,work harder,more reading,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Using a method reference instead:  newString = notes.stream().reduce("notes:::", String::concat); would output: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/>
              <a:t>notes:::buy groceriesget enough sleephave funwork hardermore reading</a:t>
            </a:r>
            <a:endParaRPr lang="en-CA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51D5B-1427-4AF7-8F03-AF2C4F5E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CF831-BF7F-4DBE-BF10-EA1A46E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9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9C06-2CCD-423D-832E-FF13F4B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79EE-1A43-44E3-AF50-47340806B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" y="2219499"/>
            <a:ext cx="11945389" cy="44581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Let’s find the longest String in our list, while avoiding having a default null value which would crash on the length() 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Replace this…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final String longest = </a:t>
            </a:r>
            <a:r>
              <a:rPr lang="en-US" sz="1600" dirty="0" err="1"/>
              <a:t>notes.stream</a:t>
            </a:r>
            <a:r>
              <a:rPr lang="en-US" sz="1600" dirty="0"/>
              <a:t>().reduce(</a:t>
            </a:r>
            <a:r>
              <a:rPr lang="en-US" sz="1600" dirty="0">
                <a:highlight>
                  <a:srgbClr val="FFFF00"/>
                </a:highlight>
              </a:rPr>
              <a:t>null, </a:t>
            </a:r>
            <a:r>
              <a:rPr lang="en-US" sz="1600" dirty="0"/>
              <a:t>(first, second)-&gt;</a:t>
            </a:r>
            <a:r>
              <a:rPr lang="en-US" sz="1600" dirty="0" err="1"/>
              <a:t>first.length</a:t>
            </a:r>
            <a:r>
              <a:rPr lang="en-US" sz="1600" dirty="0"/>
              <a:t>() &gt; </a:t>
            </a:r>
            <a:r>
              <a:rPr lang="en-US" sz="1600" dirty="0" err="1"/>
              <a:t>second.length</a:t>
            </a:r>
            <a:r>
              <a:rPr lang="en-US" sz="1600" dirty="0"/>
              <a:t>() ? first : second);</a:t>
            </a:r>
            <a:endParaRPr lang="en-CA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…with this…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final Optional&lt;String&gt; longest </a:t>
            </a:r>
            <a:r>
              <a:rPr lang="en-US" sz="1600" dirty="0"/>
              <a:t>= </a:t>
            </a:r>
            <a:r>
              <a:rPr lang="en-US" sz="1600" dirty="0" err="1"/>
              <a:t>notes.stream</a:t>
            </a:r>
            <a:r>
              <a:rPr lang="en-US" sz="1600" dirty="0"/>
              <a:t>().reduce(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/>
              <a:t>first, second)-&gt;</a:t>
            </a:r>
            <a:r>
              <a:rPr lang="en-US" sz="1600" dirty="0" err="1"/>
              <a:t>first.length</a:t>
            </a:r>
            <a:r>
              <a:rPr lang="en-US" sz="1600" dirty="0"/>
              <a:t>() &gt; </a:t>
            </a:r>
            <a:r>
              <a:rPr lang="en-US" sz="1600" dirty="0" err="1"/>
              <a:t>second.length</a:t>
            </a:r>
            <a:r>
              <a:rPr lang="en-US" sz="1600" dirty="0"/>
              <a:t>() ? first : second);</a:t>
            </a:r>
            <a:endParaRPr lang="en-CA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…or even better…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 longest = </a:t>
            </a:r>
            <a:r>
              <a:rPr lang="en-CA" sz="1600" dirty="0" err="1"/>
              <a:t>notes.stream</a:t>
            </a:r>
            <a:r>
              <a:rPr lang="en-CA" sz="1600" dirty="0"/>
              <a:t>().reduce( (first, second)-&gt;</a:t>
            </a:r>
            <a:r>
              <a:rPr lang="en-CA" sz="1600" dirty="0" err="1"/>
              <a:t>first.length</a:t>
            </a:r>
            <a:r>
              <a:rPr lang="en-CA" sz="1600" dirty="0"/>
              <a:t>() &gt; </a:t>
            </a:r>
            <a:r>
              <a:rPr lang="en-CA" sz="1600" dirty="0" err="1"/>
              <a:t>second.length</a:t>
            </a:r>
            <a:r>
              <a:rPr lang="en-CA" sz="1600" dirty="0"/>
              <a:t>() ? first : second);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        if(</a:t>
            </a:r>
            <a:r>
              <a:rPr lang="en-CA" sz="1600" dirty="0" err="1"/>
              <a:t>longest.isPresent</a:t>
            </a:r>
            <a:r>
              <a:rPr lang="en-CA" sz="1600" dirty="0"/>
              <a:t>())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            </a:t>
            </a:r>
            <a:r>
              <a:rPr lang="en-CA" sz="1600" dirty="0" err="1"/>
              <a:t>System.out.println</a:t>
            </a:r>
            <a:r>
              <a:rPr lang="en-CA" sz="1600" dirty="0"/>
              <a:t>(longest);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        }        else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            </a:t>
            </a:r>
            <a:r>
              <a:rPr lang="en-CA" sz="1600" dirty="0" err="1"/>
              <a:t>System.out.println</a:t>
            </a:r>
            <a:r>
              <a:rPr lang="en-CA" sz="1600" dirty="0"/>
              <a:t>("nothing in the list");	// e.g. with an empty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/>
              <a:t>    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51D5B-1427-4AF7-8F03-AF2C4F5E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L9: Streams &amp; Filters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CF831-BF7F-4DBE-BF10-EA1A46E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448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8061</TotalTime>
  <Words>2914</Words>
  <Application>Microsoft Office PowerPoint</Application>
  <PresentationFormat>Widescreen</PresentationFormat>
  <Paragraphs>400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Gill Sans MT</vt:lpstr>
      <vt:lpstr>Parcel</vt:lpstr>
      <vt:lpstr>COMP2601: Programming fundamentals  part 3 (objects)</vt:lpstr>
      <vt:lpstr>Learning outcomes</vt:lpstr>
      <vt:lpstr>collection streaming</vt:lpstr>
      <vt:lpstr>Foreach with lambda</vt:lpstr>
      <vt:lpstr>Foreach improved</vt:lpstr>
      <vt:lpstr>filter</vt:lpstr>
      <vt:lpstr>map</vt:lpstr>
      <vt:lpstr>reduce</vt:lpstr>
      <vt:lpstr>reduce</vt:lpstr>
      <vt:lpstr>use these classes as examples</vt:lpstr>
      <vt:lpstr>Streams</vt:lpstr>
      <vt:lpstr>Streams</vt:lpstr>
      <vt:lpstr>Streaming and Filtering: Examples</vt:lpstr>
      <vt:lpstr>Streaming and Filtering: Examples</vt:lpstr>
      <vt:lpstr>Streaming and Filtering: Examples</vt:lpstr>
      <vt:lpstr>Streaming and Filtering: Examples</vt:lpstr>
      <vt:lpstr>Streaming and Filtering: Examples</vt:lpstr>
      <vt:lpstr>Streaming and Filtering: Examples</vt:lpstr>
      <vt:lpstr>Streams</vt:lpstr>
      <vt:lpstr>How to start a stream </vt:lpstr>
      <vt:lpstr>Stream Operations</vt:lpstr>
      <vt:lpstr>          1.1  .forEach</vt:lpstr>
      <vt:lpstr>           1.2  .filter</vt:lpstr>
      <vt:lpstr>              1.3 Match</vt:lpstr>
      <vt:lpstr>PowerPoint Presentation</vt:lpstr>
      <vt:lpstr>                 1.4 Optional</vt:lpstr>
      <vt:lpstr>         1.5  .max</vt:lpstr>
      <vt:lpstr>           1.6 .ifPresent</vt:lpstr>
      <vt:lpstr>              1.7 .min</vt:lpstr>
      <vt:lpstr>             1.8 .sort </vt:lpstr>
      <vt:lpstr>             1.9 .map </vt:lpstr>
      <vt:lpstr>          1.10 .group</vt:lpstr>
      <vt:lpstr>          1.11 .collect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COMP2601: Programming fundamentals  part 3 (objects)</dc:title>
  <dc:creator>jason harrison</dc:creator>
  <cp:lastModifiedBy>jason harrison</cp:lastModifiedBy>
  <cp:revision>372</cp:revision>
  <dcterms:created xsi:type="dcterms:W3CDTF">2021-04-13T23:09:01Z</dcterms:created>
  <dcterms:modified xsi:type="dcterms:W3CDTF">2022-11-19T02:02:16Z</dcterms:modified>
</cp:coreProperties>
</file>