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6" r:id="rId4"/>
    <p:sldId id="277" r:id="rId5"/>
    <p:sldId id="263" r:id="rId6"/>
    <p:sldId id="278" r:id="rId7"/>
    <p:sldId id="280" r:id="rId8"/>
    <p:sldId id="281" r:id="rId9"/>
    <p:sldId id="282" r:id="rId10"/>
    <p:sldId id="283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C57BC-57B9-4434-B46D-EE329A257D5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64D7D-27EA-4DB5-A70F-80D64170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5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64D7D-27EA-4DB5-A70F-80D64170DA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64D7D-27EA-4DB5-A70F-80D64170DA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1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F194-2F80-48B2-B33F-B0F8CE9713FB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COMP2601 - Lesson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4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D7C2-A2D1-4A16-AF9E-44BF2E514A3A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COMP2601 - Lesson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6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8963-4309-498B-89DD-67E5D13D9708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COMP2601 - Lesson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CA09-7255-47AE-B639-973069CE1DD3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COMP2601 - Lesson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3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4B2D-D8CF-424D-B335-8ADB0117B1E4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COMP2601 - Lesson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5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50D2-A8BA-4B9F-8952-53B8C16A9C99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COMP2601 - Lesson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7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7F024-5302-41AC-9A2C-1B2155A56800}" type="datetime1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COMP2601 - Lesson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9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EC54-DED1-4EDA-ABF9-23E48895C383}" type="datetime1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COMP2601 - Lesson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0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8C30-76B9-4BF5-898F-3EC51645287F}" type="datetime1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COMP2601 - Lesson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8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C2C4-62D8-49E2-B424-FD5EBD6BBBD0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COMP2601 - Lesson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57F3-D124-4A3A-86A9-A131B778BA13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COMP2601 - Lesson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9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2012-7627-4A21-A6C4-057AB739EDD5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COMP2601 - Lesson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COMP2601:</a:t>
            </a:r>
            <a:br>
              <a:rPr lang="en-US" dirty="0"/>
            </a:br>
            <a:r>
              <a:rPr lang="en-US" dirty="0"/>
              <a:t>Programming Fundamentals Part 3 (Object Design)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2</a:t>
            </a:r>
          </a:p>
        </p:txBody>
      </p:sp>
    </p:spTree>
    <p:extLst>
      <p:ext uri="{BB962C8B-B14F-4D97-AF65-F5344CB8AC3E}">
        <p14:creationId xmlns:p14="http://schemas.microsoft.com/office/powerpoint/2010/main" val="416630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Consider an abstract parent class A that contains an abstract method foo()</a:t>
            </a:r>
          </a:p>
          <a:p>
            <a:r>
              <a:rPr lang="en-US" dirty="0"/>
              <a:t>Any child class of A:</a:t>
            </a:r>
          </a:p>
          <a:p>
            <a:pPr>
              <a:buFontTx/>
              <a:buChar char="-"/>
            </a:pPr>
            <a:r>
              <a:rPr lang="en-US" dirty="0"/>
              <a:t>must be abstract too</a:t>
            </a:r>
          </a:p>
          <a:p>
            <a:pPr>
              <a:buFontTx/>
              <a:buChar char="-"/>
            </a:pPr>
            <a:r>
              <a:rPr lang="en-US" dirty="0"/>
              <a:t>or</a:t>
            </a:r>
          </a:p>
          <a:p>
            <a:pPr>
              <a:buFontTx/>
              <a:buChar char="-"/>
            </a:pPr>
            <a:r>
              <a:rPr lang="en-US" dirty="0"/>
              <a:t>must implement (override) foo()</a:t>
            </a:r>
          </a:p>
          <a:p>
            <a:pPr>
              <a:buFontTx/>
              <a:buChar char="-"/>
            </a:pPr>
            <a:r>
              <a:rPr lang="en-US" dirty="0"/>
              <a:t>or</a:t>
            </a:r>
          </a:p>
          <a:p>
            <a:pPr>
              <a:buFontTx/>
              <a:buChar char="-"/>
            </a:pPr>
            <a:r>
              <a:rPr lang="en-US" dirty="0"/>
              <a:t>both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YOU CANNOT HAVE AN OBJECT THAT HAS AN UNDEFINED METHOD.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COMP2601 - Lesson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84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 err="1"/>
              <a:t>ChessPiece</a:t>
            </a:r>
            <a:r>
              <a:rPr lang="en-US" dirty="0"/>
              <a:t> could be an abstract parent class</a:t>
            </a:r>
          </a:p>
          <a:p>
            <a:r>
              <a:rPr lang="en-US" dirty="0"/>
              <a:t>Pawn would be a concrete child class</a:t>
            </a:r>
          </a:p>
          <a:p>
            <a:endParaRPr lang="en-US" dirty="0"/>
          </a:p>
          <a:p>
            <a:r>
              <a:rPr lang="en-US" dirty="0"/>
              <a:t>Sport could be an abstract parent class</a:t>
            </a:r>
          </a:p>
          <a:p>
            <a:r>
              <a:rPr lang="en-US" dirty="0"/>
              <a:t>Ice Hockey would be a concrete </a:t>
            </a:r>
            <a:r>
              <a:rPr lang="en-US"/>
              <a:t>child class.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COMP2601 - Lesson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9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Outcomes: Lesson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equals()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Abstract methods</a:t>
            </a:r>
          </a:p>
          <a:p>
            <a:r>
              <a:rPr lang="en-US" dirty="0"/>
              <a:t>Abstract classes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COMP2601 - Lesson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8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00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equals()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5453507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When comparing objects, Java (or a developer) can call its equals() method.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The Object class has an equals() method, which simply returns whether the two objects have the same address (i.e., is the parameter object actually </a:t>
            </a:r>
            <a:r>
              <a:rPr lang="en-US" i="1" dirty="0"/>
              <a:t>the same object</a:t>
            </a:r>
            <a:r>
              <a:rPr lang="en-US" dirty="0"/>
              <a:t> as “this”; in other words it acts the same as ==).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Note: do not use == with Strings (or other objects) unless  you really do want to compare addresses.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It can be overridden: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@Override</a:t>
            </a:r>
            <a:br>
              <a:rPr lang="en-US" dirty="0"/>
            </a:br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equals(Object o){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if(o == null){</a:t>
            </a:r>
            <a:br>
              <a:rPr lang="en-US" b="1" dirty="0"/>
            </a:br>
            <a:r>
              <a:rPr lang="en-US" b="1" dirty="0"/>
              <a:t>		return false;	// </a:t>
            </a:r>
            <a:r>
              <a:rPr lang="en-US" b="1" u="sng" dirty="0"/>
              <a:t>this</a:t>
            </a:r>
            <a:r>
              <a:rPr lang="en-US" b="1" dirty="0"/>
              <a:t> is definitely not equal to null</a:t>
            </a:r>
            <a:br>
              <a:rPr lang="en-US" b="1" dirty="0"/>
            </a:br>
            <a:r>
              <a:rPr lang="en-US" b="1" dirty="0"/>
              <a:t>	}</a:t>
            </a:r>
            <a:br>
              <a:rPr lang="en-US" dirty="0"/>
            </a:br>
            <a:r>
              <a:rPr lang="en-US" dirty="0"/>
              <a:t>	if(!(</a:t>
            </a:r>
            <a:r>
              <a:rPr lang="en-US" dirty="0" err="1"/>
              <a:t>o.getClass</a:t>
            </a:r>
            <a:r>
              <a:rPr lang="en-US" dirty="0"/>
              <a:t>().equals(</a:t>
            </a:r>
            <a:r>
              <a:rPr lang="en-US" dirty="0" err="1"/>
              <a:t>this.getClass</a:t>
            </a:r>
            <a:r>
              <a:rPr lang="en-US" dirty="0"/>
              <a:t>()))){		</a:t>
            </a:r>
            <a:r>
              <a:rPr lang="en-US" b="1" dirty="0"/>
              <a:t>// or </a:t>
            </a:r>
            <a:r>
              <a:rPr lang="en-US" b="1" dirty="0" err="1"/>
              <a:t>instanceof</a:t>
            </a:r>
            <a:br>
              <a:rPr lang="en-US" dirty="0"/>
            </a:br>
            <a:r>
              <a:rPr lang="en-US" dirty="0"/>
              <a:t>		return false; 	// these aren’t the same class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// now return true if and only if </a:t>
            </a:r>
            <a:r>
              <a:rPr lang="en-US" u="sng" dirty="0"/>
              <a:t>you</a:t>
            </a:r>
            <a:r>
              <a:rPr lang="en-US" dirty="0"/>
              <a:t> consider the two objects equal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COMP2601 - Lesson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0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hashCode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Whenever you override equals(), you </a:t>
            </a:r>
            <a:r>
              <a:rPr lang="en-US" b="1" i="1" dirty="0"/>
              <a:t>must </a:t>
            </a:r>
            <a:r>
              <a:rPr lang="en-US" b="1" dirty="0"/>
              <a:t>also override </a:t>
            </a:r>
            <a:r>
              <a:rPr lang="en-US" b="1" dirty="0" err="1"/>
              <a:t>hashCode</a:t>
            </a:r>
            <a:r>
              <a:rPr lang="en-US" b="1" dirty="0"/>
              <a:t>().</a:t>
            </a:r>
          </a:p>
          <a:p>
            <a:pPr>
              <a:spcBef>
                <a:spcPts val="0"/>
              </a:spcBef>
            </a:pPr>
            <a:r>
              <a:rPr lang="en-US" b="1" dirty="0"/>
              <a:t>An object should return the same </a:t>
            </a:r>
            <a:r>
              <a:rPr lang="en-US" b="1" dirty="0" err="1"/>
              <a:t>hashCode</a:t>
            </a:r>
            <a:r>
              <a:rPr lang="en-US" b="1" dirty="0"/>
              <a:t> if called multiple times in running an application.</a:t>
            </a:r>
          </a:p>
          <a:p>
            <a:pPr>
              <a:spcBef>
                <a:spcPts val="0"/>
              </a:spcBef>
            </a:pPr>
            <a:r>
              <a:rPr lang="en-US" dirty="0"/>
              <a:t>The Object class has a </a:t>
            </a:r>
            <a:r>
              <a:rPr lang="en-US" dirty="0" err="1"/>
              <a:t>hashCode</a:t>
            </a:r>
            <a:r>
              <a:rPr lang="en-US" dirty="0"/>
              <a:t>() method, which simply returns a hash of the object’s address.</a:t>
            </a:r>
          </a:p>
          <a:p>
            <a:pPr>
              <a:spcBef>
                <a:spcPts val="0"/>
              </a:spcBef>
            </a:pPr>
            <a:r>
              <a:rPr lang="en-US" dirty="0"/>
              <a:t>It can be overridden: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@Override</a:t>
            </a:r>
            <a:br>
              <a:rPr lang="en-US" dirty="0"/>
            </a:br>
            <a:r>
              <a:rPr lang="en-US" dirty="0"/>
              <a:t>public int </a:t>
            </a:r>
            <a:r>
              <a:rPr lang="en-US" dirty="0" err="1"/>
              <a:t>hashCode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	// let the IDE override this for our classes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Rule: </a:t>
            </a:r>
            <a:r>
              <a:rPr lang="en-US" b="1" u="sng" dirty="0"/>
              <a:t>equal objects</a:t>
            </a:r>
            <a:r>
              <a:rPr lang="en-US" b="1" dirty="0"/>
              <a:t> must return </a:t>
            </a:r>
            <a:r>
              <a:rPr lang="en-US" b="1" u="sng" dirty="0"/>
              <a:t>equal </a:t>
            </a:r>
            <a:r>
              <a:rPr lang="en-US" b="1" u="sng" dirty="0" err="1"/>
              <a:t>hashCodes</a:t>
            </a:r>
            <a:r>
              <a:rPr lang="en-US" b="1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COMP2601 - Lesson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abstract method has no body at all</a:t>
            </a:r>
          </a:p>
          <a:p>
            <a:endParaRPr lang="en-US" dirty="0"/>
          </a:p>
          <a:p>
            <a:r>
              <a:rPr lang="en-US" dirty="0"/>
              <a:t>“I won’t tell you what to do, but my children </a:t>
            </a:r>
            <a:r>
              <a:rPr lang="en-US" u="sng" dirty="0"/>
              <a:t>must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public </a:t>
            </a:r>
            <a:r>
              <a:rPr lang="en-US" u="sng" dirty="0"/>
              <a:t>abstract</a:t>
            </a:r>
            <a:r>
              <a:rPr lang="en-US" dirty="0"/>
              <a:t> void move()</a:t>
            </a:r>
            <a:r>
              <a:rPr lang="en-US" b="1" dirty="0"/>
              <a:t>;</a:t>
            </a:r>
            <a:r>
              <a:rPr lang="en-US" dirty="0"/>
              <a:t> // no curly braces {}</a:t>
            </a:r>
          </a:p>
          <a:p>
            <a:pPr marL="0" indent="0">
              <a:buNone/>
            </a:pPr>
            <a:r>
              <a:rPr lang="en-US" dirty="0"/>
              <a:t>	or</a:t>
            </a:r>
          </a:p>
          <a:p>
            <a:r>
              <a:rPr lang="en-US" dirty="0"/>
              <a:t>public </a:t>
            </a:r>
            <a:r>
              <a:rPr lang="en-US" u="sng" dirty="0"/>
              <a:t>abstract</a:t>
            </a:r>
            <a:r>
              <a:rPr lang="en-US" dirty="0"/>
              <a:t> void move(</a:t>
            </a:r>
            <a:r>
              <a:rPr lang="en-US" dirty="0" err="1"/>
              <a:t>int</a:t>
            </a:r>
            <a:r>
              <a:rPr lang="en-US" dirty="0"/>
              <a:t> x, String y)</a:t>
            </a:r>
            <a:r>
              <a:rPr lang="en-US" b="1" dirty="0"/>
              <a:t>;</a:t>
            </a:r>
            <a:r>
              <a:rPr lang="en-US" dirty="0"/>
              <a:t> // no curly braces {}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COMP2601 - Lesson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9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a class has one or more abstract methods, the class MUST be declared abstract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abstract class cannot have objects made of it; it is just an </a:t>
            </a:r>
            <a:r>
              <a:rPr lang="en-US" i="1" dirty="0"/>
              <a:t>idea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a class to be concrete (i.e. not abstract; objects CAN be made of it), that class must implement (override) all parent (grandparent, etc…) methods which were abstract. In other words, if a parent has abstract methods, and its child doesn’t override them, the child must be abstract.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COMP2601 - Lesson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8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Any class that we know so far, at any time, can be made abstract</a:t>
            </a:r>
          </a:p>
          <a:p>
            <a:endParaRPr lang="en-US" dirty="0"/>
          </a:p>
          <a:p>
            <a:r>
              <a:rPr lang="en-US" dirty="0"/>
              <a:t>The opposite of an abstract class is a concrete class</a:t>
            </a:r>
          </a:p>
          <a:p>
            <a:endParaRPr lang="en-US" dirty="0"/>
          </a:p>
          <a:p>
            <a:r>
              <a:rPr lang="en-US" dirty="0"/>
              <a:t>An abstract class can contain:</a:t>
            </a:r>
          </a:p>
          <a:p>
            <a:pPr marL="0" indent="0">
              <a:buNone/>
            </a:pPr>
            <a:r>
              <a:rPr lang="en-US" dirty="0"/>
              <a:t>- only abstract methods, e.g. public abstract void foo()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dirty="0"/>
              <a:t>- only concrete methods, e.g. public void foo()</a:t>
            </a:r>
            <a:r>
              <a:rPr lang="en-US" b="1" dirty="0"/>
              <a:t>{}</a:t>
            </a:r>
          </a:p>
          <a:p>
            <a:pPr>
              <a:buFontTx/>
              <a:buChar char="-"/>
            </a:pPr>
            <a:r>
              <a:rPr lang="en-US" dirty="0"/>
              <a:t>a mix of abstract and concrete methods</a:t>
            </a:r>
          </a:p>
          <a:p>
            <a:pPr>
              <a:buFontTx/>
              <a:buChar char="-"/>
            </a:pPr>
            <a:r>
              <a:rPr lang="en-US" dirty="0"/>
              <a:t>no methods</a:t>
            </a:r>
          </a:p>
          <a:p>
            <a:pPr>
              <a:buFontTx/>
              <a:buChar char="-"/>
            </a:pPr>
            <a:r>
              <a:rPr lang="en-US" dirty="0"/>
              <a:t>instance variables, statics, constants</a:t>
            </a:r>
          </a:p>
          <a:p>
            <a:pPr>
              <a:buFontTx/>
              <a:buChar char="-"/>
            </a:pPr>
            <a:r>
              <a:rPr lang="en-US" dirty="0"/>
              <a:t>constructors.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COMP2601 - Lesson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3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parent class contains </a:t>
            </a:r>
            <a:r>
              <a:rPr lang="en-US" b="1" dirty="0"/>
              <a:t>public abstract void foo();</a:t>
            </a:r>
          </a:p>
          <a:p>
            <a:r>
              <a:rPr lang="en-US" dirty="0"/>
              <a:t>…that class </a:t>
            </a:r>
            <a:r>
              <a:rPr lang="en-US" u="sng" dirty="0"/>
              <a:t>must be</a:t>
            </a:r>
            <a:r>
              <a:rPr lang="en-US" dirty="0"/>
              <a:t> abstract</a:t>
            </a:r>
          </a:p>
          <a:p>
            <a:r>
              <a:rPr lang="en-US" dirty="0"/>
              <a:t>…the child class will also be abstract unless/until it implements foo(): public void foo()</a:t>
            </a:r>
            <a:r>
              <a:rPr lang="en-US" b="1" dirty="0"/>
              <a:t>{}</a:t>
            </a:r>
          </a:p>
          <a:p>
            <a:endParaRPr lang="en-US" dirty="0"/>
          </a:p>
          <a:p>
            <a:r>
              <a:rPr lang="en-US" dirty="0"/>
              <a:t>No object can be created of any class that has any abstract methods</a:t>
            </a:r>
          </a:p>
          <a:p>
            <a:pPr marL="0" indent="0">
              <a:buNone/>
            </a:pPr>
            <a:r>
              <a:rPr lang="en-US" dirty="0"/>
              <a:t>that have not been implemented (in that class or any ancestor).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COMP2601 - Lesson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7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put abstract methods into a parent class so that Java has a </a:t>
            </a:r>
            <a:r>
              <a:rPr lang="en-US" u="sng" dirty="0"/>
              <a:t>guarantee</a:t>
            </a:r>
            <a:r>
              <a:rPr lang="en-US" dirty="0"/>
              <a:t> that all subclasses definitely inherit and (eventually) implement that method</a:t>
            </a:r>
          </a:p>
          <a:p>
            <a:r>
              <a:rPr lang="en-US" dirty="0"/>
              <a:t>Any time you have an object, you know that all abstract parent methods </a:t>
            </a:r>
            <a:r>
              <a:rPr lang="en-US" i="1" dirty="0"/>
              <a:t>must have been </a:t>
            </a:r>
            <a:r>
              <a:rPr lang="en-US" dirty="0"/>
              <a:t>implemented.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COMP2601 - Lesson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0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11729</TotalTime>
  <Words>754</Words>
  <Application>Microsoft Office PowerPoint</Application>
  <PresentationFormat>Widescreen</PresentationFormat>
  <Paragraphs>102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COMP2601: Programming Fundamentals Part 3 (Object Design)</vt:lpstr>
      <vt:lpstr>Learning Outcomes: Lesson 2</vt:lpstr>
      <vt:lpstr>equals() method</vt:lpstr>
      <vt:lpstr>hashCode() method</vt:lpstr>
      <vt:lpstr>Abstract methods</vt:lpstr>
      <vt:lpstr>Abstract classes</vt:lpstr>
      <vt:lpstr>Abstract</vt:lpstr>
      <vt:lpstr>Abstract</vt:lpstr>
      <vt:lpstr>Abstract</vt:lpstr>
      <vt:lpstr>Abstract</vt:lpstr>
      <vt:lpstr>Abstract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COMP1409</dc:title>
  <dc:creator>Jason Harrison</dc:creator>
  <cp:lastModifiedBy>Jason Harrison</cp:lastModifiedBy>
  <cp:revision>159</cp:revision>
  <dcterms:created xsi:type="dcterms:W3CDTF">2016-07-22T21:00:11Z</dcterms:created>
  <dcterms:modified xsi:type="dcterms:W3CDTF">2022-01-15T02:54:48Z</dcterms:modified>
</cp:coreProperties>
</file>