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81" r:id="rId20"/>
    <p:sldId id="275" r:id="rId21"/>
    <p:sldId id="276" r:id="rId22"/>
    <p:sldId id="277" r:id="rId23"/>
    <p:sldId id="278" r:id="rId24"/>
    <p:sldId id="279" r:id="rId25"/>
    <p:sldId id="280"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61" d="100"/>
          <a:sy n="61" d="100"/>
        </p:scale>
        <p:origin x="3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DBE91-D3A8-4BB2-9FEE-0904C68AD1F8}" type="datetimeFigureOut">
              <a:rPr lang="en-CA" smtClean="0"/>
              <a:t>2022-10-22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72206-7EF5-4544-9884-13FD6C5BFB6F}" type="slidenum">
              <a:rPr lang="en-CA" smtClean="0"/>
              <a:t>‹#›</a:t>
            </a:fld>
            <a:endParaRPr lang="en-CA"/>
          </a:p>
        </p:txBody>
      </p:sp>
    </p:spTree>
    <p:extLst>
      <p:ext uri="{BB962C8B-B14F-4D97-AF65-F5344CB8AC3E}">
        <p14:creationId xmlns:p14="http://schemas.microsoft.com/office/powerpoint/2010/main" val="369352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0A03-26F9-31C1-402A-08BE3F557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E2BC5E-812E-8726-D57C-C1DBB2B60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042B046-5F32-DFEA-49CA-488A56384D6C}"/>
              </a:ext>
            </a:extLst>
          </p:cNvPr>
          <p:cNvSpPr>
            <a:spLocks noGrp="1"/>
          </p:cNvSpPr>
          <p:nvPr>
            <p:ph type="dt" sz="half" idx="10"/>
          </p:nvPr>
        </p:nvSpPr>
        <p:spPr/>
        <p:txBody>
          <a:bodyPr/>
          <a:lstStyle/>
          <a:p>
            <a:fld id="{CB2AEC80-3946-406B-A1AD-69011C45E26A}" type="datetime1">
              <a:rPr lang="en-CA" smtClean="0"/>
              <a:t>2022-10-22</a:t>
            </a:fld>
            <a:endParaRPr lang="en-CA"/>
          </a:p>
        </p:txBody>
      </p:sp>
      <p:sp>
        <p:nvSpPr>
          <p:cNvPr id="5" name="Footer Placeholder 4">
            <a:extLst>
              <a:ext uri="{FF2B5EF4-FFF2-40B4-BE49-F238E27FC236}">
                <a16:creationId xmlns:a16="http://schemas.microsoft.com/office/drawing/2014/main" id="{F2D07F35-5657-2CF9-B967-A21D4D79037E}"/>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7F6C297D-90CD-E188-5CEC-2B2D9F4E82BE}"/>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143126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A1F6-3562-BC8F-8BDA-362539D68F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67C615-4F39-0510-630F-7CB2BC5B7E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E5B0DE-2725-23D8-5947-76A587E09D5F}"/>
              </a:ext>
            </a:extLst>
          </p:cNvPr>
          <p:cNvSpPr>
            <a:spLocks noGrp="1"/>
          </p:cNvSpPr>
          <p:nvPr>
            <p:ph type="dt" sz="half" idx="10"/>
          </p:nvPr>
        </p:nvSpPr>
        <p:spPr/>
        <p:txBody>
          <a:bodyPr/>
          <a:lstStyle/>
          <a:p>
            <a:fld id="{6EA197AF-9859-4584-BAAD-1CC60DB5B92D}" type="datetime1">
              <a:rPr lang="en-CA" smtClean="0"/>
              <a:t>2022-10-22</a:t>
            </a:fld>
            <a:endParaRPr lang="en-CA"/>
          </a:p>
        </p:txBody>
      </p:sp>
      <p:sp>
        <p:nvSpPr>
          <p:cNvPr id="5" name="Footer Placeholder 4">
            <a:extLst>
              <a:ext uri="{FF2B5EF4-FFF2-40B4-BE49-F238E27FC236}">
                <a16:creationId xmlns:a16="http://schemas.microsoft.com/office/drawing/2014/main" id="{CF2612FA-4AF1-6557-C35B-61DD5FE3F5CD}"/>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312A791B-C669-3BFD-7EC6-3FBFFB14FFCB}"/>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18717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50BBA-B52A-F865-051E-7666DFC4B8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AC277A-4E52-D7C0-57AD-3AB03C31A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71F183-25DF-202D-058C-751732BD52B6}"/>
              </a:ext>
            </a:extLst>
          </p:cNvPr>
          <p:cNvSpPr>
            <a:spLocks noGrp="1"/>
          </p:cNvSpPr>
          <p:nvPr>
            <p:ph type="dt" sz="half" idx="10"/>
          </p:nvPr>
        </p:nvSpPr>
        <p:spPr/>
        <p:txBody>
          <a:bodyPr/>
          <a:lstStyle/>
          <a:p>
            <a:fld id="{F5EB6BDD-A4FB-4344-8079-4DEE70CA7CDE}" type="datetime1">
              <a:rPr lang="en-CA" smtClean="0"/>
              <a:t>2022-10-22</a:t>
            </a:fld>
            <a:endParaRPr lang="en-CA"/>
          </a:p>
        </p:txBody>
      </p:sp>
      <p:sp>
        <p:nvSpPr>
          <p:cNvPr id="5" name="Footer Placeholder 4">
            <a:extLst>
              <a:ext uri="{FF2B5EF4-FFF2-40B4-BE49-F238E27FC236}">
                <a16:creationId xmlns:a16="http://schemas.microsoft.com/office/drawing/2014/main" id="{76CDAE8C-E890-29DD-94C8-4F3ECFE8CC83}"/>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DCF8913E-E904-B33D-2722-8045EBDBFAC4}"/>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195528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BFFD-54B9-F933-03F4-0CEEE92E0A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6159A4-2D99-6121-4FC4-43F8CA8EA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965029-DB90-9630-5F78-BF20C6DCA2AC}"/>
              </a:ext>
            </a:extLst>
          </p:cNvPr>
          <p:cNvSpPr>
            <a:spLocks noGrp="1"/>
          </p:cNvSpPr>
          <p:nvPr>
            <p:ph type="dt" sz="half" idx="10"/>
          </p:nvPr>
        </p:nvSpPr>
        <p:spPr/>
        <p:txBody>
          <a:bodyPr/>
          <a:lstStyle/>
          <a:p>
            <a:fld id="{9A04FF57-9B4C-45CE-A626-C41C030972ED}" type="datetime1">
              <a:rPr lang="en-CA" smtClean="0"/>
              <a:t>2022-10-22</a:t>
            </a:fld>
            <a:endParaRPr lang="en-CA"/>
          </a:p>
        </p:txBody>
      </p:sp>
      <p:sp>
        <p:nvSpPr>
          <p:cNvPr id="5" name="Footer Placeholder 4">
            <a:extLst>
              <a:ext uri="{FF2B5EF4-FFF2-40B4-BE49-F238E27FC236}">
                <a16:creationId xmlns:a16="http://schemas.microsoft.com/office/drawing/2014/main" id="{E8982DF9-7567-9F82-7059-E60DCBD48EFD}"/>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26CBEB56-FC09-B12F-3085-7EF19E51E34F}"/>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36784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B02-D8D1-CCC8-8AE4-627215211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621B055-11B9-119B-E8A8-D7DD74385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1C4FB-B6C6-8FBE-EC73-5C873C5ED7A3}"/>
              </a:ext>
            </a:extLst>
          </p:cNvPr>
          <p:cNvSpPr>
            <a:spLocks noGrp="1"/>
          </p:cNvSpPr>
          <p:nvPr>
            <p:ph type="dt" sz="half" idx="10"/>
          </p:nvPr>
        </p:nvSpPr>
        <p:spPr/>
        <p:txBody>
          <a:bodyPr/>
          <a:lstStyle/>
          <a:p>
            <a:fld id="{356D768A-0335-4189-9FDF-1BEA19D7A1A1}" type="datetime1">
              <a:rPr lang="en-CA" smtClean="0"/>
              <a:t>2022-10-22</a:t>
            </a:fld>
            <a:endParaRPr lang="en-CA"/>
          </a:p>
        </p:txBody>
      </p:sp>
      <p:sp>
        <p:nvSpPr>
          <p:cNvPr id="5" name="Footer Placeholder 4">
            <a:extLst>
              <a:ext uri="{FF2B5EF4-FFF2-40B4-BE49-F238E27FC236}">
                <a16:creationId xmlns:a16="http://schemas.microsoft.com/office/drawing/2014/main" id="{169E7BB4-94B1-5DDE-DF62-E17AEBBA14CF}"/>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F60E45EA-14FE-1A9C-E032-2BEF32F1E688}"/>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58476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8099-8E79-8B2B-9038-DDA9C887E3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1A5C7C-63BF-AB8A-A981-4F7800E927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28398A8-5948-9E55-A164-1E586DC05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850900-34D5-A242-7F50-25B3668C850A}"/>
              </a:ext>
            </a:extLst>
          </p:cNvPr>
          <p:cNvSpPr>
            <a:spLocks noGrp="1"/>
          </p:cNvSpPr>
          <p:nvPr>
            <p:ph type="dt" sz="half" idx="10"/>
          </p:nvPr>
        </p:nvSpPr>
        <p:spPr/>
        <p:txBody>
          <a:bodyPr/>
          <a:lstStyle/>
          <a:p>
            <a:fld id="{F0551005-BE1D-4C63-AC82-03371E1D197D}" type="datetime1">
              <a:rPr lang="en-CA" smtClean="0"/>
              <a:t>2022-10-22</a:t>
            </a:fld>
            <a:endParaRPr lang="en-CA"/>
          </a:p>
        </p:txBody>
      </p:sp>
      <p:sp>
        <p:nvSpPr>
          <p:cNvPr id="6" name="Footer Placeholder 5">
            <a:extLst>
              <a:ext uri="{FF2B5EF4-FFF2-40B4-BE49-F238E27FC236}">
                <a16:creationId xmlns:a16="http://schemas.microsoft.com/office/drawing/2014/main" id="{870A675C-E35C-A72E-815C-F43A15B482BC}"/>
              </a:ext>
            </a:extLst>
          </p:cNvPr>
          <p:cNvSpPr>
            <a:spLocks noGrp="1"/>
          </p:cNvSpPr>
          <p:nvPr>
            <p:ph type="ftr" sz="quarter" idx="11"/>
          </p:nvPr>
        </p:nvSpPr>
        <p:spPr/>
        <p:txBody>
          <a:bodyPr/>
          <a:lstStyle/>
          <a:p>
            <a:r>
              <a:rPr lang="en-US"/>
              <a:t>2601 L5: Nested, Lambdas, Method References</a:t>
            </a:r>
            <a:endParaRPr lang="en-CA"/>
          </a:p>
        </p:txBody>
      </p:sp>
      <p:sp>
        <p:nvSpPr>
          <p:cNvPr id="7" name="Slide Number Placeholder 6">
            <a:extLst>
              <a:ext uri="{FF2B5EF4-FFF2-40B4-BE49-F238E27FC236}">
                <a16:creationId xmlns:a16="http://schemas.microsoft.com/office/drawing/2014/main" id="{E978C5CD-B7A5-A2A8-9221-FA5FD02D59B8}"/>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213224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412-3F57-C902-F19F-0C5BF920DA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AD8CC50-223C-31C1-A7DF-ACBAC1661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91596-880C-0AB7-A244-88B43F8DE3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230791A-BE9B-74EB-09D4-E48F13ADA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F5F2F-7BB0-E226-49A6-ADB799783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0BF8B2-61E9-9664-EE30-9613F32A533B}"/>
              </a:ext>
            </a:extLst>
          </p:cNvPr>
          <p:cNvSpPr>
            <a:spLocks noGrp="1"/>
          </p:cNvSpPr>
          <p:nvPr>
            <p:ph type="dt" sz="half" idx="10"/>
          </p:nvPr>
        </p:nvSpPr>
        <p:spPr/>
        <p:txBody>
          <a:bodyPr/>
          <a:lstStyle/>
          <a:p>
            <a:fld id="{F267C5C4-40C3-4234-B068-8E322324E17F}" type="datetime1">
              <a:rPr lang="en-CA" smtClean="0"/>
              <a:t>2022-10-22</a:t>
            </a:fld>
            <a:endParaRPr lang="en-CA"/>
          </a:p>
        </p:txBody>
      </p:sp>
      <p:sp>
        <p:nvSpPr>
          <p:cNvPr id="8" name="Footer Placeholder 7">
            <a:extLst>
              <a:ext uri="{FF2B5EF4-FFF2-40B4-BE49-F238E27FC236}">
                <a16:creationId xmlns:a16="http://schemas.microsoft.com/office/drawing/2014/main" id="{041A616E-5B2D-1BD2-BC55-757F300B05A0}"/>
              </a:ext>
            </a:extLst>
          </p:cNvPr>
          <p:cNvSpPr>
            <a:spLocks noGrp="1"/>
          </p:cNvSpPr>
          <p:nvPr>
            <p:ph type="ftr" sz="quarter" idx="11"/>
          </p:nvPr>
        </p:nvSpPr>
        <p:spPr/>
        <p:txBody>
          <a:bodyPr/>
          <a:lstStyle/>
          <a:p>
            <a:r>
              <a:rPr lang="en-US"/>
              <a:t>2601 L5: Nested, Lambdas, Method References</a:t>
            </a:r>
            <a:endParaRPr lang="en-CA"/>
          </a:p>
        </p:txBody>
      </p:sp>
      <p:sp>
        <p:nvSpPr>
          <p:cNvPr id="9" name="Slide Number Placeholder 8">
            <a:extLst>
              <a:ext uri="{FF2B5EF4-FFF2-40B4-BE49-F238E27FC236}">
                <a16:creationId xmlns:a16="http://schemas.microsoft.com/office/drawing/2014/main" id="{4C2CAE78-8544-A90A-CFE2-16E6F6B2075C}"/>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18435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1626-36AF-1E7C-7D91-84A311B1F4E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A67BCE-20B0-D05D-E82C-83754BA15785}"/>
              </a:ext>
            </a:extLst>
          </p:cNvPr>
          <p:cNvSpPr>
            <a:spLocks noGrp="1"/>
          </p:cNvSpPr>
          <p:nvPr>
            <p:ph type="dt" sz="half" idx="10"/>
          </p:nvPr>
        </p:nvSpPr>
        <p:spPr/>
        <p:txBody>
          <a:bodyPr/>
          <a:lstStyle/>
          <a:p>
            <a:fld id="{F86CFF9B-0CF3-451E-800C-F53C4FEDBCB0}" type="datetime1">
              <a:rPr lang="en-CA" smtClean="0"/>
              <a:t>2022-10-22</a:t>
            </a:fld>
            <a:endParaRPr lang="en-CA"/>
          </a:p>
        </p:txBody>
      </p:sp>
      <p:sp>
        <p:nvSpPr>
          <p:cNvPr id="4" name="Footer Placeholder 3">
            <a:extLst>
              <a:ext uri="{FF2B5EF4-FFF2-40B4-BE49-F238E27FC236}">
                <a16:creationId xmlns:a16="http://schemas.microsoft.com/office/drawing/2014/main" id="{866AC116-ACC1-A376-33EC-22A6C10D6E82}"/>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4820847C-8FD0-FD46-A9E1-CF30A0F33BC6}"/>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229792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7307E-E8A7-83C0-34E2-0739F0F6DB68}"/>
              </a:ext>
            </a:extLst>
          </p:cNvPr>
          <p:cNvSpPr>
            <a:spLocks noGrp="1"/>
          </p:cNvSpPr>
          <p:nvPr>
            <p:ph type="dt" sz="half" idx="10"/>
          </p:nvPr>
        </p:nvSpPr>
        <p:spPr/>
        <p:txBody>
          <a:bodyPr/>
          <a:lstStyle/>
          <a:p>
            <a:fld id="{4D14F8FB-4D62-4E37-93E4-DC57D406E61E}" type="datetime1">
              <a:rPr lang="en-CA" smtClean="0"/>
              <a:t>2022-10-22</a:t>
            </a:fld>
            <a:endParaRPr lang="en-CA"/>
          </a:p>
        </p:txBody>
      </p:sp>
      <p:sp>
        <p:nvSpPr>
          <p:cNvPr id="3" name="Footer Placeholder 2">
            <a:extLst>
              <a:ext uri="{FF2B5EF4-FFF2-40B4-BE49-F238E27FC236}">
                <a16:creationId xmlns:a16="http://schemas.microsoft.com/office/drawing/2014/main" id="{A808DA05-04A5-90CE-B5EB-A2FF43BF9D02}"/>
              </a:ext>
            </a:extLst>
          </p:cNvPr>
          <p:cNvSpPr>
            <a:spLocks noGrp="1"/>
          </p:cNvSpPr>
          <p:nvPr>
            <p:ph type="ftr" sz="quarter" idx="11"/>
          </p:nvPr>
        </p:nvSpPr>
        <p:spPr/>
        <p:txBody>
          <a:bodyPr/>
          <a:lstStyle/>
          <a:p>
            <a:r>
              <a:rPr lang="en-US"/>
              <a:t>2601 L5: Nested, Lambdas, Method References</a:t>
            </a:r>
            <a:endParaRPr lang="en-CA"/>
          </a:p>
        </p:txBody>
      </p:sp>
      <p:sp>
        <p:nvSpPr>
          <p:cNvPr id="4" name="Slide Number Placeholder 3">
            <a:extLst>
              <a:ext uri="{FF2B5EF4-FFF2-40B4-BE49-F238E27FC236}">
                <a16:creationId xmlns:a16="http://schemas.microsoft.com/office/drawing/2014/main" id="{07BFABA8-9698-65C4-0321-CD8636FFF796}"/>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00892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7A3-55FC-EBE8-AAC6-13ED72288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22898D2-7BEB-0125-CD81-E6B54A677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631D84-D93F-F6B6-7AB9-1581CED70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2B5FA-F9B1-59DC-F601-AAAEB33E1C7B}"/>
              </a:ext>
            </a:extLst>
          </p:cNvPr>
          <p:cNvSpPr>
            <a:spLocks noGrp="1"/>
          </p:cNvSpPr>
          <p:nvPr>
            <p:ph type="dt" sz="half" idx="10"/>
          </p:nvPr>
        </p:nvSpPr>
        <p:spPr/>
        <p:txBody>
          <a:bodyPr/>
          <a:lstStyle/>
          <a:p>
            <a:fld id="{B676787F-5C3F-4401-A3A3-640C2EB9D4C5}" type="datetime1">
              <a:rPr lang="en-CA" smtClean="0"/>
              <a:t>2022-10-22</a:t>
            </a:fld>
            <a:endParaRPr lang="en-CA"/>
          </a:p>
        </p:txBody>
      </p:sp>
      <p:sp>
        <p:nvSpPr>
          <p:cNvPr id="6" name="Footer Placeholder 5">
            <a:extLst>
              <a:ext uri="{FF2B5EF4-FFF2-40B4-BE49-F238E27FC236}">
                <a16:creationId xmlns:a16="http://schemas.microsoft.com/office/drawing/2014/main" id="{27DA2139-0DDF-FF78-41A0-89B4B1DE0522}"/>
              </a:ext>
            </a:extLst>
          </p:cNvPr>
          <p:cNvSpPr>
            <a:spLocks noGrp="1"/>
          </p:cNvSpPr>
          <p:nvPr>
            <p:ph type="ftr" sz="quarter" idx="11"/>
          </p:nvPr>
        </p:nvSpPr>
        <p:spPr/>
        <p:txBody>
          <a:bodyPr/>
          <a:lstStyle/>
          <a:p>
            <a:r>
              <a:rPr lang="en-US"/>
              <a:t>2601 L5: Nested, Lambdas, Method References</a:t>
            </a:r>
            <a:endParaRPr lang="en-CA"/>
          </a:p>
        </p:txBody>
      </p:sp>
      <p:sp>
        <p:nvSpPr>
          <p:cNvPr id="7" name="Slide Number Placeholder 6">
            <a:extLst>
              <a:ext uri="{FF2B5EF4-FFF2-40B4-BE49-F238E27FC236}">
                <a16:creationId xmlns:a16="http://schemas.microsoft.com/office/drawing/2014/main" id="{D4E77381-1AF0-324C-BD69-225A1ECC1A03}"/>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88637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1ECD-BF8B-12BF-4C7C-6BA4F4A78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69754C1-5FB8-F5BE-A450-B227466A1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AEDC09B-E77C-6C12-22A8-425317FA5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C396B-53CB-2750-7CE5-66426B70AB06}"/>
              </a:ext>
            </a:extLst>
          </p:cNvPr>
          <p:cNvSpPr>
            <a:spLocks noGrp="1"/>
          </p:cNvSpPr>
          <p:nvPr>
            <p:ph type="dt" sz="half" idx="10"/>
          </p:nvPr>
        </p:nvSpPr>
        <p:spPr/>
        <p:txBody>
          <a:bodyPr/>
          <a:lstStyle/>
          <a:p>
            <a:fld id="{4F83C6A6-8B25-479F-992A-15CFCC9655CA}" type="datetime1">
              <a:rPr lang="en-CA" smtClean="0"/>
              <a:t>2022-10-22</a:t>
            </a:fld>
            <a:endParaRPr lang="en-CA"/>
          </a:p>
        </p:txBody>
      </p:sp>
      <p:sp>
        <p:nvSpPr>
          <p:cNvPr id="6" name="Footer Placeholder 5">
            <a:extLst>
              <a:ext uri="{FF2B5EF4-FFF2-40B4-BE49-F238E27FC236}">
                <a16:creationId xmlns:a16="http://schemas.microsoft.com/office/drawing/2014/main" id="{7B7A7965-32A3-FD7D-A8F6-8406D8C840E6}"/>
              </a:ext>
            </a:extLst>
          </p:cNvPr>
          <p:cNvSpPr>
            <a:spLocks noGrp="1"/>
          </p:cNvSpPr>
          <p:nvPr>
            <p:ph type="ftr" sz="quarter" idx="11"/>
          </p:nvPr>
        </p:nvSpPr>
        <p:spPr/>
        <p:txBody>
          <a:bodyPr/>
          <a:lstStyle/>
          <a:p>
            <a:r>
              <a:rPr lang="en-US"/>
              <a:t>2601 L5: Nested, Lambdas, Method References</a:t>
            </a:r>
            <a:endParaRPr lang="en-CA"/>
          </a:p>
        </p:txBody>
      </p:sp>
      <p:sp>
        <p:nvSpPr>
          <p:cNvPr id="7" name="Slide Number Placeholder 6">
            <a:extLst>
              <a:ext uri="{FF2B5EF4-FFF2-40B4-BE49-F238E27FC236}">
                <a16:creationId xmlns:a16="http://schemas.microsoft.com/office/drawing/2014/main" id="{B4106C68-ECA2-54A6-8A37-3B1AEFFC45A7}"/>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97938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5F3F2-0EDF-E430-39F5-DECD11493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740A534-4019-F945-EE2F-28979A76E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30F58-9B18-E5CC-77C9-29D98A6A4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9F0F2-89F5-4E28-88DB-BA50EB4D386D}" type="datetime1">
              <a:rPr lang="en-CA" smtClean="0"/>
              <a:t>2022-10-22</a:t>
            </a:fld>
            <a:endParaRPr lang="en-CA"/>
          </a:p>
        </p:txBody>
      </p:sp>
      <p:sp>
        <p:nvSpPr>
          <p:cNvPr id="5" name="Footer Placeholder 4">
            <a:extLst>
              <a:ext uri="{FF2B5EF4-FFF2-40B4-BE49-F238E27FC236}">
                <a16:creationId xmlns:a16="http://schemas.microsoft.com/office/drawing/2014/main" id="{03F9B435-6726-A940-32D7-712244A3F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A4EFF135-E115-ED61-B08E-467725D8A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945DC-8F99-45A8-AB5A-6B932A0147A2}" type="slidenum">
              <a:rPr lang="en-CA" smtClean="0"/>
              <a:t>‹#›</a:t>
            </a:fld>
            <a:endParaRPr lang="en-CA"/>
          </a:p>
        </p:txBody>
      </p:sp>
    </p:spTree>
    <p:extLst>
      <p:ext uri="{BB962C8B-B14F-4D97-AF65-F5344CB8AC3E}">
        <p14:creationId xmlns:p14="http://schemas.microsoft.com/office/powerpoint/2010/main" val="870204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EDF4-1EA6-E491-6AC5-D3E9B72B7280}"/>
              </a:ext>
            </a:extLst>
          </p:cNvPr>
          <p:cNvSpPr>
            <a:spLocks noGrp="1"/>
          </p:cNvSpPr>
          <p:nvPr>
            <p:ph type="ctrTitle"/>
          </p:nvPr>
        </p:nvSpPr>
        <p:spPr/>
        <p:txBody>
          <a:bodyPr/>
          <a:lstStyle/>
          <a:p>
            <a:r>
              <a:rPr lang="en-US"/>
              <a:t>COMP2601</a:t>
            </a:r>
            <a:endParaRPr lang="en-CA"/>
          </a:p>
        </p:txBody>
      </p:sp>
      <p:sp>
        <p:nvSpPr>
          <p:cNvPr id="3" name="Subtitle 2">
            <a:extLst>
              <a:ext uri="{FF2B5EF4-FFF2-40B4-BE49-F238E27FC236}">
                <a16:creationId xmlns:a16="http://schemas.microsoft.com/office/drawing/2014/main" id="{B44ECFDE-4E24-C676-9CCA-44FAAFAA40D6}"/>
              </a:ext>
            </a:extLst>
          </p:cNvPr>
          <p:cNvSpPr>
            <a:spLocks noGrp="1"/>
          </p:cNvSpPr>
          <p:nvPr>
            <p:ph type="subTitle" idx="1"/>
          </p:nvPr>
        </p:nvSpPr>
        <p:spPr/>
        <p:txBody>
          <a:bodyPr/>
          <a:lstStyle/>
          <a:p>
            <a:r>
              <a:rPr lang="en-US"/>
              <a:t>Lesson 5:</a:t>
            </a:r>
          </a:p>
          <a:p>
            <a:r>
              <a:rPr lang="en-US"/>
              <a:t>Nested Classes, Lambda Expressions, Method References</a:t>
            </a:r>
            <a:endParaRPr lang="en-CA"/>
          </a:p>
        </p:txBody>
      </p:sp>
    </p:spTree>
    <p:extLst>
      <p:ext uri="{BB962C8B-B14F-4D97-AF65-F5344CB8AC3E}">
        <p14:creationId xmlns:p14="http://schemas.microsoft.com/office/powerpoint/2010/main" val="273561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0117-4986-1439-723E-9F75B6C500C6}"/>
              </a:ext>
            </a:extLst>
          </p:cNvPr>
          <p:cNvSpPr>
            <a:spLocks noGrp="1"/>
          </p:cNvSpPr>
          <p:nvPr>
            <p:ph type="title"/>
          </p:nvPr>
        </p:nvSpPr>
        <p:spPr/>
        <p:txBody>
          <a:bodyPr/>
          <a:lstStyle/>
          <a:p>
            <a:r>
              <a:rPr lang="en-US"/>
              <a:t>Lambda Expression: Introduction</a:t>
            </a:r>
            <a:endParaRPr lang="en-CA"/>
          </a:p>
        </p:txBody>
      </p:sp>
      <p:sp>
        <p:nvSpPr>
          <p:cNvPr id="3" name="Content Placeholder 2">
            <a:extLst>
              <a:ext uri="{FF2B5EF4-FFF2-40B4-BE49-F238E27FC236}">
                <a16:creationId xmlns:a16="http://schemas.microsoft.com/office/drawing/2014/main" id="{D4B2D95B-3211-B123-FAA4-41A4952EDE78}"/>
              </a:ext>
            </a:extLst>
          </p:cNvPr>
          <p:cNvSpPr>
            <a:spLocks noGrp="1"/>
          </p:cNvSpPr>
          <p:nvPr>
            <p:ph idx="1"/>
          </p:nvPr>
        </p:nvSpPr>
        <p:spPr/>
        <p:txBody>
          <a:bodyPr>
            <a:normAutofit fontScale="62500" lnSpcReduction="20000"/>
          </a:bodyPr>
          <a:lstStyle/>
          <a:p>
            <a:r>
              <a:rPr lang="en-US"/>
              <a:t>Functional interfaces can be implemented by lambda expressions by creating an anonymous function. This function exists without actually belonging to any class. </a:t>
            </a:r>
          </a:p>
          <a:p>
            <a:r>
              <a:rPr lang="en-US"/>
              <a:t>Reasons to use lambda expressions:</a:t>
            </a:r>
          </a:p>
          <a:p>
            <a:pPr marL="0" indent="0">
              <a:buNone/>
            </a:pPr>
            <a:r>
              <a:rPr lang="en-US"/>
              <a:t>1. This function can even be passed as a parameter (like an object) to methods and executed on demand.</a:t>
            </a:r>
          </a:p>
          <a:p>
            <a:pPr marL="0" indent="0">
              <a:buNone/>
            </a:pPr>
            <a:r>
              <a:rPr lang="en-US"/>
              <a:t>2. We can write functional programming instead of / in addition to OOP</a:t>
            </a:r>
          </a:p>
          <a:p>
            <a:pPr marL="0" indent="0">
              <a:buNone/>
            </a:pPr>
            <a:r>
              <a:rPr lang="en-US"/>
              <a:t>3. Our code will be short yet very readable too.</a:t>
            </a:r>
          </a:p>
          <a:p>
            <a:endParaRPr lang="en-US"/>
          </a:p>
          <a:p>
            <a:r>
              <a:rPr lang="en-US"/>
              <a:t>The syntax for writing a lambda expression is: (arg list)-&gt;{code}. For example:</a:t>
            </a:r>
          </a:p>
          <a:p>
            <a:r>
              <a:rPr lang="en-US"/>
              <a:t>()-&gt;single-line-of code</a:t>
            </a:r>
          </a:p>
          <a:p>
            <a:r>
              <a:rPr lang="en-US"/>
              <a:t>()-&gt;{multiple "lines of code"}</a:t>
            </a:r>
          </a:p>
          <a:p>
            <a:r>
              <a:rPr lang="en-US"/>
              <a:t>(a1)-&gt;{code using a1, whose type is known by the Functional Interface's method signature}</a:t>
            </a:r>
          </a:p>
          <a:p>
            <a:r>
              <a:rPr lang="en-US"/>
              <a:t>(Type a2)-&gt;{code using a2, with the type explicitly declared}</a:t>
            </a:r>
          </a:p>
          <a:p>
            <a:r>
              <a:rPr lang="en-US"/>
              <a:t>(a3, a4, a5, a6)-&gt;{code using a3, a4, a5, a6}</a:t>
            </a:r>
            <a:endParaRPr lang="en-CA"/>
          </a:p>
        </p:txBody>
      </p:sp>
      <p:sp>
        <p:nvSpPr>
          <p:cNvPr id="4" name="Footer Placeholder 3">
            <a:extLst>
              <a:ext uri="{FF2B5EF4-FFF2-40B4-BE49-F238E27FC236}">
                <a16:creationId xmlns:a16="http://schemas.microsoft.com/office/drawing/2014/main" id="{B36A933A-4A0E-2199-51C2-AB3E234255A1}"/>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748A8FBA-D3C9-F7F9-04B0-0568AFC252FE}"/>
              </a:ext>
            </a:extLst>
          </p:cNvPr>
          <p:cNvSpPr>
            <a:spLocks noGrp="1"/>
          </p:cNvSpPr>
          <p:nvPr>
            <p:ph type="sldNum" sz="quarter" idx="12"/>
          </p:nvPr>
        </p:nvSpPr>
        <p:spPr/>
        <p:txBody>
          <a:bodyPr/>
          <a:lstStyle/>
          <a:p>
            <a:fld id="{173945DC-8F99-45A8-AB5A-6B932A0147A2}" type="slidenum">
              <a:rPr lang="en-CA" smtClean="0"/>
              <a:t>10</a:t>
            </a:fld>
            <a:endParaRPr lang="en-CA"/>
          </a:p>
        </p:txBody>
      </p:sp>
    </p:spTree>
    <p:extLst>
      <p:ext uri="{BB962C8B-B14F-4D97-AF65-F5344CB8AC3E}">
        <p14:creationId xmlns:p14="http://schemas.microsoft.com/office/powerpoint/2010/main" val="355002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F90F-598E-2D3A-81CF-8CAFEE4FE327}"/>
              </a:ext>
            </a:extLst>
          </p:cNvPr>
          <p:cNvSpPr>
            <a:spLocks noGrp="1"/>
          </p:cNvSpPr>
          <p:nvPr>
            <p:ph type="title"/>
          </p:nvPr>
        </p:nvSpPr>
        <p:spPr>
          <a:xfrm>
            <a:off x="838200" y="136525"/>
            <a:ext cx="10515600" cy="723631"/>
          </a:xfrm>
        </p:spPr>
        <p:txBody>
          <a:bodyPr/>
          <a:lstStyle/>
          <a:p>
            <a:r>
              <a:rPr lang="en-US"/>
              <a:t>Example</a:t>
            </a:r>
            <a:endParaRPr lang="en-CA"/>
          </a:p>
        </p:txBody>
      </p:sp>
      <p:sp>
        <p:nvSpPr>
          <p:cNvPr id="3" name="Content Placeholder 2">
            <a:extLst>
              <a:ext uri="{FF2B5EF4-FFF2-40B4-BE49-F238E27FC236}">
                <a16:creationId xmlns:a16="http://schemas.microsoft.com/office/drawing/2014/main" id="{755E0CD8-D66A-C588-3F7E-C7651BF6280A}"/>
              </a:ext>
            </a:extLst>
          </p:cNvPr>
          <p:cNvSpPr>
            <a:spLocks noGrp="1"/>
          </p:cNvSpPr>
          <p:nvPr>
            <p:ph idx="1"/>
          </p:nvPr>
        </p:nvSpPr>
        <p:spPr>
          <a:xfrm>
            <a:off x="224725" y="759418"/>
            <a:ext cx="11817457" cy="5843684"/>
          </a:xfrm>
        </p:spPr>
        <p:txBody>
          <a:bodyPr>
            <a:noAutofit/>
          </a:bodyPr>
          <a:lstStyle/>
          <a:p>
            <a:pPr marL="0" indent="0">
              <a:lnSpc>
                <a:spcPct val="120000"/>
              </a:lnSpc>
              <a:spcBef>
                <a:spcPts val="0"/>
              </a:spcBef>
              <a:buNone/>
            </a:pPr>
            <a:r>
              <a:rPr lang="en-CA" sz="1400"/>
              <a:t>Examples; note how at runtime we re-define the abstract method over and over again according to our needs:</a:t>
            </a:r>
          </a:p>
          <a:p>
            <a:pPr marL="0" indent="0">
              <a:lnSpc>
                <a:spcPct val="120000"/>
              </a:lnSpc>
              <a:spcBef>
                <a:spcPts val="0"/>
              </a:spcBef>
              <a:buNone/>
            </a:pPr>
            <a:endParaRPr lang="en-CA" sz="1400"/>
          </a:p>
          <a:p>
            <a:pPr marL="0" indent="0">
              <a:lnSpc>
                <a:spcPct val="120000"/>
              </a:lnSpc>
              <a:spcBef>
                <a:spcPts val="0"/>
              </a:spcBef>
              <a:buNone/>
            </a:pPr>
            <a:r>
              <a:rPr lang="en-CA" sz="1400"/>
              <a:t>@FunctionalInterface</a:t>
            </a:r>
          </a:p>
          <a:p>
            <a:pPr marL="0" indent="0">
              <a:lnSpc>
                <a:spcPct val="120000"/>
              </a:lnSpc>
              <a:spcBef>
                <a:spcPts val="0"/>
              </a:spcBef>
              <a:buNone/>
            </a:pPr>
            <a:r>
              <a:rPr lang="en-CA" sz="1400"/>
              <a:t>interface Nameable{</a:t>
            </a:r>
          </a:p>
          <a:p>
            <a:pPr marL="0" indent="0">
              <a:lnSpc>
                <a:spcPct val="120000"/>
              </a:lnSpc>
              <a:spcBef>
                <a:spcPts val="0"/>
              </a:spcBef>
              <a:buNone/>
            </a:pPr>
            <a:r>
              <a:rPr lang="en-CA" sz="1400"/>
              <a:t>    String getOneString(String s1, String s2, int n);</a:t>
            </a:r>
          </a:p>
          <a:p>
            <a:pPr marL="0" indent="0">
              <a:lnSpc>
                <a:spcPct val="120000"/>
              </a:lnSpc>
              <a:spcBef>
                <a:spcPts val="0"/>
              </a:spcBef>
              <a:buNone/>
            </a:pPr>
            <a:r>
              <a:rPr lang="en-CA" sz="1400"/>
              <a:t>}</a:t>
            </a:r>
          </a:p>
          <a:p>
            <a:pPr marL="0" indent="0">
              <a:lnSpc>
                <a:spcPct val="120000"/>
              </a:lnSpc>
              <a:spcBef>
                <a:spcPts val="0"/>
              </a:spcBef>
              <a:buNone/>
            </a:pPr>
            <a:endParaRPr lang="en-CA" sz="1400"/>
          </a:p>
          <a:p>
            <a:pPr marL="0" indent="0">
              <a:lnSpc>
                <a:spcPct val="120000"/>
              </a:lnSpc>
              <a:spcBef>
                <a:spcPts val="0"/>
              </a:spcBef>
              <a:buNone/>
            </a:pPr>
            <a:r>
              <a:rPr lang="en-CA" sz="1400"/>
              <a:t>class Main{</a:t>
            </a:r>
          </a:p>
          <a:p>
            <a:pPr marL="0" indent="0">
              <a:lnSpc>
                <a:spcPct val="120000"/>
              </a:lnSpc>
              <a:spcBef>
                <a:spcPts val="0"/>
              </a:spcBef>
              <a:buNone/>
            </a:pPr>
            <a:r>
              <a:rPr lang="en-CA" sz="1400"/>
              <a:t>    public static void main(final String[] args)    {</a:t>
            </a:r>
          </a:p>
          <a:p>
            <a:pPr marL="0" indent="0">
              <a:lnSpc>
                <a:spcPct val="120000"/>
              </a:lnSpc>
              <a:spcBef>
                <a:spcPts val="0"/>
              </a:spcBef>
              <a:buNone/>
            </a:pPr>
            <a:r>
              <a:rPr lang="en-CA" sz="1400"/>
              <a:t>        // repeat strings n times</a:t>
            </a:r>
          </a:p>
          <a:p>
            <a:pPr marL="0" indent="0">
              <a:lnSpc>
                <a:spcPct val="120000"/>
              </a:lnSpc>
              <a:spcBef>
                <a:spcPts val="0"/>
              </a:spcBef>
              <a:buNone/>
            </a:pPr>
            <a:r>
              <a:rPr lang="en-CA" sz="1400"/>
              <a:t>        </a:t>
            </a:r>
            <a:r>
              <a:rPr lang="en-CA" sz="1400">
                <a:highlight>
                  <a:srgbClr val="FFFF00"/>
                </a:highlight>
              </a:rPr>
              <a:t>Nameable</a:t>
            </a:r>
            <a:r>
              <a:rPr lang="en-CA" sz="1400"/>
              <a:t> repeatNames = (first, last, repeat)-&gt;{String s =""; for(int i = 0; i &lt; repeat; i++){s+=first;s+=last;} return s;};</a:t>
            </a:r>
          </a:p>
          <a:p>
            <a:pPr marL="0" indent="0">
              <a:lnSpc>
                <a:spcPct val="120000"/>
              </a:lnSpc>
              <a:spcBef>
                <a:spcPts val="0"/>
              </a:spcBef>
              <a:buNone/>
            </a:pPr>
            <a:r>
              <a:rPr lang="en-CA" sz="1400"/>
              <a:t>        System.out.println(repeatNames.getOneString("tiger", "woods", 3));</a:t>
            </a:r>
          </a:p>
          <a:p>
            <a:pPr marL="0" indent="0">
              <a:lnSpc>
                <a:spcPct val="120000"/>
              </a:lnSpc>
              <a:spcBef>
                <a:spcPts val="0"/>
              </a:spcBef>
              <a:buNone/>
            </a:pPr>
            <a:endParaRPr lang="en-CA" sz="1400"/>
          </a:p>
          <a:p>
            <a:pPr marL="0" indent="0">
              <a:lnSpc>
                <a:spcPct val="120000"/>
              </a:lnSpc>
              <a:spcBef>
                <a:spcPts val="0"/>
              </a:spcBef>
              <a:buNone/>
            </a:pPr>
            <a:r>
              <a:rPr lang="en-CA" sz="1400"/>
              <a:t>        // string gets first n chars</a:t>
            </a:r>
          </a:p>
          <a:p>
            <a:pPr marL="0" indent="0">
              <a:lnSpc>
                <a:spcPct val="120000"/>
              </a:lnSpc>
              <a:spcBef>
                <a:spcPts val="0"/>
              </a:spcBef>
              <a:buNone/>
            </a:pPr>
            <a:r>
              <a:rPr lang="en-CA" sz="1400"/>
              <a:t>        </a:t>
            </a:r>
            <a:r>
              <a:rPr lang="en-CA" sz="1400">
                <a:highlight>
                  <a:srgbClr val="00FF00"/>
                </a:highlight>
              </a:rPr>
              <a:t>Nameable</a:t>
            </a:r>
            <a:r>
              <a:rPr lang="en-CA" sz="1400"/>
              <a:t> getSubstrings = (string1, string2, numLetters)-&gt;{String s=""; s+=string1.substring(0, numLetters); s+=string2.substring(0, numLetters);return s;};</a:t>
            </a:r>
          </a:p>
          <a:p>
            <a:pPr marL="0" indent="0">
              <a:lnSpc>
                <a:spcPct val="120000"/>
              </a:lnSpc>
              <a:spcBef>
                <a:spcPts val="0"/>
              </a:spcBef>
              <a:buNone/>
            </a:pPr>
            <a:r>
              <a:rPr lang="en-CA" sz="1400"/>
              <a:t>        System.out.println(getSubstrings.getOneString("tiger", "woods", 3));</a:t>
            </a:r>
          </a:p>
          <a:p>
            <a:pPr marL="0" indent="0">
              <a:lnSpc>
                <a:spcPct val="120000"/>
              </a:lnSpc>
              <a:spcBef>
                <a:spcPts val="0"/>
              </a:spcBef>
              <a:buNone/>
            </a:pPr>
            <a:endParaRPr lang="en-CA" sz="1400"/>
          </a:p>
          <a:p>
            <a:pPr marL="0" indent="0">
              <a:lnSpc>
                <a:spcPct val="120000"/>
              </a:lnSpc>
              <a:spcBef>
                <a:spcPts val="0"/>
              </a:spcBef>
              <a:buNone/>
            </a:pPr>
            <a:r>
              <a:rPr lang="en-CA" sz="1400"/>
              <a:t>        // get letters at position n</a:t>
            </a:r>
          </a:p>
          <a:p>
            <a:pPr marL="0" indent="0">
              <a:lnSpc>
                <a:spcPct val="120000"/>
              </a:lnSpc>
              <a:spcBef>
                <a:spcPts val="0"/>
              </a:spcBef>
              <a:buNone/>
            </a:pPr>
            <a:r>
              <a:rPr lang="en-CA" sz="1400"/>
              <a:t>        </a:t>
            </a:r>
            <a:r>
              <a:rPr lang="en-CA" sz="1400">
                <a:highlight>
                  <a:srgbClr val="00FFFF"/>
                </a:highlight>
              </a:rPr>
              <a:t>Nameable</a:t>
            </a:r>
            <a:r>
              <a:rPr lang="en-CA" sz="1400"/>
              <a:t> nthChars = (str1, str2, n)-&gt;{return "" + str1.charAt(n) + str2.charAt(n);};</a:t>
            </a:r>
          </a:p>
          <a:p>
            <a:pPr marL="0" indent="0">
              <a:lnSpc>
                <a:spcPct val="120000"/>
              </a:lnSpc>
              <a:spcBef>
                <a:spcPts val="0"/>
              </a:spcBef>
              <a:buNone/>
            </a:pPr>
            <a:r>
              <a:rPr lang="en-CA" sz="1400"/>
              <a:t>        System.out.println(nthChars.getOneString("tiger", "woods", 3));</a:t>
            </a:r>
          </a:p>
          <a:p>
            <a:pPr marL="0" indent="0">
              <a:lnSpc>
                <a:spcPct val="120000"/>
              </a:lnSpc>
              <a:spcBef>
                <a:spcPts val="0"/>
              </a:spcBef>
              <a:buNone/>
            </a:pPr>
            <a:r>
              <a:rPr lang="en-CA" sz="1400"/>
              <a:t>    }</a:t>
            </a:r>
          </a:p>
          <a:p>
            <a:pPr marL="0" indent="0">
              <a:lnSpc>
                <a:spcPct val="120000"/>
              </a:lnSpc>
              <a:spcBef>
                <a:spcPts val="0"/>
              </a:spcBef>
              <a:buNone/>
            </a:pPr>
            <a:r>
              <a:rPr lang="en-CA" sz="1400"/>
              <a:t>}</a:t>
            </a:r>
          </a:p>
        </p:txBody>
      </p:sp>
      <p:sp>
        <p:nvSpPr>
          <p:cNvPr id="4" name="Footer Placeholder 3">
            <a:extLst>
              <a:ext uri="{FF2B5EF4-FFF2-40B4-BE49-F238E27FC236}">
                <a16:creationId xmlns:a16="http://schemas.microsoft.com/office/drawing/2014/main" id="{EE6AB4E4-D372-2D52-7618-A7FD03D16BB4}"/>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4B05C9DB-095E-207F-1456-DA2B6BD0AEBB}"/>
              </a:ext>
            </a:extLst>
          </p:cNvPr>
          <p:cNvSpPr>
            <a:spLocks noGrp="1"/>
          </p:cNvSpPr>
          <p:nvPr>
            <p:ph type="sldNum" sz="quarter" idx="12"/>
          </p:nvPr>
        </p:nvSpPr>
        <p:spPr/>
        <p:txBody>
          <a:bodyPr/>
          <a:lstStyle/>
          <a:p>
            <a:fld id="{173945DC-8F99-45A8-AB5A-6B932A0147A2}" type="slidenum">
              <a:rPr lang="en-CA" smtClean="0"/>
              <a:t>11</a:t>
            </a:fld>
            <a:endParaRPr lang="en-CA"/>
          </a:p>
        </p:txBody>
      </p:sp>
    </p:spTree>
    <p:extLst>
      <p:ext uri="{BB962C8B-B14F-4D97-AF65-F5344CB8AC3E}">
        <p14:creationId xmlns:p14="http://schemas.microsoft.com/office/powerpoint/2010/main" val="115742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7652-C975-E80B-F5AB-E4FD620FD4FB}"/>
              </a:ext>
            </a:extLst>
          </p:cNvPr>
          <p:cNvSpPr>
            <a:spLocks noGrp="1"/>
          </p:cNvSpPr>
          <p:nvPr>
            <p:ph type="title"/>
          </p:nvPr>
        </p:nvSpPr>
        <p:spPr/>
        <p:txBody>
          <a:bodyPr/>
          <a:lstStyle/>
          <a:p>
            <a:r>
              <a:rPr lang="en-US"/>
              <a:t>Syntax</a:t>
            </a:r>
            <a:endParaRPr lang="en-CA"/>
          </a:p>
        </p:txBody>
      </p:sp>
      <p:sp>
        <p:nvSpPr>
          <p:cNvPr id="3" name="Content Placeholder 2">
            <a:extLst>
              <a:ext uri="{FF2B5EF4-FFF2-40B4-BE49-F238E27FC236}">
                <a16:creationId xmlns:a16="http://schemas.microsoft.com/office/drawing/2014/main" id="{B530A81E-BA33-7ACD-7A76-E9E7BCCC52DA}"/>
              </a:ext>
            </a:extLst>
          </p:cNvPr>
          <p:cNvSpPr>
            <a:spLocks noGrp="1"/>
          </p:cNvSpPr>
          <p:nvPr>
            <p:ph idx="1"/>
          </p:nvPr>
        </p:nvSpPr>
        <p:spPr>
          <a:xfrm>
            <a:off x="838200" y="1825625"/>
            <a:ext cx="11008540" cy="4351338"/>
          </a:xfrm>
        </p:spPr>
        <p:txBody>
          <a:bodyPr/>
          <a:lstStyle/>
          <a:p>
            <a:r>
              <a:rPr lang="en-US"/>
              <a:t>Syntax rules for lamba expressions:</a:t>
            </a:r>
          </a:p>
          <a:p>
            <a:r>
              <a:rPr lang="en-US"/>
              <a:t>()-&gt;{}	// (parentheses) needed if no parameters</a:t>
            </a:r>
          </a:p>
          <a:p>
            <a:r>
              <a:rPr lang="en-US"/>
              <a:t>x-&gt;{} 	// brackets not needed if there is a single parameter, unless:</a:t>
            </a:r>
          </a:p>
          <a:p>
            <a:r>
              <a:rPr lang="en-US"/>
              <a:t>(int x)-&gt;{} 	// brackets needed if you choose to define the datatype for a single parameter</a:t>
            </a:r>
          </a:p>
          <a:p>
            <a:r>
              <a:rPr lang="en-US"/>
              <a:t>(x, y)-&gt;{} 	// brackets needed for multiple parameters</a:t>
            </a:r>
          </a:p>
          <a:p>
            <a:r>
              <a:rPr lang="en-US"/>
              <a:t>x-&gt;code 	// curly braces not needed if just one single instruction and the evaluation of the code matches the method's return type</a:t>
            </a:r>
            <a:endParaRPr lang="en-CA"/>
          </a:p>
        </p:txBody>
      </p:sp>
      <p:sp>
        <p:nvSpPr>
          <p:cNvPr id="4" name="Footer Placeholder 3">
            <a:extLst>
              <a:ext uri="{FF2B5EF4-FFF2-40B4-BE49-F238E27FC236}">
                <a16:creationId xmlns:a16="http://schemas.microsoft.com/office/drawing/2014/main" id="{68882A8C-CEE7-BBB7-B606-6D7D56EFFEE9}"/>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5ED8E0E3-31D0-A7F9-D797-9AF85DE366F8}"/>
              </a:ext>
            </a:extLst>
          </p:cNvPr>
          <p:cNvSpPr>
            <a:spLocks noGrp="1"/>
          </p:cNvSpPr>
          <p:nvPr>
            <p:ph type="sldNum" sz="quarter" idx="12"/>
          </p:nvPr>
        </p:nvSpPr>
        <p:spPr/>
        <p:txBody>
          <a:bodyPr/>
          <a:lstStyle/>
          <a:p>
            <a:fld id="{173945DC-8F99-45A8-AB5A-6B932A0147A2}" type="slidenum">
              <a:rPr lang="en-CA" smtClean="0"/>
              <a:t>12</a:t>
            </a:fld>
            <a:endParaRPr lang="en-CA"/>
          </a:p>
        </p:txBody>
      </p:sp>
    </p:spTree>
    <p:extLst>
      <p:ext uri="{BB962C8B-B14F-4D97-AF65-F5344CB8AC3E}">
        <p14:creationId xmlns:p14="http://schemas.microsoft.com/office/powerpoint/2010/main" val="28234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3DFD-F636-9868-39BA-9172900B87FA}"/>
              </a:ext>
            </a:extLst>
          </p:cNvPr>
          <p:cNvSpPr>
            <a:spLocks noGrp="1"/>
          </p:cNvSpPr>
          <p:nvPr>
            <p:ph type="title"/>
          </p:nvPr>
        </p:nvSpPr>
        <p:spPr/>
        <p:txBody>
          <a:bodyPr/>
          <a:lstStyle/>
          <a:p>
            <a:r>
              <a:rPr lang="en-US"/>
              <a:t>Lamba Examples</a:t>
            </a:r>
            <a:endParaRPr lang="en-CA"/>
          </a:p>
        </p:txBody>
      </p:sp>
      <p:sp>
        <p:nvSpPr>
          <p:cNvPr id="3" name="Content Placeholder 2">
            <a:extLst>
              <a:ext uri="{FF2B5EF4-FFF2-40B4-BE49-F238E27FC236}">
                <a16:creationId xmlns:a16="http://schemas.microsoft.com/office/drawing/2014/main" id="{7A2A4083-1D90-726D-9D59-9A28ED5C2C1B}"/>
              </a:ext>
            </a:extLst>
          </p:cNvPr>
          <p:cNvSpPr>
            <a:spLocks noGrp="1"/>
          </p:cNvSpPr>
          <p:nvPr>
            <p:ph idx="1"/>
          </p:nvPr>
        </p:nvSpPr>
        <p:spPr>
          <a:xfrm>
            <a:off x="838200" y="1340603"/>
            <a:ext cx="10515600" cy="4836360"/>
          </a:xfrm>
        </p:spPr>
        <p:txBody>
          <a:bodyPr>
            <a:normAutofit fontScale="47500" lnSpcReduction="20000"/>
          </a:bodyPr>
          <a:lstStyle/>
          <a:p>
            <a:pPr marL="0" indent="0">
              <a:buNone/>
            </a:pPr>
            <a:r>
              <a:rPr lang="en-CA"/>
              <a:t>@FunctionalInterface</a:t>
            </a:r>
          </a:p>
          <a:p>
            <a:pPr marL="0" indent="0">
              <a:buNone/>
            </a:pPr>
            <a:r>
              <a:rPr lang="en-CA"/>
              <a:t>interface Mathable</a:t>
            </a:r>
          </a:p>
          <a:p>
            <a:pPr marL="0" indent="0">
              <a:buNone/>
            </a:pPr>
            <a:r>
              <a:rPr lang="en-CA"/>
              <a:t>{</a:t>
            </a:r>
          </a:p>
          <a:p>
            <a:pPr marL="0" indent="0">
              <a:buNone/>
            </a:pPr>
            <a:r>
              <a:rPr lang="en-CA"/>
              <a:t>    double doMath(int op1, int op2);</a:t>
            </a:r>
          </a:p>
          <a:p>
            <a:pPr marL="0" indent="0">
              <a:buNone/>
            </a:pPr>
            <a:r>
              <a:rPr lang="en-CA"/>
              <a:t>}</a:t>
            </a:r>
          </a:p>
          <a:p>
            <a:pPr marL="0" indent="0">
              <a:buNone/>
            </a:pPr>
            <a:endParaRPr lang="en-CA"/>
          </a:p>
          <a:p>
            <a:pPr marL="0" indent="0">
              <a:buNone/>
            </a:pPr>
            <a:r>
              <a:rPr lang="en-CA"/>
              <a:t>class MathStuff</a:t>
            </a:r>
          </a:p>
          <a:p>
            <a:pPr marL="0" indent="0">
              <a:buNone/>
            </a:pPr>
            <a:r>
              <a:rPr lang="en-CA"/>
              <a:t>{</a:t>
            </a:r>
          </a:p>
          <a:p>
            <a:pPr marL="0" indent="0">
              <a:buNone/>
            </a:pPr>
            <a:r>
              <a:rPr lang="en-CA"/>
              <a:t>    public static void main(final String[] args)</a:t>
            </a:r>
          </a:p>
          <a:p>
            <a:pPr marL="0" indent="0">
              <a:buNone/>
            </a:pPr>
            <a:r>
              <a:rPr lang="en-CA"/>
              <a:t>    {</a:t>
            </a:r>
          </a:p>
          <a:p>
            <a:pPr marL="0" indent="0">
              <a:buNone/>
            </a:pPr>
            <a:r>
              <a:rPr lang="en-CA"/>
              <a:t>        </a:t>
            </a:r>
            <a:r>
              <a:rPr lang="en-CA">
                <a:highlight>
                  <a:srgbClr val="FFFF00"/>
                </a:highlight>
              </a:rPr>
              <a:t>Mathable</a:t>
            </a:r>
            <a:r>
              <a:rPr lang="en-CA"/>
              <a:t> add = (a,b)-&gt;a+b;</a:t>
            </a:r>
          </a:p>
          <a:p>
            <a:pPr marL="0" indent="0">
              <a:buNone/>
            </a:pPr>
            <a:r>
              <a:rPr lang="en-CA"/>
              <a:t>        System.out.println(add.doMath(2, 6)); 	// 8.0</a:t>
            </a:r>
          </a:p>
          <a:p>
            <a:pPr marL="0" indent="0">
              <a:buNone/>
            </a:pPr>
            <a:endParaRPr lang="en-CA"/>
          </a:p>
          <a:p>
            <a:pPr marL="0" indent="0">
              <a:buNone/>
            </a:pPr>
            <a:r>
              <a:rPr lang="en-CA"/>
              <a:t>        </a:t>
            </a:r>
            <a:r>
              <a:rPr lang="en-CA">
                <a:highlight>
                  <a:srgbClr val="00FF00"/>
                </a:highlight>
              </a:rPr>
              <a:t>Mathable</a:t>
            </a:r>
            <a:r>
              <a:rPr lang="en-CA"/>
              <a:t> power = (x,y)-&gt;Math.pow(x,y);  		// or power = (x,y)-&gt;{return Math.pow(x,y);}</a:t>
            </a:r>
          </a:p>
          <a:p>
            <a:pPr marL="0" indent="0">
              <a:buNone/>
            </a:pPr>
            <a:r>
              <a:rPr lang="en-CA"/>
              <a:t>        System.out.println(power.doMath(2, 6)); 	// 64.0</a:t>
            </a:r>
          </a:p>
          <a:p>
            <a:pPr marL="0" indent="0">
              <a:buNone/>
            </a:pPr>
            <a:r>
              <a:rPr lang="en-CA"/>
              <a:t>    }</a:t>
            </a:r>
          </a:p>
          <a:p>
            <a:pPr marL="0" indent="0">
              <a:buNone/>
            </a:pPr>
            <a:r>
              <a:rPr lang="en-CA"/>
              <a:t>}</a:t>
            </a:r>
          </a:p>
        </p:txBody>
      </p:sp>
      <p:sp>
        <p:nvSpPr>
          <p:cNvPr id="4" name="Footer Placeholder 3">
            <a:extLst>
              <a:ext uri="{FF2B5EF4-FFF2-40B4-BE49-F238E27FC236}">
                <a16:creationId xmlns:a16="http://schemas.microsoft.com/office/drawing/2014/main" id="{2F7B85A7-FBF1-F17A-817B-9BC95DC6F774}"/>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2FA7E7D8-D751-07B5-7D37-7D2259E213BD}"/>
              </a:ext>
            </a:extLst>
          </p:cNvPr>
          <p:cNvSpPr>
            <a:spLocks noGrp="1"/>
          </p:cNvSpPr>
          <p:nvPr>
            <p:ph type="sldNum" sz="quarter" idx="12"/>
          </p:nvPr>
        </p:nvSpPr>
        <p:spPr/>
        <p:txBody>
          <a:bodyPr/>
          <a:lstStyle/>
          <a:p>
            <a:fld id="{173945DC-8F99-45A8-AB5A-6B932A0147A2}" type="slidenum">
              <a:rPr lang="en-CA" smtClean="0"/>
              <a:t>13</a:t>
            </a:fld>
            <a:endParaRPr lang="en-CA"/>
          </a:p>
        </p:txBody>
      </p:sp>
    </p:spTree>
    <p:extLst>
      <p:ext uri="{BB962C8B-B14F-4D97-AF65-F5344CB8AC3E}">
        <p14:creationId xmlns:p14="http://schemas.microsoft.com/office/powerpoint/2010/main" val="37601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D24DE9-90A5-AFAD-56F1-1C9294160DC9}"/>
              </a:ext>
            </a:extLst>
          </p:cNvPr>
          <p:cNvSpPr>
            <a:spLocks noGrp="1"/>
          </p:cNvSpPr>
          <p:nvPr>
            <p:ph type="title"/>
          </p:nvPr>
        </p:nvSpPr>
        <p:spPr/>
        <p:txBody>
          <a:bodyPr/>
          <a:lstStyle/>
          <a:p>
            <a:r>
              <a:rPr lang="en-US"/>
              <a:t>Java’s Functional Interfaces</a:t>
            </a:r>
            <a:endParaRPr lang="en-CA"/>
          </a:p>
        </p:txBody>
      </p:sp>
      <p:sp>
        <p:nvSpPr>
          <p:cNvPr id="5" name="Content Placeholder 4">
            <a:extLst>
              <a:ext uri="{FF2B5EF4-FFF2-40B4-BE49-F238E27FC236}">
                <a16:creationId xmlns:a16="http://schemas.microsoft.com/office/drawing/2014/main" id="{FE290752-3DA9-CE08-06DD-6947D6D7675E}"/>
              </a:ext>
            </a:extLst>
          </p:cNvPr>
          <p:cNvSpPr>
            <a:spLocks noGrp="1"/>
          </p:cNvSpPr>
          <p:nvPr>
            <p:ph sz="half" idx="1"/>
          </p:nvPr>
        </p:nvSpPr>
        <p:spPr>
          <a:xfrm>
            <a:off x="838199" y="1480842"/>
            <a:ext cx="4979973" cy="4696121"/>
          </a:xfrm>
        </p:spPr>
        <p:txBody>
          <a:bodyPr>
            <a:noAutofit/>
          </a:bodyPr>
          <a:lstStyle/>
          <a:p>
            <a:pPr marL="0" indent="0">
              <a:buNone/>
            </a:pPr>
            <a:r>
              <a:rPr lang="en-CA"/>
              <a:t>The java.lang.Iterable interface is a Functional Interface; but we are interested in its default forEach method, which takes one parameter: a </a:t>
            </a:r>
            <a:r>
              <a:rPr lang="en-CA" u="sng"/>
              <a:t>Consumer</a:t>
            </a:r>
            <a:r>
              <a:rPr lang="en-CA"/>
              <a:t> Functional Interface which has one abstract method: void accept(T t); in other words, the forEach method can take a lambda expression that takes any single type as an argument, and returns void. For example:</a:t>
            </a:r>
          </a:p>
        </p:txBody>
      </p:sp>
      <p:sp>
        <p:nvSpPr>
          <p:cNvPr id="6" name="Content Placeholder 5">
            <a:extLst>
              <a:ext uri="{FF2B5EF4-FFF2-40B4-BE49-F238E27FC236}">
                <a16:creationId xmlns:a16="http://schemas.microsoft.com/office/drawing/2014/main" id="{3F34362D-BF8C-38E8-ED99-B19EB993AEFC}"/>
              </a:ext>
            </a:extLst>
          </p:cNvPr>
          <p:cNvSpPr>
            <a:spLocks noGrp="1"/>
          </p:cNvSpPr>
          <p:nvPr>
            <p:ph sz="half" idx="2"/>
          </p:nvPr>
        </p:nvSpPr>
        <p:spPr>
          <a:xfrm>
            <a:off x="6172199" y="1238081"/>
            <a:ext cx="5877733" cy="4938882"/>
          </a:xfrm>
        </p:spPr>
        <p:txBody>
          <a:bodyPr>
            <a:noAutofit/>
          </a:bodyPr>
          <a:lstStyle/>
          <a:p>
            <a:pPr marL="0" indent="0">
              <a:lnSpc>
                <a:spcPct val="120000"/>
              </a:lnSpc>
              <a:spcBef>
                <a:spcPts val="0"/>
              </a:spcBef>
              <a:buNone/>
            </a:pPr>
            <a:r>
              <a:rPr lang="en-CA" sz="1100"/>
              <a:t>import java.util.ArrayList;</a:t>
            </a:r>
          </a:p>
          <a:p>
            <a:pPr marL="0" indent="0">
              <a:lnSpc>
                <a:spcPct val="120000"/>
              </a:lnSpc>
              <a:spcBef>
                <a:spcPts val="0"/>
              </a:spcBef>
              <a:buNone/>
            </a:pPr>
            <a:r>
              <a:rPr lang="en-CA" sz="1100"/>
              <a:t>import java.util.Arrays;</a:t>
            </a:r>
          </a:p>
          <a:p>
            <a:pPr marL="0" indent="0">
              <a:lnSpc>
                <a:spcPct val="120000"/>
              </a:lnSpc>
              <a:spcBef>
                <a:spcPts val="0"/>
              </a:spcBef>
              <a:buNone/>
            </a:pPr>
            <a:r>
              <a:rPr lang="en-CA" sz="1100"/>
              <a:t>import java.util.List;</a:t>
            </a:r>
          </a:p>
          <a:p>
            <a:pPr marL="0" indent="0">
              <a:lnSpc>
                <a:spcPct val="120000"/>
              </a:lnSpc>
              <a:spcBef>
                <a:spcPts val="0"/>
              </a:spcBef>
              <a:buNone/>
            </a:pPr>
            <a:r>
              <a:rPr lang="en-CA" sz="1100"/>
              <a:t>class BookStore{</a:t>
            </a:r>
          </a:p>
          <a:p>
            <a:pPr marL="0" indent="0">
              <a:lnSpc>
                <a:spcPct val="120000"/>
              </a:lnSpc>
              <a:spcBef>
                <a:spcPts val="0"/>
              </a:spcBef>
              <a:buNone/>
            </a:pPr>
            <a:r>
              <a:rPr lang="en-CA" sz="1100"/>
              <a:t>    public static void main(final String[] args)    {</a:t>
            </a:r>
          </a:p>
          <a:p>
            <a:pPr marL="0" indent="0">
              <a:lnSpc>
                <a:spcPct val="120000"/>
              </a:lnSpc>
              <a:spcBef>
                <a:spcPts val="0"/>
              </a:spcBef>
              <a:buNone/>
            </a:pPr>
            <a:r>
              <a:rPr lang="en-CA" sz="1100"/>
              <a:t>        List&lt;String&gt; titles;</a:t>
            </a:r>
          </a:p>
          <a:p>
            <a:pPr marL="0" indent="0">
              <a:lnSpc>
                <a:spcPct val="120000"/>
              </a:lnSpc>
              <a:spcBef>
                <a:spcPts val="0"/>
              </a:spcBef>
              <a:buNone/>
            </a:pPr>
            <a:r>
              <a:rPr lang="en-CA" sz="1100"/>
              <a:t>        titles = new ArrayList&lt;&gt;();</a:t>
            </a:r>
          </a:p>
          <a:p>
            <a:pPr marL="0" indent="0">
              <a:lnSpc>
                <a:spcPct val="120000"/>
              </a:lnSpc>
              <a:spcBef>
                <a:spcPts val="0"/>
              </a:spcBef>
              <a:buNone/>
            </a:pPr>
            <a:r>
              <a:rPr lang="en-CA" sz="1100"/>
              <a:t>        String[] data = {"Anna Karenina", "Madame Bovary", "War and Peace", "The Great Gatsby", </a:t>
            </a:r>
            <a:br>
              <a:rPr lang="en-CA" sz="1100"/>
            </a:br>
            <a:r>
              <a:rPr lang="en-CA" sz="1100"/>
              <a:t>                                    "Lolita", "Middlemarch",  "The Adventures of Huckleberry Finn",</a:t>
            </a:r>
          </a:p>
          <a:p>
            <a:pPr marL="0" indent="0">
              <a:lnSpc>
                <a:spcPct val="120000"/>
              </a:lnSpc>
              <a:spcBef>
                <a:spcPts val="0"/>
              </a:spcBef>
              <a:buNone/>
            </a:pPr>
            <a:r>
              <a:rPr lang="en-CA" sz="1100"/>
              <a:t>        "The Stories of Anton Chekhov", "In Search of Lost Time", "Hamlet"};</a:t>
            </a:r>
          </a:p>
          <a:p>
            <a:pPr marL="0" indent="0">
              <a:lnSpc>
                <a:spcPct val="120000"/>
              </a:lnSpc>
              <a:spcBef>
                <a:spcPts val="0"/>
              </a:spcBef>
              <a:buNone/>
            </a:pPr>
            <a:r>
              <a:rPr lang="en-CA" sz="1100"/>
              <a:t>        titles = Arrays.stream(data).toList();</a:t>
            </a:r>
          </a:p>
          <a:p>
            <a:pPr marL="0" indent="0">
              <a:lnSpc>
                <a:spcPct val="120000"/>
              </a:lnSpc>
              <a:spcBef>
                <a:spcPts val="0"/>
              </a:spcBef>
              <a:buNone/>
            </a:pPr>
            <a:r>
              <a:rPr lang="en-CA" sz="1100" b="1"/>
              <a:t>        titles.forEach(title -&gt; {</a:t>
            </a:r>
          </a:p>
          <a:p>
            <a:pPr marL="0" indent="0">
              <a:lnSpc>
                <a:spcPct val="120000"/>
              </a:lnSpc>
              <a:spcBef>
                <a:spcPts val="0"/>
              </a:spcBef>
              <a:buNone/>
            </a:pPr>
            <a:r>
              <a:rPr lang="en-CA" sz="1100" b="1"/>
              <a:t>            if(title.length() &lt; 10)</a:t>
            </a:r>
          </a:p>
          <a:p>
            <a:pPr marL="0" indent="0">
              <a:lnSpc>
                <a:spcPct val="120000"/>
              </a:lnSpc>
              <a:spcBef>
                <a:spcPts val="0"/>
              </a:spcBef>
              <a:buNone/>
            </a:pPr>
            <a:r>
              <a:rPr lang="en-CA" sz="1100" b="1"/>
              <a:t>            {</a:t>
            </a:r>
          </a:p>
          <a:p>
            <a:pPr marL="0" indent="0">
              <a:lnSpc>
                <a:spcPct val="120000"/>
              </a:lnSpc>
              <a:spcBef>
                <a:spcPts val="0"/>
              </a:spcBef>
              <a:buNone/>
            </a:pPr>
            <a:r>
              <a:rPr lang="en-CA" sz="1100" b="1"/>
              <a:t>                System.out.println(title);</a:t>
            </a:r>
          </a:p>
          <a:p>
            <a:pPr marL="0" indent="0">
              <a:lnSpc>
                <a:spcPct val="120000"/>
              </a:lnSpc>
              <a:spcBef>
                <a:spcPts val="0"/>
              </a:spcBef>
              <a:buNone/>
            </a:pPr>
            <a:r>
              <a:rPr lang="en-CA" sz="1100" b="1"/>
              <a:t>            }</a:t>
            </a:r>
          </a:p>
          <a:p>
            <a:pPr marL="0" indent="0">
              <a:lnSpc>
                <a:spcPct val="120000"/>
              </a:lnSpc>
              <a:spcBef>
                <a:spcPts val="0"/>
              </a:spcBef>
              <a:buNone/>
            </a:pPr>
            <a:r>
              <a:rPr lang="en-CA" sz="1100" b="1"/>
              <a:t>        });</a:t>
            </a:r>
          </a:p>
          <a:p>
            <a:pPr marL="0" indent="0">
              <a:lnSpc>
                <a:spcPct val="120000"/>
              </a:lnSpc>
              <a:spcBef>
                <a:spcPts val="0"/>
              </a:spcBef>
              <a:buNone/>
            </a:pPr>
            <a:r>
              <a:rPr lang="en-CA" sz="1100"/>
              <a:t>        titles.forEach(t -&gt; {</a:t>
            </a:r>
          </a:p>
          <a:p>
            <a:pPr marL="0" indent="0">
              <a:lnSpc>
                <a:spcPct val="120000"/>
              </a:lnSpc>
              <a:spcBef>
                <a:spcPts val="0"/>
              </a:spcBef>
              <a:buNone/>
            </a:pPr>
            <a:r>
              <a:rPr lang="en-CA" sz="1100"/>
              <a:t>            if(t.contains("of"))</a:t>
            </a:r>
          </a:p>
          <a:p>
            <a:pPr marL="0" indent="0">
              <a:lnSpc>
                <a:spcPct val="120000"/>
              </a:lnSpc>
              <a:spcBef>
                <a:spcPts val="0"/>
              </a:spcBef>
              <a:buNone/>
            </a:pPr>
            <a:r>
              <a:rPr lang="en-CA" sz="1100"/>
              <a:t>            {</a:t>
            </a:r>
          </a:p>
          <a:p>
            <a:pPr marL="0" indent="0">
              <a:lnSpc>
                <a:spcPct val="120000"/>
              </a:lnSpc>
              <a:spcBef>
                <a:spcPts val="0"/>
              </a:spcBef>
              <a:buNone/>
            </a:pPr>
            <a:r>
              <a:rPr lang="en-CA" sz="1100"/>
              <a:t>                System.out.println(t);</a:t>
            </a:r>
          </a:p>
          <a:p>
            <a:pPr marL="0" indent="0">
              <a:lnSpc>
                <a:spcPct val="120000"/>
              </a:lnSpc>
              <a:spcBef>
                <a:spcPts val="0"/>
              </a:spcBef>
              <a:buNone/>
            </a:pPr>
            <a:r>
              <a:rPr lang="en-CA" sz="1100"/>
              <a:t>            }</a:t>
            </a:r>
          </a:p>
          <a:p>
            <a:pPr marL="0" indent="0">
              <a:lnSpc>
                <a:spcPct val="120000"/>
              </a:lnSpc>
              <a:spcBef>
                <a:spcPts val="0"/>
              </a:spcBef>
              <a:buNone/>
            </a:pPr>
            <a:r>
              <a:rPr lang="en-CA" sz="1100"/>
              <a:t>        });</a:t>
            </a:r>
          </a:p>
          <a:p>
            <a:pPr marL="0" indent="0">
              <a:lnSpc>
                <a:spcPct val="120000"/>
              </a:lnSpc>
              <a:spcBef>
                <a:spcPts val="0"/>
              </a:spcBef>
              <a:buNone/>
            </a:pPr>
            <a:r>
              <a:rPr lang="en-CA" sz="1100"/>
              <a:t>    }</a:t>
            </a:r>
          </a:p>
          <a:p>
            <a:pPr marL="0" indent="0">
              <a:lnSpc>
                <a:spcPct val="120000"/>
              </a:lnSpc>
              <a:spcBef>
                <a:spcPts val="0"/>
              </a:spcBef>
              <a:buNone/>
            </a:pPr>
            <a:r>
              <a:rPr lang="en-CA" sz="1100"/>
              <a:t>}</a:t>
            </a:r>
          </a:p>
        </p:txBody>
      </p:sp>
      <p:sp>
        <p:nvSpPr>
          <p:cNvPr id="7" name="Footer Placeholder 6">
            <a:extLst>
              <a:ext uri="{FF2B5EF4-FFF2-40B4-BE49-F238E27FC236}">
                <a16:creationId xmlns:a16="http://schemas.microsoft.com/office/drawing/2014/main" id="{1468ABF5-AAD4-4833-C067-EE64562AA595}"/>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EEA9B156-8D10-8B45-68F6-3B1B5B3FA8A2}"/>
              </a:ext>
            </a:extLst>
          </p:cNvPr>
          <p:cNvSpPr>
            <a:spLocks noGrp="1"/>
          </p:cNvSpPr>
          <p:nvPr>
            <p:ph type="sldNum" sz="quarter" idx="12"/>
          </p:nvPr>
        </p:nvSpPr>
        <p:spPr/>
        <p:txBody>
          <a:bodyPr/>
          <a:lstStyle/>
          <a:p>
            <a:fld id="{173945DC-8F99-45A8-AB5A-6B932A0147A2}" type="slidenum">
              <a:rPr lang="en-CA" smtClean="0"/>
              <a:t>14</a:t>
            </a:fld>
            <a:endParaRPr lang="en-CA"/>
          </a:p>
        </p:txBody>
      </p:sp>
    </p:spTree>
    <p:extLst>
      <p:ext uri="{BB962C8B-B14F-4D97-AF65-F5344CB8AC3E}">
        <p14:creationId xmlns:p14="http://schemas.microsoft.com/office/powerpoint/2010/main" val="224695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A1D69-E4E2-E25C-29CA-6114633E6CD3}"/>
              </a:ext>
            </a:extLst>
          </p:cNvPr>
          <p:cNvSpPr>
            <a:spLocks noGrp="1"/>
          </p:cNvSpPr>
          <p:nvPr>
            <p:ph type="title"/>
          </p:nvPr>
        </p:nvSpPr>
        <p:spPr/>
        <p:txBody>
          <a:bodyPr/>
          <a:lstStyle/>
          <a:p>
            <a:r>
              <a:rPr lang="en-US"/>
              <a:t>Lambda (and a bit of method reference!)</a:t>
            </a:r>
            <a:endParaRPr lang="en-CA"/>
          </a:p>
        </p:txBody>
      </p:sp>
      <p:sp>
        <p:nvSpPr>
          <p:cNvPr id="6" name="Content Placeholder 5">
            <a:extLst>
              <a:ext uri="{FF2B5EF4-FFF2-40B4-BE49-F238E27FC236}">
                <a16:creationId xmlns:a16="http://schemas.microsoft.com/office/drawing/2014/main" id="{9315A388-12F1-A23F-DD3B-9D57B3E8CE1B}"/>
              </a:ext>
            </a:extLst>
          </p:cNvPr>
          <p:cNvSpPr>
            <a:spLocks noGrp="1"/>
          </p:cNvSpPr>
          <p:nvPr>
            <p:ph idx="1"/>
          </p:nvPr>
        </p:nvSpPr>
        <p:spPr>
          <a:xfrm>
            <a:off x="838200" y="1278542"/>
            <a:ext cx="10515600" cy="4898421"/>
          </a:xfrm>
        </p:spPr>
        <p:txBody>
          <a:bodyPr>
            <a:noAutofit/>
          </a:bodyPr>
          <a:lstStyle/>
          <a:p>
            <a:pPr marL="0" indent="0">
              <a:lnSpc>
                <a:spcPct val="120000"/>
              </a:lnSpc>
              <a:spcBef>
                <a:spcPts val="0"/>
              </a:spcBef>
              <a:buNone/>
            </a:pPr>
            <a:r>
              <a:rPr lang="en-CA" sz="1100"/>
              <a:t>import java.util.ArrayList;</a:t>
            </a:r>
          </a:p>
          <a:p>
            <a:pPr marL="0" indent="0">
              <a:lnSpc>
                <a:spcPct val="120000"/>
              </a:lnSpc>
              <a:spcBef>
                <a:spcPts val="0"/>
              </a:spcBef>
              <a:buNone/>
            </a:pPr>
            <a:r>
              <a:rPr lang="en-CA" sz="1100"/>
              <a:t>import java.util.List;</a:t>
            </a:r>
          </a:p>
          <a:p>
            <a:pPr marL="0" indent="0">
              <a:lnSpc>
                <a:spcPct val="120000"/>
              </a:lnSpc>
              <a:spcBef>
                <a:spcPts val="0"/>
              </a:spcBef>
              <a:buNone/>
            </a:pPr>
            <a:r>
              <a:rPr lang="en-CA" sz="1100"/>
              <a:t>public class Notebook{</a:t>
            </a:r>
          </a:p>
          <a:p>
            <a:pPr marL="0" indent="0">
              <a:lnSpc>
                <a:spcPct val="120000"/>
              </a:lnSpc>
              <a:spcBef>
                <a:spcPts val="0"/>
              </a:spcBef>
              <a:buNone/>
            </a:pPr>
            <a:r>
              <a:rPr lang="en-CA" sz="1100"/>
              <a:t>    public static void main(final String[] args)    {</a:t>
            </a:r>
          </a:p>
          <a:p>
            <a:pPr marL="0" indent="0">
              <a:lnSpc>
                <a:spcPct val="120000"/>
              </a:lnSpc>
              <a:spcBef>
                <a:spcPts val="0"/>
              </a:spcBef>
              <a:buNone/>
            </a:pPr>
            <a:r>
              <a:rPr lang="en-CA" sz="1100"/>
              <a:t>        final List&lt;String&gt; notes;</a:t>
            </a:r>
          </a:p>
          <a:p>
            <a:pPr marL="0" indent="0">
              <a:lnSpc>
                <a:spcPct val="120000"/>
              </a:lnSpc>
              <a:spcBef>
                <a:spcPts val="0"/>
              </a:spcBef>
              <a:buNone/>
            </a:pPr>
            <a:r>
              <a:rPr lang="en-CA" sz="1100"/>
              <a:t>        notes = new ArrayList&lt;&gt;();</a:t>
            </a:r>
          </a:p>
          <a:p>
            <a:pPr marL="0" indent="0">
              <a:lnSpc>
                <a:spcPct val="120000"/>
              </a:lnSpc>
              <a:spcBef>
                <a:spcPts val="0"/>
              </a:spcBef>
              <a:buNone/>
            </a:pPr>
            <a:r>
              <a:rPr lang="en-CA" sz="1100"/>
              <a:t>        notes.add("Work Hard");</a:t>
            </a:r>
          </a:p>
          <a:p>
            <a:pPr marL="0" indent="0">
              <a:lnSpc>
                <a:spcPct val="120000"/>
              </a:lnSpc>
              <a:spcBef>
                <a:spcPts val="0"/>
              </a:spcBef>
              <a:buNone/>
            </a:pPr>
            <a:r>
              <a:rPr lang="en-CA" sz="1100"/>
              <a:t>        notes.add("Have Fun");</a:t>
            </a:r>
          </a:p>
          <a:p>
            <a:pPr marL="0" indent="0">
              <a:lnSpc>
                <a:spcPct val="120000"/>
              </a:lnSpc>
              <a:spcBef>
                <a:spcPts val="0"/>
              </a:spcBef>
              <a:buNone/>
            </a:pPr>
            <a:r>
              <a:rPr lang="en-CA" sz="1100" b="1"/>
              <a:t>        //display(notes, Notebook::upperIt);</a:t>
            </a:r>
          </a:p>
          <a:p>
            <a:pPr marL="0" indent="0">
              <a:lnSpc>
                <a:spcPct val="120000"/>
              </a:lnSpc>
              <a:spcBef>
                <a:spcPts val="0"/>
              </a:spcBef>
              <a:buNone/>
            </a:pPr>
            <a:r>
              <a:rPr lang="en-CA" sz="1100"/>
              <a:t>        display(notes, s -&gt; s.toUpperCase());</a:t>
            </a:r>
          </a:p>
          <a:p>
            <a:pPr marL="0" indent="0">
              <a:lnSpc>
                <a:spcPct val="120000"/>
              </a:lnSpc>
              <a:spcBef>
                <a:spcPts val="0"/>
              </a:spcBef>
              <a:buNone/>
            </a:pPr>
            <a:r>
              <a:rPr lang="en-CA" sz="1100"/>
              <a:t>    }</a:t>
            </a:r>
          </a:p>
          <a:p>
            <a:pPr marL="0" indent="0">
              <a:lnSpc>
                <a:spcPct val="120000"/>
              </a:lnSpc>
              <a:spcBef>
                <a:spcPts val="0"/>
              </a:spcBef>
              <a:buNone/>
            </a:pPr>
            <a:r>
              <a:rPr lang="en-CA" sz="1100"/>
              <a:t>    private static String lowerIt(String input)    {</a:t>
            </a:r>
          </a:p>
          <a:p>
            <a:pPr marL="0" indent="0">
              <a:lnSpc>
                <a:spcPct val="120000"/>
              </a:lnSpc>
              <a:spcBef>
                <a:spcPts val="0"/>
              </a:spcBef>
              <a:buNone/>
            </a:pPr>
            <a:r>
              <a:rPr lang="en-CA" sz="1100"/>
              <a:t>        return input.toLowerCase();</a:t>
            </a:r>
          </a:p>
          <a:p>
            <a:pPr marL="0" indent="0">
              <a:lnSpc>
                <a:spcPct val="120000"/>
              </a:lnSpc>
              <a:spcBef>
                <a:spcPts val="0"/>
              </a:spcBef>
              <a:buNone/>
            </a:pPr>
            <a:r>
              <a:rPr lang="en-CA" sz="1100"/>
              <a:t>    }</a:t>
            </a:r>
          </a:p>
          <a:p>
            <a:pPr marL="0" indent="0">
              <a:lnSpc>
                <a:spcPct val="120000"/>
              </a:lnSpc>
              <a:spcBef>
                <a:spcPts val="0"/>
              </a:spcBef>
              <a:buNone/>
            </a:pPr>
            <a:r>
              <a:rPr lang="en-CA" sz="1100"/>
              <a:t>    private static String upperIt(String input)    {</a:t>
            </a:r>
          </a:p>
          <a:p>
            <a:pPr marL="0" indent="0">
              <a:lnSpc>
                <a:spcPct val="120000"/>
              </a:lnSpc>
              <a:spcBef>
                <a:spcPts val="0"/>
              </a:spcBef>
              <a:buNone/>
            </a:pPr>
            <a:r>
              <a:rPr lang="en-CA" sz="1100"/>
              <a:t>        return input.toUpperCase();</a:t>
            </a:r>
          </a:p>
          <a:p>
            <a:pPr marL="0" indent="0">
              <a:lnSpc>
                <a:spcPct val="120000"/>
              </a:lnSpc>
              <a:spcBef>
                <a:spcPts val="0"/>
              </a:spcBef>
              <a:buNone/>
            </a:pPr>
            <a:r>
              <a:rPr lang="en-CA" sz="1100"/>
              <a:t>    }</a:t>
            </a:r>
          </a:p>
          <a:p>
            <a:pPr marL="0" indent="0">
              <a:lnSpc>
                <a:spcPct val="120000"/>
              </a:lnSpc>
              <a:spcBef>
                <a:spcPts val="0"/>
              </a:spcBef>
              <a:buNone/>
            </a:pPr>
            <a:r>
              <a:rPr lang="en-CA" sz="1100"/>
              <a:t>    private static void display(List&lt;String&gt; list, </a:t>
            </a:r>
            <a:r>
              <a:rPr lang="en-CA" sz="1100" b="1"/>
              <a:t>Converter converter</a:t>
            </a:r>
            <a:r>
              <a:rPr lang="en-CA" sz="1100"/>
              <a:t>)    {</a:t>
            </a:r>
          </a:p>
          <a:p>
            <a:pPr marL="0" indent="0">
              <a:lnSpc>
                <a:spcPct val="120000"/>
              </a:lnSpc>
              <a:spcBef>
                <a:spcPts val="0"/>
              </a:spcBef>
              <a:buNone/>
            </a:pPr>
            <a:r>
              <a:rPr lang="en-CA" sz="1100"/>
              <a:t>        for(String s: list)        {</a:t>
            </a:r>
          </a:p>
          <a:p>
            <a:pPr marL="0" indent="0">
              <a:lnSpc>
                <a:spcPct val="120000"/>
              </a:lnSpc>
              <a:spcBef>
                <a:spcPts val="0"/>
              </a:spcBef>
              <a:buNone/>
            </a:pPr>
            <a:r>
              <a:rPr lang="en-CA" sz="1100"/>
              <a:t>            System.out.println(converter.convert(s));</a:t>
            </a:r>
          </a:p>
          <a:p>
            <a:pPr marL="0" indent="0">
              <a:lnSpc>
                <a:spcPct val="120000"/>
              </a:lnSpc>
              <a:spcBef>
                <a:spcPts val="0"/>
              </a:spcBef>
              <a:buNone/>
            </a:pPr>
            <a:r>
              <a:rPr lang="en-CA" sz="1100"/>
              <a:t>        }</a:t>
            </a:r>
          </a:p>
          <a:p>
            <a:pPr marL="0" indent="0">
              <a:lnSpc>
                <a:spcPct val="120000"/>
              </a:lnSpc>
              <a:spcBef>
                <a:spcPts val="0"/>
              </a:spcBef>
              <a:buNone/>
            </a:pPr>
            <a:r>
              <a:rPr lang="en-CA" sz="1100"/>
              <a:t>    }</a:t>
            </a:r>
          </a:p>
          <a:p>
            <a:pPr marL="0" indent="0">
              <a:lnSpc>
                <a:spcPct val="120000"/>
              </a:lnSpc>
              <a:spcBef>
                <a:spcPts val="0"/>
              </a:spcBef>
              <a:buNone/>
            </a:pPr>
            <a:r>
              <a:rPr lang="en-CA" sz="1100"/>
              <a:t>}</a:t>
            </a:r>
          </a:p>
          <a:p>
            <a:pPr marL="0" indent="0">
              <a:lnSpc>
                <a:spcPct val="120000"/>
              </a:lnSpc>
              <a:spcBef>
                <a:spcPts val="0"/>
              </a:spcBef>
              <a:buNone/>
            </a:pPr>
            <a:r>
              <a:rPr lang="en-CA" sz="1100" b="1"/>
              <a:t>interface Converter{</a:t>
            </a:r>
          </a:p>
          <a:p>
            <a:pPr marL="0" indent="0">
              <a:lnSpc>
                <a:spcPct val="120000"/>
              </a:lnSpc>
              <a:spcBef>
                <a:spcPts val="0"/>
              </a:spcBef>
              <a:buNone/>
            </a:pPr>
            <a:r>
              <a:rPr lang="en-CA" sz="1100" b="1"/>
              <a:t>    String convert(String input);</a:t>
            </a:r>
          </a:p>
          <a:p>
            <a:pPr marL="0" indent="0">
              <a:lnSpc>
                <a:spcPct val="120000"/>
              </a:lnSpc>
              <a:spcBef>
                <a:spcPts val="0"/>
              </a:spcBef>
              <a:buNone/>
            </a:pPr>
            <a:r>
              <a:rPr lang="en-CA" sz="1100" b="1"/>
              <a:t>}</a:t>
            </a:r>
          </a:p>
          <a:p>
            <a:pPr marL="0" indent="0">
              <a:lnSpc>
                <a:spcPct val="120000"/>
              </a:lnSpc>
              <a:spcBef>
                <a:spcPts val="0"/>
              </a:spcBef>
              <a:buNone/>
            </a:pPr>
            <a:endParaRPr lang="en-CA" sz="1100"/>
          </a:p>
        </p:txBody>
      </p:sp>
      <p:sp>
        <p:nvSpPr>
          <p:cNvPr id="7" name="Footer Placeholder 6">
            <a:extLst>
              <a:ext uri="{FF2B5EF4-FFF2-40B4-BE49-F238E27FC236}">
                <a16:creationId xmlns:a16="http://schemas.microsoft.com/office/drawing/2014/main" id="{A1E86CE7-2F97-BCB0-851C-EDA8678ABD97}"/>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3E0AC6CE-C873-D33F-58AE-12A760DFE6D9}"/>
              </a:ext>
            </a:extLst>
          </p:cNvPr>
          <p:cNvSpPr>
            <a:spLocks noGrp="1"/>
          </p:cNvSpPr>
          <p:nvPr>
            <p:ph type="sldNum" sz="quarter" idx="12"/>
          </p:nvPr>
        </p:nvSpPr>
        <p:spPr/>
        <p:txBody>
          <a:bodyPr/>
          <a:lstStyle/>
          <a:p>
            <a:fld id="{173945DC-8F99-45A8-AB5A-6B932A0147A2}" type="slidenum">
              <a:rPr lang="en-CA" smtClean="0"/>
              <a:t>15</a:t>
            </a:fld>
            <a:endParaRPr lang="en-CA"/>
          </a:p>
        </p:txBody>
      </p:sp>
    </p:spTree>
    <p:extLst>
      <p:ext uri="{BB962C8B-B14F-4D97-AF65-F5344CB8AC3E}">
        <p14:creationId xmlns:p14="http://schemas.microsoft.com/office/powerpoint/2010/main" val="151879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FBFC-F3CA-76AC-A5F8-F9C013082836}"/>
              </a:ext>
            </a:extLst>
          </p:cNvPr>
          <p:cNvSpPr>
            <a:spLocks noGrp="1"/>
          </p:cNvSpPr>
          <p:nvPr>
            <p:ph type="title"/>
          </p:nvPr>
        </p:nvSpPr>
        <p:spPr/>
        <p:txBody>
          <a:bodyPr/>
          <a:lstStyle/>
          <a:p>
            <a:r>
              <a:rPr lang="en-US"/>
              <a:t>Lambda Expression Examples</a:t>
            </a:r>
            <a:endParaRPr lang="en-CA"/>
          </a:p>
        </p:txBody>
      </p:sp>
      <p:sp>
        <p:nvSpPr>
          <p:cNvPr id="3" name="Content Placeholder 2">
            <a:extLst>
              <a:ext uri="{FF2B5EF4-FFF2-40B4-BE49-F238E27FC236}">
                <a16:creationId xmlns:a16="http://schemas.microsoft.com/office/drawing/2014/main" id="{2E2042CA-0D56-D563-1A34-B5C09500D1BF}"/>
              </a:ext>
            </a:extLst>
          </p:cNvPr>
          <p:cNvSpPr>
            <a:spLocks noGrp="1"/>
          </p:cNvSpPr>
          <p:nvPr>
            <p:ph idx="1"/>
          </p:nvPr>
        </p:nvSpPr>
        <p:spPr/>
        <p:txBody>
          <a:bodyPr>
            <a:normAutofit fontScale="40000" lnSpcReduction="20000"/>
          </a:bodyPr>
          <a:lstStyle/>
          <a:p>
            <a:pPr marL="0" indent="0">
              <a:buNone/>
            </a:pPr>
            <a:r>
              <a:rPr lang="en-CA"/>
              <a:t>@FunctionalInterface</a:t>
            </a:r>
          </a:p>
          <a:p>
            <a:pPr marL="0" indent="0">
              <a:buNone/>
            </a:pPr>
            <a:r>
              <a:rPr lang="en-CA"/>
              <a:t>interface Mathable</a:t>
            </a:r>
          </a:p>
          <a:p>
            <a:pPr marL="0" indent="0">
              <a:buNone/>
            </a:pPr>
            <a:r>
              <a:rPr lang="en-CA"/>
              <a:t>{</a:t>
            </a:r>
          </a:p>
          <a:p>
            <a:pPr marL="0" indent="0">
              <a:buNone/>
            </a:pPr>
            <a:r>
              <a:rPr lang="en-CA"/>
              <a:t>    double doMath(int op1, int op2);</a:t>
            </a:r>
          </a:p>
          <a:p>
            <a:pPr marL="0" indent="0">
              <a:buNone/>
            </a:pPr>
            <a:r>
              <a:rPr lang="en-CA"/>
              <a:t>}</a:t>
            </a:r>
          </a:p>
          <a:p>
            <a:pPr marL="0" indent="0">
              <a:buNone/>
            </a:pPr>
            <a:endParaRPr lang="en-CA"/>
          </a:p>
          <a:p>
            <a:pPr marL="0" indent="0">
              <a:buNone/>
            </a:pPr>
            <a:r>
              <a:rPr lang="en-CA"/>
              <a:t>class MathStuff</a:t>
            </a:r>
          </a:p>
          <a:p>
            <a:pPr marL="0" indent="0">
              <a:buNone/>
            </a:pPr>
            <a:r>
              <a:rPr lang="en-CA"/>
              <a:t>{</a:t>
            </a:r>
          </a:p>
          <a:p>
            <a:pPr marL="0" indent="0">
              <a:buNone/>
            </a:pPr>
            <a:r>
              <a:rPr lang="en-CA"/>
              <a:t>    public static void main(final String[] args)</a:t>
            </a:r>
          </a:p>
          <a:p>
            <a:pPr marL="0" indent="0">
              <a:buNone/>
            </a:pPr>
            <a:r>
              <a:rPr lang="en-CA"/>
              <a:t>    {</a:t>
            </a:r>
          </a:p>
          <a:p>
            <a:pPr marL="0" indent="0">
              <a:buNone/>
            </a:pPr>
            <a:r>
              <a:rPr lang="en-CA"/>
              <a:t>        Mathable add = (a,b)-&gt;a+b;</a:t>
            </a:r>
          </a:p>
          <a:p>
            <a:pPr marL="0" indent="0">
              <a:buNone/>
            </a:pPr>
            <a:r>
              <a:rPr lang="en-CA"/>
              <a:t>        System.out.println(add.doMath(1, 40));</a:t>
            </a:r>
          </a:p>
          <a:p>
            <a:pPr marL="0" indent="0">
              <a:buNone/>
            </a:pPr>
            <a:endParaRPr lang="en-CA"/>
          </a:p>
          <a:p>
            <a:pPr marL="0" indent="0">
              <a:buNone/>
            </a:pPr>
            <a:r>
              <a:rPr lang="en-CA"/>
              <a:t>        Mathable power = (x,y)-&gt;Math.pow(x,y);</a:t>
            </a:r>
          </a:p>
          <a:p>
            <a:pPr marL="0" indent="0">
              <a:buNone/>
            </a:pPr>
            <a:r>
              <a:rPr lang="en-CA"/>
              <a:t>        System.out.println(power.doMath(2, 6));</a:t>
            </a:r>
          </a:p>
          <a:p>
            <a:pPr marL="0" indent="0">
              <a:buNone/>
            </a:pPr>
            <a:r>
              <a:rPr lang="en-CA"/>
              <a:t>    }</a:t>
            </a:r>
          </a:p>
          <a:p>
            <a:pPr marL="0" indent="0">
              <a:buNone/>
            </a:pPr>
            <a:r>
              <a:rPr lang="en-CA"/>
              <a:t>}</a:t>
            </a:r>
          </a:p>
        </p:txBody>
      </p:sp>
      <p:sp>
        <p:nvSpPr>
          <p:cNvPr id="4" name="Footer Placeholder 3">
            <a:extLst>
              <a:ext uri="{FF2B5EF4-FFF2-40B4-BE49-F238E27FC236}">
                <a16:creationId xmlns:a16="http://schemas.microsoft.com/office/drawing/2014/main" id="{4AA112AE-4119-5A93-595B-7E0E8E3DE119}"/>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267B75BD-678D-9621-A2FC-30387FD284E7}"/>
              </a:ext>
            </a:extLst>
          </p:cNvPr>
          <p:cNvSpPr>
            <a:spLocks noGrp="1"/>
          </p:cNvSpPr>
          <p:nvPr>
            <p:ph type="sldNum" sz="quarter" idx="12"/>
          </p:nvPr>
        </p:nvSpPr>
        <p:spPr/>
        <p:txBody>
          <a:bodyPr/>
          <a:lstStyle/>
          <a:p>
            <a:fld id="{173945DC-8F99-45A8-AB5A-6B932A0147A2}" type="slidenum">
              <a:rPr lang="en-CA" smtClean="0"/>
              <a:t>16</a:t>
            </a:fld>
            <a:endParaRPr lang="en-CA"/>
          </a:p>
        </p:txBody>
      </p:sp>
    </p:spTree>
    <p:extLst>
      <p:ext uri="{BB962C8B-B14F-4D97-AF65-F5344CB8AC3E}">
        <p14:creationId xmlns:p14="http://schemas.microsoft.com/office/powerpoint/2010/main" val="117540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6030-5BBF-6908-2C28-D83216145AF6}"/>
              </a:ext>
            </a:extLst>
          </p:cNvPr>
          <p:cNvSpPr>
            <a:spLocks noGrp="1"/>
          </p:cNvSpPr>
          <p:nvPr>
            <p:ph type="title"/>
          </p:nvPr>
        </p:nvSpPr>
        <p:spPr/>
        <p:txBody>
          <a:bodyPr/>
          <a:lstStyle/>
          <a:p>
            <a:r>
              <a:rPr lang="en-US"/>
              <a:t>More Examples</a:t>
            </a:r>
            <a:endParaRPr lang="en-CA"/>
          </a:p>
        </p:txBody>
      </p:sp>
      <p:sp>
        <p:nvSpPr>
          <p:cNvPr id="3" name="Content Placeholder 2">
            <a:extLst>
              <a:ext uri="{FF2B5EF4-FFF2-40B4-BE49-F238E27FC236}">
                <a16:creationId xmlns:a16="http://schemas.microsoft.com/office/drawing/2014/main" id="{F4F6B577-5A7E-2A0E-0D87-F40C6E9C35DE}"/>
              </a:ext>
            </a:extLst>
          </p:cNvPr>
          <p:cNvSpPr>
            <a:spLocks noGrp="1"/>
          </p:cNvSpPr>
          <p:nvPr>
            <p:ph sz="half" idx="1"/>
          </p:nvPr>
        </p:nvSpPr>
        <p:spPr>
          <a:xfrm>
            <a:off x="364142" y="1456566"/>
            <a:ext cx="5655658" cy="5114167"/>
          </a:xfrm>
        </p:spPr>
        <p:txBody>
          <a:bodyPr>
            <a:noAutofit/>
          </a:bodyPr>
          <a:lstStyle/>
          <a:p>
            <a:pPr marL="0" indent="0">
              <a:lnSpc>
                <a:spcPct val="120000"/>
              </a:lnSpc>
              <a:spcBef>
                <a:spcPts val="0"/>
              </a:spcBef>
              <a:buNone/>
            </a:pPr>
            <a:r>
              <a:rPr lang="en-CA" sz="1200"/>
              <a:t>@FunctionalInterface</a:t>
            </a:r>
          </a:p>
          <a:p>
            <a:pPr marL="0" indent="0">
              <a:lnSpc>
                <a:spcPct val="120000"/>
              </a:lnSpc>
              <a:spcBef>
                <a:spcPts val="0"/>
              </a:spcBef>
              <a:buNone/>
            </a:pPr>
            <a:r>
              <a:rPr lang="en-CA" sz="1200"/>
              <a:t>interface Importantable{</a:t>
            </a:r>
          </a:p>
          <a:p>
            <a:pPr marL="0" indent="0">
              <a:lnSpc>
                <a:spcPct val="120000"/>
              </a:lnSpc>
              <a:spcBef>
                <a:spcPts val="0"/>
              </a:spcBef>
              <a:buNone/>
            </a:pPr>
            <a:r>
              <a:rPr lang="en-CA" sz="1200"/>
              <a:t>    String getImportantValue();</a:t>
            </a:r>
          </a:p>
          <a:p>
            <a:pPr marL="0" indent="0">
              <a:lnSpc>
                <a:spcPct val="120000"/>
              </a:lnSpc>
              <a:spcBef>
                <a:spcPts val="0"/>
              </a:spcBef>
              <a:buNone/>
            </a:pPr>
            <a:r>
              <a:rPr lang="en-CA" sz="1200"/>
              <a:t>}</a:t>
            </a:r>
          </a:p>
          <a:p>
            <a:pPr marL="0" indent="0">
              <a:lnSpc>
                <a:spcPct val="120000"/>
              </a:lnSpc>
              <a:spcBef>
                <a:spcPts val="0"/>
              </a:spcBef>
              <a:buNone/>
            </a:pPr>
            <a:endParaRPr lang="en-CA" sz="1200"/>
          </a:p>
          <a:p>
            <a:pPr marL="0" indent="0">
              <a:lnSpc>
                <a:spcPct val="120000"/>
              </a:lnSpc>
              <a:spcBef>
                <a:spcPts val="0"/>
              </a:spcBef>
              <a:buNone/>
            </a:pPr>
            <a:r>
              <a:rPr lang="en-CA" sz="1200"/>
              <a:t>interface Mathyable{</a:t>
            </a:r>
          </a:p>
          <a:p>
            <a:pPr marL="0" indent="0">
              <a:lnSpc>
                <a:spcPct val="120000"/>
              </a:lnSpc>
              <a:spcBef>
                <a:spcPts val="0"/>
              </a:spcBef>
              <a:buNone/>
            </a:pPr>
            <a:r>
              <a:rPr lang="en-CA" sz="1200"/>
              <a:t>    double doOperation(double x, double y);</a:t>
            </a:r>
          </a:p>
          <a:p>
            <a:pPr marL="0" indent="0">
              <a:lnSpc>
                <a:spcPct val="120000"/>
              </a:lnSpc>
              <a:spcBef>
                <a:spcPts val="0"/>
              </a:spcBef>
              <a:buNone/>
            </a:pPr>
            <a:r>
              <a:rPr lang="en-CA" sz="1200"/>
              <a:t>}</a:t>
            </a:r>
          </a:p>
          <a:p>
            <a:pPr marL="0" indent="0">
              <a:lnSpc>
                <a:spcPct val="120000"/>
              </a:lnSpc>
              <a:spcBef>
                <a:spcPts val="0"/>
              </a:spcBef>
              <a:buNone/>
            </a:pPr>
            <a:r>
              <a:rPr lang="en-CA" sz="1200"/>
              <a:t>class Arithmetic{</a:t>
            </a:r>
          </a:p>
          <a:p>
            <a:pPr marL="0" indent="0">
              <a:lnSpc>
                <a:spcPct val="120000"/>
              </a:lnSpc>
              <a:spcBef>
                <a:spcPts val="0"/>
              </a:spcBef>
              <a:buNone/>
            </a:pPr>
            <a:r>
              <a:rPr lang="en-CA" sz="1200"/>
              <a:t>    double add(Mathyable m, double a, double b)    {</a:t>
            </a:r>
          </a:p>
          <a:p>
            <a:pPr marL="0" indent="0">
              <a:lnSpc>
                <a:spcPct val="120000"/>
              </a:lnSpc>
              <a:spcBef>
                <a:spcPts val="0"/>
              </a:spcBef>
              <a:buNone/>
            </a:pPr>
            <a:r>
              <a:rPr lang="en-CA" sz="1200"/>
              <a:t>        return m.doOperation(a, b);</a:t>
            </a:r>
          </a:p>
          <a:p>
            <a:pPr marL="0" indent="0">
              <a:lnSpc>
                <a:spcPct val="120000"/>
              </a:lnSpc>
              <a:spcBef>
                <a:spcPts val="0"/>
              </a:spcBef>
              <a:buNone/>
            </a:pPr>
            <a:r>
              <a:rPr lang="en-CA" sz="1200"/>
              <a:t>    }</a:t>
            </a:r>
          </a:p>
          <a:p>
            <a:pPr marL="0" indent="0">
              <a:lnSpc>
                <a:spcPct val="120000"/>
              </a:lnSpc>
              <a:spcBef>
                <a:spcPts val="0"/>
              </a:spcBef>
              <a:buNone/>
            </a:pPr>
            <a:endParaRPr lang="en-CA" sz="1200"/>
          </a:p>
          <a:p>
            <a:pPr marL="0" indent="0">
              <a:lnSpc>
                <a:spcPct val="120000"/>
              </a:lnSpc>
              <a:spcBef>
                <a:spcPts val="0"/>
              </a:spcBef>
              <a:buNone/>
            </a:pPr>
            <a:r>
              <a:rPr lang="en-CA" sz="1200"/>
              <a:t>    double subtract(Mathyable m, double a, double b)    {</a:t>
            </a:r>
          </a:p>
          <a:p>
            <a:pPr marL="0" indent="0">
              <a:lnSpc>
                <a:spcPct val="120000"/>
              </a:lnSpc>
              <a:spcBef>
                <a:spcPts val="0"/>
              </a:spcBef>
              <a:buNone/>
            </a:pPr>
            <a:r>
              <a:rPr lang="en-CA" sz="1200"/>
              <a:t>        return m.doOperation(a, b);</a:t>
            </a:r>
          </a:p>
          <a:p>
            <a:pPr marL="0" indent="0">
              <a:lnSpc>
                <a:spcPct val="120000"/>
              </a:lnSpc>
              <a:spcBef>
                <a:spcPts val="0"/>
              </a:spcBef>
              <a:buNone/>
            </a:pPr>
            <a:r>
              <a:rPr lang="en-CA" sz="1200"/>
              <a:t>    }</a:t>
            </a:r>
          </a:p>
          <a:p>
            <a:pPr marL="0" indent="0">
              <a:lnSpc>
                <a:spcPct val="120000"/>
              </a:lnSpc>
              <a:spcBef>
                <a:spcPts val="0"/>
              </a:spcBef>
              <a:buNone/>
            </a:pPr>
            <a:r>
              <a:rPr lang="en-CA" sz="1200"/>
              <a:t>    double getRectangleArea(Mathyable m, double a, double b)    {</a:t>
            </a:r>
          </a:p>
          <a:p>
            <a:pPr marL="0" indent="0">
              <a:lnSpc>
                <a:spcPct val="120000"/>
              </a:lnSpc>
              <a:spcBef>
                <a:spcPts val="0"/>
              </a:spcBef>
              <a:buNone/>
            </a:pPr>
            <a:r>
              <a:rPr lang="en-CA" sz="1200"/>
              <a:t>        return m.doOperation(a, b);</a:t>
            </a:r>
          </a:p>
          <a:p>
            <a:pPr marL="0" indent="0">
              <a:lnSpc>
                <a:spcPct val="120000"/>
              </a:lnSpc>
              <a:spcBef>
                <a:spcPts val="0"/>
              </a:spcBef>
              <a:buNone/>
            </a:pPr>
            <a:r>
              <a:rPr lang="en-CA" sz="1200"/>
              <a:t>    }</a:t>
            </a:r>
          </a:p>
          <a:p>
            <a:pPr marL="0" indent="0">
              <a:lnSpc>
                <a:spcPct val="120000"/>
              </a:lnSpc>
              <a:spcBef>
                <a:spcPts val="0"/>
              </a:spcBef>
              <a:buNone/>
            </a:pPr>
            <a:r>
              <a:rPr lang="en-CA" sz="1200"/>
              <a:t>}</a:t>
            </a:r>
          </a:p>
          <a:p>
            <a:pPr marL="0" indent="0">
              <a:lnSpc>
                <a:spcPct val="120000"/>
              </a:lnSpc>
              <a:spcBef>
                <a:spcPts val="0"/>
              </a:spcBef>
              <a:buNone/>
            </a:pPr>
            <a:endParaRPr lang="en-CA" sz="1000"/>
          </a:p>
        </p:txBody>
      </p:sp>
      <p:sp>
        <p:nvSpPr>
          <p:cNvPr id="4" name="Content Placeholder 3">
            <a:extLst>
              <a:ext uri="{FF2B5EF4-FFF2-40B4-BE49-F238E27FC236}">
                <a16:creationId xmlns:a16="http://schemas.microsoft.com/office/drawing/2014/main" id="{24FFD52E-6600-8198-EA0A-4AF22F32D059}"/>
              </a:ext>
            </a:extLst>
          </p:cNvPr>
          <p:cNvSpPr>
            <a:spLocks noGrp="1"/>
          </p:cNvSpPr>
          <p:nvPr>
            <p:ph sz="half" idx="2"/>
          </p:nvPr>
        </p:nvSpPr>
        <p:spPr>
          <a:xfrm>
            <a:off x="6172199" y="365125"/>
            <a:ext cx="5655657" cy="5811838"/>
          </a:xfrm>
        </p:spPr>
        <p:txBody>
          <a:bodyPr>
            <a:noAutofit/>
          </a:bodyPr>
          <a:lstStyle/>
          <a:p>
            <a:pPr marL="0" indent="0">
              <a:lnSpc>
                <a:spcPct val="120000"/>
              </a:lnSpc>
              <a:spcBef>
                <a:spcPts val="0"/>
              </a:spcBef>
              <a:buNone/>
            </a:pPr>
            <a:r>
              <a:rPr lang="en-CA" sz="1200"/>
              <a:t>class Whatever {</a:t>
            </a:r>
          </a:p>
          <a:p>
            <a:pPr marL="0" indent="0">
              <a:lnSpc>
                <a:spcPct val="120000"/>
              </a:lnSpc>
              <a:spcBef>
                <a:spcPts val="0"/>
              </a:spcBef>
              <a:buNone/>
            </a:pPr>
            <a:endParaRPr lang="en-CA" sz="1200"/>
          </a:p>
          <a:p>
            <a:pPr marL="0" indent="0">
              <a:lnSpc>
                <a:spcPct val="120000"/>
              </a:lnSpc>
              <a:spcBef>
                <a:spcPts val="0"/>
              </a:spcBef>
              <a:buNone/>
            </a:pPr>
            <a:r>
              <a:rPr lang="en-CA" sz="1200"/>
              <a:t>    public static void main(final String[] args ) {</a:t>
            </a:r>
          </a:p>
          <a:p>
            <a:pPr marL="0" indent="0">
              <a:lnSpc>
                <a:spcPct val="120000"/>
              </a:lnSpc>
              <a:spcBef>
                <a:spcPts val="0"/>
              </a:spcBef>
              <a:buNone/>
            </a:pPr>
            <a:endParaRPr lang="en-CA" sz="1200"/>
          </a:p>
          <a:p>
            <a:pPr marL="0" indent="0">
              <a:lnSpc>
                <a:spcPct val="120000"/>
              </a:lnSpc>
              <a:spcBef>
                <a:spcPts val="0"/>
              </a:spcBef>
              <a:buNone/>
            </a:pPr>
            <a:r>
              <a:rPr lang="en-CA" sz="1200"/>
              <a:t>        Importantable pi;</a:t>
            </a:r>
          </a:p>
          <a:p>
            <a:pPr marL="0" indent="0">
              <a:lnSpc>
                <a:spcPct val="120000"/>
              </a:lnSpc>
              <a:spcBef>
                <a:spcPts val="0"/>
              </a:spcBef>
              <a:buNone/>
            </a:pPr>
            <a:r>
              <a:rPr lang="en-CA" sz="1200"/>
              <a:t>        pi = () -&gt; "3.14159";</a:t>
            </a:r>
          </a:p>
          <a:p>
            <a:pPr marL="0" indent="0">
              <a:lnSpc>
                <a:spcPct val="120000"/>
              </a:lnSpc>
              <a:spcBef>
                <a:spcPts val="0"/>
              </a:spcBef>
              <a:buNone/>
            </a:pPr>
            <a:r>
              <a:rPr lang="en-CA" sz="1200"/>
              <a:t>        System.out.println("Value of Pi = " + pi.getImportantValue());</a:t>
            </a:r>
          </a:p>
          <a:p>
            <a:pPr marL="0" indent="0">
              <a:lnSpc>
                <a:spcPct val="120000"/>
              </a:lnSpc>
              <a:spcBef>
                <a:spcPts val="0"/>
              </a:spcBef>
              <a:buNone/>
            </a:pPr>
            <a:endParaRPr lang="en-CA" sz="1200"/>
          </a:p>
          <a:p>
            <a:pPr marL="0" indent="0">
              <a:lnSpc>
                <a:spcPct val="120000"/>
              </a:lnSpc>
              <a:spcBef>
                <a:spcPts val="0"/>
              </a:spcBef>
              <a:buNone/>
            </a:pPr>
            <a:r>
              <a:rPr lang="en-CA" sz="1200"/>
              <a:t>        Importantable bcSchools;</a:t>
            </a:r>
          </a:p>
          <a:p>
            <a:pPr marL="0" indent="0">
              <a:lnSpc>
                <a:spcPct val="120000"/>
              </a:lnSpc>
              <a:spcBef>
                <a:spcPts val="0"/>
              </a:spcBef>
              <a:buNone/>
            </a:pPr>
            <a:r>
              <a:rPr lang="en-CA" sz="1200"/>
              <a:t>        bcSchools = ()-&gt;"bcit";</a:t>
            </a:r>
          </a:p>
          <a:p>
            <a:pPr marL="0" indent="0">
              <a:lnSpc>
                <a:spcPct val="120000"/>
              </a:lnSpc>
              <a:spcBef>
                <a:spcPts val="0"/>
              </a:spcBef>
              <a:buNone/>
            </a:pPr>
            <a:r>
              <a:rPr lang="en-CA" sz="1200"/>
              <a:t>        System.out.println("important BC school = " + bcSchools.getImportantValue());</a:t>
            </a:r>
          </a:p>
          <a:p>
            <a:pPr marL="0" indent="0">
              <a:lnSpc>
                <a:spcPct val="120000"/>
              </a:lnSpc>
              <a:spcBef>
                <a:spcPts val="0"/>
              </a:spcBef>
              <a:buNone/>
            </a:pPr>
            <a:endParaRPr lang="en-CA" sz="1200"/>
          </a:p>
          <a:p>
            <a:pPr marL="0" indent="0">
              <a:lnSpc>
                <a:spcPct val="120000"/>
              </a:lnSpc>
              <a:spcBef>
                <a:spcPts val="0"/>
              </a:spcBef>
              <a:buNone/>
            </a:pPr>
            <a:r>
              <a:rPr lang="en-CA" sz="1200"/>
              <a:t>        String first = "tiger";</a:t>
            </a:r>
          </a:p>
          <a:p>
            <a:pPr marL="0" indent="0">
              <a:lnSpc>
                <a:spcPct val="120000"/>
              </a:lnSpc>
              <a:spcBef>
                <a:spcPts val="0"/>
              </a:spcBef>
              <a:buNone/>
            </a:pPr>
            <a:r>
              <a:rPr lang="en-CA" sz="1200"/>
              <a:t>        String last = "woods";</a:t>
            </a:r>
          </a:p>
          <a:p>
            <a:pPr marL="0" indent="0">
              <a:lnSpc>
                <a:spcPct val="120000"/>
              </a:lnSpc>
              <a:spcBef>
                <a:spcPts val="0"/>
              </a:spcBef>
              <a:buNone/>
            </a:pPr>
            <a:r>
              <a:rPr lang="en-CA" sz="1200"/>
              <a:t>        Importantable fullName;</a:t>
            </a:r>
          </a:p>
          <a:p>
            <a:pPr marL="0" indent="0">
              <a:lnSpc>
                <a:spcPct val="120000"/>
              </a:lnSpc>
              <a:spcBef>
                <a:spcPts val="0"/>
              </a:spcBef>
              <a:buNone/>
            </a:pPr>
            <a:r>
              <a:rPr lang="en-CA" sz="1200"/>
              <a:t>        fullName = ()-&gt;first+" " + last;</a:t>
            </a:r>
          </a:p>
          <a:p>
            <a:pPr marL="0" indent="0">
              <a:lnSpc>
                <a:spcPct val="120000"/>
              </a:lnSpc>
              <a:spcBef>
                <a:spcPts val="0"/>
              </a:spcBef>
              <a:buNone/>
            </a:pPr>
            <a:r>
              <a:rPr lang="en-CA" sz="1200"/>
              <a:t>        System.out.println("important name = " + fullName.getImportantValue());</a:t>
            </a:r>
          </a:p>
          <a:p>
            <a:pPr marL="0" indent="0">
              <a:lnSpc>
                <a:spcPct val="120000"/>
              </a:lnSpc>
              <a:spcBef>
                <a:spcPts val="0"/>
              </a:spcBef>
              <a:buNone/>
            </a:pPr>
            <a:endParaRPr lang="en-CA" sz="1200"/>
          </a:p>
          <a:p>
            <a:pPr marL="0" indent="0">
              <a:lnSpc>
                <a:spcPct val="120000"/>
              </a:lnSpc>
              <a:spcBef>
                <a:spcPts val="0"/>
              </a:spcBef>
              <a:buNone/>
            </a:pPr>
            <a:r>
              <a:rPr lang="en-CA" sz="1200"/>
              <a:t>        Arithmetic a = new Arithmetic();</a:t>
            </a:r>
          </a:p>
          <a:p>
            <a:pPr marL="0" indent="0">
              <a:lnSpc>
                <a:spcPct val="120000"/>
              </a:lnSpc>
              <a:spcBef>
                <a:spcPts val="0"/>
              </a:spcBef>
              <a:buNone/>
            </a:pPr>
            <a:r>
              <a:rPr lang="en-CA" sz="1200"/>
              <a:t>        System.out.println(a.add((c,d)-&gt;c+d, 7, 8));</a:t>
            </a:r>
          </a:p>
          <a:p>
            <a:pPr marL="0" indent="0">
              <a:lnSpc>
                <a:spcPct val="120000"/>
              </a:lnSpc>
              <a:spcBef>
                <a:spcPts val="0"/>
              </a:spcBef>
              <a:buNone/>
            </a:pPr>
            <a:r>
              <a:rPr lang="en-CA" sz="1200"/>
              <a:t>        System.out.println(a.subtract((c,d)-&gt;c-d, 7, 8));</a:t>
            </a:r>
          </a:p>
          <a:p>
            <a:pPr marL="0" indent="0">
              <a:lnSpc>
                <a:spcPct val="120000"/>
              </a:lnSpc>
              <a:spcBef>
                <a:spcPts val="0"/>
              </a:spcBef>
              <a:buNone/>
            </a:pPr>
            <a:r>
              <a:rPr lang="en-CA" sz="1200"/>
              <a:t>        System.out.println(a.getRectangleArea((c,d)-&gt;c*d, 7, 8));</a:t>
            </a:r>
          </a:p>
          <a:p>
            <a:pPr marL="0" indent="0">
              <a:lnSpc>
                <a:spcPct val="120000"/>
              </a:lnSpc>
              <a:spcBef>
                <a:spcPts val="0"/>
              </a:spcBef>
              <a:buNone/>
            </a:pPr>
            <a:r>
              <a:rPr lang="en-CA" sz="1200"/>
              <a:t>    }</a:t>
            </a:r>
          </a:p>
          <a:p>
            <a:pPr marL="0" indent="0">
              <a:lnSpc>
                <a:spcPct val="120000"/>
              </a:lnSpc>
              <a:spcBef>
                <a:spcPts val="0"/>
              </a:spcBef>
              <a:buNone/>
            </a:pPr>
            <a:r>
              <a:rPr lang="en-CA" sz="1200"/>
              <a:t>}</a:t>
            </a:r>
          </a:p>
        </p:txBody>
      </p:sp>
      <p:sp>
        <p:nvSpPr>
          <p:cNvPr id="5" name="Footer Placeholder 4">
            <a:extLst>
              <a:ext uri="{FF2B5EF4-FFF2-40B4-BE49-F238E27FC236}">
                <a16:creationId xmlns:a16="http://schemas.microsoft.com/office/drawing/2014/main" id="{407DE663-ABE2-03F2-2F0F-99A7314A4ECD}"/>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7A46D307-B448-020B-CEF9-3E525B7DBD89}"/>
              </a:ext>
            </a:extLst>
          </p:cNvPr>
          <p:cNvSpPr>
            <a:spLocks noGrp="1"/>
          </p:cNvSpPr>
          <p:nvPr>
            <p:ph type="sldNum" sz="quarter" idx="12"/>
          </p:nvPr>
        </p:nvSpPr>
        <p:spPr/>
        <p:txBody>
          <a:bodyPr/>
          <a:lstStyle/>
          <a:p>
            <a:fld id="{173945DC-8F99-45A8-AB5A-6B932A0147A2}" type="slidenum">
              <a:rPr lang="en-CA" smtClean="0"/>
              <a:t>17</a:t>
            </a:fld>
            <a:endParaRPr lang="en-CA"/>
          </a:p>
        </p:txBody>
      </p:sp>
    </p:spTree>
    <p:extLst>
      <p:ext uri="{BB962C8B-B14F-4D97-AF65-F5344CB8AC3E}">
        <p14:creationId xmlns:p14="http://schemas.microsoft.com/office/powerpoint/2010/main" val="32126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79E8D3-DFC9-C007-1560-DD68ED13ACB2}"/>
              </a:ext>
            </a:extLst>
          </p:cNvPr>
          <p:cNvSpPr>
            <a:spLocks noGrp="1"/>
          </p:cNvSpPr>
          <p:nvPr>
            <p:ph type="title"/>
          </p:nvPr>
        </p:nvSpPr>
        <p:spPr/>
        <p:txBody>
          <a:bodyPr/>
          <a:lstStyle/>
          <a:p>
            <a:r>
              <a:rPr lang="en-US"/>
              <a:t>Redefining at Runtime</a:t>
            </a:r>
            <a:endParaRPr lang="en-CA"/>
          </a:p>
        </p:txBody>
      </p:sp>
      <p:sp>
        <p:nvSpPr>
          <p:cNvPr id="6" name="Content Placeholder 5">
            <a:extLst>
              <a:ext uri="{FF2B5EF4-FFF2-40B4-BE49-F238E27FC236}">
                <a16:creationId xmlns:a16="http://schemas.microsoft.com/office/drawing/2014/main" id="{B961440F-2A4A-5888-7079-366AB2B327C4}"/>
              </a:ext>
            </a:extLst>
          </p:cNvPr>
          <p:cNvSpPr>
            <a:spLocks noGrp="1"/>
          </p:cNvSpPr>
          <p:nvPr>
            <p:ph idx="1"/>
          </p:nvPr>
        </p:nvSpPr>
        <p:spPr>
          <a:xfrm>
            <a:off x="838200" y="1456566"/>
            <a:ext cx="10515600" cy="4720397"/>
          </a:xfrm>
        </p:spPr>
        <p:txBody>
          <a:bodyPr>
            <a:noAutofit/>
          </a:bodyPr>
          <a:lstStyle/>
          <a:p>
            <a:pPr marL="0" indent="0">
              <a:lnSpc>
                <a:spcPct val="120000"/>
              </a:lnSpc>
              <a:spcBef>
                <a:spcPts val="0"/>
              </a:spcBef>
              <a:buNone/>
            </a:pPr>
            <a:r>
              <a:rPr lang="en-CA" sz="1200"/>
              <a:t>@FunctionalInterface</a:t>
            </a:r>
          </a:p>
          <a:p>
            <a:pPr marL="0" indent="0">
              <a:lnSpc>
                <a:spcPct val="120000"/>
              </a:lnSpc>
              <a:spcBef>
                <a:spcPts val="0"/>
              </a:spcBef>
              <a:buNone/>
            </a:pPr>
            <a:r>
              <a:rPr lang="en-CA" sz="1200"/>
              <a:t>interface Nameable</a:t>
            </a:r>
          </a:p>
          <a:p>
            <a:pPr marL="0" indent="0">
              <a:lnSpc>
                <a:spcPct val="120000"/>
              </a:lnSpc>
              <a:spcBef>
                <a:spcPts val="0"/>
              </a:spcBef>
              <a:buNone/>
            </a:pPr>
            <a:r>
              <a:rPr lang="en-CA" sz="1200"/>
              <a:t>{</a:t>
            </a:r>
          </a:p>
          <a:p>
            <a:pPr marL="0" indent="0">
              <a:lnSpc>
                <a:spcPct val="120000"/>
              </a:lnSpc>
              <a:spcBef>
                <a:spcPts val="0"/>
              </a:spcBef>
              <a:buNone/>
            </a:pPr>
            <a:r>
              <a:rPr lang="en-CA" sz="1200"/>
              <a:t>    String getOneString(String s1, String s2, int n);</a:t>
            </a:r>
          </a:p>
          <a:p>
            <a:pPr marL="0" indent="0">
              <a:lnSpc>
                <a:spcPct val="120000"/>
              </a:lnSpc>
              <a:spcBef>
                <a:spcPts val="0"/>
              </a:spcBef>
              <a:buNone/>
            </a:pPr>
            <a:r>
              <a:rPr lang="en-CA" sz="1200"/>
              <a:t>}</a:t>
            </a:r>
          </a:p>
          <a:p>
            <a:pPr marL="0" indent="0">
              <a:lnSpc>
                <a:spcPct val="120000"/>
              </a:lnSpc>
              <a:spcBef>
                <a:spcPts val="0"/>
              </a:spcBef>
              <a:buNone/>
            </a:pPr>
            <a:endParaRPr lang="en-CA" sz="1200"/>
          </a:p>
          <a:p>
            <a:pPr marL="0" indent="0">
              <a:lnSpc>
                <a:spcPct val="120000"/>
              </a:lnSpc>
              <a:spcBef>
                <a:spcPts val="0"/>
              </a:spcBef>
              <a:buNone/>
            </a:pPr>
            <a:r>
              <a:rPr lang="en-CA" sz="1200"/>
              <a:t>class Main</a:t>
            </a:r>
          </a:p>
          <a:p>
            <a:pPr marL="0" indent="0">
              <a:lnSpc>
                <a:spcPct val="120000"/>
              </a:lnSpc>
              <a:spcBef>
                <a:spcPts val="0"/>
              </a:spcBef>
              <a:buNone/>
            </a:pPr>
            <a:r>
              <a:rPr lang="en-CA" sz="1200"/>
              <a:t>{</a:t>
            </a:r>
          </a:p>
          <a:p>
            <a:pPr marL="0" indent="0">
              <a:lnSpc>
                <a:spcPct val="120000"/>
              </a:lnSpc>
              <a:spcBef>
                <a:spcPts val="0"/>
              </a:spcBef>
              <a:buNone/>
            </a:pPr>
            <a:r>
              <a:rPr lang="en-CA" sz="1200"/>
              <a:t>    public static void main(final String[] args)</a:t>
            </a:r>
          </a:p>
          <a:p>
            <a:pPr marL="0" indent="0">
              <a:lnSpc>
                <a:spcPct val="120000"/>
              </a:lnSpc>
              <a:spcBef>
                <a:spcPts val="0"/>
              </a:spcBef>
              <a:buNone/>
            </a:pPr>
            <a:r>
              <a:rPr lang="en-CA" sz="1200"/>
              <a:t>    {</a:t>
            </a:r>
          </a:p>
          <a:p>
            <a:pPr marL="0" indent="0">
              <a:lnSpc>
                <a:spcPct val="120000"/>
              </a:lnSpc>
              <a:spcBef>
                <a:spcPts val="0"/>
              </a:spcBef>
              <a:buNone/>
            </a:pPr>
            <a:r>
              <a:rPr lang="en-CA" sz="1200"/>
              <a:t>        // repeat strings n times</a:t>
            </a:r>
          </a:p>
          <a:p>
            <a:pPr marL="0" indent="0">
              <a:lnSpc>
                <a:spcPct val="120000"/>
              </a:lnSpc>
              <a:spcBef>
                <a:spcPts val="0"/>
              </a:spcBef>
              <a:buNone/>
            </a:pPr>
            <a:r>
              <a:rPr lang="en-CA" sz="1200"/>
              <a:t>        Nameable repeatNames = (first, last, repeat)-&gt;{String s =""; for(int i = 0; i &lt; repeat; i++){s+=first;s+=last;} return s;};</a:t>
            </a:r>
          </a:p>
          <a:p>
            <a:pPr marL="0" indent="0">
              <a:lnSpc>
                <a:spcPct val="120000"/>
              </a:lnSpc>
              <a:spcBef>
                <a:spcPts val="0"/>
              </a:spcBef>
              <a:buNone/>
            </a:pPr>
            <a:r>
              <a:rPr lang="en-CA" sz="1200"/>
              <a:t>        System.out.println(repeatNames.getOneString("tiger", "woods", 3));</a:t>
            </a:r>
          </a:p>
          <a:p>
            <a:pPr marL="0" indent="0">
              <a:lnSpc>
                <a:spcPct val="120000"/>
              </a:lnSpc>
              <a:spcBef>
                <a:spcPts val="0"/>
              </a:spcBef>
              <a:buNone/>
            </a:pPr>
            <a:endParaRPr lang="en-CA" sz="1200"/>
          </a:p>
          <a:p>
            <a:pPr marL="0" indent="0">
              <a:lnSpc>
                <a:spcPct val="120000"/>
              </a:lnSpc>
              <a:spcBef>
                <a:spcPts val="0"/>
              </a:spcBef>
              <a:buNone/>
            </a:pPr>
            <a:r>
              <a:rPr lang="en-CA" sz="1200"/>
              <a:t>        // string gets first n chars</a:t>
            </a:r>
          </a:p>
          <a:p>
            <a:pPr marL="0" indent="0">
              <a:lnSpc>
                <a:spcPct val="120000"/>
              </a:lnSpc>
              <a:spcBef>
                <a:spcPts val="0"/>
              </a:spcBef>
              <a:buNone/>
            </a:pPr>
            <a:r>
              <a:rPr lang="en-CA" sz="1200"/>
              <a:t>        Nameable getSubstrings = (string1, string2, numLetters)-&gt;{String s=""; s+=string1.substring(0, numLetters); s+=string2.substring(0, numLetters);return s;};</a:t>
            </a:r>
          </a:p>
          <a:p>
            <a:pPr marL="0" indent="0">
              <a:lnSpc>
                <a:spcPct val="120000"/>
              </a:lnSpc>
              <a:spcBef>
                <a:spcPts val="0"/>
              </a:spcBef>
              <a:buNone/>
            </a:pPr>
            <a:r>
              <a:rPr lang="en-CA" sz="1200"/>
              <a:t>        System.out.println(getSubstrings.getOneString("tiger", "woods", 3));</a:t>
            </a:r>
          </a:p>
          <a:p>
            <a:pPr marL="0" indent="0">
              <a:lnSpc>
                <a:spcPct val="120000"/>
              </a:lnSpc>
              <a:spcBef>
                <a:spcPts val="0"/>
              </a:spcBef>
              <a:buNone/>
            </a:pPr>
            <a:endParaRPr lang="en-CA" sz="1200"/>
          </a:p>
          <a:p>
            <a:pPr marL="0" indent="0">
              <a:lnSpc>
                <a:spcPct val="120000"/>
              </a:lnSpc>
              <a:spcBef>
                <a:spcPts val="0"/>
              </a:spcBef>
              <a:buNone/>
            </a:pPr>
            <a:r>
              <a:rPr lang="en-CA" sz="1200"/>
              <a:t>        // get letters at position n</a:t>
            </a:r>
          </a:p>
          <a:p>
            <a:pPr marL="0" indent="0">
              <a:lnSpc>
                <a:spcPct val="120000"/>
              </a:lnSpc>
              <a:spcBef>
                <a:spcPts val="0"/>
              </a:spcBef>
              <a:buNone/>
            </a:pPr>
            <a:r>
              <a:rPr lang="en-CA" sz="1200"/>
              <a:t>        Nameable nthChars = (str1, str2, n)-&gt;{return "" + str1.charAt(n) + str2.charAt(n);};</a:t>
            </a:r>
          </a:p>
          <a:p>
            <a:pPr marL="0" indent="0">
              <a:lnSpc>
                <a:spcPct val="120000"/>
              </a:lnSpc>
              <a:spcBef>
                <a:spcPts val="0"/>
              </a:spcBef>
              <a:buNone/>
            </a:pPr>
            <a:r>
              <a:rPr lang="en-CA" sz="1200"/>
              <a:t>        System.out.println(nthChars.getOneString("tiger", "woods", 3));</a:t>
            </a:r>
          </a:p>
          <a:p>
            <a:pPr marL="0" indent="0">
              <a:lnSpc>
                <a:spcPct val="120000"/>
              </a:lnSpc>
              <a:spcBef>
                <a:spcPts val="0"/>
              </a:spcBef>
              <a:buNone/>
            </a:pPr>
            <a:r>
              <a:rPr lang="en-CA" sz="1200"/>
              <a:t>    }</a:t>
            </a:r>
          </a:p>
          <a:p>
            <a:pPr marL="0" indent="0">
              <a:lnSpc>
                <a:spcPct val="120000"/>
              </a:lnSpc>
              <a:spcBef>
                <a:spcPts val="0"/>
              </a:spcBef>
              <a:buNone/>
            </a:pPr>
            <a:r>
              <a:rPr lang="en-CA" sz="1200"/>
              <a:t>}</a:t>
            </a:r>
          </a:p>
        </p:txBody>
      </p:sp>
      <p:sp>
        <p:nvSpPr>
          <p:cNvPr id="7" name="Footer Placeholder 6">
            <a:extLst>
              <a:ext uri="{FF2B5EF4-FFF2-40B4-BE49-F238E27FC236}">
                <a16:creationId xmlns:a16="http://schemas.microsoft.com/office/drawing/2014/main" id="{77AF67D5-FD4D-4C6D-40FA-3741FD7DB20C}"/>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DF0BAACB-EE4E-0CB8-07FE-BA31F6493678}"/>
              </a:ext>
            </a:extLst>
          </p:cNvPr>
          <p:cNvSpPr>
            <a:spLocks noGrp="1"/>
          </p:cNvSpPr>
          <p:nvPr>
            <p:ph type="sldNum" sz="quarter" idx="12"/>
          </p:nvPr>
        </p:nvSpPr>
        <p:spPr/>
        <p:txBody>
          <a:bodyPr/>
          <a:lstStyle/>
          <a:p>
            <a:fld id="{173945DC-8F99-45A8-AB5A-6B932A0147A2}" type="slidenum">
              <a:rPr lang="en-CA" smtClean="0"/>
              <a:t>18</a:t>
            </a:fld>
            <a:endParaRPr lang="en-CA"/>
          </a:p>
        </p:txBody>
      </p:sp>
    </p:spTree>
    <p:extLst>
      <p:ext uri="{BB962C8B-B14F-4D97-AF65-F5344CB8AC3E}">
        <p14:creationId xmlns:p14="http://schemas.microsoft.com/office/powerpoint/2010/main" val="244725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47F8-D594-39D6-B9DB-51AA21486518}"/>
              </a:ext>
            </a:extLst>
          </p:cNvPr>
          <p:cNvSpPr>
            <a:spLocks noGrp="1"/>
          </p:cNvSpPr>
          <p:nvPr>
            <p:ph type="title"/>
          </p:nvPr>
        </p:nvSpPr>
        <p:spPr/>
        <p:txBody>
          <a:bodyPr/>
          <a:lstStyle/>
          <a:p>
            <a:r>
              <a:rPr lang="en-US"/>
              <a:t>Final Example</a:t>
            </a:r>
            <a:endParaRPr lang="en-CA"/>
          </a:p>
        </p:txBody>
      </p:sp>
      <p:sp>
        <p:nvSpPr>
          <p:cNvPr id="3" name="Content Placeholder 2">
            <a:extLst>
              <a:ext uri="{FF2B5EF4-FFF2-40B4-BE49-F238E27FC236}">
                <a16:creationId xmlns:a16="http://schemas.microsoft.com/office/drawing/2014/main" id="{4A07457B-6336-1C4A-062E-C360185845F3}"/>
              </a:ext>
            </a:extLst>
          </p:cNvPr>
          <p:cNvSpPr>
            <a:spLocks noGrp="1"/>
          </p:cNvSpPr>
          <p:nvPr>
            <p:ph idx="1"/>
          </p:nvPr>
        </p:nvSpPr>
        <p:spPr/>
        <p:txBody>
          <a:bodyPr>
            <a:normAutofit fontScale="32500" lnSpcReduction="20000"/>
          </a:bodyPr>
          <a:lstStyle/>
          <a:p>
            <a:pPr marL="0" indent="0">
              <a:lnSpc>
                <a:spcPct val="120000"/>
              </a:lnSpc>
              <a:spcBef>
                <a:spcPts val="0"/>
              </a:spcBef>
              <a:buNone/>
            </a:pPr>
            <a:r>
              <a:rPr lang="en-CA"/>
              <a:t>import org.w3c.dom.ls.LSOutput;</a:t>
            </a:r>
          </a:p>
          <a:p>
            <a:pPr marL="0" indent="0">
              <a:lnSpc>
                <a:spcPct val="120000"/>
              </a:lnSpc>
              <a:spcBef>
                <a:spcPts val="0"/>
              </a:spcBef>
              <a:buNone/>
            </a:pPr>
            <a:endParaRPr lang="en-CA"/>
          </a:p>
          <a:p>
            <a:pPr marL="0" indent="0">
              <a:lnSpc>
                <a:spcPct val="120000"/>
              </a:lnSpc>
              <a:spcBef>
                <a:spcPts val="0"/>
              </a:spcBef>
              <a:buNone/>
            </a:pPr>
            <a:r>
              <a:rPr lang="en-CA"/>
              <a:t>interface Caseable{</a:t>
            </a:r>
          </a:p>
          <a:p>
            <a:pPr marL="0" indent="0">
              <a:lnSpc>
                <a:spcPct val="120000"/>
              </a:lnSpc>
              <a:spcBef>
                <a:spcPts val="0"/>
              </a:spcBef>
              <a:buNone/>
            </a:pPr>
            <a:r>
              <a:rPr lang="en-CA"/>
              <a:t>    String changeCase(String s);</a:t>
            </a:r>
          </a:p>
          <a:p>
            <a:pPr marL="0" indent="0">
              <a:lnSpc>
                <a:spcPct val="120000"/>
              </a:lnSpc>
              <a:spcBef>
                <a:spcPts val="0"/>
              </a:spcBef>
              <a:buNone/>
            </a:pPr>
            <a:r>
              <a:rPr lang="en-CA"/>
              <a:t>}</a:t>
            </a:r>
          </a:p>
          <a:p>
            <a:pPr marL="0" indent="0">
              <a:lnSpc>
                <a:spcPct val="120000"/>
              </a:lnSpc>
              <a:spcBef>
                <a:spcPts val="0"/>
              </a:spcBef>
              <a:buNone/>
            </a:pPr>
            <a:r>
              <a:rPr lang="en-CA"/>
              <a:t>class StringStuff{</a:t>
            </a:r>
          </a:p>
          <a:p>
            <a:pPr marL="0" indent="0">
              <a:lnSpc>
                <a:spcPct val="120000"/>
              </a:lnSpc>
              <a:spcBef>
                <a:spcPts val="0"/>
              </a:spcBef>
              <a:buNone/>
            </a:pPr>
            <a:r>
              <a:rPr lang="en-CA"/>
              <a:t>    public static void main(String[] args)</a:t>
            </a:r>
          </a:p>
          <a:p>
            <a:pPr marL="0" indent="0">
              <a:lnSpc>
                <a:spcPct val="120000"/>
              </a:lnSpc>
              <a:spcBef>
                <a:spcPts val="0"/>
              </a:spcBef>
              <a:buNone/>
            </a:pPr>
            <a:r>
              <a:rPr lang="en-CA"/>
              <a:t>    {</a:t>
            </a:r>
          </a:p>
          <a:p>
            <a:pPr marL="0" indent="0">
              <a:lnSpc>
                <a:spcPct val="120000"/>
              </a:lnSpc>
              <a:spcBef>
                <a:spcPts val="0"/>
              </a:spcBef>
              <a:buNone/>
            </a:pPr>
            <a:r>
              <a:rPr lang="en-CA"/>
              <a:t>        Caseable upper = s-&gt;s.toUpperCase();</a:t>
            </a:r>
          </a:p>
          <a:p>
            <a:pPr marL="0" indent="0">
              <a:lnSpc>
                <a:spcPct val="120000"/>
              </a:lnSpc>
              <a:spcBef>
                <a:spcPts val="0"/>
              </a:spcBef>
              <a:buNone/>
            </a:pPr>
            <a:r>
              <a:rPr lang="en-CA"/>
              <a:t>        Caseable lower = s-&gt;s.toLowerCase();</a:t>
            </a:r>
          </a:p>
          <a:p>
            <a:pPr marL="0" indent="0">
              <a:lnSpc>
                <a:spcPct val="120000"/>
              </a:lnSpc>
              <a:spcBef>
                <a:spcPts val="0"/>
              </a:spcBef>
              <a:buNone/>
            </a:pPr>
            <a:r>
              <a:rPr lang="en-CA"/>
              <a:t>        Caseable title = s -&gt;{</a:t>
            </a:r>
          </a:p>
          <a:p>
            <a:pPr marL="0" indent="0">
              <a:lnSpc>
                <a:spcPct val="120000"/>
              </a:lnSpc>
              <a:spcBef>
                <a:spcPts val="0"/>
              </a:spcBef>
              <a:buNone/>
            </a:pPr>
            <a:r>
              <a:rPr lang="en-CA"/>
              <a:t>            return s.toUpperCase().charAt(0) +</a:t>
            </a:r>
          </a:p>
          <a:p>
            <a:pPr marL="0" indent="0">
              <a:lnSpc>
                <a:spcPct val="120000"/>
              </a:lnSpc>
              <a:spcBef>
                <a:spcPts val="0"/>
              </a:spcBef>
              <a:buNone/>
            </a:pPr>
            <a:r>
              <a:rPr lang="en-CA"/>
              <a:t>                    s.toLowerCase().substring(1);</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Person p = new Person("tigEr");</a:t>
            </a:r>
          </a:p>
          <a:p>
            <a:pPr marL="0" indent="0">
              <a:lnSpc>
                <a:spcPct val="120000"/>
              </a:lnSpc>
              <a:spcBef>
                <a:spcPts val="0"/>
              </a:spcBef>
              <a:buNone/>
            </a:pPr>
            <a:r>
              <a:rPr lang="en-CA"/>
              <a:t>        System.out.println(p.getName(upper));</a:t>
            </a:r>
          </a:p>
          <a:p>
            <a:pPr marL="0" indent="0">
              <a:lnSpc>
                <a:spcPct val="120000"/>
              </a:lnSpc>
              <a:spcBef>
                <a:spcPts val="0"/>
              </a:spcBef>
              <a:buNone/>
            </a:pPr>
            <a:r>
              <a:rPr lang="en-CA"/>
              <a:t>        System.out.println(p.getName(lower));</a:t>
            </a:r>
          </a:p>
          <a:p>
            <a:pPr marL="0" indent="0">
              <a:lnSpc>
                <a:spcPct val="120000"/>
              </a:lnSpc>
              <a:spcBef>
                <a:spcPts val="0"/>
              </a:spcBef>
              <a:buNone/>
            </a:pPr>
            <a:r>
              <a:rPr lang="en-CA"/>
              <a:t>        System.out.println(p.getName(title));</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r>
              <a:rPr lang="en-CA"/>
              <a:t>class Person{</a:t>
            </a:r>
          </a:p>
          <a:p>
            <a:pPr marL="0" indent="0">
              <a:lnSpc>
                <a:spcPct val="120000"/>
              </a:lnSpc>
              <a:spcBef>
                <a:spcPts val="0"/>
              </a:spcBef>
              <a:buNone/>
            </a:pPr>
            <a:r>
              <a:rPr lang="en-CA"/>
              <a:t>    private String name;</a:t>
            </a:r>
          </a:p>
          <a:p>
            <a:pPr marL="0" indent="0">
              <a:lnSpc>
                <a:spcPct val="120000"/>
              </a:lnSpc>
              <a:spcBef>
                <a:spcPts val="0"/>
              </a:spcBef>
              <a:buNone/>
            </a:pPr>
            <a:r>
              <a:rPr lang="en-CA"/>
              <a:t>    Person(String n){</a:t>
            </a:r>
          </a:p>
          <a:p>
            <a:pPr marL="0" indent="0">
              <a:lnSpc>
                <a:spcPct val="120000"/>
              </a:lnSpc>
              <a:spcBef>
                <a:spcPts val="0"/>
              </a:spcBef>
              <a:buNone/>
            </a:pPr>
            <a:r>
              <a:rPr lang="en-CA"/>
              <a:t>        name = n;</a:t>
            </a:r>
          </a:p>
          <a:p>
            <a:pPr marL="0" indent="0">
              <a:lnSpc>
                <a:spcPct val="120000"/>
              </a:lnSpc>
              <a:spcBef>
                <a:spcPts val="0"/>
              </a:spcBef>
              <a:buNone/>
            </a:pPr>
            <a:r>
              <a:rPr lang="en-CA"/>
              <a:t>    }</a:t>
            </a:r>
          </a:p>
          <a:p>
            <a:pPr marL="0" indent="0">
              <a:lnSpc>
                <a:spcPct val="120000"/>
              </a:lnSpc>
              <a:spcBef>
                <a:spcPts val="0"/>
              </a:spcBef>
              <a:buNone/>
            </a:pPr>
            <a:r>
              <a:rPr lang="en-CA"/>
              <a:t>    String getName(Caseable c){</a:t>
            </a:r>
          </a:p>
          <a:p>
            <a:pPr marL="0" indent="0">
              <a:lnSpc>
                <a:spcPct val="120000"/>
              </a:lnSpc>
              <a:spcBef>
                <a:spcPts val="0"/>
              </a:spcBef>
              <a:buNone/>
            </a:pPr>
            <a:r>
              <a:rPr lang="en-CA"/>
              <a:t>        return c.changeCase(name);</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endParaRPr lang="en-CA"/>
          </a:p>
        </p:txBody>
      </p:sp>
      <p:sp>
        <p:nvSpPr>
          <p:cNvPr id="4" name="Footer Placeholder 3">
            <a:extLst>
              <a:ext uri="{FF2B5EF4-FFF2-40B4-BE49-F238E27FC236}">
                <a16:creationId xmlns:a16="http://schemas.microsoft.com/office/drawing/2014/main" id="{8239EEB9-3602-192D-94D8-1541F245B2BE}"/>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FEB5DE03-59BD-12AA-CCD9-CB56BCC83B96}"/>
              </a:ext>
            </a:extLst>
          </p:cNvPr>
          <p:cNvSpPr>
            <a:spLocks noGrp="1"/>
          </p:cNvSpPr>
          <p:nvPr>
            <p:ph type="sldNum" sz="quarter" idx="12"/>
          </p:nvPr>
        </p:nvSpPr>
        <p:spPr/>
        <p:txBody>
          <a:bodyPr/>
          <a:lstStyle/>
          <a:p>
            <a:fld id="{173945DC-8F99-45A8-AB5A-6B932A0147A2}" type="slidenum">
              <a:rPr lang="en-CA" smtClean="0"/>
              <a:t>19</a:t>
            </a:fld>
            <a:endParaRPr lang="en-CA"/>
          </a:p>
        </p:txBody>
      </p:sp>
    </p:spTree>
    <p:extLst>
      <p:ext uri="{BB962C8B-B14F-4D97-AF65-F5344CB8AC3E}">
        <p14:creationId xmlns:p14="http://schemas.microsoft.com/office/powerpoint/2010/main" val="16752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D1F8-0227-12BD-72A0-E3789B6BA02E}"/>
              </a:ext>
            </a:extLst>
          </p:cNvPr>
          <p:cNvSpPr>
            <a:spLocks noGrp="1"/>
          </p:cNvSpPr>
          <p:nvPr>
            <p:ph type="title"/>
          </p:nvPr>
        </p:nvSpPr>
        <p:spPr/>
        <p:txBody>
          <a:bodyPr/>
          <a:lstStyle/>
          <a:p>
            <a:r>
              <a:rPr lang="en-US"/>
              <a:t>Learning Outcomes</a:t>
            </a:r>
            <a:endParaRPr lang="en-CA"/>
          </a:p>
        </p:txBody>
      </p:sp>
      <p:sp>
        <p:nvSpPr>
          <p:cNvPr id="3" name="Content Placeholder 2">
            <a:extLst>
              <a:ext uri="{FF2B5EF4-FFF2-40B4-BE49-F238E27FC236}">
                <a16:creationId xmlns:a16="http://schemas.microsoft.com/office/drawing/2014/main" id="{8B88D1E1-10FC-FC43-2337-49D65C77A1BD}"/>
              </a:ext>
            </a:extLst>
          </p:cNvPr>
          <p:cNvSpPr>
            <a:spLocks noGrp="1"/>
          </p:cNvSpPr>
          <p:nvPr>
            <p:ph idx="1"/>
          </p:nvPr>
        </p:nvSpPr>
        <p:spPr/>
        <p:txBody>
          <a:bodyPr/>
          <a:lstStyle/>
          <a:p>
            <a:r>
              <a:rPr lang="en-US"/>
              <a:t>Nested / Inner classes</a:t>
            </a:r>
          </a:p>
          <a:p>
            <a:r>
              <a:rPr lang="en-US"/>
              <a:t>Functional Interfaces</a:t>
            </a:r>
          </a:p>
          <a:p>
            <a:r>
              <a:rPr lang="en-US"/>
              <a:t>Lamba Expressions</a:t>
            </a:r>
          </a:p>
          <a:p>
            <a:r>
              <a:rPr lang="en-US"/>
              <a:t>Method References</a:t>
            </a:r>
            <a:endParaRPr lang="en-CA"/>
          </a:p>
        </p:txBody>
      </p:sp>
      <p:sp>
        <p:nvSpPr>
          <p:cNvPr id="4" name="Footer Placeholder 3">
            <a:extLst>
              <a:ext uri="{FF2B5EF4-FFF2-40B4-BE49-F238E27FC236}">
                <a16:creationId xmlns:a16="http://schemas.microsoft.com/office/drawing/2014/main" id="{AAD29C1E-5B71-EC48-2337-976E70CCC6B2}"/>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9C46AF6B-52AD-FB9D-5858-E641C6CC7A58}"/>
              </a:ext>
            </a:extLst>
          </p:cNvPr>
          <p:cNvSpPr>
            <a:spLocks noGrp="1"/>
          </p:cNvSpPr>
          <p:nvPr>
            <p:ph type="sldNum" sz="quarter" idx="12"/>
          </p:nvPr>
        </p:nvSpPr>
        <p:spPr/>
        <p:txBody>
          <a:bodyPr/>
          <a:lstStyle/>
          <a:p>
            <a:fld id="{173945DC-8F99-45A8-AB5A-6B932A0147A2}" type="slidenum">
              <a:rPr lang="en-CA" smtClean="0"/>
              <a:t>2</a:t>
            </a:fld>
            <a:endParaRPr lang="en-CA"/>
          </a:p>
        </p:txBody>
      </p:sp>
    </p:spTree>
    <p:extLst>
      <p:ext uri="{BB962C8B-B14F-4D97-AF65-F5344CB8AC3E}">
        <p14:creationId xmlns:p14="http://schemas.microsoft.com/office/powerpoint/2010/main" val="126760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24CA-3656-4181-83DD-B2E1E9C4F024}"/>
              </a:ext>
            </a:extLst>
          </p:cNvPr>
          <p:cNvSpPr>
            <a:spLocks noGrp="1"/>
          </p:cNvSpPr>
          <p:nvPr>
            <p:ph type="title"/>
          </p:nvPr>
        </p:nvSpPr>
        <p:spPr/>
        <p:txBody>
          <a:bodyPr/>
          <a:lstStyle/>
          <a:p>
            <a:r>
              <a:rPr lang="en-US"/>
              <a:t>Method references</a:t>
            </a:r>
            <a:endParaRPr lang="en-CA"/>
          </a:p>
        </p:txBody>
      </p:sp>
      <p:sp>
        <p:nvSpPr>
          <p:cNvPr id="3" name="Content Placeholder 2">
            <a:extLst>
              <a:ext uri="{FF2B5EF4-FFF2-40B4-BE49-F238E27FC236}">
                <a16:creationId xmlns:a16="http://schemas.microsoft.com/office/drawing/2014/main" id="{8E82609A-DD7D-42EF-98B0-B641BF6BECB1}"/>
              </a:ext>
            </a:extLst>
          </p:cNvPr>
          <p:cNvSpPr>
            <a:spLocks noGrp="1"/>
          </p:cNvSpPr>
          <p:nvPr>
            <p:ph idx="1"/>
          </p:nvPr>
        </p:nvSpPr>
        <p:spPr>
          <a:xfrm>
            <a:off x="838200" y="1569895"/>
            <a:ext cx="9794735" cy="4507224"/>
          </a:xfrm>
        </p:spPr>
        <p:txBody>
          <a:bodyPr>
            <a:normAutofit fontScale="85000" lnSpcReduction="20000"/>
          </a:bodyPr>
          <a:lstStyle/>
          <a:p>
            <a:r>
              <a:rPr lang="en-US" dirty="0"/>
              <a:t>Method references are </a:t>
            </a:r>
            <a:r>
              <a:rPr lang="en-US" b="1" dirty="0"/>
              <a:t>a shorthand syntax which replaces </a:t>
            </a:r>
            <a:r>
              <a:rPr lang="en-US" b="1"/>
              <a:t>lambda expression</a:t>
            </a:r>
          </a:p>
          <a:p>
            <a:endParaRPr lang="en-US" b="1" dirty="0"/>
          </a:p>
          <a:p>
            <a:r>
              <a:rPr lang="en-CA" dirty="0"/>
              <a:t>Method references use the :: operator without </a:t>
            </a:r>
            <a:r>
              <a:rPr lang="en-CA"/>
              <a:t>any parameters</a:t>
            </a:r>
          </a:p>
          <a:p>
            <a:endParaRPr lang="en-CA" dirty="0"/>
          </a:p>
          <a:p>
            <a:r>
              <a:rPr lang="en-CA" dirty="0"/>
              <a:t>They can be used to make simple lambda expressions by making use of existing </a:t>
            </a:r>
            <a:r>
              <a:rPr lang="en-CA"/>
              <a:t>methods.</a:t>
            </a:r>
          </a:p>
          <a:p>
            <a:endParaRPr lang="en-CA" dirty="0"/>
          </a:p>
          <a:p>
            <a:r>
              <a:rPr lang="en-CA" dirty="0"/>
              <a:t>There are four types of method references:</a:t>
            </a:r>
          </a:p>
          <a:p>
            <a:pPr lvl="1"/>
            <a:r>
              <a:rPr lang="en-CA" dirty="0"/>
              <a:t>A method reference to a static method		</a:t>
            </a:r>
            <a:r>
              <a:rPr lang="en-CA"/>
              <a:t>	</a:t>
            </a:r>
          </a:p>
          <a:p>
            <a:pPr lvl="1"/>
            <a:r>
              <a:rPr lang="en-CA"/>
              <a:t>A </a:t>
            </a:r>
            <a:r>
              <a:rPr lang="en-CA" dirty="0"/>
              <a:t>method reference to an instance method of an object of a certain </a:t>
            </a:r>
            <a:r>
              <a:rPr lang="en-CA"/>
              <a:t>type </a:t>
            </a:r>
          </a:p>
          <a:p>
            <a:pPr lvl="1"/>
            <a:r>
              <a:rPr lang="en-CA"/>
              <a:t>A </a:t>
            </a:r>
            <a:r>
              <a:rPr lang="en-CA" dirty="0"/>
              <a:t>method reference to an instance method of an existing </a:t>
            </a:r>
            <a:r>
              <a:rPr lang="en-CA"/>
              <a:t>object </a:t>
            </a:r>
          </a:p>
          <a:p>
            <a:pPr lvl="1"/>
            <a:r>
              <a:rPr lang="en-CA"/>
              <a:t>A </a:t>
            </a:r>
            <a:r>
              <a:rPr lang="en-CA" dirty="0"/>
              <a:t>method reference to </a:t>
            </a:r>
            <a:r>
              <a:rPr lang="en-CA"/>
              <a:t>a constructor</a:t>
            </a:r>
            <a:endParaRPr lang="en-CA" dirty="0"/>
          </a:p>
          <a:p>
            <a:endParaRPr lang="en-CA" dirty="0"/>
          </a:p>
        </p:txBody>
      </p:sp>
      <p:sp>
        <p:nvSpPr>
          <p:cNvPr id="4" name="Footer Placeholder 3">
            <a:extLst>
              <a:ext uri="{FF2B5EF4-FFF2-40B4-BE49-F238E27FC236}">
                <a16:creationId xmlns:a16="http://schemas.microsoft.com/office/drawing/2014/main" id="{7F34C6D9-FCBC-4ADC-A221-EF1152B0D4B1}"/>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2B49D4D2-3BAB-497E-99B2-A54C24DCEF9D}"/>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254233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2EF2-7D68-4E81-AA56-6CDC64A335E0}"/>
              </a:ext>
            </a:extLst>
          </p:cNvPr>
          <p:cNvSpPr>
            <a:spLocks noGrp="1"/>
          </p:cNvSpPr>
          <p:nvPr>
            <p:ph type="title"/>
          </p:nvPr>
        </p:nvSpPr>
        <p:spPr/>
        <p:txBody>
          <a:bodyPr/>
          <a:lstStyle/>
          <a:p>
            <a:r>
              <a:rPr lang="en-US"/>
              <a:t>Lambda vs. method reference</a:t>
            </a:r>
            <a:endParaRPr lang="en-CA"/>
          </a:p>
        </p:txBody>
      </p:sp>
      <p:sp>
        <p:nvSpPr>
          <p:cNvPr id="3" name="Content Placeholder 2">
            <a:extLst>
              <a:ext uri="{FF2B5EF4-FFF2-40B4-BE49-F238E27FC236}">
                <a16:creationId xmlns:a16="http://schemas.microsoft.com/office/drawing/2014/main" id="{B9E3B439-5314-469A-9048-5F2A2E7A674C}"/>
              </a:ext>
            </a:extLst>
          </p:cNvPr>
          <p:cNvSpPr>
            <a:spLocks noGrp="1"/>
          </p:cNvSpPr>
          <p:nvPr>
            <p:ph idx="1"/>
          </p:nvPr>
        </p:nvSpPr>
        <p:spPr/>
        <p:txBody>
          <a:bodyPr/>
          <a:lstStyle/>
          <a:p>
            <a:r>
              <a:rPr lang="en-US"/>
              <a:t>(args)-&gt;Class.staticMethod(args)</a:t>
            </a:r>
          </a:p>
          <a:p>
            <a:r>
              <a:rPr lang="en-US"/>
              <a:t>…can be replaced by…</a:t>
            </a:r>
          </a:p>
          <a:p>
            <a:r>
              <a:rPr lang="en-US"/>
              <a:t>Class::staticMethod</a:t>
            </a:r>
          </a:p>
          <a:p>
            <a:endParaRPr lang="en-US"/>
          </a:p>
          <a:p>
            <a:r>
              <a:rPr lang="en-US"/>
              <a:t>Any arguments will be passed automatically by Java</a:t>
            </a:r>
            <a:endParaRPr lang="en-CA"/>
          </a:p>
        </p:txBody>
      </p:sp>
      <p:sp>
        <p:nvSpPr>
          <p:cNvPr id="4" name="Footer Placeholder 3">
            <a:extLst>
              <a:ext uri="{FF2B5EF4-FFF2-40B4-BE49-F238E27FC236}">
                <a16:creationId xmlns:a16="http://schemas.microsoft.com/office/drawing/2014/main" id="{CE5A6237-8100-4138-A431-0F8630437E5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9163E9D7-51D6-4691-A3D6-8960C10D0127}"/>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100230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2EF2-7D68-4E81-AA56-6CDC64A335E0}"/>
              </a:ext>
            </a:extLst>
          </p:cNvPr>
          <p:cNvSpPr>
            <a:spLocks noGrp="1"/>
          </p:cNvSpPr>
          <p:nvPr>
            <p:ph type="title"/>
          </p:nvPr>
        </p:nvSpPr>
        <p:spPr>
          <a:xfrm>
            <a:off x="815029" y="600551"/>
            <a:ext cx="8011822" cy="1188720"/>
          </a:xfrm>
        </p:spPr>
        <p:txBody>
          <a:bodyPr>
            <a:normAutofit fontScale="90000"/>
          </a:bodyPr>
          <a:lstStyle/>
          <a:p>
            <a:r>
              <a:rPr lang="en-US"/>
              <a:t>Lambda vs. method reference: 0 args</a:t>
            </a:r>
            <a:endParaRPr lang="en-CA"/>
          </a:p>
        </p:txBody>
      </p:sp>
      <p:sp>
        <p:nvSpPr>
          <p:cNvPr id="3" name="Content Placeholder 2">
            <a:extLst>
              <a:ext uri="{FF2B5EF4-FFF2-40B4-BE49-F238E27FC236}">
                <a16:creationId xmlns:a16="http://schemas.microsoft.com/office/drawing/2014/main" id="{B9E3B439-5314-469A-9048-5F2A2E7A674C}"/>
              </a:ext>
            </a:extLst>
          </p:cNvPr>
          <p:cNvSpPr>
            <a:spLocks noGrp="1"/>
          </p:cNvSpPr>
          <p:nvPr>
            <p:ph idx="1"/>
          </p:nvPr>
        </p:nvSpPr>
        <p:spPr>
          <a:xfrm>
            <a:off x="815029" y="1675051"/>
            <a:ext cx="9145835" cy="4658637"/>
          </a:xfrm>
        </p:spPr>
        <p:txBody>
          <a:bodyPr>
            <a:noAutofit/>
          </a:bodyPr>
          <a:lstStyle/>
          <a:p>
            <a:pPr marL="0" indent="0">
              <a:lnSpc>
                <a:spcPct val="120000"/>
              </a:lnSpc>
              <a:spcBef>
                <a:spcPts val="0"/>
              </a:spcBef>
              <a:buNone/>
            </a:pPr>
            <a:r>
              <a:rPr lang="en-US" sz="1100" dirty="0"/>
              <a:t>import </a:t>
            </a:r>
            <a:r>
              <a:rPr lang="en-US" sz="1100" dirty="0" err="1"/>
              <a:t>java.util.concurrent.Callable</a:t>
            </a:r>
            <a:r>
              <a:rPr lang="en-US" sz="1100" dirty="0"/>
              <a:t>;</a:t>
            </a:r>
          </a:p>
          <a:p>
            <a:pPr marL="0" indent="0">
              <a:lnSpc>
                <a:spcPct val="120000"/>
              </a:lnSpc>
              <a:spcBef>
                <a:spcPts val="0"/>
              </a:spcBef>
              <a:buNone/>
            </a:pPr>
            <a:r>
              <a:rPr lang="en-US" sz="1100" dirty="0"/>
              <a:t>import </a:t>
            </a:r>
            <a:r>
              <a:rPr lang="en-US" sz="1100" dirty="0" err="1"/>
              <a:t>java.util.function.Consumer</a:t>
            </a:r>
            <a:r>
              <a:rPr lang="en-US" sz="1100" dirty="0"/>
              <a:t>; </a:t>
            </a:r>
          </a:p>
          <a:p>
            <a:pPr marL="0" indent="0">
              <a:lnSpc>
                <a:spcPct val="120000"/>
              </a:lnSpc>
              <a:spcBef>
                <a:spcPts val="0"/>
              </a:spcBef>
              <a:buNone/>
            </a:pPr>
            <a:r>
              <a:rPr lang="en-US" sz="1100" dirty="0"/>
              <a:t>class Notebook{</a:t>
            </a:r>
          </a:p>
          <a:p>
            <a:pPr marL="0" indent="0">
              <a:lnSpc>
                <a:spcPct val="120000"/>
              </a:lnSpc>
              <a:spcBef>
                <a:spcPts val="0"/>
              </a:spcBef>
              <a:buNone/>
            </a:pPr>
            <a:r>
              <a:rPr lang="en-US" sz="1100" dirty="0"/>
              <a:t>    public static void main(String[] </a:t>
            </a:r>
            <a:r>
              <a:rPr lang="en-US" sz="1100" dirty="0" err="1"/>
              <a:t>args</a:t>
            </a:r>
            <a:r>
              <a:rPr lang="en-US" sz="1100" dirty="0"/>
              <a:t>)    {</a:t>
            </a:r>
          </a:p>
          <a:p>
            <a:pPr marL="0" indent="0">
              <a:lnSpc>
                <a:spcPct val="120000"/>
              </a:lnSpc>
              <a:spcBef>
                <a:spcPts val="0"/>
              </a:spcBef>
              <a:buNone/>
            </a:pPr>
            <a:r>
              <a:rPr lang="en-US" sz="1100" dirty="0"/>
              <a:t>        </a:t>
            </a:r>
            <a:r>
              <a:rPr lang="en-US" sz="1100" dirty="0" err="1"/>
              <a:t>sayHello</a:t>
            </a:r>
            <a:r>
              <a:rPr lang="en-US" sz="1100" dirty="0"/>
              <a:t>();</a:t>
            </a:r>
          </a:p>
          <a:p>
            <a:pPr marL="0" indent="0">
              <a:lnSpc>
                <a:spcPct val="120000"/>
              </a:lnSpc>
              <a:spcBef>
                <a:spcPts val="0"/>
              </a:spcBef>
              <a:buNone/>
            </a:pPr>
            <a:endParaRPr lang="en-US" sz="1100" dirty="0"/>
          </a:p>
          <a:p>
            <a:pPr marL="0" indent="0">
              <a:lnSpc>
                <a:spcPct val="120000"/>
              </a:lnSpc>
              <a:spcBef>
                <a:spcPts val="0"/>
              </a:spcBef>
              <a:buNone/>
            </a:pPr>
            <a:r>
              <a:rPr lang="en-US" sz="1100" dirty="0"/>
              <a:t>        // lambda expression with zero input arguments</a:t>
            </a:r>
          </a:p>
          <a:p>
            <a:pPr marL="0" indent="0">
              <a:lnSpc>
                <a:spcPct val="120000"/>
              </a:lnSpc>
              <a:spcBef>
                <a:spcPts val="0"/>
              </a:spcBef>
              <a:buNone/>
            </a:pPr>
            <a:r>
              <a:rPr lang="en-US" sz="1100" b="1" dirty="0"/>
              <a:t>        final Runnable stringConsumer3 = () -&gt; </a:t>
            </a:r>
            <a:r>
              <a:rPr lang="en-US" sz="1100" b="1" dirty="0" err="1"/>
              <a:t>sayHello</a:t>
            </a:r>
            <a:r>
              <a:rPr lang="en-US" sz="1100" b="1" dirty="0"/>
              <a:t>();  // Runnable: // zero arguments; no return</a:t>
            </a:r>
          </a:p>
          <a:p>
            <a:pPr marL="0" indent="0">
              <a:lnSpc>
                <a:spcPct val="120000"/>
              </a:lnSpc>
              <a:spcBef>
                <a:spcPts val="0"/>
              </a:spcBef>
              <a:buNone/>
            </a:pPr>
            <a:r>
              <a:rPr lang="en-US" sz="1100" dirty="0"/>
              <a:t>        stringConsumer3.run();</a:t>
            </a:r>
          </a:p>
          <a:p>
            <a:pPr marL="0" indent="0">
              <a:lnSpc>
                <a:spcPct val="120000"/>
              </a:lnSpc>
              <a:spcBef>
                <a:spcPts val="0"/>
              </a:spcBef>
              <a:buNone/>
            </a:pPr>
            <a:endParaRPr lang="en-US" sz="1100" dirty="0"/>
          </a:p>
          <a:p>
            <a:pPr marL="0" indent="0">
              <a:lnSpc>
                <a:spcPct val="120000"/>
              </a:lnSpc>
              <a:spcBef>
                <a:spcPts val="0"/>
              </a:spcBef>
              <a:buNone/>
            </a:pPr>
            <a:r>
              <a:rPr lang="en-US" sz="1100" dirty="0"/>
              <a:t>        // method reference</a:t>
            </a:r>
          </a:p>
          <a:p>
            <a:pPr marL="0" indent="0">
              <a:lnSpc>
                <a:spcPct val="120000"/>
              </a:lnSpc>
              <a:spcBef>
                <a:spcPts val="0"/>
              </a:spcBef>
              <a:buNone/>
            </a:pPr>
            <a:r>
              <a:rPr lang="en-US" sz="1100" b="1" dirty="0"/>
              <a:t>        final Runnable stringConsumer4 = Notebook::</a:t>
            </a:r>
            <a:r>
              <a:rPr lang="en-US" sz="1100" b="1" dirty="0" err="1"/>
              <a:t>sayHello</a:t>
            </a:r>
            <a:r>
              <a:rPr lang="en-US" sz="1100" b="1" dirty="0"/>
              <a:t>;</a:t>
            </a:r>
          </a:p>
          <a:p>
            <a:pPr marL="0" indent="0">
              <a:lnSpc>
                <a:spcPct val="120000"/>
              </a:lnSpc>
              <a:spcBef>
                <a:spcPts val="0"/>
              </a:spcBef>
              <a:buNone/>
            </a:pPr>
            <a:r>
              <a:rPr lang="en-US" sz="1100" dirty="0"/>
              <a:t>        stringConsumer4.run();</a:t>
            </a:r>
          </a:p>
          <a:p>
            <a:pPr marL="0" indent="0">
              <a:lnSpc>
                <a:spcPct val="120000"/>
              </a:lnSpc>
              <a:spcBef>
                <a:spcPts val="0"/>
              </a:spcBef>
              <a:buNone/>
            </a:pPr>
            <a:r>
              <a:rPr lang="en-US" sz="1100" dirty="0"/>
              <a:t>    }</a:t>
            </a:r>
          </a:p>
          <a:p>
            <a:pPr marL="0" indent="0">
              <a:lnSpc>
                <a:spcPct val="120000"/>
              </a:lnSpc>
              <a:spcBef>
                <a:spcPts val="0"/>
              </a:spcBef>
              <a:buNone/>
            </a:pPr>
            <a:endParaRPr lang="en-US" sz="1100" dirty="0"/>
          </a:p>
          <a:p>
            <a:pPr marL="0" indent="0">
              <a:lnSpc>
                <a:spcPct val="120000"/>
              </a:lnSpc>
              <a:spcBef>
                <a:spcPts val="0"/>
              </a:spcBef>
              <a:buNone/>
            </a:pPr>
            <a:r>
              <a:rPr lang="en-US" sz="1100" dirty="0"/>
              <a:t>    public static void </a:t>
            </a:r>
            <a:r>
              <a:rPr lang="en-US" sz="1100" dirty="0" err="1"/>
              <a:t>printNote</a:t>
            </a:r>
            <a:r>
              <a:rPr lang="en-US" sz="1100" dirty="0"/>
              <a:t>(final String note)    {</a:t>
            </a:r>
          </a:p>
          <a:p>
            <a:pPr marL="0" indent="0">
              <a:lnSpc>
                <a:spcPct val="120000"/>
              </a:lnSpc>
              <a:spcBef>
                <a:spcPts val="0"/>
              </a:spcBef>
              <a:buNone/>
            </a:pPr>
            <a:r>
              <a:rPr lang="en-US" sz="1100" dirty="0"/>
              <a:t>        </a:t>
            </a:r>
            <a:r>
              <a:rPr lang="en-US" sz="1100" dirty="0" err="1"/>
              <a:t>System.out.println</a:t>
            </a:r>
            <a:r>
              <a:rPr lang="en-US" sz="1100" dirty="0"/>
              <a:t>(note);</a:t>
            </a:r>
          </a:p>
          <a:p>
            <a:pPr marL="0" indent="0">
              <a:lnSpc>
                <a:spcPct val="120000"/>
              </a:lnSpc>
              <a:spcBef>
                <a:spcPts val="0"/>
              </a:spcBef>
              <a:buNone/>
            </a:pPr>
            <a:r>
              <a:rPr lang="en-US" sz="1100" dirty="0"/>
              <a:t>    }</a:t>
            </a:r>
          </a:p>
          <a:p>
            <a:pPr marL="0" indent="0">
              <a:lnSpc>
                <a:spcPct val="120000"/>
              </a:lnSpc>
              <a:spcBef>
                <a:spcPts val="0"/>
              </a:spcBef>
              <a:buNone/>
            </a:pPr>
            <a:endParaRPr lang="en-US" sz="1100" dirty="0"/>
          </a:p>
          <a:p>
            <a:pPr marL="0" indent="0">
              <a:lnSpc>
                <a:spcPct val="120000"/>
              </a:lnSpc>
              <a:spcBef>
                <a:spcPts val="0"/>
              </a:spcBef>
              <a:buNone/>
            </a:pPr>
            <a:r>
              <a:rPr lang="en-US" sz="1100" dirty="0"/>
              <a:t>    public static void </a:t>
            </a:r>
            <a:r>
              <a:rPr lang="en-US" sz="1100" dirty="0" err="1"/>
              <a:t>sayHello</a:t>
            </a:r>
            <a:r>
              <a:rPr lang="en-US" sz="1100" dirty="0"/>
              <a:t>()    {</a:t>
            </a:r>
          </a:p>
          <a:p>
            <a:pPr marL="0" indent="0">
              <a:lnSpc>
                <a:spcPct val="120000"/>
              </a:lnSpc>
              <a:spcBef>
                <a:spcPts val="0"/>
              </a:spcBef>
              <a:buNone/>
            </a:pPr>
            <a:r>
              <a:rPr lang="en-US" sz="1100" dirty="0"/>
              <a:t>        </a:t>
            </a:r>
            <a:r>
              <a:rPr lang="en-US" sz="1100" dirty="0" err="1"/>
              <a:t>System.out.println</a:t>
            </a:r>
            <a:r>
              <a:rPr lang="en-US" sz="1100" dirty="0"/>
              <a:t>("hello");</a:t>
            </a:r>
          </a:p>
          <a:p>
            <a:pPr marL="0" indent="0">
              <a:lnSpc>
                <a:spcPct val="120000"/>
              </a:lnSpc>
              <a:spcBef>
                <a:spcPts val="0"/>
              </a:spcBef>
              <a:buNone/>
            </a:pPr>
            <a:r>
              <a:rPr lang="en-US" sz="1100" dirty="0"/>
              <a:t>    }</a:t>
            </a:r>
          </a:p>
          <a:p>
            <a:pPr marL="0" indent="0">
              <a:lnSpc>
                <a:spcPct val="120000"/>
              </a:lnSpc>
              <a:spcBef>
                <a:spcPts val="0"/>
              </a:spcBef>
              <a:buNone/>
            </a:pPr>
            <a:r>
              <a:rPr lang="en-US" sz="1100" dirty="0"/>
              <a:t>}</a:t>
            </a:r>
          </a:p>
        </p:txBody>
      </p:sp>
      <p:sp>
        <p:nvSpPr>
          <p:cNvPr id="4" name="Footer Placeholder 3">
            <a:extLst>
              <a:ext uri="{FF2B5EF4-FFF2-40B4-BE49-F238E27FC236}">
                <a16:creationId xmlns:a16="http://schemas.microsoft.com/office/drawing/2014/main" id="{CE5A6237-8100-4138-A431-0F8630437E5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9163E9D7-51D6-4691-A3D6-8960C10D0127}"/>
              </a:ext>
            </a:extLst>
          </p:cNvPr>
          <p:cNvSpPr>
            <a:spLocks noGrp="1"/>
          </p:cNvSpPr>
          <p:nvPr>
            <p:ph type="sldNum" sz="quarter" idx="12"/>
          </p:nvPr>
        </p:nvSpPr>
        <p:spPr/>
        <p:txBody>
          <a:bodyPr/>
          <a:lstStyle/>
          <a:p>
            <a:fld id="{8A7A6979-0714-4377-B894-6BE4C2D6E202}" type="slidenum">
              <a:rPr lang="en-US" smtClean="0"/>
              <a:pPr/>
              <a:t>22</a:t>
            </a:fld>
            <a:endParaRPr lang="en-US" dirty="0"/>
          </a:p>
        </p:txBody>
      </p:sp>
      <p:pic>
        <p:nvPicPr>
          <p:cNvPr id="10" name="Picture 9">
            <a:extLst>
              <a:ext uri="{FF2B5EF4-FFF2-40B4-BE49-F238E27FC236}">
                <a16:creationId xmlns:a16="http://schemas.microsoft.com/office/drawing/2014/main" id="{8A395B17-29A4-41C4-B8D9-0F1F956D3CE2}"/>
              </a:ext>
            </a:extLst>
          </p:cNvPr>
          <p:cNvPicPr>
            <a:picLocks noChangeAspect="1"/>
          </p:cNvPicPr>
          <p:nvPr/>
        </p:nvPicPr>
        <p:blipFill>
          <a:blip r:embed="rId2"/>
          <a:stretch>
            <a:fillRect/>
          </a:stretch>
        </p:blipFill>
        <p:spPr>
          <a:xfrm>
            <a:off x="6805616" y="3220963"/>
            <a:ext cx="1207007" cy="1188719"/>
          </a:xfrm>
          <a:prstGeom prst="rect">
            <a:avLst/>
          </a:prstGeom>
        </p:spPr>
      </p:pic>
    </p:spTree>
    <p:extLst>
      <p:ext uri="{BB962C8B-B14F-4D97-AF65-F5344CB8AC3E}">
        <p14:creationId xmlns:p14="http://schemas.microsoft.com/office/powerpoint/2010/main" val="826040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2EF2-7D68-4E81-AA56-6CDC64A335E0}"/>
              </a:ext>
            </a:extLst>
          </p:cNvPr>
          <p:cNvSpPr>
            <a:spLocks noGrp="1"/>
          </p:cNvSpPr>
          <p:nvPr>
            <p:ph type="title"/>
          </p:nvPr>
        </p:nvSpPr>
        <p:spPr/>
        <p:txBody>
          <a:bodyPr/>
          <a:lstStyle/>
          <a:p>
            <a:r>
              <a:rPr lang="en-US"/>
              <a:t>Lambda vs. method reference: 1 arg</a:t>
            </a:r>
            <a:endParaRPr lang="en-CA"/>
          </a:p>
        </p:txBody>
      </p:sp>
      <p:sp>
        <p:nvSpPr>
          <p:cNvPr id="3" name="Content Placeholder 2">
            <a:extLst>
              <a:ext uri="{FF2B5EF4-FFF2-40B4-BE49-F238E27FC236}">
                <a16:creationId xmlns:a16="http://schemas.microsoft.com/office/drawing/2014/main" id="{B9E3B439-5314-469A-9048-5F2A2E7A674C}"/>
              </a:ext>
            </a:extLst>
          </p:cNvPr>
          <p:cNvSpPr>
            <a:spLocks noGrp="1"/>
          </p:cNvSpPr>
          <p:nvPr>
            <p:ph idx="1"/>
          </p:nvPr>
        </p:nvSpPr>
        <p:spPr>
          <a:xfrm>
            <a:off x="838200" y="1497027"/>
            <a:ext cx="9122664" cy="4836661"/>
          </a:xfrm>
        </p:spPr>
        <p:txBody>
          <a:bodyPr>
            <a:normAutofit fontScale="47500" lnSpcReduction="20000"/>
          </a:bodyPr>
          <a:lstStyle/>
          <a:p>
            <a:pPr marL="0" indent="0">
              <a:lnSpc>
                <a:spcPct val="120000"/>
              </a:lnSpc>
              <a:spcBef>
                <a:spcPts val="0"/>
              </a:spcBef>
              <a:buNone/>
            </a:pPr>
            <a:r>
              <a:rPr lang="en-US"/>
              <a:t>import java.util.function.Consumer;</a:t>
            </a:r>
          </a:p>
          <a:p>
            <a:pPr marL="0" indent="0">
              <a:lnSpc>
                <a:spcPct val="120000"/>
              </a:lnSpc>
              <a:spcBef>
                <a:spcPts val="0"/>
              </a:spcBef>
              <a:buNone/>
            </a:pPr>
            <a:endParaRPr lang="en-US"/>
          </a:p>
          <a:p>
            <a:pPr marL="0" indent="0">
              <a:lnSpc>
                <a:spcPct val="120000"/>
              </a:lnSpc>
              <a:spcBef>
                <a:spcPts val="0"/>
              </a:spcBef>
              <a:buNone/>
            </a:pPr>
            <a:r>
              <a:rPr lang="en-US"/>
              <a:t>class Notebook</a:t>
            </a:r>
          </a:p>
          <a:p>
            <a:pPr marL="0" indent="0">
              <a:lnSpc>
                <a:spcPct val="120000"/>
              </a:lnSpc>
              <a:spcBef>
                <a:spcPts val="0"/>
              </a:spcBef>
              <a:buNone/>
            </a:pPr>
            <a:r>
              <a:rPr lang="en-US"/>
              <a:t>{</a:t>
            </a:r>
          </a:p>
          <a:p>
            <a:pPr marL="0" indent="0">
              <a:lnSpc>
                <a:spcPct val="120000"/>
              </a:lnSpc>
              <a:spcBef>
                <a:spcPts val="0"/>
              </a:spcBef>
              <a:buNone/>
            </a:pPr>
            <a:r>
              <a:rPr lang="en-US"/>
              <a:t>    public static void main(String[] args)</a:t>
            </a:r>
          </a:p>
          <a:p>
            <a:pPr marL="0" indent="0">
              <a:lnSpc>
                <a:spcPct val="120000"/>
              </a:lnSpc>
              <a:spcBef>
                <a:spcPts val="0"/>
              </a:spcBef>
              <a:buNone/>
            </a:pPr>
            <a:r>
              <a:rPr lang="en-US"/>
              <a:t>    {</a:t>
            </a:r>
          </a:p>
          <a:p>
            <a:pPr marL="0" indent="0">
              <a:lnSpc>
                <a:spcPct val="120000"/>
              </a:lnSpc>
              <a:spcBef>
                <a:spcPts val="0"/>
              </a:spcBef>
              <a:buNone/>
            </a:pPr>
            <a:r>
              <a:rPr lang="en-US"/>
              <a:t>        printNote("yo");</a:t>
            </a:r>
          </a:p>
          <a:p>
            <a:pPr marL="0" indent="0">
              <a:lnSpc>
                <a:spcPct val="120000"/>
              </a:lnSpc>
              <a:spcBef>
                <a:spcPts val="0"/>
              </a:spcBef>
              <a:buNone/>
            </a:pPr>
            <a:endParaRPr lang="en-US"/>
          </a:p>
          <a:p>
            <a:pPr marL="0" indent="0">
              <a:lnSpc>
                <a:spcPct val="120000"/>
              </a:lnSpc>
              <a:spcBef>
                <a:spcPts val="0"/>
              </a:spcBef>
              <a:buNone/>
            </a:pPr>
            <a:r>
              <a:rPr lang="en-US"/>
              <a:t>        // lambda expression with one input argument</a:t>
            </a:r>
          </a:p>
          <a:p>
            <a:pPr marL="0" indent="0">
              <a:lnSpc>
                <a:spcPct val="120000"/>
              </a:lnSpc>
              <a:spcBef>
                <a:spcPts val="0"/>
              </a:spcBef>
              <a:buNone/>
            </a:pPr>
            <a:r>
              <a:rPr lang="en-US"/>
              <a:t>        </a:t>
            </a:r>
            <a:r>
              <a:rPr lang="en-US" b="1"/>
              <a:t>final Consumer&lt;String&gt; stringConsumer1 = (String s) -&gt; printNote(s);</a:t>
            </a:r>
          </a:p>
          <a:p>
            <a:pPr marL="0" indent="0">
              <a:lnSpc>
                <a:spcPct val="120000"/>
              </a:lnSpc>
              <a:spcBef>
                <a:spcPts val="0"/>
              </a:spcBef>
              <a:buNone/>
            </a:pPr>
            <a:r>
              <a:rPr lang="en-US"/>
              <a:t>        stringConsumer1.accept("hi");</a:t>
            </a:r>
          </a:p>
          <a:p>
            <a:pPr marL="0" indent="0">
              <a:lnSpc>
                <a:spcPct val="120000"/>
              </a:lnSpc>
              <a:spcBef>
                <a:spcPts val="0"/>
              </a:spcBef>
              <a:buNone/>
            </a:pPr>
            <a:endParaRPr lang="en-US"/>
          </a:p>
          <a:p>
            <a:pPr marL="0" indent="0">
              <a:lnSpc>
                <a:spcPct val="120000"/>
              </a:lnSpc>
              <a:spcBef>
                <a:spcPts val="0"/>
              </a:spcBef>
              <a:buNone/>
            </a:pPr>
            <a:r>
              <a:rPr lang="en-US"/>
              <a:t>        // method reference</a:t>
            </a:r>
          </a:p>
          <a:p>
            <a:pPr marL="0" indent="0">
              <a:lnSpc>
                <a:spcPct val="120000"/>
              </a:lnSpc>
              <a:spcBef>
                <a:spcPts val="0"/>
              </a:spcBef>
              <a:buNone/>
            </a:pPr>
            <a:r>
              <a:rPr lang="en-US"/>
              <a:t>        </a:t>
            </a:r>
            <a:r>
              <a:rPr lang="en-US" b="1"/>
              <a:t>final Consumer&lt;String&gt; stringConsumer2 = Notebook::printNote;</a:t>
            </a:r>
          </a:p>
          <a:p>
            <a:pPr marL="0" indent="0">
              <a:lnSpc>
                <a:spcPct val="120000"/>
              </a:lnSpc>
              <a:spcBef>
                <a:spcPts val="0"/>
              </a:spcBef>
              <a:buNone/>
            </a:pPr>
            <a:r>
              <a:rPr lang="en-US"/>
              <a:t>        stringConsumer2.accept("bye");</a:t>
            </a:r>
          </a:p>
          <a:p>
            <a:pPr marL="0" indent="0">
              <a:lnSpc>
                <a:spcPct val="120000"/>
              </a:lnSpc>
              <a:spcBef>
                <a:spcPts val="0"/>
              </a:spcBef>
              <a:buNone/>
            </a:pPr>
            <a:r>
              <a:rPr lang="en-US"/>
              <a:t>    }</a:t>
            </a:r>
          </a:p>
          <a:p>
            <a:pPr marL="0" indent="0">
              <a:lnSpc>
                <a:spcPct val="120000"/>
              </a:lnSpc>
              <a:spcBef>
                <a:spcPts val="0"/>
              </a:spcBef>
              <a:buNone/>
            </a:pPr>
            <a:endParaRPr lang="en-US"/>
          </a:p>
          <a:p>
            <a:pPr marL="0" indent="0">
              <a:lnSpc>
                <a:spcPct val="120000"/>
              </a:lnSpc>
              <a:spcBef>
                <a:spcPts val="0"/>
              </a:spcBef>
              <a:buNone/>
            </a:pPr>
            <a:r>
              <a:rPr lang="en-US"/>
              <a:t>    public static void printNote(final String note)</a:t>
            </a:r>
          </a:p>
          <a:p>
            <a:pPr marL="0" indent="0">
              <a:lnSpc>
                <a:spcPct val="120000"/>
              </a:lnSpc>
              <a:spcBef>
                <a:spcPts val="0"/>
              </a:spcBef>
              <a:buNone/>
            </a:pPr>
            <a:r>
              <a:rPr lang="en-US"/>
              <a:t>    {</a:t>
            </a:r>
          </a:p>
          <a:p>
            <a:pPr marL="0" indent="0">
              <a:lnSpc>
                <a:spcPct val="120000"/>
              </a:lnSpc>
              <a:spcBef>
                <a:spcPts val="0"/>
              </a:spcBef>
              <a:buNone/>
            </a:pPr>
            <a:r>
              <a:rPr lang="en-US"/>
              <a:t>        System.out.println(note);</a:t>
            </a:r>
          </a:p>
          <a:p>
            <a:pPr marL="0" indent="0">
              <a:lnSpc>
                <a:spcPct val="120000"/>
              </a:lnSpc>
              <a:spcBef>
                <a:spcPts val="0"/>
              </a:spcBef>
              <a:buNone/>
            </a:pPr>
            <a:r>
              <a:rPr lang="en-US"/>
              <a:t>    }</a:t>
            </a:r>
          </a:p>
          <a:p>
            <a:pPr marL="0" indent="0">
              <a:lnSpc>
                <a:spcPct val="120000"/>
              </a:lnSpc>
              <a:spcBef>
                <a:spcPts val="0"/>
              </a:spcBef>
              <a:buNone/>
            </a:pPr>
            <a:r>
              <a:rPr lang="en-US"/>
              <a:t>}</a:t>
            </a:r>
          </a:p>
        </p:txBody>
      </p:sp>
      <p:sp>
        <p:nvSpPr>
          <p:cNvPr id="4" name="Footer Placeholder 3">
            <a:extLst>
              <a:ext uri="{FF2B5EF4-FFF2-40B4-BE49-F238E27FC236}">
                <a16:creationId xmlns:a16="http://schemas.microsoft.com/office/drawing/2014/main" id="{CE5A6237-8100-4138-A431-0F8630437E5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9163E9D7-51D6-4691-A3D6-8960C10D0127}"/>
              </a:ext>
            </a:extLst>
          </p:cNvPr>
          <p:cNvSpPr>
            <a:spLocks noGrp="1"/>
          </p:cNvSpPr>
          <p:nvPr>
            <p:ph type="sldNum" sz="quarter" idx="12"/>
          </p:nvPr>
        </p:nvSpPr>
        <p:spPr/>
        <p:txBody>
          <a:bodyPr/>
          <a:lstStyle/>
          <a:p>
            <a:fld id="{8A7A6979-0714-4377-B894-6BE4C2D6E202}" type="slidenum">
              <a:rPr lang="en-US" smtClean="0"/>
              <a:pPr/>
              <a:t>23</a:t>
            </a:fld>
            <a:endParaRPr lang="en-US" dirty="0"/>
          </a:p>
        </p:txBody>
      </p:sp>
      <p:pic>
        <p:nvPicPr>
          <p:cNvPr id="7" name="Picture 6">
            <a:extLst>
              <a:ext uri="{FF2B5EF4-FFF2-40B4-BE49-F238E27FC236}">
                <a16:creationId xmlns:a16="http://schemas.microsoft.com/office/drawing/2014/main" id="{5B80FE3F-713D-4F19-811D-0D31E8F5938B}"/>
              </a:ext>
            </a:extLst>
          </p:cNvPr>
          <p:cNvPicPr>
            <a:picLocks noChangeAspect="1"/>
          </p:cNvPicPr>
          <p:nvPr/>
        </p:nvPicPr>
        <p:blipFill>
          <a:blip r:embed="rId2"/>
          <a:stretch>
            <a:fillRect/>
          </a:stretch>
        </p:blipFill>
        <p:spPr>
          <a:xfrm>
            <a:off x="6998462" y="3252998"/>
            <a:ext cx="1586666" cy="1483636"/>
          </a:xfrm>
          <a:prstGeom prst="rect">
            <a:avLst/>
          </a:prstGeom>
        </p:spPr>
      </p:pic>
    </p:spTree>
    <p:extLst>
      <p:ext uri="{BB962C8B-B14F-4D97-AF65-F5344CB8AC3E}">
        <p14:creationId xmlns:p14="http://schemas.microsoft.com/office/powerpoint/2010/main" val="155664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FE36-D119-4818-AA92-9939A876CC73}"/>
              </a:ext>
            </a:extLst>
          </p:cNvPr>
          <p:cNvSpPr>
            <a:spLocks noGrp="1"/>
          </p:cNvSpPr>
          <p:nvPr>
            <p:ph type="title"/>
          </p:nvPr>
        </p:nvSpPr>
        <p:spPr>
          <a:xfrm>
            <a:off x="3883768" y="771745"/>
            <a:ext cx="7729728" cy="1188720"/>
          </a:xfrm>
        </p:spPr>
        <p:txBody>
          <a:bodyPr/>
          <a:lstStyle/>
          <a:p>
            <a:r>
              <a:rPr lang="en-US"/>
              <a:t>Inner class with lambda</a:t>
            </a:r>
            <a:endParaRPr lang="en-CA"/>
          </a:p>
        </p:txBody>
      </p:sp>
      <p:sp>
        <p:nvSpPr>
          <p:cNvPr id="3" name="Content Placeholder 2">
            <a:extLst>
              <a:ext uri="{FF2B5EF4-FFF2-40B4-BE49-F238E27FC236}">
                <a16:creationId xmlns:a16="http://schemas.microsoft.com/office/drawing/2014/main" id="{7EEC1296-6BDB-4026-8997-D577B180F221}"/>
              </a:ext>
            </a:extLst>
          </p:cNvPr>
          <p:cNvSpPr>
            <a:spLocks noGrp="1"/>
          </p:cNvSpPr>
          <p:nvPr>
            <p:ph idx="1"/>
          </p:nvPr>
        </p:nvSpPr>
        <p:spPr>
          <a:xfrm>
            <a:off x="981176" y="176169"/>
            <a:ext cx="7729728" cy="6526635"/>
          </a:xfrm>
        </p:spPr>
        <p:txBody>
          <a:bodyPr>
            <a:noAutofit/>
          </a:bodyPr>
          <a:lstStyle/>
          <a:p>
            <a:pPr marL="0" indent="0">
              <a:lnSpc>
                <a:spcPct val="120000"/>
              </a:lnSpc>
              <a:spcBef>
                <a:spcPts val="0"/>
              </a:spcBef>
              <a:buNone/>
            </a:pPr>
            <a:r>
              <a:rPr lang="en-CA" sz="1000"/>
              <a:t>import java.util.Arrays;</a:t>
            </a:r>
          </a:p>
          <a:p>
            <a:pPr marL="0" indent="0">
              <a:lnSpc>
                <a:spcPct val="120000"/>
              </a:lnSpc>
              <a:spcBef>
                <a:spcPts val="0"/>
              </a:spcBef>
              <a:buNone/>
            </a:pPr>
            <a:r>
              <a:rPr lang="en-CA" sz="1000"/>
              <a:t>import java.util.List;</a:t>
            </a:r>
          </a:p>
          <a:p>
            <a:pPr marL="0" indent="0">
              <a:lnSpc>
                <a:spcPct val="120000"/>
              </a:lnSpc>
              <a:spcBef>
                <a:spcPts val="0"/>
              </a:spcBef>
              <a:buNone/>
            </a:pPr>
            <a:r>
              <a:rPr lang="en-CA" sz="1000"/>
              <a:t>import java.util.function.Consumer;</a:t>
            </a:r>
          </a:p>
          <a:p>
            <a:pPr marL="0" indent="0">
              <a:lnSpc>
                <a:spcPct val="120000"/>
              </a:lnSpc>
              <a:spcBef>
                <a:spcPts val="0"/>
              </a:spcBef>
              <a:buNone/>
            </a:pPr>
            <a:r>
              <a:rPr lang="en-CA" sz="1000"/>
              <a:t>import java.util.function.Predicate;</a:t>
            </a:r>
          </a:p>
          <a:p>
            <a:pPr marL="0" indent="0">
              <a:lnSpc>
                <a:spcPct val="120000"/>
              </a:lnSpc>
              <a:spcBef>
                <a:spcPts val="0"/>
              </a:spcBef>
              <a:buNone/>
            </a:pPr>
            <a:r>
              <a:rPr lang="en-CA" sz="1000"/>
              <a:t>class People{</a:t>
            </a:r>
          </a:p>
          <a:p>
            <a:pPr marL="0" indent="0">
              <a:lnSpc>
                <a:spcPct val="120000"/>
              </a:lnSpc>
              <a:spcBef>
                <a:spcPts val="0"/>
              </a:spcBef>
              <a:buNone/>
            </a:pPr>
            <a:r>
              <a:rPr lang="en-CA" sz="1000"/>
              <a:t>    public static void main(final String[] args)    {</a:t>
            </a:r>
          </a:p>
          <a:p>
            <a:pPr marL="0" indent="0">
              <a:lnSpc>
                <a:spcPct val="120000"/>
              </a:lnSpc>
              <a:spcBef>
                <a:spcPts val="0"/>
              </a:spcBef>
              <a:buNone/>
            </a:pPr>
            <a:r>
              <a:rPr lang="en-CA" sz="1000"/>
              <a:t>        List&lt;Person&gt; people = Arrays.asList(</a:t>
            </a:r>
          </a:p>
          <a:p>
            <a:pPr marL="0" indent="0">
              <a:lnSpc>
                <a:spcPct val="120000"/>
              </a:lnSpc>
              <a:spcBef>
                <a:spcPts val="0"/>
              </a:spcBef>
              <a:buNone/>
            </a:pPr>
            <a:r>
              <a:rPr lang="en-CA" sz="1000"/>
              <a:t>                new Person("tiger", "woods", 1975),</a:t>
            </a:r>
          </a:p>
          <a:p>
            <a:pPr marL="0" indent="0">
              <a:lnSpc>
                <a:spcPct val="120000"/>
              </a:lnSpc>
              <a:spcBef>
                <a:spcPts val="0"/>
              </a:spcBef>
              <a:buNone/>
            </a:pPr>
            <a:r>
              <a:rPr lang="en-CA" sz="1000"/>
              <a:t>                new Person("oprah", "winfrey", 1961)</a:t>
            </a:r>
          </a:p>
          <a:p>
            <a:pPr marL="0" indent="0">
              <a:lnSpc>
                <a:spcPct val="120000"/>
              </a:lnSpc>
              <a:spcBef>
                <a:spcPts val="0"/>
              </a:spcBef>
              <a:buNone/>
            </a:pPr>
            <a:r>
              <a:rPr lang="en-CA" sz="1000"/>
              <a:t>        );</a:t>
            </a:r>
          </a:p>
          <a:p>
            <a:pPr marL="0" indent="0">
              <a:lnSpc>
                <a:spcPct val="120000"/>
              </a:lnSpc>
              <a:spcBef>
                <a:spcPts val="0"/>
              </a:spcBef>
              <a:buNone/>
            </a:pPr>
            <a:r>
              <a:rPr lang="en-CA" sz="1000">
                <a:highlight>
                  <a:srgbClr val="FFFF00"/>
                </a:highlight>
              </a:rPr>
              <a:t>        doConditionalStuff(people, p-&gt;true, p-&gt; System.out.println(p));</a:t>
            </a:r>
            <a:endParaRPr lang="en-CA" sz="1000"/>
          </a:p>
          <a:p>
            <a:pPr marL="0" indent="0">
              <a:lnSpc>
                <a:spcPct val="120000"/>
              </a:lnSpc>
              <a:spcBef>
                <a:spcPts val="0"/>
              </a:spcBef>
              <a:buNone/>
            </a:pPr>
            <a:r>
              <a:rPr lang="en-CA" sz="1000"/>
              <a:t>    }</a:t>
            </a:r>
          </a:p>
          <a:p>
            <a:pPr marL="0" indent="0">
              <a:lnSpc>
                <a:spcPct val="120000"/>
              </a:lnSpc>
              <a:spcBef>
                <a:spcPts val="0"/>
              </a:spcBef>
              <a:buNone/>
            </a:pPr>
            <a:r>
              <a:rPr lang="en-CA" sz="1000"/>
              <a:t>    private static void doConditionalStuff(List&lt;Person&gt; people, Predicate&lt;Person&gt; predicate, Consumer&lt;Person&gt; consumer)    {</a:t>
            </a:r>
          </a:p>
          <a:p>
            <a:pPr marL="0" indent="0">
              <a:lnSpc>
                <a:spcPct val="120000"/>
              </a:lnSpc>
              <a:spcBef>
                <a:spcPts val="0"/>
              </a:spcBef>
              <a:buNone/>
            </a:pPr>
            <a:r>
              <a:rPr lang="en-CA" sz="1000"/>
              <a:t>        for(Person pers: people)        {</a:t>
            </a:r>
          </a:p>
          <a:p>
            <a:pPr marL="0" indent="0">
              <a:lnSpc>
                <a:spcPct val="120000"/>
              </a:lnSpc>
              <a:spcBef>
                <a:spcPts val="0"/>
              </a:spcBef>
              <a:buNone/>
            </a:pPr>
            <a:r>
              <a:rPr lang="en-CA" sz="1000"/>
              <a:t>            if(predicate.test(pers))            {</a:t>
            </a:r>
          </a:p>
          <a:p>
            <a:pPr marL="0" indent="0">
              <a:lnSpc>
                <a:spcPct val="120000"/>
              </a:lnSpc>
              <a:spcBef>
                <a:spcPts val="0"/>
              </a:spcBef>
              <a:buNone/>
            </a:pPr>
            <a:r>
              <a:rPr lang="en-CA" sz="1000"/>
              <a:t>                consumer.accept(pers);</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    private static class Person    {</a:t>
            </a:r>
          </a:p>
          <a:p>
            <a:pPr marL="0" indent="0">
              <a:lnSpc>
                <a:spcPct val="120000"/>
              </a:lnSpc>
              <a:spcBef>
                <a:spcPts val="0"/>
              </a:spcBef>
              <a:buNone/>
            </a:pPr>
            <a:r>
              <a:rPr lang="en-CA" sz="1000"/>
              <a:t>        private final String firstName;</a:t>
            </a:r>
          </a:p>
          <a:p>
            <a:pPr marL="0" indent="0">
              <a:lnSpc>
                <a:spcPct val="120000"/>
              </a:lnSpc>
              <a:spcBef>
                <a:spcPts val="0"/>
              </a:spcBef>
              <a:buNone/>
            </a:pPr>
            <a:r>
              <a:rPr lang="en-CA" sz="1000"/>
              <a:t>        private final String lastName;</a:t>
            </a:r>
          </a:p>
          <a:p>
            <a:pPr marL="0" indent="0">
              <a:lnSpc>
                <a:spcPct val="120000"/>
              </a:lnSpc>
              <a:spcBef>
                <a:spcPts val="0"/>
              </a:spcBef>
              <a:buNone/>
            </a:pPr>
            <a:r>
              <a:rPr lang="en-CA" sz="1000"/>
              <a:t>        private final int yearBorn;</a:t>
            </a:r>
          </a:p>
          <a:p>
            <a:pPr marL="0" indent="0">
              <a:lnSpc>
                <a:spcPct val="120000"/>
              </a:lnSpc>
              <a:spcBef>
                <a:spcPts val="0"/>
              </a:spcBef>
              <a:buNone/>
            </a:pPr>
            <a:r>
              <a:rPr lang="en-CA" sz="1000"/>
              <a:t>        public Person(final String firstName, final String lastName, final int yearBorn)        {</a:t>
            </a:r>
          </a:p>
          <a:p>
            <a:pPr marL="0" indent="0">
              <a:lnSpc>
                <a:spcPct val="120000"/>
              </a:lnSpc>
              <a:spcBef>
                <a:spcPts val="0"/>
              </a:spcBef>
              <a:buNone/>
            </a:pPr>
            <a:r>
              <a:rPr lang="en-CA" sz="1000"/>
              <a:t>            this.firstName = firstName;</a:t>
            </a:r>
          </a:p>
          <a:p>
            <a:pPr marL="0" indent="0">
              <a:lnSpc>
                <a:spcPct val="120000"/>
              </a:lnSpc>
              <a:spcBef>
                <a:spcPts val="0"/>
              </a:spcBef>
              <a:buNone/>
            </a:pPr>
            <a:r>
              <a:rPr lang="en-CA" sz="1000"/>
              <a:t>            this.lastName = lastName;</a:t>
            </a:r>
          </a:p>
          <a:p>
            <a:pPr marL="0" indent="0">
              <a:lnSpc>
                <a:spcPct val="120000"/>
              </a:lnSpc>
              <a:spcBef>
                <a:spcPts val="0"/>
              </a:spcBef>
              <a:buNone/>
            </a:pPr>
            <a:r>
              <a:rPr lang="en-CA" sz="1000"/>
              <a:t>            this.yearBorn = yearBorn;</a:t>
            </a:r>
          </a:p>
          <a:p>
            <a:pPr marL="0" indent="0">
              <a:lnSpc>
                <a:spcPct val="120000"/>
              </a:lnSpc>
              <a:spcBef>
                <a:spcPts val="0"/>
              </a:spcBef>
              <a:buNone/>
            </a:pPr>
            <a:r>
              <a:rPr lang="en-CA" sz="1000"/>
              <a:t>        }</a:t>
            </a:r>
          </a:p>
          <a:p>
            <a:pPr marL="0" indent="0">
              <a:lnSpc>
                <a:spcPct val="120000"/>
              </a:lnSpc>
              <a:spcBef>
                <a:spcPts val="0"/>
              </a:spcBef>
              <a:buNone/>
            </a:pPr>
            <a:r>
              <a:rPr lang="en-CA" sz="1000"/>
              <a:t>        @Override</a:t>
            </a:r>
          </a:p>
          <a:p>
            <a:pPr marL="0" indent="0">
              <a:lnSpc>
                <a:spcPct val="120000"/>
              </a:lnSpc>
              <a:spcBef>
                <a:spcPts val="0"/>
              </a:spcBef>
              <a:buNone/>
            </a:pPr>
            <a:r>
              <a:rPr lang="en-CA" sz="1000"/>
              <a:t>        public String toString()        {</a:t>
            </a:r>
          </a:p>
          <a:p>
            <a:pPr marL="0" indent="0">
              <a:lnSpc>
                <a:spcPct val="120000"/>
              </a:lnSpc>
              <a:spcBef>
                <a:spcPts val="0"/>
              </a:spcBef>
              <a:buNone/>
            </a:pPr>
            <a:r>
              <a:rPr lang="en-CA" sz="1000"/>
              <a:t>            return firstName + " " + lastName + " was born in " + yearBorn;</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a:t>
            </a:r>
          </a:p>
          <a:p>
            <a:pPr marL="0" indent="0">
              <a:lnSpc>
                <a:spcPct val="120000"/>
              </a:lnSpc>
              <a:spcBef>
                <a:spcPts val="0"/>
              </a:spcBef>
              <a:buNone/>
            </a:pPr>
            <a:endParaRPr lang="en-CA" sz="1000"/>
          </a:p>
        </p:txBody>
      </p:sp>
      <p:sp>
        <p:nvSpPr>
          <p:cNvPr id="4" name="Footer Placeholder 3">
            <a:extLst>
              <a:ext uri="{FF2B5EF4-FFF2-40B4-BE49-F238E27FC236}">
                <a16:creationId xmlns:a16="http://schemas.microsoft.com/office/drawing/2014/main" id="{F78BCECC-6105-457B-9A68-C4D0CC2A06C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FA1D5993-58CB-4C84-9CF8-EAA2E9F62A85}"/>
              </a:ext>
            </a:extLst>
          </p:cNvPr>
          <p:cNvSpPr>
            <a:spLocks noGrp="1"/>
          </p:cNvSpPr>
          <p:nvPr>
            <p:ph type="sldNum" sz="quarter" idx="12"/>
          </p:nvPr>
        </p:nvSpPr>
        <p:spPr/>
        <p:txBody>
          <a:bodyPr/>
          <a:lstStyle/>
          <a:p>
            <a:fld id="{8A7A6979-0714-4377-B894-6BE4C2D6E202}" type="slidenum">
              <a:rPr lang="en-US" smtClean="0"/>
              <a:pPr/>
              <a:t>24</a:t>
            </a:fld>
            <a:endParaRPr lang="en-US" dirty="0"/>
          </a:p>
        </p:txBody>
      </p:sp>
      <p:pic>
        <p:nvPicPr>
          <p:cNvPr id="8" name="Picture 7">
            <a:extLst>
              <a:ext uri="{FF2B5EF4-FFF2-40B4-BE49-F238E27FC236}">
                <a16:creationId xmlns:a16="http://schemas.microsoft.com/office/drawing/2014/main" id="{F0B81EB5-69C9-4038-8E1C-4275AD080A0A}"/>
              </a:ext>
            </a:extLst>
          </p:cNvPr>
          <p:cNvPicPr>
            <a:picLocks noChangeAspect="1"/>
          </p:cNvPicPr>
          <p:nvPr/>
        </p:nvPicPr>
        <p:blipFill>
          <a:blip r:embed="rId2"/>
          <a:stretch>
            <a:fillRect/>
          </a:stretch>
        </p:blipFill>
        <p:spPr>
          <a:xfrm>
            <a:off x="6095999" y="3651042"/>
            <a:ext cx="4748041" cy="840038"/>
          </a:xfrm>
          <a:prstGeom prst="rect">
            <a:avLst/>
          </a:prstGeom>
        </p:spPr>
      </p:pic>
    </p:spTree>
    <p:extLst>
      <p:ext uri="{BB962C8B-B14F-4D97-AF65-F5344CB8AC3E}">
        <p14:creationId xmlns:p14="http://schemas.microsoft.com/office/powerpoint/2010/main" val="1388135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FE36-D119-4818-AA92-9939A876CC73}"/>
              </a:ext>
            </a:extLst>
          </p:cNvPr>
          <p:cNvSpPr>
            <a:spLocks noGrp="1"/>
          </p:cNvSpPr>
          <p:nvPr>
            <p:ph type="title"/>
          </p:nvPr>
        </p:nvSpPr>
        <p:spPr>
          <a:xfrm>
            <a:off x="3883768" y="771745"/>
            <a:ext cx="7986654" cy="1188720"/>
          </a:xfrm>
        </p:spPr>
        <p:txBody>
          <a:bodyPr/>
          <a:lstStyle/>
          <a:p>
            <a:r>
              <a:rPr lang="en-US"/>
              <a:t>Inner class with method reference</a:t>
            </a:r>
            <a:endParaRPr lang="en-CA"/>
          </a:p>
        </p:txBody>
      </p:sp>
      <p:sp>
        <p:nvSpPr>
          <p:cNvPr id="3" name="Content Placeholder 2">
            <a:extLst>
              <a:ext uri="{FF2B5EF4-FFF2-40B4-BE49-F238E27FC236}">
                <a16:creationId xmlns:a16="http://schemas.microsoft.com/office/drawing/2014/main" id="{7EEC1296-6BDB-4026-8997-D577B180F221}"/>
              </a:ext>
            </a:extLst>
          </p:cNvPr>
          <p:cNvSpPr>
            <a:spLocks noGrp="1"/>
          </p:cNvSpPr>
          <p:nvPr>
            <p:ph idx="1"/>
          </p:nvPr>
        </p:nvSpPr>
        <p:spPr>
          <a:xfrm>
            <a:off x="981176" y="176169"/>
            <a:ext cx="10143506" cy="6526635"/>
          </a:xfrm>
        </p:spPr>
        <p:txBody>
          <a:bodyPr>
            <a:normAutofit fontScale="32500" lnSpcReduction="20000"/>
          </a:bodyPr>
          <a:lstStyle/>
          <a:p>
            <a:pPr marL="0" indent="0">
              <a:lnSpc>
                <a:spcPct val="120000"/>
              </a:lnSpc>
              <a:spcBef>
                <a:spcPts val="0"/>
              </a:spcBef>
              <a:buNone/>
            </a:pPr>
            <a:r>
              <a:rPr lang="en-CA"/>
              <a:t>import java.util.Arrays;</a:t>
            </a:r>
          </a:p>
          <a:p>
            <a:pPr marL="0" indent="0">
              <a:lnSpc>
                <a:spcPct val="120000"/>
              </a:lnSpc>
              <a:spcBef>
                <a:spcPts val="0"/>
              </a:spcBef>
              <a:buNone/>
            </a:pPr>
            <a:r>
              <a:rPr lang="en-CA"/>
              <a:t>import java.util.List;</a:t>
            </a:r>
          </a:p>
          <a:p>
            <a:pPr marL="0" indent="0">
              <a:lnSpc>
                <a:spcPct val="120000"/>
              </a:lnSpc>
              <a:spcBef>
                <a:spcPts val="0"/>
              </a:spcBef>
              <a:buNone/>
            </a:pPr>
            <a:r>
              <a:rPr lang="en-CA"/>
              <a:t>import java.util.function.Consumer;</a:t>
            </a:r>
          </a:p>
          <a:p>
            <a:pPr marL="0" indent="0">
              <a:lnSpc>
                <a:spcPct val="120000"/>
              </a:lnSpc>
              <a:spcBef>
                <a:spcPts val="0"/>
              </a:spcBef>
              <a:buNone/>
            </a:pPr>
            <a:r>
              <a:rPr lang="en-CA"/>
              <a:t>import java.util.function.Predicate;</a:t>
            </a:r>
          </a:p>
          <a:p>
            <a:pPr marL="0" indent="0">
              <a:lnSpc>
                <a:spcPct val="120000"/>
              </a:lnSpc>
              <a:spcBef>
                <a:spcPts val="0"/>
              </a:spcBef>
              <a:buNone/>
            </a:pPr>
            <a:endParaRPr lang="en-CA"/>
          </a:p>
          <a:p>
            <a:pPr marL="0" indent="0">
              <a:lnSpc>
                <a:spcPct val="120000"/>
              </a:lnSpc>
              <a:spcBef>
                <a:spcPts val="0"/>
              </a:spcBef>
              <a:buNone/>
            </a:pPr>
            <a:r>
              <a:rPr lang="en-CA"/>
              <a:t>class People{</a:t>
            </a:r>
          </a:p>
          <a:p>
            <a:pPr marL="0" indent="0">
              <a:lnSpc>
                <a:spcPct val="120000"/>
              </a:lnSpc>
              <a:spcBef>
                <a:spcPts val="0"/>
              </a:spcBef>
              <a:buNone/>
            </a:pPr>
            <a:endParaRPr lang="en-CA"/>
          </a:p>
          <a:p>
            <a:pPr marL="0" indent="0">
              <a:lnSpc>
                <a:spcPct val="120000"/>
              </a:lnSpc>
              <a:spcBef>
                <a:spcPts val="0"/>
              </a:spcBef>
              <a:buNone/>
            </a:pPr>
            <a:r>
              <a:rPr lang="en-CA"/>
              <a:t>    public static void main(final String[] args)    {</a:t>
            </a:r>
          </a:p>
          <a:p>
            <a:pPr marL="0" indent="0">
              <a:lnSpc>
                <a:spcPct val="120000"/>
              </a:lnSpc>
              <a:spcBef>
                <a:spcPts val="0"/>
              </a:spcBef>
              <a:buNone/>
            </a:pPr>
            <a:r>
              <a:rPr lang="en-CA"/>
              <a:t>        List&lt;Person&gt; people = Arrays.asList(</a:t>
            </a:r>
          </a:p>
          <a:p>
            <a:pPr marL="0" indent="0">
              <a:lnSpc>
                <a:spcPct val="120000"/>
              </a:lnSpc>
              <a:spcBef>
                <a:spcPts val="0"/>
              </a:spcBef>
              <a:buNone/>
            </a:pPr>
            <a:r>
              <a:rPr lang="en-CA"/>
              <a:t>                new Person("tiger", "woods", 1975),</a:t>
            </a:r>
          </a:p>
          <a:p>
            <a:pPr marL="0" indent="0">
              <a:lnSpc>
                <a:spcPct val="120000"/>
              </a:lnSpc>
              <a:spcBef>
                <a:spcPts val="0"/>
              </a:spcBef>
              <a:buNone/>
            </a:pPr>
            <a:r>
              <a:rPr lang="en-CA"/>
              <a:t>                new Person("oprah", "winfrey", 1961)</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highlight>
                  <a:srgbClr val="FFFF00"/>
                </a:highlight>
              </a:rPr>
              <a:t>        doConditionalStuff(people, p-&gt;true, System.out::println);</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private static void doConditionalStuff(List&lt;Person&gt; people, Predicate&lt;Person&gt; predicate, Consumer&lt;Person&gt; consumer)    {</a:t>
            </a:r>
          </a:p>
          <a:p>
            <a:pPr marL="0" indent="0">
              <a:lnSpc>
                <a:spcPct val="120000"/>
              </a:lnSpc>
              <a:spcBef>
                <a:spcPts val="0"/>
              </a:spcBef>
              <a:buNone/>
            </a:pPr>
            <a:r>
              <a:rPr lang="en-CA"/>
              <a:t>        for(Person pers: people)        {</a:t>
            </a:r>
          </a:p>
          <a:p>
            <a:pPr marL="0" indent="0">
              <a:lnSpc>
                <a:spcPct val="120000"/>
              </a:lnSpc>
              <a:spcBef>
                <a:spcPts val="0"/>
              </a:spcBef>
              <a:buNone/>
            </a:pPr>
            <a:r>
              <a:rPr lang="en-CA"/>
              <a:t>            if(predicate.test(pers))</a:t>
            </a:r>
          </a:p>
          <a:p>
            <a:pPr marL="0" indent="0">
              <a:lnSpc>
                <a:spcPct val="120000"/>
              </a:lnSpc>
              <a:spcBef>
                <a:spcPts val="0"/>
              </a:spcBef>
              <a:buNone/>
            </a:pPr>
            <a:r>
              <a:rPr lang="en-CA"/>
              <a:t>            {</a:t>
            </a:r>
          </a:p>
          <a:p>
            <a:pPr marL="0" indent="0">
              <a:lnSpc>
                <a:spcPct val="120000"/>
              </a:lnSpc>
              <a:spcBef>
                <a:spcPts val="0"/>
              </a:spcBef>
              <a:buNone/>
            </a:pPr>
            <a:r>
              <a:rPr lang="en-CA"/>
              <a:t>                consumer.accept(pers);</a:t>
            </a:r>
          </a:p>
          <a:p>
            <a:pPr marL="0" indent="0">
              <a:lnSpc>
                <a:spcPct val="120000"/>
              </a:lnSpc>
              <a:spcBef>
                <a:spcPts val="0"/>
              </a:spcBef>
              <a:buNone/>
            </a:pPr>
            <a:r>
              <a:rPr lang="en-CA"/>
              <a:t>            }</a:t>
            </a:r>
          </a:p>
          <a:p>
            <a:pPr marL="0" indent="0">
              <a:lnSpc>
                <a:spcPct val="120000"/>
              </a:lnSpc>
              <a:spcBef>
                <a:spcPts val="0"/>
              </a:spcBef>
              <a:buNone/>
            </a:pPr>
            <a:r>
              <a:rPr lang="en-CA"/>
              <a:t>        }</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private static class Person    {</a:t>
            </a:r>
          </a:p>
          <a:p>
            <a:pPr marL="0" indent="0">
              <a:lnSpc>
                <a:spcPct val="120000"/>
              </a:lnSpc>
              <a:spcBef>
                <a:spcPts val="0"/>
              </a:spcBef>
              <a:buNone/>
            </a:pPr>
            <a:r>
              <a:rPr lang="en-CA"/>
              <a:t>        private final String firstName;</a:t>
            </a:r>
          </a:p>
          <a:p>
            <a:pPr marL="0" indent="0">
              <a:lnSpc>
                <a:spcPct val="120000"/>
              </a:lnSpc>
              <a:spcBef>
                <a:spcPts val="0"/>
              </a:spcBef>
              <a:buNone/>
            </a:pPr>
            <a:r>
              <a:rPr lang="en-CA"/>
              <a:t>        private final String lastName;</a:t>
            </a:r>
          </a:p>
          <a:p>
            <a:pPr marL="0" indent="0">
              <a:lnSpc>
                <a:spcPct val="120000"/>
              </a:lnSpc>
              <a:spcBef>
                <a:spcPts val="0"/>
              </a:spcBef>
              <a:buNone/>
            </a:pPr>
            <a:r>
              <a:rPr lang="en-CA"/>
              <a:t>        private final int yearBorn;</a:t>
            </a:r>
          </a:p>
          <a:p>
            <a:pPr marL="0" indent="0">
              <a:lnSpc>
                <a:spcPct val="120000"/>
              </a:lnSpc>
              <a:spcBef>
                <a:spcPts val="0"/>
              </a:spcBef>
              <a:buNone/>
            </a:pPr>
            <a:endParaRPr lang="en-CA"/>
          </a:p>
          <a:p>
            <a:pPr marL="0" indent="0">
              <a:lnSpc>
                <a:spcPct val="120000"/>
              </a:lnSpc>
              <a:spcBef>
                <a:spcPts val="0"/>
              </a:spcBef>
              <a:buNone/>
            </a:pPr>
            <a:r>
              <a:rPr lang="en-CA"/>
              <a:t>        public Person(final String firstName, final String lastName, final int yearBorn)        {</a:t>
            </a:r>
          </a:p>
          <a:p>
            <a:pPr marL="0" indent="0">
              <a:lnSpc>
                <a:spcPct val="120000"/>
              </a:lnSpc>
              <a:spcBef>
                <a:spcPts val="0"/>
              </a:spcBef>
              <a:buNone/>
            </a:pPr>
            <a:r>
              <a:rPr lang="en-CA"/>
              <a:t>            this.firstName = firstName;</a:t>
            </a:r>
          </a:p>
          <a:p>
            <a:pPr marL="0" indent="0">
              <a:lnSpc>
                <a:spcPct val="120000"/>
              </a:lnSpc>
              <a:spcBef>
                <a:spcPts val="0"/>
              </a:spcBef>
              <a:buNone/>
            </a:pPr>
            <a:r>
              <a:rPr lang="en-CA"/>
              <a:t>            this.lastName = lastName;</a:t>
            </a:r>
          </a:p>
          <a:p>
            <a:pPr marL="0" indent="0">
              <a:lnSpc>
                <a:spcPct val="120000"/>
              </a:lnSpc>
              <a:spcBef>
                <a:spcPts val="0"/>
              </a:spcBef>
              <a:buNone/>
            </a:pPr>
            <a:r>
              <a:rPr lang="en-CA"/>
              <a:t>            this.yearBorn = yearBorn;</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@Override</a:t>
            </a:r>
          </a:p>
          <a:p>
            <a:pPr marL="0" indent="0">
              <a:lnSpc>
                <a:spcPct val="120000"/>
              </a:lnSpc>
              <a:spcBef>
                <a:spcPts val="0"/>
              </a:spcBef>
              <a:buNone/>
            </a:pPr>
            <a:r>
              <a:rPr lang="en-CA"/>
              <a:t>        public String toString()        {</a:t>
            </a:r>
          </a:p>
          <a:p>
            <a:pPr marL="0" indent="0">
              <a:lnSpc>
                <a:spcPct val="120000"/>
              </a:lnSpc>
              <a:spcBef>
                <a:spcPts val="0"/>
              </a:spcBef>
              <a:buNone/>
            </a:pPr>
            <a:r>
              <a:rPr lang="en-CA"/>
              <a:t>            return firstName + " " + lastName + " was born in " + yearBorn;</a:t>
            </a:r>
          </a:p>
          <a:p>
            <a:pPr marL="0" indent="0">
              <a:lnSpc>
                <a:spcPct val="120000"/>
              </a:lnSpc>
              <a:spcBef>
                <a:spcPts val="0"/>
              </a:spcBef>
              <a:buNone/>
            </a:pPr>
            <a:r>
              <a:rPr lang="en-CA"/>
              <a:t>        }</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endParaRPr lang="en-CA"/>
          </a:p>
          <a:p>
            <a:pPr marL="0" indent="0">
              <a:lnSpc>
                <a:spcPct val="120000"/>
              </a:lnSpc>
              <a:spcBef>
                <a:spcPts val="0"/>
              </a:spcBef>
              <a:buNone/>
            </a:pPr>
            <a:r>
              <a:rPr lang="en-CA" sz="4500"/>
              <a:t>NOTE: The method reference System.out::println uses the System.out instance to get at the NON-STATIC method println. This is taking the place of the Consumer in the doConditionalStuff method, which takes a parameter of a Person in this case. </a:t>
            </a:r>
          </a:p>
          <a:p>
            <a:pPr marL="0" indent="0">
              <a:lnSpc>
                <a:spcPct val="120000"/>
              </a:lnSpc>
              <a:spcBef>
                <a:spcPts val="0"/>
              </a:spcBef>
              <a:buNone/>
            </a:pPr>
            <a:endParaRPr lang="en-CA"/>
          </a:p>
        </p:txBody>
      </p:sp>
      <p:sp>
        <p:nvSpPr>
          <p:cNvPr id="4" name="Footer Placeholder 3">
            <a:extLst>
              <a:ext uri="{FF2B5EF4-FFF2-40B4-BE49-F238E27FC236}">
                <a16:creationId xmlns:a16="http://schemas.microsoft.com/office/drawing/2014/main" id="{F78BCECC-6105-457B-9A68-C4D0CC2A06C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FA1D5993-58CB-4C84-9CF8-EAA2E9F62A85}"/>
              </a:ext>
            </a:extLst>
          </p:cNvPr>
          <p:cNvSpPr>
            <a:spLocks noGrp="1"/>
          </p:cNvSpPr>
          <p:nvPr>
            <p:ph type="sldNum" sz="quarter" idx="12"/>
          </p:nvPr>
        </p:nvSpPr>
        <p:spPr/>
        <p:txBody>
          <a:bodyPr/>
          <a:lstStyle/>
          <a:p>
            <a:fld id="{8A7A6979-0714-4377-B894-6BE4C2D6E202}" type="slidenum">
              <a:rPr lang="en-US" smtClean="0"/>
              <a:pPr/>
              <a:t>25</a:t>
            </a:fld>
            <a:endParaRPr lang="en-US" dirty="0"/>
          </a:p>
        </p:txBody>
      </p:sp>
      <p:pic>
        <p:nvPicPr>
          <p:cNvPr id="8" name="Picture 7">
            <a:extLst>
              <a:ext uri="{FF2B5EF4-FFF2-40B4-BE49-F238E27FC236}">
                <a16:creationId xmlns:a16="http://schemas.microsoft.com/office/drawing/2014/main" id="{F0B81EB5-69C9-4038-8E1C-4275AD080A0A}"/>
              </a:ext>
            </a:extLst>
          </p:cNvPr>
          <p:cNvPicPr>
            <a:picLocks noChangeAspect="1"/>
          </p:cNvPicPr>
          <p:nvPr/>
        </p:nvPicPr>
        <p:blipFill>
          <a:blip r:embed="rId2"/>
          <a:stretch>
            <a:fillRect/>
          </a:stretch>
        </p:blipFill>
        <p:spPr>
          <a:xfrm>
            <a:off x="6095999" y="3651041"/>
            <a:ext cx="4427873" cy="783393"/>
          </a:xfrm>
          <a:prstGeom prst="rect">
            <a:avLst/>
          </a:prstGeom>
        </p:spPr>
      </p:pic>
    </p:spTree>
    <p:extLst>
      <p:ext uri="{BB962C8B-B14F-4D97-AF65-F5344CB8AC3E}">
        <p14:creationId xmlns:p14="http://schemas.microsoft.com/office/powerpoint/2010/main" val="1067629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2D33-6B1C-0589-80D4-40D95055E4A3}"/>
              </a:ext>
            </a:extLst>
          </p:cNvPr>
          <p:cNvSpPr>
            <a:spLocks noGrp="1"/>
          </p:cNvSpPr>
          <p:nvPr>
            <p:ph type="title"/>
          </p:nvPr>
        </p:nvSpPr>
        <p:spPr/>
        <p:txBody>
          <a:bodyPr/>
          <a:lstStyle/>
          <a:p>
            <a:endParaRPr lang="en-CA"/>
          </a:p>
        </p:txBody>
      </p:sp>
      <p:sp>
        <p:nvSpPr>
          <p:cNvPr id="4" name="Footer Placeholder 3">
            <a:extLst>
              <a:ext uri="{FF2B5EF4-FFF2-40B4-BE49-F238E27FC236}">
                <a16:creationId xmlns:a16="http://schemas.microsoft.com/office/drawing/2014/main" id="{3387440F-9E34-495E-6AB4-5AD65B0B566A}"/>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D117F70F-3ED2-FB10-E759-ECAC8B8D2D1C}"/>
              </a:ext>
            </a:extLst>
          </p:cNvPr>
          <p:cNvSpPr>
            <a:spLocks noGrp="1"/>
          </p:cNvSpPr>
          <p:nvPr>
            <p:ph type="sldNum" sz="quarter" idx="12"/>
          </p:nvPr>
        </p:nvSpPr>
        <p:spPr/>
        <p:txBody>
          <a:bodyPr/>
          <a:lstStyle/>
          <a:p>
            <a:fld id="{173945DC-8F99-45A8-AB5A-6B932A0147A2}" type="slidenum">
              <a:rPr lang="en-CA" smtClean="0"/>
              <a:t>26</a:t>
            </a:fld>
            <a:endParaRPr lang="en-CA"/>
          </a:p>
        </p:txBody>
      </p:sp>
      <p:sp>
        <p:nvSpPr>
          <p:cNvPr id="6" name="Rectangle 1">
            <a:extLst>
              <a:ext uri="{FF2B5EF4-FFF2-40B4-BE49-F238E27FC236}">
                <a16:creationId xmlns:a16="http://schemas.microsoft.com/office/drawing/2014/main" id="{67554DA3-E339-B4EE-C565-F8DB9F19EC39}"/>
              </a:ext>
            </a:extLst>
          </p:cNvPr>
          <p:cNvSpPr>
            <a:spLocks noGrp="1" noChangeArrowheads="1"/>
          </p:cNvSpPr>
          <p:nvPr>
            <p:ph idx="1"/>
          </p:nvPr>
        </p:nvSpPr>
        <p:spPr bwMode="auto">
          <a:xfrm>
            <a:off x="838200" y="1600637"/>
            <a:ext cx="6852197"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java.util.ArrayList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class </a:t>
            </a:r>
            <a:r>
              <a:rPr kumimoji="0" lang="en-US" altLang="en-US" sz="1800" b="0" i="0" u="none" strike="noStrike" cap="none" normalizeH="0" baseline="0" dirty="0">
                <a:ln>
                  <a:noFill/>
                </a:ln>
                <a:solidFill>
                  <a:srgbClr val="A9B7C6"/>
                </a:solidFill>
                <a:effectLst/>
                <a:latin typeface="JetBrains Mono"/>
              </a:rPr>
              <a:t>More{</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final </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List books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books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err="1">
                <a:ln>
                  <a:noFill/>
                </a:ln>
                <a:solidFill>
                  <a:srgbClr val="A9B7C6"/>
                </a:solidFill>
                <a:effectLst/>
                <a:latin typeface="JetBrains Mono"/>
              </a:rPr>
              <a:t>ArrayList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books.add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"power of now"</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books.add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"can't hurt me"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books.add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"discipline equals freedom"</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books.add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"meditations"</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808080"/>
                </a:solidFill>
                <a:effectLst/>
                <a:latin typeface="JetBrains Mono"/>
              </a:rPr>
              <a:t>books.forEach</a:t>
            </a:r>
            <a:r>
              <a:rPr kumimoji="0" lang="en-US" altLang="en-US" sz="1800" b="0" i="0" u="none" strike="noStrike" cap="none" normalizeH="0" baseline="0" dirty="0">
                <a:ln>
                  <a:noFill/>
                </a:ln>
                <a:solidFill>
                  <a:srgbClr val="808080"/>
                </a:solidFill>
                <a:effectLst/>
                <a:latin typeface="JetBrains Mono"/>
              </a:rPr>
              <a:t>(b-&gt; </a:t>
            </a:r>
            <a:r>
              <a:rPr kumimoji="0" lang="en-US" altLang="en-US" sz="1800" b="0" i="0" u="none" strike="noStrike" cap="none" normalizeH="0" baseline="0" dirty="0" err="1">
                <a:ln>
                  <a:noFill/>
                </a:ln>
                <a:solidFill>
                  <a:srgbClr val="808080"/>
                </a:solidFill>
                <a:effectLst/>
                <a:latin typeface="JetBrains Mono"/>
              </a:rPr>
              <a:t>System.out.println</a:t>
            </a:r>
            <a:r>
              <a:rPr kumimoji="0" lang="en-US" altLang="en-US" sz="1800" b="0" i="0" u="none" strike="noStrike" cap="none" normalizeH="0" baseline="0" dirty="0">
                <a:ln>
                  <a:noFill/>
                </a:ln>
                <a:solidFill>
                  <a:srgbClr val="808080"/>
                </a:solidFill>
                <a:effectLst/>
                <a:latin typeface="JetBrains Mono"/>
              </a:rPr>
              <a:t>(((String)b).</a:t>
            </a:r>
            <a:r>
              <a:rPr kumimoji="0" lang="en-US" altLang="en-US" sz="1800" b="0" i="0" u="none" strike="noStrike" cap="none" normalizeH="0" baseline="0" dirty="0" err="1">
                <a:ln>
                  <a:noFill/>
                </a:ln>
                <a:solidFill>
                  <a:srgbClr val="808080"/>
                </a:solidFill>
                <a:effectLst/>
                <a:latin typeface="JetBrains Mono"/>
              </a:rPr>
              <a:t>toUpperCase</a:t>
            </a:r>
            <a:r>
              <a:rPr kumimoji="0" lang="en-US" altLang="en-US" sz="1800" b="0" i="0" u="none" strike="noStrike" cap="none" normalizeH="0" baseline="0" dirty="0">
                <a:ln>
                  <a:noFill/>
                </a:ln>
                <a:solidFill>
                  <a:srgbClr val="808080"/>
                </a:solidFill>
                <a:effectLst/>
                <a:latin typeface="JetBrains Mono"/>
              </a:rPr>
              <a:t>()));</a:t>
            </a:r>
            <a:br>
              <a:rPr kumimoji="0" lang="en-US" altLang="en-US" sz="1800" b="0" i="0" u="none" strike="noStrike" cap="none" normalizeH="0" baseline="0" dirty="0">
                <a:ln>
                  <a:noFill/>
                </a:ln>
                <a:solidFill>
                  <a:srgbClr val="808080"/>
                </a:solidFill>
                <a:effectLst/>
                <a:latin typeface="JetBrains Mono"/>
              </a:rPr>
            </a:br>
            <a:br>
              <a:rPr kumimoji="0" lang="en-US" altLang="en-US" sz="1800" b="0" i="0" u="none" strike="noStrike" cap="none" normalizeH="0" baseline="0" dirty="0">
                <a:ln>
                  <a:noFill/>
                </a:ln>
                <a:solidFill>
                  <a:srgbClr val="808080"/>
                </a:solidFill>
                <a:effectLst/>
                <a:latin typeface="JetBrains Mono"/>
              </a:rPr>
            </a:b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books.forEach</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114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6140-F4D2-D982-6A98-B6332AA598EA}"/>
              </a:ext>
            </a:extLst>
          </p:cNvPr>
          <p:cNvSpPr>
            <a:spLocks noGrp="1"/>
          </p:cNvSpPr>
          <p:nvPr>
            <p:ph type="title"/>
          </p:nvPr>
        </p:nvSpPr>
        <p:spPr/>
        <p:txBody>
          <a:bodyPr/>
          <a:lstStyle/>
          <a:p>
            <a:r>
              <a:rPr lang="en-US"/>
              <a:t>Use Java’s “built-in” Functional Interfaces</a:t>
            </a:r>
            <a:endParaRPr lang="en-CA"/>
          </a:p>
        </p:txBody>
      </p:sp>
      <p:sp>
        <p:nvSpPr>
          <p:cNvPr id="3" name="Content Placeholder 2">
            <a:extLst>
              <a:ext uri="{FF2B5EF4-FFF2-40B4-BE49-F238E27FC236}">
                <a16:creationId xmlns:a16="http://schemas.microsoft.com/office/drawing/2014/main" id="{4FA00D7B-4F13-FE90-9DBE-39F710741558}"/>
              </a:ext>
            </a:extLst>
          </p:cNvPr>
          <p:cNvSpPr>
            <a:spLocks noGrp="1"/>
          </p:cNvSpPr>
          <p:nvPr>
            <p:ph idx="1"/>
          </p:nvPr>
        </p:nvSpPr>
        <p:spPr>
          <a:xfrm>
            <a:off x="202301" y="1825625"/>
            <a:ext cx="11151499" cy="4351338"/>
          </a:xfrm>
        </p:spPr>
        <p:txBody>
          <a:bodyPr>
            <a:normAutofit/>
          </a:bodyPr>
          <a:lstStyle/>
          <a:p>
            <a:r>
              <a:rPr lang="en-CA" sz="2400"/>
              <a:t>https://docs.oracle.com/javase/8/docs/api/java/util/function/package-summary.html</a:t>
            </a:r>
          </a:p>
        </p:txBody>
      </p:sp>
      <p:sp>
        <p:nvSpPr>
          <p:cNvPr id="4" name="Footer Placeholder 3">
            <a:extLst>
              <a:ext uri="{FF2B5EF4-FFF2-40B4-BE49-F238E27FC236}">
                <a16:creationId xmlns:a16="http://schemas.microsoft.com/office/drawing/2014/main" id="{BC011189-14D1-240C-7EE1-B89FB092D957}"/>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8527A814-9712-5082-BB68-20BAA6A9F563}"/>
              </a:ext>
            </a:extLst>
          </p:cNvPr>
          <p:cNvSpPr>
            <a:spLocks noGrp="1"/>
          </p:cNvSpPr>
          <p:nvPr>
            <p:ph type="sldNum" sz="quarter" idx="12"/>
          </p:nvPr>
        </p:nvSpPr>
        <p:spPr/>
        <p:txBody>
          <a:bodyPr/>
          <a:lstStyle/>
          <a:p>
            <a:fld id="{173945DC-8F99-45A8-AB5A-6B932A0147A2}" type="slidenum">
              <a:rPr lang="en-CA" smtClean="0"/>
              <a:t>27</a:t>
            </a:fld>
            <a:endParaRPr lang="en-CA"/>
          </a:p>
        </p:txBody>
      </p:sp>
    </p:spTree>
    <p:extLst>
      <p:ext uri="{BB962C8B-B14F-4D97-AF65-F5344CB8AC3E}">
        <p14:creationId xmlns:p14="http://schemas.microsoft.com/office/powerpoint/2010/main" val="215539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4F84-1BA5-F3EB-DDBF-E290768D630C}"/>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1ECDB79C-5EC4-E48C-5E09-35D5631B0A6A}"/>
              </a:ext>
            </a:extLst>
          </p:cNvPr>
          <p:cNvSpPr>
            <a:spLocks noGrp="1"/>
          </p:cNvSpPr>
          <p:nvPr>
            <p:ph idx="1"/>
          </p:nvPr>
        </p:nvSpPr>
        <p:spPr/>
        <p:txBody>
          <a:bodyPr>
            <a:normAutofit fontScale="92500" lnSpcReduction="20000"/>
          </a:bodyPr>
          <a:lstStyle/>
          <a:p>
            <a:r>
              <a:rPr lang="en-US"/>
              <a:t>Nested class aka inner class (unless it's static)</a:t>
            </a:r>
          </a:p>
          <a:p>
            <a:r>
              <a:rPr lang="en-US"/>
              <a:t>Outer class aka top-level class</a:t>
            </a:r>
          </a:p>
          <a:p>
            <a:endParaRPr lang="en-US"/>
          </a:p>
          <a:p>
            <a:r>
              <a:rPr lang="en-US"/>
              <a:t>Can be defined as private, protected, public, static.</a:t>
            </a:r>
          </a:p>
          <a:p>
            <a:endParaRPr lang="en-US"/>
          </a:p>
          <a:p>
            <a:r>
              <a:rPr lang="en-US"/>
              <a:t>If a particular class will only ever be needed by ONE other class, it is a candidate for being an inner (nested) class. The inner class has access to the data and methods of its containing (outer) class.</a:t>
            </a:r>
          </a:p>
          <a:p>
            <a:endParaRPr lang="en-US"/>
          </a:p>
          <a:p>
            <a:r>
              <a:rPr lang="en-US"/>
              <a:t>Still, separating functionality into multiple classes - nested or not - makes it easier to read and maintain the code.</a:t>
            </a:r>
            <a:endParaRPr lang="en-CA"/>
          </a:p>
        </p:txBody>
      </p:sp>
      <p:sp>
        <p:nvSpPr>
          <p:cNvPr id="4" name="Footer Placeholder 3">
            <a:extLst>
              <a:ext uri="{FF2B5EF4-FFF2-40B4-BE49-F238E27FC236}">
                <a16:creationId xmlns:a16="http://schemas.microsoft.com/office/drawing/2014/main" id="{F8CD58D4-535A-F7FC-C86C-6D4D9DBB9385}"/>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8450144D-8174-6FAD-208C-A668DEF82009}"/>
              </a:ext>
            </a:extLst>
          </p:cNvPr>
          <p:cNvSpPr>
            <a:spLocks noGrp="1"/>
          </p:cNvSpPr>
          <p:nvPr>
            <p:ph type="sldNum" sz="quarter" idx="12"/>
          </p:nvPr>
        </p:nvSpPr>
        <p:spPr/>
        <p:txBody>
          <a:bodyPr/>
          <a:lstStyle/>
          <a:p>
            <a:fld id="{173945DC-8F99-45A8-AB5A-6B932A0147A2}" type="slidenum">
              <a:rPr lang="en-CA" smtClean="0"/>
              <a:t>3</a:t>
            </a:fld>
            <a:endParaRPr lang="en-CA"/>
          </a:p>
        </p:txBody>
      </p:sp>
    </p:spTree>
    <p:extLst>
      <p:ext uri="{BB962C8B-B14F-4D97-AF65-F5344CB8AC3E}">
        <p14:creationId xmlns:p14="http://schemas.microsoft.com/office/powerpoint/2010/main" val="10214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7A7E-37AF-D7FF-D8BA-34FEEF23D70F}"/>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70546513-2CA5-77A7-A12F-A88D3D878D10}"/>
              </a:ext>
            </a:extLst>
          </p:cNvPr>
          <p:cNvSpPr>
            <a:spLocks noGrp="1"/>
          </p:cNvSpPr>
          <p:nvPr>
            <p:ph idx="1"/>
          </p:nvPr>
        </p:nvSpPr>
        <p:spPr/>
        <p:txBody>
          <a:bodyPr>
            <a:normAutofit fontScale="92500"/>
          </a:bodyPr>
          <a:lstStyle/>
          <a:p>
            <a:r>
              <a:rPr lang="en-US"/>
              <a:t>Remember that instance data can never be accessed from static contexts.</a:t>
            </a:r>
          </a:p>
          <a:p>
            <a:endParaRPr lang="en-US"/>
          </a:p>
          <a:p>
            <a:r>
              <a:rPr lang="en-US"/>
              <a:t>To outside classes, an instance of the nested class can be made by instantiating an instance first of the outer class, and then of the inner class. However, if the nested class has private or protected visibility, then instances may not be instantiated from the outside. Also, if the inner class is static, it can exist on its own without first creating an outer-class object. </a:t>
            </a:r>
          </a:p>
          <a:p>
            <a:endParaRPr lang="en-US"/>
          </a:p>
          <a:p>
            <a:r>
              <a:rPr lang="en-US"/>
              <a:t>Inner classes can directly access data and methods of the outer class, </a:t>
            </a:r>
            <a:r>
              <a:rPr lang="en-US" u="sng"/>
              <a:t>even if declared as private</a:t>
            </a:r>
            <a:r>
              <a:rPr lang="en-US"/>
              <a:t>.</a:t>
            </a:r>
            <a:endParaRPr lang="en-CA"/>
          </a:p>
        </p:txBody>
      </p:sp>
      <p:sp>
        <p:nvSpPr>
          <p:cNvPr id="4" name="Footer Placeholder 3">
            <a:extLst>
              <a:ext uri="{FF2B5EF4-FFF2-40B4-BE49-F238E27FC236}">
                <a16:creationId xmlns:a16="http://schemas.microsoft.com/office/drawing/2014/main" id="{BA4C4174-EF7D-7DF0-1C22-EF4994890395}"/>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11D259F0-2A52-91BA-1B62-15A91ABA1C0F}"/>
              </a:ext>
            </a:extLst>
          </p:cNvPr>
          <p:cNvSpPr>
            <a:spLocks noGrp="1"/>
          </p:cNvSpPr>
          <p:nvPr>
            <p:ph type="sldNum" sz="quarter" idx="12"/>
          </p:nvPr>
        </p:nvSpPr>
        <p:spPr/>
        <p:txBody>
          <a:bodyPr/>
          <a:lstStyle/>
          <a:p>
            <a:fld id="{173945DC-8F99-45A8-AB5A-6B932A0147A2}" type="slidenum">
              <a:rPr lang="en-CA" smtClean="0"/>
              <a:t>4</a:t>
            </a:fld>
            <a:endParaRPr lang="en-CA"/>
          </a:p>
        </p:txBody>
      </p:sp>
    </p:spTree>
    <p:extLst>
      <p:ext uri="{BB962C8B-B14F-4D97-AF65-F5344CB8AC3E}">
        <p14:creationId xmlns:p14="http://schemas.microsoft.com/office/powerpoint/2010/main" val="161559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29D7-9247-93A0-864C-62142819966F}"/>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3477C3F5-794F-4936-4C59-B0949D9F753D}"/>
              </a:ext>
            </a:extLst>
          </p:cNvPr>
          <p:cNvSpPr>
            <a:spLocks noGrp="1"/>
          </p:cNvSpPr>
          <p:nvPr>
            <p:ph idx="1"/>
          </p:nvPr>
        </p:nvSpPr>
        <p:spPr/>
        <p:txBody>
          <a:bodyPr/>
          <a:lstStyle/>
          <a:p>
            <a:r>
              <a:rPr lang="en-US"/>
              <a:t>Outer classes can </a:t>
            </a:r>
            <a:r>
              <a:rPr lang="en-US" u="sng"/>
              <a:t>indirectly</a:t>
            </a:r>
            <a:r>
              <a:rPr lang="en-US"/>
              <a:t> access data and methods of the inner class (by an object of that inner class). However, children of the outer class cannot access those if private.</a:t>
            </a:r>
          </a:p>
          <a:p>
            <a:endParaRPr lang="en-US"/>
          </a:p>
          <a:p>
            <a:r>
              <a:rPr lang="en-US"/>
              <a:t>Static nested classes can have their static data and static methods accessed via the </a:t>
            </a:r>
            <a:r>
              <a:rPr lang="en-US" u="sng"/>
              <a:t>class</a:t>
            </a:r>
            <a:r>
              <a:rPr lang="en-US"/>
              <a:t> name.</a:t>
            </a:r>
            <a:endParaRPr lang="en-CA"/>
          </a:p>
        </p:txBody>
      </p:sp>
      <p:sp>
        <p:nvSpPr>
          <p:cNvPr id="4" name="Footer Placeholder 3">
            <a:extLst>
              <a:ext uri="{FF2B5EF4-FFF2-40B4-BE49-F238E27FC236}">
                <a16:creationId xmlns:a16="http://schemas.microsoft.com/office/drawing/2014/main" id="{32973B9F-D1BA-4667-FDC1-120D76F3F36B}"/>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E8EC58D0-D227-902C-30C6-2265E4460C48}"/>
              </a:ext>
            </a:extLst>
          </p:cNvPr>
          <p:cNvSpPr>
            <a:spLocks noGrp="1"/>
          </p:cNvSpPr>
          <p:nvPr>
            <p:ph type="sldNum" sz="quarter" idx="12"/>
          </p:nvPr>
        </p:nvSpPr>
        <p:spPr/>
        <p:txBody>
          <a:bodyPr/>
          <a:lstStyle/>
          <a:p>
            <a:fld id="{173945DC-8F99-45A8-AB5A-6B932A0147A2}" type="slidenum">
              <a:rPr lang="en-CA" smtClean="0"/>
              <a:t>5</a:t>
            </a:fld>
            <a:endParaRPr lang="en-CA"/>
          </a:p>
        </p:txBody>
      </p:sp>
    </p:spTree>
    <p:extLst>
      <p:ext uri="{BB962C8B-B14F-4D97-AF65-F5344CB8AC3E}">
        <p14:creationId xmlns:p14="http://schemas.microsoft.com/office/powerpoint/2010/main" val="197773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5791-F809-96B4-B4AA-29D8DAB7700B}"/>
              </a:ext>
            </a:extLst>
          </p:cNvPr>
          <p:cNvSpPr>
            <a:spLocks noGrp="1"/>
          </p:cNvSpPr>
          <p:nvPr>
            <p:ph type="title"/>
          </p:nvPr>
        </p:nvSpPr>
        <p:spPr/>
        <p:txBody>
          <a:bodyPr/>
          <a:lstStyle/>
          <a:p>
            <a:r>
              <a:rPr lang="en-US"/>
              <a:t>Nested Class Example</a:t>
            </a:r>
            <a:endParaRPr lang="en-CA"/>
          </a:p>
        </p:txBody>
      </p:sp>
      <p:sp>
        <p:nvSpPr>
          <p:cNvPr id="3" name="Content Placeholder 2">
            <a:extLst>
              <a:ext uri="{FF2B5EF4-FFF2-40B4-BE49-F238E27FC236}">
                <a16:creationId xmlns:a16="http://schemas.microsoft.com/office/drawing/2014/main" id="{B6200922-382E-94A2-DE0A-00F6980E7CE6}"/>
              </a:ext>
            </a:extLst>
          </p:cNvPr>
          <p:cNvSpPr>
            <a:spLocks noGrp="1"/>
          </p:cNvSpPr>
          <p:nvPr>
            <p:ph idx="1"/>
          </p:nvPr>
        </p:nvSpPr>
        <p:spPr/>
        <p:txBody>
          <a:bodyPr>
            <a:normAutofit fontScale="62500" lnSpcReduction="20000"/>
          </a:bodyPr>
          <a:lstStyle/>
          <a:p>
            <a:pPr marL="0" indent="0">
              <a:buNone/>
            </a:pPr>
            <a:r>
              <a:rPr lang="en-CA"/>
              <a:t>class Outer {</a:t>
            </a:r>
          </a:p>
          <a:p>
            <a:pPr marL="0" indent="0">
              <a:buNone/>
            </a:pPr>
            <a:r>
              <a:rPr lang="en-CA"/>
              <a:t>  private static int x = 0;</a:t>
            </a:r>
          </a:p>
          <a:p>
            <a:pPr marL="0" indent="0">
              <a:buNone/>
            </a:pPr>
            <a:endParaRPr lang="en-CA"/>
          </a:p>
          <a:p>
            <a:pPr marL="0" indent="0">
              <a:buNone/>
            </a:pPr>
            <a:r>
              <a:rPr lang="en-CA"/>
              <a:t>  class Inner {</a:t>
            </a:r>
          </a:p>
          <a:p>
            <a:pPr marL="0" indent="0">
              <a:buNone/>
            </a:pPr>
            <a:r>
              <a:rPr lang="en-CA"/>
              <a:t>    void print() {</a:t>
            </a:r>
          </a:p>
          <a:p>
            <a:pPr marL="0" indent="0">
              <a:buNone/>
            </a:pPr>
            <a:r>
              <a:rPr lang="en-CA"/>
              <a:t>      System.out.println(x); // x can be directly accessed</a:t>
            </a:r>
          </a:p>
          <a:p>
            <a:pPr marL="0" indent="0">
              <a:buNone/>
            </a:pPr>
            <a:r>
              <a:rPr lang="en-CA"/>
              <a:t>    } </a:t>
            </a:r>
          </a:p>
          <a:p>
            <a:pPr marL="0" indent="0">
              <a:buNone/>
            </a:pPr>
            <a:r>
              <a:rPr lang="en-CA"/>
              <a:t>  }</a:t>
            </a:r>
          </a:p>
          <a:p>
            <a:pPr marL="0" indent="0">
              <a:buNone/>
            </a:pPr>
            <a:endParaRPr lang="en-CA"/>
          </a:p>
          <a:p>
            <a:pPr marL="0" indent="0">
              <a:buNone/>
            </a:pPr>
            <a:r>
              <a:rPr lang="en-CA"/>
              <a:t>  public static void main(final String[] args) {</a:t>
            </a:r>
          </a:p>
          <a:p>
            <a:pPr marL="0" indent="0">
              <a:buNone/>
            </a:pPr>
            <a:r>
              <a:rPr lang="en-CA"/>
              <a:t>    new Outer().new Inner().print();</a:t>
            </a:r>
          </a:p>
          <a:p>
            <a:pPr marL="0" indent="0">
              <a:buNone/>
            </a:pPr>
            <a:r>
              <a:rPr lang="en-CA"/>
              <a:t>  }</a:t>
            </a:r>
          </a:p>
          <a:p>
            <a:pPr marL="0" indent="0">
              <a:buNone/>
            </a:pPr>
            <a:r>
              <a:rPr lang="en-CA"/>
              <a:t>}</a:t>
            </a:r>
          </a:p>
        </p:txBody>
      </p:sp>
      <p:sp>
        <p:nvSpPr>
          <p:cNvPr id="4" name="Footer Placeholder 3">
            <a:extLst>
              <a:ext uri="{FF2B5EF4-FFF2-40B4-BE49-F238E27FC236}">
                <a16:creationId xmlns:a16="http://schemas.microsoft.com/office/drawing/2014/main" id="{93C83627-2BBA-9A80-CFA3-8EEF0B7E9DBB}"/>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0B636AC0-6DA1-ECAC-255D-D216895FC7EA}"/>
              </a:ext>
            </a:extLst>
          </p:cNvPr>
          <p:cNvSpPr>
            <a:spLocks noGrp="1"/>
          </p:cNvSpPr>
          <p:nvPr>
            <p:ph type="sldNum" sz="quarter" idx="12"/>
          </p:nvPr>
        </p:nvSpPr>
        <p:spPr/>
        <p:txBody>
          <a:bodyPr/>
          <a:lstStyle/>
          <a:p>
            <a:fld id="{173945DC-8F99-45A8-AB5A-6B932A0147A2}" type="slidenum">
              <a:rPr lang="en-CA" smtClean="0"/>
              <a:t>6</a:t>
            </a:fld>
            <a:endParaRPr lang="en-CA"/>
          </a:p>
        </p:txBody>
      </p:sp>
    </p:spTree>
    <p:extLst>
      <p:ext uri="{BB962C8B-B14F-4D97-AF65-F5344CB8AC3E}">
        <p14:creationId xmlns:p14="http://schemas.microsoft.com/office/powerpoint/2010/main" val="90845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697-0557-225E-6DBA-1BEE059D4114}"/>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7BC6C59E-4AA2-5CBA-44F0-73CFDFA7ADE1}"/>
              </a:ext>
            </a:extLst>
          </p:cNvPr>
          <p:cNvSpPr>
            <a:spLocks noGrp="1"/>
          </p:cNvSpPr>
          <p:nvPr>
            <p:ph idx="1"/>
          </p:nvPr>
        </p:nvSpPr>
        <p:spPr/>
        <p:txBody>
          <a:bodyPr>
            <a:normAutofit fontScale="55000" lnSpcReduction="20000"/>
          </a:bodyPr>
          <a:lstStyle/>
          <a:p>
            <a:pPr marL="0" indent="0">
              <a:buNone/>
            </a:pPr>
            <a:r>
              <a:rPr lang="en-US"/>
              <a:t>class Outer {</a:t>
            </a:r>
          </a:p>
          <a:p>
            <a:pPr marL="0" indent="0">
              <a:buNone/>
            </a:pPr>
            <a:r>
              <a:rPr lang="en-US"/>
              <a:t>    private class Inner {</a:t>
            </a:r>
          </a:p>
          <a:p>
            <a:pPr marL="0" indent="0">
              <a:buNone/>
            </a:pPr>
            <a:r>
              <a:rPr lang="en-US"/>
              <a:t>        private int x = 10;</a:t>
            </a:r>
          </a:p>
          <a:p>
            <a:pPr marL="0" indent="0">
              <a:buNone/>
            </a:pPr>
            <a:r>
              <a:rPr lang="en-US"/>
              <a:t>    }</a:t>
            </a:r>
          </a:p>
          <a:p>
            <a:pPr marL="0" indent="0">
              <a:buNone/>
            </a:pPr>
            <a:endParaRPr lang="en-US"/>
          </a:p>
          <a:p>
            <a:pPr marL="0" indent="0">
              <a:buNone/>
            </a:pPr>
            <a:r>
              <a:rPr lang="en-US"/>
              <a:t>    void print() {</a:t>
            </a:r>
          </a:p>
          <a:p>
            <a:pPr marL="0" indent="0">
              <a:buNone/>
            </a:pPr>
            <a:r>
              <a:rPr lang="en-US"/>
              <a:t>        Inner inner = new Inner();</a:t>
            </a:r>
          </a:p>
          <a:p>
            <a:pPr marL="0" indent="0">
              <a:buNone/>
            </a:pPr>
            <a:r>
              <a:rPr lang="en-US"/>
              <a:t>        System.out.println(inner.x);</a:t>
            </a:r>
          </a:p>
          <a:p>
            <a:pPr marL="0" indent="0">
              <a:buNone/>
            </a:pPr>
            <a:r>
              <a:rPr lang="en-US"/>
              <a:t>    }</a:t>
            </a:r>
          </a:p>
          <a:p>
            <a:pPr marL="0" indent="0">
              <a:buNone/>
            </a:pPr>
            <a:endParaRPr lang="en-US"/>
          </a:p>
          <a:p>
            <a:pPr marL="0" indent="0">
              <a:buNone/>
            </a:pPr>
            <a:r>
              <a:rPr lang="en-US"/>
              <a:t>    public static void main(final String[] args) {</a:t>
            </a:r>
          </a:p>
          <a:p>
            <a:pPr marL="0" indent="0">
              <a:buNone/>
            </a:pPr>
            <a:r>
              <a:rPr lang="en-US"/>
              <a:t>        Outer outer = new Outer();</a:t>
            </a:r>
          </a:p>
          <a:p>
            <a:pPr marL="0" indent="0">
              <a:buNone/>
            </a:pPr>
            <a:r>
              <a:rPr lang="en-US"/>
              <a:t>        outer.print();</a:t>
            </a:r>
          </a:p>
          <a:p>
            <a:pPr marL="0" indent="0">
              <a:buNone/>
            </a:pPr>
            <a:r>
              <a:rPr lang="en-US"/>
              <a:t>    }</a:t>
            </a:r>
          </a:p>
          <a:p>
            <a:pPr marL="0" indent="0">
              <a:buNone/>
            </a:pPr>
            <a:r>
              <a:rPr lang="en-US"/>
              <a:t>}</a:t>
            </a:r>
            <a:endParaRPr lang="en-CA"/>
          </a:p>
        </p:txBody>
      </p:sp>
      <p:sp>
        <p:nvSpPr>
          <p:cNvPr id="4" name="Footer Placeholder 3">
            <a:extLst>
              <a:ext uri="{FF2B5EF4-FFF2-40B4-BE49-F238E27FC236}">
                <a16:creationId xmlns:a16="http://schemas.microsoft.com/office/drawing/2014/main" id="{D4A6A56F-3B96-20C7-2A5D-0BECA9021629}"/>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FAAA185E-7C6A-EEEA-E321-BF62952105C4}"/>
              </a:ext>
            </a:extLst>
          </p:cNvPr>
          <p:cNvSpPr>
            <a:spLocks noGrp="1"/>
          </p:cNvSpPr>
          <p:nvPr>
            <p:ph type="sldNum" sz="quarter" idx="12"/>
          </p:nvPr>
        </p:nvSpPr>
        <p:spPr/>
        <p:txBody>
          <a:bodyPr/>
          <a:lstStyle/>
          <a:p>
            <a:fld id="{173945DC-8F99-45A8-AB5A-6B932A0147A2}" type="slidenum">
              <a:rPr lang="en-CA" smtClean="0"/>
              <a:t>7</a:t>
            </a:fld>
            <a:endParaRPr lang="en-CA"/>
          </a:p>
        </p:txBody>
      </p:sp>
    </p:spTree>
    <p:extLst>
      <p:ext uri="{BB962C8B-B14F-4D97-AF65-F5344CB8AC3E}">
        <p14:creationId xmlns:p14="http://schemas.microsoft.com/office/powerpoint/2010/main" val="182569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F03AA8-0C09-5BB3-D0BD-B97E16BBFBEB}"/>
              </a:ext>
            </a:extLst>
          </p:cNvPr>
          <p:cNvSpPr>
            <a:spLocks noGrp="1"/>
          </p:cNvSpPr>
          <p:nvPr>
            <p:ph type="title"/>
          </p:nvPr>
        </p:nvSpPr>
        <p:spPr/>
        <p:txBody>
          <a:bodyPr/>
          <a:lstStyle/>
          <a:p>
            <a:r>
              <a:rPr lang="en-US"/>
              <a:t>Example</a:t>
            </a:r>
            <a:endParaRPr lang="en-CA"/>
          </a:p>
        </p:txBody>
      </p:sp>
      <p:sp>
        <p:nvSpPr>
          <p:cNvPr id="5" name="Content Placeholder 4">
            <a:extLst>
              <a:ext uri="{FF2B5EF4-FFF2-40B4-BE49-F238E27FC236}">
                <a16:creationId xmlns:a16="http://schemas.microsoft.com/office/drawing/2014/main" id="{F2E8193B-1D18-5814-495D-4B1B151F3AAA}"/>
              </a:ext>
            </a:extLst>
          </p:cNvPr>
          <p:cNvSpPr>
            <a:spLocks noGrp="1"/>
          </p:cNvSpPr>
          <p:nvPr>
            <p:ph sz="half" idx="1"/>
          </p:nvPr>
        </p:nvSpPr>
        <p:spPr>
          <a:xfrm>
            <a:off x="159144" y="1383738"/>
            <a:ext cx="6306392" cy="5109137"/>
          </a:xfrm>
        </p:spPr>
        <p:txBody>
          <a:bodyPr>
            <a:noAutofit/>
          </a:bodyPr>
          <a:lstStyle/>
          <a:p>
            <a:pPr marL="0" indent="0">
              <a:lnSpc>
                <a:spcPct val="120000"/>
              </a:lnSpc>
              <a:spcBef>
                <a:spcPts val="0"/>
              </a:spcBef>
              <a:buNone/>
            </a:pPr>
            <a:r>
              <a:rPr lang="en-CA" sz="1000"/>
              <a:t>class Bcit{</a:t>
            </a:r>
          </a:p>
          <a:p>
            <a:pPr marL="0" indent="0">
              <a:lnSpc>
                <a:spcPct val="120000"/>
              </a:lnSpc>
              <a:spcBef>
                <a:spcPts val="0"/>
              </a:spcBef>
              <a:buNone/>
            </a:pPr>
            <a:r>
              <a:rPr lang="en-CA" sz="1000"/>
              <a:t>    private static int yearFounded;</a:t>
            </a:r>
          </a:p>
          <a:p>
            <a:pPr marL="0" indent="0">
              <a:lnSpc>
                <a:spcPct val="120000"/>
              </a:lnSpc>
              <a:spcBef>
                <a:spcPts val="0"/>
              </a:spcBef>
              <a:buNone/>
            </a:pPr>
            <a:r>
              <a:rPr lang="en-CA" sz="1000"/>
              <a:t>    private final String address;</a:t>
            </a:r>
          </a:p>
          <a:p>
            <a:pPr marL="0" indent="0">
              <a:lnSpc>
                <a:spcPct val="120000"/>
              </a:lnSpc>
              <a:spcBef>
                <a:spcPts val="0"/>
              </a:spcBef>
              <a:buNone/>
            </a:pPr>
            <a:r>
              <a:rPr lang="en-CA" sz="1000"/>
              <a:t>    static    {</a:t>
            </a:r>
          </a:p>
          <a:p>
            <a:pPr marL="0" indent="0">
              <a:lnSpc>
                <a:spcPct val="120000"/>
              </a:lnSpc>
              <a:spcBef>
                <a:spcPts val="0"/>
              </a:spcBef>
              <a:buNone/>
            </a:pPr>
            <a:r>
              <a:rPr lang="en-CA" sz="1000"/>
              <a:t>        yearFounded = 1960;</a:t>
            </a:r>
          </a:p>
          <a:p>
            <a:pPr marL="0" indent="0">
              <a:lnSpc>
                <a:spcPct val="120000"/>
              </a:lnSpc>
              <a:spcBef>
                <a:spcPts val="0"/>
              </a:spcBef>
              <a:buNone/>
            </a:pPr>
            <a:r>
              <a:rPr lang="en-CA" sz="1000"/>
              <a:t>    }</a:t>
            </a:r>
          </a:p>
          <a:p>
            <a:pPr marL="0" indent="0">
              <a:lnSpc>
                <a:spcPct val="120000"/>
              </a:lnSpc>
              <a:spcBef>
                <a:spcPts val="0"/>
              </a:spcBef>
              <a:buNone/>
            </a:pPr>
            <a:r>
              <a:rPr lang="en-CA" sz="1000"/>
              <a:t>    Bcit(final String address)    {</a:t>
            </a:r>
          </a:p>
          <a:p>
            <a:pPr marL="0" indent="0">
              <a:lnSpc>
                <a:spcPct val="120000"/>
              </a:lnSpc>
              <a:spcBef>
                <a:spcPts val="0"/>
              </a:spcBef>
              <a:buNone/>
            </a:pPr>
            <a:r>
              <a:rPr lang="en-CA" sz="1000"/>
              <a:t>        this.address = address;</a:t>
            </a:r>
          </a:p>
          <a:p>
            <a:pPr marL="0" indent="0">
              <a:lnSpc>
                <a:spcPct val="120000"/>
              </a:lnSpc>
              <a:spcBef>
                <a:spcPts val="0"/>
              </a:spcBef>
              <a:buNone/>
            </a:pPr>
            <a:r>
              <a:rPr lang="en-CA" sz="1000"/>
              <a:t>    }</a:t>
            </a:r>
          </a:p>
          <a:p>
            <a:pPr marL="0" indent="0">
              <a:lnSpc>
                <a:spcPct val="120000"/>
              </a:lnSpc>
              <a:spcBef>
                <a:spcPts val="0"/>
              </a:spcBef>
              <a:buNone/>
            </a:pPr>
            <a:r>
              <a:rPr lang="en-CA" sz="1000"/>
              <a:t>    class BcitStudent    {</a:t>
            </a:r>
          </a:p>
          <a:p>
            <a:pPr marL="0" indent="0">
              <a:lnSpc>
                <a:spcPct val="120000"/>
              </a:lnSpc>
              <a:spcBef>
                <a:spcPts val="0"/>
              </a:spcBef>
              <a:buNone/>
            </a:pPr>
            <a:r>
              <a:rPr lang="en-CA" sz="1000"/>
              <a:t>        private String lastName;</a:t>
            </a:r>
          </a:p>
          <a:p>
            <a:pPr marL="0" indent="0">
              <a:lnSpc>
                <a:spcPct val="120000"/>
              </a:lnSpc>
              <a:spcBef>
                <a:spcPts val="0"/>
              </a:spcBef>
              <a:buNone/>
            </a:pPr>
            <a:r>
              <a:rPr lang="en-CA" sz="1000"/>
              <a:t>        private static String studentNumberPrefix;</a:t>
            </a:r>
          </a:p>
          <a:p>
            <a:pPr marL="0" indent="0">
              <a:lnSpc>
                <a:spcPct val="120000"/>
              </a:lnSpc>
              <a:spcBef>
                <a:spcPts val="0"/>
              </a:spcBef>
              <a:buNone/>
            </a:pPr>
            <a:endParaRPr lang="en-CA" sz="1000"/>
          </a:p>
          <a:p>
            <a:pPr marL="0" indent="0">
              <a:lnSpc>
                <a:spcPct val="120000"/>
              </a:lnSpc>
              <a:spcBef>
                <a:spcPts val="0"/>
              </a:spcBef>
              <a:buNone/>
            </a:pPr>
            <a:r>
              <a:rPr lang="en-CA" sz="1000"/>
              <a:t>        static        {</a:t>
            </a:r>
          </a:p>
          <a:p>
            <a:pPr marL="0" indent="0">
              <a:lnSpc>
                <a:spcPct val="120000"/>
              </a:lnSpc>
              <a:spcBef>
                <a:spcPts val="0"/>
              </a:spcBef>
              <a:buNone/>
            </a:pPr>
            <a:r>
              <a:rPr lang="en-CA" sz="1000"/>
              <a:t>            studentNumberPrefix = "A0";</a:t>
            </a:r>
          </a:p>
          <a:p>
            <a:pPr marL="0" indent="0">
              <a:lnSpc>
                <a:spcPct val="120000"/>
              </a:lnSpc>
              <a:spcBef>
                <a:spcPts val="0"/>
              </a:spcBef>
              <a:buNone/>
            </a:pPr>
            <a:r>
              <a:rPr lang="en-CA" sz="1000"/>
              <a:t>        }</a:t>
            </a:r>
          </a:p>
          <a:p>
            <a:pPr marL="0" indent="0">
              <a:lnSpc>
                <a:spcPct val="120000"/>
              </a:lnSpc>
              <a:spcBef>
                <a:spcPts val="0"/>
              </a:spcBef>
              <a:buNone/>
            </a:pPr>
            <a:r>
              <a:rPr lang="en-CA" sz="1000"/>
              <a:t>        BcitStudent(final String lastName)        {</a:t>
            </a:r>
          </a:p>
          <a:p>
            <a:pPr marL="0" indent="0">
              <a:lnSpc>
                <a:spcPct val="120000"/>
              </a:lnSpc>
              <a:spcBef>
                <a:spcPts val="0"/>
              </a:spcBef>
              <a:buNone/>
            </a:pPr>
            <a:r>
              <a:rPr lang="en-CA" sz="1000"/>
              <a:t>            this.lastName = lastName;</a:t>
            </a:r>
          </a:p>
          <a:p>
            <a:pPr marL="0" indent="0">
              <a:lnSpc>
                <a:spcPct val="120000"/>
              </a:lnSpc>
              <a:spcBef>
                <a:spcPts val="0"/>
              </a:spcBef>
              <a:buNone/>
            </a:pPr>
            <a:r>
              <a:rPr lang="en-CA" sz="1000"/>
              <a:t>        }</a:t>
            </a:r>
          </a:p>
          <a:p>
            <a:pPr marL="0" indent="0">
              <a:lnSpc>
                <a:spcPct val="120000"/>
              </a:lnSpc>
              <a:spcBef>
                <a:spcPts val="0"/>
              </a:spcBef>
              <a:buNone/>
            </a:pPr>
            <a:r>
              <a:rPr lang="en-CA" sz="1000"/>
              <a:t>        public void displayDetails()        {</a:t>
            </a:r>
          </a:p>
          <a:p>
            <a:pPr marL="0" indent="0">
              <a:lnSpc>
                <a:spcPct val="120000"/>
              </a:lnSpc>
              <a:spcBef>
                <a:spcPts val="0"/>
              </a:spcBef>
              <a:buNone/>
            </a:pPr>
            <a:r>
              <a:rPr lang="en-CA" sz="1000"/>
              <a:t>            System.out.println("My name is " + lastName + " and student numbers begin with " + studentNumberPrefix +</a:t>
            </a:r>
          </a:p>
          <a:p>
            <a:pPr marL="0" indent="0">
              <a:lnSpc>
                <a:spcPct val="120000"/>
              </a:lnSpc>
              <a:spcBef>
                <a:spcPts val="0"/>
              </a:spcBef>
              <a:buNone/>
            </a:pPr>
            <a:r>
              <a:rPr lang="en-CA" sz="1000"/>
              <a:t>                    " and my school was founded in " + yearFounded + " and it is located at " + address);</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a:t>
            </a:r>
          </a:p>
          <a:p>
            <a:pPr marL="0" indent="0">
              <a:lnSpc>
                <a:spcPct val="120000"/>
              </a:lnSpc>
              <a:spcBef>
                <a:spcPts val="0"/>
              </a:spcBef>
              <a:buNone/>
            </a:pPr>
            <a:endParaRPr lang="en-CA" sz="1000"/>
          </a:p>
          <a:p>
            <a:pPr marL="0" indent="0">
              <a:lnSpc>
                <a:spcPct val="120000"/>
              </a:lnSpc>
              <a:spcBef>
                <a:spcPts val="0"/>
              </a:spcBef>
              <a:buNone/>
            </a:pPr>
            <a:endParaRPr lang="en-CA" sz="1000"/>
          </a:p>
        </p:txBody>
      </p:sp>
      <p:sp>
        <p:nvSpPr>
          <p:cNvPr id="6" name="Content Placeholder 5">
            <a:extLst>
              <a:ext uri="{FF2B5EF4-FFF2-40B4-BE49-F238E27FC236}">
                <a16:creationId xmlns:a16="http://schemas.microsoft.com/office/drawing/2014/main" id="{F6268BAE-E034-DF34-4564-271FD276D238}"/>
              </a:ext>
            </a:extLst>
          </p:cNvPr>
          <p:cNvSpPr>
            <a:spLocks noGrp="1"/>
          </p:cNvSpPr>
          <p:nvPr>
            <p:ph sz="half" idx="2"/>
          </p:nvPr>
        </p:nvSpPr>
        <p:spPr>
          <a:xfrm>
            <a:off x="6019799" y="1825625"/>
            <a:ext cx="6013057" cy="4351338"/>
          </a:xfrm>
        </p:spPr>
        <p:txBody>
          <a:bodyPr>
            <a:normAutofit/>
          </a:bodyPr>
          <a:lstStyle/>
          <a:p>
            <a:pPr marL="0" indent="0">
              <a:lnSpc>
                <a:spcPct val="120000"/>
              </a:lnSpc>
              <a:spcBef>
                <a:spcPts val="0"/>
              </a:spcBef>
              <a:buNone/>
            </a:pPr>
            <a:r>
              <a:rPr lang="en-CA" sz="1300"/>
              <a:t>class Main</a:t>
            </a:r>
          </a:p>
          <a:p>
            <a:pPr marL="0" indent="0">
              <a:lnSpc>
                <a:spcPct val="120000"/>
              </a:lnSpc>
              <a:spcBef>
                <a:spcPts val="0"/>
              </a:spcBef>
              <a:buNone/>
            </a:pPr>
            <a:r>
              <a:rPr lang="en-CA" sz="1300"/>
              <a:t>{</a:t>
            </a:r>
          </a:p>
          <a:p>
            <a:pPr marL="0" indent="0">
              <a:lnSpc>
                <a:spcPct val="120000"/>
              </a:lnSpc>
              <a:spcBef>
                <a:spcPts val="0"/>
              </a:spcBef>
              <a:buNone/>
            </a:pPr>
            <a:r>
              <a:rPr lang="en-CA" sz="1300"/>
              <a:t>    public static void main(final String[] args)</a:t>
            </a:r>
          </a:p>
          <a:p>
            <a:pPr marL="0" indent="0">
              <a:lnSpc>
                <a:spcPct val="120000"/>
              </a:lnSpc>
              <a:spcBef>
                <a:spcPts val="0"/>
              </a:spcBef>
              <a:buNone/>
            </a:pPr>
            <a:r>
              <a:rPr lang="en-CA" sz="1300"/>
              <a:t>    {</a:t>
            </a:r>
          </a:p>
          <a:p>
            <a:pPr marL="0" indent="0">
              <a:lnSpc>
                <a:spcPct val="120000"/>
              </a:lnSpc>
              <a:spcBef>
                <a:spcPts val="0"/>
              </a:spcBef>
              <a:buNone/>
            </a:pPr>
            <a:r>
              <a:rPr lang="en-CA" sz="1300"/>
              <a:t>        Bcit.BcitStudent s1 = new Bcit("3700 willingdon").new BcitStudent("wilder");</a:t>
            </a:r>
          </a:p>
          <a:p>
            <a:pPr marL="0" indent="0">
              <a:lnSpc>
                <a:spcPct val="120000"/>
              </a:lnSpc>
              <a:spcBef>
                <a:spcPts val="0"/>
              </a:spcBef>
              <a:buNone/>
            </a:pPr>
            <a:r>
              <a:rPr lang="en-CA" sz="1300"/>
              <a:t>        s1.displayDetails();</a:t>
            </a:r>
          </a:p>
          <a:p>
            <a:pPr marL="0" indent="0">
              <a:lnSpc>
                <a:spcPct val="120000"/>
              </a:lnSpc>
              <a:spcBef>
                <a:spcPts val="0"/>
              </a:spcBef>
              <a:buNone/>
            </a:pPr>
            <a:endParaRPr lang="en-CA" sz="1300"/>
          </a:p>
          <a:p>
            <a:pPr marL="0" indent="0">
              <a:lnSpc>
                <a:spcPct val="120000"/>
              </a:lnSpc>
              <a:spcBef>
                <a:spcPts val="0"/>
              </a:spcBef>
              <a:buNone/>
            </a:pPr>
            <a:r>
              <a:rPr lang="en-CA" sz="1300"/>
              <a:t>        Bcit.BcitStudent s2 = new Bcit("555 seymour").new BcitStudent("woods");</a:t>
            </a:r>
          </a:p>
          <a:p>
            <a:pPr marL="0" indent="0">
              <a:lnSpc>
                <a:spcPct val="120000"/>
              </a:lnSpc>
              <a:spcBef>
                <a:spcPts val="0"/>
              </a:spcBef>
              <a:buNone/>
            </a:pPr>
            <a:r>
              <a:rPr lang="en-CA" sz="1300"/>
              <a:t>        s2.displayDetails();</a:t>
            </a:r>
          </a:p>
          <a:p>
            <a:pPr marL="0" indent="0">
              <a:lnSpc>
                <a:spcPct val="120000"/>
              </a:lnSpc>
              <a:spcBef>
                <a:spcPts val="0"/>
              </a:spcBef>
              <a:buNone/>
            </a:pPr>
            <a:r>
              <a:rPr lang="en-CA" sz="1300"/>
              <a:t>    }</a:t>
            </a:r>
          </a:p>
          <a:p>
            <a:pPr marL="0" indent="0">
              <a:lnSpc>
                <a:spcPct val="120000"/>
              </a:lnSpc>
              <a:spcBef>
                <a:spcPts val="0"/>
              </a:spcBef>
              <a:buNone/>
            </a:pPr>
            <a:r>
              <a:rPr lang="en-CA" sz="1300"/>
              <a:t>}</a:t>
            </a:r>
          </a:p>
        </p:txBody>
      </p:sp>
      <p:sp>
        <p:nvSpPr>
          <p:cNvPr id="7" name="Footer Placeholder 6">
            <a:extLst>
              <a:ext uri="{FF2B5EF4-FFF2-40B4-BE49-F238E27FC236}">
                <a16:creationId xmlns:a16="http://schemas.microsoft.com/office/drawing/2014/main" id="{403A59D2-290C-2BA5-3BB6-4400D7F0EFD3}"/>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246FA0E0-F291-08CC-5DBF-6BEAFA1DD144}"/>
              </a:ext>
            </a:extLst>
          </p:cNvPr>
          <p:cNvSpPr>
            <a:spLocks noGrp="1"/>
          </p:cNvSpPr>
          <p:nvPr>
            <p:ph type="sldNum" sz="quarter" idx="12"/>
          </p:nvPr>
        </p:nvSpPr>
        <p:spPr/>
        <p:txBody>
          <a:bodyPr/>
          <a:lstStyle/>
          <a:p>
            <a:fld id="{173945DC-8F99-45A8-AB5A-6B932A0147A2}" type="slidenum">
              <a:rPr lang="en-CA" smtClean="0"/>
              <a:t>8</a:t>
            </a:fld>
            <a:endParaRPr lang="en-CA"/>
          </a:p>
        </p:txBody>
      </p:sp>
    </p:spTree>
    <p:extLst>
      <p:ext uri="{BB962C8B-B14F-4D97-AF65-F5344CB8AC3E}">
        <p14:creationId xmlns:p14="http://schemas.microsoft.com/office/powerpoint/2010/main" val="257969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A7B579-C6C2-8DAD-EFDD-D24D5CFD1044}"/>
              </a:ext>
            </a:extLst>
          </p:cNvPr>
          <p:cNvSpPr>
            <a:spLocks noGrp="1"/>
          </p:cNvSpPr>
          <p:nvPr>
            <p:ph type="title"/>
          </p:nvPr>
        </p:nvSpPr>
        <p:spPr/>
        <p:txBody>
          <a:bodyPr/>
          <a:lstStyle/>
          <a:p>
            <a:r>
              <a:rPr lang="en-US"/>
              <a:t>Functional Interface</a:t>
            </a:r>
            <a:endParaRPr lang="en-CA"/>
          </a:p>
        </p:txBody>
      </p:sp>
      <p:sp>
        <p:nvSpPr>
          <p:cNvPr id="6" name="Content Placeholder 5">
            <a:extLst>
              <a:ext uri="{FF2B5EF4-FFF2-40B4-BE49-F238E27FC236}">
                <a16:creationId xmlns:a16="http://schemas.microsoft.com/office/drawing/2014/main" id="{393D4013-A9F5-DDCE-C374-8E4C5A39A5FF}"/>
              </a:ext>
            </a:extLst>
          </p:cNvPr>
          <p:cNvSpPr>
            <a:spLocks noGrp="1"/>
          </p:cNvSpPr>
          <p:nvPr>
            <p:ph idx="1"/>
          </p:nvPr>
        </p:nvSpPr>
        <p:spPr/>
        <p:txBody>
          <a:bodyPr>
            <a:normAutofit fontScale="85000" lnSpcReduction="20000"/>
          </a:bodyPr>
          <a:lstStyle/>
          <a:p>
            <a:r>
              <a:rPr lang="en-US"/>
              <a:t>A functional interface is an interface that contains just a single abstract method (note: it may also contain default and static methods, but only ONE abstract). We may declare this interface with the @FunctionalInterface annotation if we like (which will complain if we don't have exactly ONE abstract method).</a:t>
            </a:r>
          </a:p>
          <a:p>
            <a:endParaRPr lang="en-US"/>
          </a:p>
          <a:p>
            <a:r>
              <a:rPr lang="en-US"/>
              <a:t>Because there is only one abstract method, when that interface gets implemented, it is obvious which method must be created. Java will know the types and number and order of parameters, and the datatype that method returns also (if any). Because of this, we can skip the @Override full implementation of that method and instead use a shortcut: a lambda expression.</a:t>
            </a:r>
          </a:p>
          <a:p>
            <a:endParaRPr lang="en-US"/>
          </a:p>
          <a:p>
            <a:r>
              <a:rPr lang="en-US"/>
              <a:t>Therefore, a lambda expression is the implementation of a functional interface’s single abstract method, in a way that makes it </a:t>
            </a:r>
            <a:r>
              <a:rPr lang="en-US" u="sng"/>
              <a:t>readable</a:t>
            </a:r>
            <a:r>
              <a:rPr lang="en-US"/>
              <a:t>, </a:t>
            </a:r>
            <a:r>
              <a:rPr lang="en-US" u="sng"/>
              <a:t>flexible</a:t>
            </a:r>
            <a:r>
              <a:rPr lang="en-US"/>
              <a:t>, and </a:t>
            </a:r>
            <a:r>
              <a:rPr lang="en-US" u="sng"/>
              <a:t>short</a:t>
            </a:r>
            <a:r>
              <a:rPr lang="en-US"/>
              <a:t>.</a:t>
            </a:r>
            <a:endParaRPr lang="en-CA"/>
          </a:p>
        </p:txBody>
      </p:sp>
      <p:sp>
        <p:nvSpPr>
          <p:cNvPr id="7" name="Footer Placeholder 6">
            <a:extLst>
              <a:ext uri="{FF2B5EF4-FFF2-40B4-BE49-F238E27FC236}">
                <a16:creationId xmlns:a16="http://schemas.microsoft.com/office/drawing/2014/main" id="{47731493-A3C2-E7E8-8E5C-7D2C1370FA28}"/>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0D351A53-0459-DF6D-490A-8C69BB19325B}"/>
              </a:ext>
            </a:extLst>
          </p:cNvPr>
          <p:cNvSpPr>
            <a:spLocks noGrp="1"/>
          </p:cNvSpPr>
          <p:nvPr>
            <p:ph type="sldNum" sz="quarter" idx="12"/>
          </p:nvPr>
        </p:nvSpPr>
        <p:spPr/>
        <p:txBody>
          <a:bodyPr/>
          <a:lstStyle/>
          <a:p>
            <a:fld id="{173945DC-8F99-45A8-AB5A-6B932A0147A2}" type="slidenum">
              <a:rPr lang="en-CA" smtClean="0"/>
              <a:t>9</a:t>
            </a:fld>
            <a:endParaRPr lang="en-CA"/>
          </a:p>
        </p:txBody>
      </p:sp>
    </p:spTree>
    <p:extLst>
      <p:ext uri="{BB962C8B-B14F-4D97-AF65-F5344CB8AC3E}">
        <p14:creationId xmlns:p14="http://schemas.microsoft.com/office/powerpoint/2010/main" val="242983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3969</Words>
  <Application>Microsoft Office PowerPoint</Application>
  <PresentationFormat>Widescreen</PresentationFormat>
  <Paragraphs>532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JetBrains Mono</vt:lpstr>
      <vt:lpstr>Office Theme</vt:lpstr>
      <vt:lpstr>COMP2601</vt:lpstr>
      <vt:lpstr>Learning Outcomes</vt:lpstr>
      <vt:lpstr>Nested Classes</vt:lpstr>
      <vt:lpstr>Nested Classes</vt:lpstr>
      <vt:lpstr>Nested Classes</vt:lpstr>
      <vt:lpstr>Nested Class Example</vt:lpstr>
      <vt:lpstr>Nested Classes</vt:lpstr>
      <vt:lpstr>Example</vt:lpstr>
      <vt:lpstr>Functional Interface</vt:lpstr>
      <vt:lpstr>Lambda Expression: Introduction</vt:lpstr>
      <vt:lpstr>Example</vt:lpstr>
      <vt:lpstr>Syntax</vt:lpstr>
      <vt:lpstr>Lamba Examples</vt:lpstr>
      <vt:lpstr>Java’s Functional Interfaces</vt:lpstr>
      <vt:lpstr>Lambda (and a bit of method reference!)</vt:lpstr>
      <vt:lpstr>Lambda Expression Examples</vt:lpstr>
      <vt:lpstr>More Examples</vt:lpstr>
      <vt:lpstr>Redefining at Runtime</vt:lpstr>
      <vt:lpstr>Final Example</vt:lpstr>
      <vt:lpstr>Method references</vt:lpstr>
      <vt:lpstr>Lambda vs. method reference</vt:lpstr>
      <vt:lpstr>Lambda vs. method reference: 0 args</vt:lpstr>
      <vt:lpstr>Lambda vs. method reference: 1 arg</vt:lpstr>
      <vt:lpstr>Inner class with lambda</vt:lpstr>
      <vt:lpstr>Inner class with method reference</vt:lpstr>
      <vt:lpstr>PowerPoint Presentation</vt:lpstr>
      <vt:lpstr>Use Java’s “built-in” Functional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harrison</dc:creator>
  <cp:lastModifiedBy>Monika Szucs</cp:lastModifiedBy>
  <cp:revision>53</cp:revision>
  <dcterms:created xsi:type="dcterms:W3CDTF">2022-05-20T23:35:13Z</dcterms:created>
  <dcterms:modified xsi:type="dcterms:W3CDTF">2022-10-23T05:11:58Z</dcterms:modified>
</cp:coreProperties>
</file>