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8"/>
  </p:notesMasterIdLst>
  <p:sldIdLst>
    <p:sldId id="256" r:id="rId2"/>
    <p:sldId id="258" r:id="rId3"/>
    <p:sldId id="263" r:id="rId4"/>
    <p:sldId id="276" r:id="rId5"/>
    <p:sldId id="265" r:id="rId6"/>
    <p:sldId id="275" r:id="rId7"/>
    <p:sldId id="266" r:id="rId8"/>
    <p:sldId id="267" r:id="rId9"/>
    <p:sldId id="268" r:id="rId10"/>
    <p:sldId id="271" r:id="rId11"/>
    <p:sldId id="270" r:id="rId12"/>
    <p:sldId id="269" r:id="rId13"/>
    <p:sldId id="272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86C3-CFF0-4CF3-BE0C-605F9F18A358}" type="datetimeFigureOut">
              <a:rPr lang="en-CA" smtClean="0"/>
              <a:pPr/>
              <a:t>2022-05-06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EAC2-9E16-4734-96F6-BEF5BFEFD6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4B16-EE21-4A64-BD60-FDCBE85CCF6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089-3005-4651-9D1D-585114C1D474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BB24-BB0F-4D1E-BEF2-CB3191C7F640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443F-0AA3-4198-94CB-4CF397174DAB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BA43-FB5C-49A5-B3E6-3AE23BCF7065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6866-36CD-4E8E-BF19-C6BAE15FE4F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9F7B-7D1E-496A-91CB-F3E18A451B4B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9208-5F8B-40D9-B437-B4A5F539B86C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AFD0-B210-47CF-997A-F9C6E6A33C86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3BC2-B130-4614-9866-04A51354AA5A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256D7FF-77C2-4D61-8D29-4CBF59FCA8A5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24D0689-7D9C-4F2A-9BA4-592D19673B6F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E2D3-EDE1-4704-ADCC-245D2A807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COMP2601:</a:t>
            </a:r>
            <a:br>
              <a:rPr lang="en-US"/>
            </a:br>
            <a:r>
              <a:rPr lang="en-US"/>
              <a:t>Programming fundamentals </a:t>
            </a:r>
            <a:br>
              <a:rPr lang="en-US"/>
            </a:br>
            <a:r>
              <a:rPr lang="en-US"/>
              <a:t>part 3 (objects)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7E24A-5517-46D0-9435-F20DC362D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Lesson 3: Polymorphism &amp; Interfaces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7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77AB6A-70F5-43DA-BB3D-6898AFF1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Inheritance: parent classes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78F534-B1C4-4234-A3F4-F7DFEF81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3750"/>
            <a:ext cx="8078934" cy="3416277"/>
          </a:xfrm>
        </p:spPr>
        <p:txBody>
          <a:bodyPr/>
          <a:lstStyle/>
          <a:p>
            <a:r>
              <a:rPr lang="en-US"/>
              <a:t>Many of these classes would be abstract</a:t>
            </a:r>
          </a:p>
          <a:p>
            <a:r>
              <a:rPr lang="en-US"/>
              <a:t>Parent classes would have the common methods: speak(), move(), query(), etc….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93B8-6AC6-419F-9012-2B2EC32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FC64-F2A4-4386-98B9-D3939F68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2FB179-560B-4704-BECD-9A0AA1DC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" y="3367332"/>
            <a:ext cx="12192000" cy="28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8F01-14CA-4B24-82DB-A809E100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Inheritance: parent classes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67A0-B596-4529-8966-27AC92823C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abstract class Animal // abstract: Animal is only an *idea*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private final int yearBorn;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Animal(final int yearBorn)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this.yearBorn = yearBorn;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public int getYearBorn()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return yearBorn;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26FE4-3FE5-405B-A513-9051B6C139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class Cat extends Animal implements Speakable</a:t>
            </a:r>
            <a:br>
              <a:rPr lang="en-US"/>
            </a:br>
            <a:r>
              <a:rPr lang="en-US"/>
              <a:t>{ }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23C5-8059-4F44-B57A-3BB9126D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0379-D465-4F63-900A-ECE67165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00DE2D-964C-444C-A799-C450F7C0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88" y="3048089"/>
            <a:ext cx="6134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8F01-14CA-4B24-82DB-A809E100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Inheritance: parent classes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67A0-B596-4529-8966-27AC92823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420" y="2153411"/>
            <a:ext cx="5125263" cy="416214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/>
              <a:t>abstract class Animal // abstract: Animal is only an *idea*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/>
              <a:t>    private final int yearBorn;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6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/>
              <a:t>    Animal(final </a:t>
            </a:r>
            <a:r>
              <a:rPr lang="en-CA" sz="1600">
                <a:highlight>
                  <a:srgbClr val="FFFF00"/>
                </a:highlight>
              </a:rPr>
              <a:t>int yearBorn</a:t>
            </a:r>
            <a:r>
              <a:rPr lang="en-CA" sz="160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/>
              <a:t>        this.yearBorn = yearBorn;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6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/>
              <a:t>    public int getYearBorn()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/>
              <a:t>        return yearBorn;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6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26FE4-3FE5-405B-A513-9051B6C13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153411"/>
            <a:ext cx="4270247" cy="464677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public class Cat extends Animal implements Speakable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private final boolean spayedNeutered;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public Cat(final int yearBorn, final boolean spayedNeutered)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</a:t>
            </a:r>
            <a:r>
              <a:rPr lang="en-US">
                <a:highlight>
                  <a:srgbClr val="FFFF00"/>
                </a:highlight>
              </a:rPr>
              <a:t>super(yearBorn);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this.spayedNeutered = spayedNeutered;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public void speak()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System.out.println("MEOW");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public void whisper()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System.out.println("mew");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public boolean isSpayedNeutered()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    return spayedNeutered;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23C5-8059-4F44-B57A-3BB9126D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0379-D465-4F63-900A-ECE67165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2A82-1376-4DE5-93A3-6A73DF03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171B68-7382-4A82-AA16-15C7725624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Speakable: interface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Animal: abstract class, implements Speakable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Cat: extends Animal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Cat therefore also implement Speakable methods (or be abstract itself)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C2E9BC-B565-402A-85E0-BC539132D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5204936" cy="37292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import </a:t>
            </a:r>
            <a:r>
              <a:rPr lang="en-CA" dirty="0" err="1"/>
              <a:t>java.util.ArrayList</a:t>
            </a:r>
            <a:r>
              <a:rPr lang="en-CA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import </a:t>
            </a:r>
            <a:r>
              <a:rPr lang="en-CA" dirty="0" err="1"/>
              <a:t>java.util.List</a:t>
            </a:r>
            <a:r>
              <a:rPr lang="en-CA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class Veterinarian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List&lt;Animal&gt; animals;  // want to declare as the Interface 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Veterinarian()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animals = new </a:t>
            </a:r>
            <a:r>
              <a:rPr lang="en-CA" dirty="0" err="1"/>
              <a:t>ArrayList</a:t>
            </a:r>
            <a:r>
              <a:rPr lang="en-CA" dirty="0"/>
              <a:t>&lt;&gt;();           // </a:t>
            </a:r>
            <a:r>
              <a:rPr lang="en-CA" dirty="0" err="1"/>
              <a:t>ArrayList</a:t>
            </a:r>
            <a:r>
              <a:rPr lang="en-CA" dirty="0"/>
              <a:t> is a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animals.add</a:t>
            </a:r>
            <a:r>
              <a:rPr lang="en-CA" dirty="0"/>
              <a:t>(new Cat(2020, true));    // Cat is an Animal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animals.get</a:t>
            </a:r>
            <a:r>
              <a:rPr lang="en-CA" dirty="0"/>
              <a:t>(0).speak(); // all Animals speak() and whisper()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in this example, the Animal will MEOW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174A1-6A45-433E-9EAF-6E10596F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6E73-421D-4AD7-9FBF-1EB4AC0B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8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58055C-182C-0D6C-4FCF-670A0C73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Guaranteed Methods</a:t>
            </a:r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5A8F10-B21E-2DF4-37DB-A70F4911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62753"/>
            <a:ext cx="7729728" cy="40683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/>
              <a:t>public static void main(final String[] args)</a:t>
            </a:r>
          </a:p>
          <a:p>
            <a:pPr marL="0" indent="0">
              <a:buNone/>
            </a:pPr>
            <a:r>
              <a:rPr lang="en-CA"/>
              <a:t>    {</a:t>
            </a:r>
          </a:p>
          <a:p>
            <a:pPr marL="0" indent="0">
              <a:buNone/>
            </a:pPr>
            <a:r>
              <a:rPr lang="en-CA"/>
              <a:t>        List&lt;Movable&gt; movables;</a:t>
            </a:r>
          </a:p>
          <a:p>
            <a:pPr marL="0" indent="0">
              <a:buNone/>
            </a:pPr>
            <a:r>
              <a:rPr lang="en-CA"/>
              <a:t>        movables = new ArrayList&lt;&gt;();</a:t>
            </a:r>
          </a:p>
          <a:p>
            <a:pPr marL="0" indent="0">
              <a:buNone/>
            </a:pPr>
            <a:r>
              <a:rPr lang="en-CA"/>
              <a:t>        movables.add(new Car());</a:t>
            </a:r>
          </a:p>
          <a:p>
            <a:pPr marL="0" indent="0">
              <a:buNone/>
            </a:pPr>
            <a:r>
              <a:rPr lang="en-CA"/>
              <a:t>        movables.add(new Dolphin());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        for(Movable m: movables)</a:t>
            </a:r>
          </a:p>
          <a:p>
            <a:pPr marL="0" indent="0">
              <a:buNone/>
            </a:pPr>
            <a:r>
              <a:rPr lang="en-CA"/>
              <a:t>        {</a:t>
            </a:r>
          </a:p>
          <a:p>
            <a:pPr marL="0" indent="0">
              <a:buNone/>
            </a:pPr>
            <a:r>
              <a:rPr lang="en-CA"/>
              <a:t>            m.move();</a:t>
            </a:r>
          </a:p>
          <a:p>
            <a:pPr marL="0" indent="0">
              <a:buNone/>
            </a:pPr>
            <a:r>
              <a:rPr lang="en-CA"/>
              <a:t>            m.stop();</a:t>
            </a:r>
          </a:p>
          <a:p>
            <a:pPr marL="0" indent="0">
              <a:buNone/>
            </a:pPr>
            <a:r>
              <a:rPr lang="en-CA"/>
              <a:t>        }</a:t>
            </a:r>
          </a:p>
          <a:p>
            <a:pPr marL="0" indent="0">
              <a:buNone/>
            </a:pPr>
            <a:r>
              <a:rPr lang="en-CA"/>
              <a:t>   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EEC4-9029-A6AE-0E2A-5A375244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7E43B-F902-F576-C8FD-F46863F7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7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6043-9573-AC2E-791F-0253A8E8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Comparable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E667-E887-A7DC-8AB3-A303A041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Override compareTo</a:t>
            </a:r>
          </a:p>
          <a:p>
            <a:r>
              <a:rPr lang="en-US"/>
              <a:t>Return a positive int if “this” is “bigger than” the parameter</a:t>
            </a:r>
          </a:p>
          <a:p>
            <a:r>
              <a:rPr lang="en-US"/>
              <a:t>Return a negative int if “this” is “small than” the parameter</a:t>
            </a:r>
          </a:p>
          <a:p>
            <a:r>
              <a:rPr lang="en-US"/>
              <a:t>Return 0 if “this” is “equal to” the parameter</a:t>
            </a:r>
          </a:p>
          <a:p>
            <a:endParaRPr lang="en-CA"/>
          </a:p>
          <a:p>
            <a:r>
              <a:rPr lang="en-CA"/>
              <a:t>Collections.sort() can use this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957DD-2337-8814-8EB2-3702FC8C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28138-0A60-81C6-5F27-7C5305C6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1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89E789-5177-D4C0-2395-FC782A78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compareto again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C0CAA-9219-5665-798E-0256B3243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940" y="2270502"/>
            <a:ext cx="5295744" cy="34695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public class Max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public static void main(final String[] args)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Integer[] ints = {5, 44, 321, -6, 0, 31, 34, 300};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Character[] chars = {'a', 'g', 'z', 'w', 't'};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Double[] doubles = {5.5, 44.44, 321.321, -6.6, 0.0, 31.31, 34.34, 300.3};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Dog[] dogs = {new Dog(20, 2000), new Dog(14, 2014), new Dog(17, 2017)};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String[] strings = {"hello world", "the end", "how are you", "whatever", "bye"};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2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System.out.println(getMax(ints));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System.out.println(getMax(chars));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System.out.println(getMax(doubles));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System.out.println(getMax(dogs));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    System.out.println(getMax(strings));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2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200"/>
              <a:t>  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10050B-D267-5276-89B4-EA5DBB8EC6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static &lt;T extends Comparable&lt;T&gt;&gt; T getMax(final T[] a)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T max = a[0];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for(T i: a)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if(i.compareTo(max) &gt; 0)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    max = 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return max;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/*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static int getMax(final int[] a)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int max = a[0];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for(int i: a)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if(i &gt; max)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    max = 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return max;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}*/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48F92-77EA-7EAE-0A65-9896950A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3D67F-6D50-FDF2-39D4-6189C21E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49C5-FDA8-4C52-9EE2-4A8A3BF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1D62-7608-475E-9EEE-800FE9DC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good </a:t>
            </a:r>
            <a:r>
              <a:rPr lang="en-US"/>
              <a:t>polymorphism techniques</a:t>
            </a:r>
          </a:p>
          <a:p>
            <a:r>
              <a:rPr lang="en-US"/>
              <a:t>To create and implement interfaces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60F0-D5F3-4D08-89FF-90BE5B9C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5AF6D-F255-4E2E-9133-074CFC6D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8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97F6-1B46-4513-88B2-32CF8159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5E38-1EE9-41CF-8693-33C369C3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is a very important topic for OOP languages.</a:t>
            </a:r>
          </a:p>
          <a:p>
            <a:r>
              <a:rPr lang="en-US" dirty="0"/>
              <a:t>Java has three </a:t>
            </a:r>
            <a:r>
              <a:rPr lang="en-US" u="sng" dirty="0"/>
              <a:t>types</a:t>
            </a:r>
            <a:r>
              <a:rPr lang="en-US" dirty="0"/>
              <a:t> that are involved in polymorphism: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Interfaces: if you </a:t>
            </a:r>
            <a:r>
              <a:rPr lang="en-US" u="sng" dirty="0"/>
              <a:t>implement</a:t>
            </a:r>
            <a:r>
              <a:rPr lang="en-US" dirty="0"/>
              <a:t> this interface, you </a:t>
            </a:r>
            <a:r>
              <a:rPr lang="en-US" u="sng" dirty="0"/>
              <a:t>must</a:t>
            </a:r>
            <a:r>
              <a:rPr lang="en-US" dirty="0"/>
              <a:t> implement its (abstract)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Abstract classes: no objects can be created of this class, which is still very useful as a </a:t>
            </a:r>
            <a:r>
              <a:rPr lang="en-US" u="sng" dirty="0"/>
              <a:t>parent</a:t>
            </a:r>
            <a:r>
              <a:rPr lang="en-US" dirty="0"/>
              <a:t> class containing all common traits for child classes which </a:t>
            </a:r>
            <a:r>
              <a:rPr lang="en-US" u="sng" dirty="0"/>
              <a:t>extend</a:t>
            </a:r>
            <a:r>
              <a:rPr lang="en-US" dirty="0"/>
              <a:t> this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Concrete classes: the kind of classes we have used so far: to create objects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DB80E-DA1E-4944-A2EC-2C5A16C1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3D952-C791-42AE-9E3E-662604A0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C72-468A-6C5F-E86F-FF6449F9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Outside of the class hierarchy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E4E8-226C-E925-DE95-83E3EF28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D15B5-688F-86CC-91A9-47561227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06870-C498-EDB1-8ADA-E88727F9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71C4A-F5D2-D73C-C800-7F41EBE5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70" y="2244166"/>
            <a:ext cx="9246260" cy="37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F629-CC3C-4919-8BA7-F9877874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Inheritance: interfaces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1D21-E303-4BEB-B1C5-E5B8BDED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class cannot have objects instantiated of it</a:t>
            </a:r>
          </a:p>
          <a:p>
            <a:r>
              <a:rPr lang="en-US" dirty="0"/>
              <a:t>An abstract class can be very useful; it is an </a:t>
            </a:r>
            <a:r>
              <a:rPr lang="en-US" i="1" dirty="0"/>
              <a:t>idea; put common methods and data there</a:t>
            </a:r>
            <a:endParaRPr lang="en-US" dirty="0"/>
          </a:p>
          <a:p>
            <a:r>
              <a:rPr lang="en-US" dirty="0"/>
              <a:t>An abstract method has no body: it has only a method </a:t>
            </a:r>
            <a:r>
              <a:rPr lang="en-US" u="sng" dirty="0"/>
              <a:t>signature</a:t>
            </a:r>
          </a:p>
          <a:p>
            <a:r>
              <a:rPr lang="en-US" dirty="0"/>
              <a:t>An interface is (in general) a set of abstract methods and public static final data</a:t>
            </a:r>
          </a:p>
          <a:p>
            <a:r>
              <a:rPr lang="en-US" dirty="0"/>
              <a:t>An interface can also have default (concrete) methods</a:t>
            </a:r>
          </a:p>
          <a:p>
            <a:r>
              <a:rPr lang="en-US" dirty="0"/>
              <a:t>A class can implement zero, one, or more interfaces</a:t>
            </a:r>
          </a:p>
          <a:p>
            <a:r>
              <a:rPr lang="en-US" dirty="0"/>
              <a:t>That class must (a) implement all abstract methods and/or (b) be abstract itself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F0AA-B2EE-4BD1-AB1D-85B16D5F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6991E-AA40-4E2C-B87E-2F95F57D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0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F224-FCF5-419B-AE2F-51EC329B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07B5-C438-4165-987B-97BE6E96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C1007-E50E-4691-8F17-0910C349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AEAFE-2340-49A9-BBD7-A50BD367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992A4-96EC-4088-AD36-B6151CAD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12" y="2094020"/>
            <a:ext cx="9432175" cy="39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8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F629-CC3C-4919-8BA7-F9877874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Inheritance: interfaces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1D21-E303-4BEB-B1C5-E5B8BDEDD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720" y="2231756"/>
            <a:ext cx="5566964" cy="35082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Speakable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final int MAX_DB = 194;</a:t>
            </a:r>
          </a:p>
          <a:p>
            <a:pPr marL="0" indent="0">
              <a:buNone/>
            </a:pPr>
            <a:r>
              <a:rPr lang="en-US" dirty="0"/>
              <a:t>    public abstract void speak();</a:t>
            </a:r>
          </a:p>
          <a:p>
            <a:pPr marL="0" indent="0">
              <a:buNone/>
            </a:pPr>
            <a:r>
              <a:rPr lang="en-US" dirty="0"/>
              <a:t>    void whisper(); // still public and abstract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default int </a:t>
            </a:r>
            <a:r>
              <a:rPr lang="en-US" dirty="0" err="1"/>
              <a:t>getSilenceLevel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return 0;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8C53D-C68D-460E-A3EB-83F2D84660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class Cat implements Speakable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br>
              <a:rPr lang="en-US"/>
            </a:br>
            <a:r>
              <a:rPr lang="en-US"/>
              <a:t>}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F0AA-B2EE-4BD1-AB1D-85B16D5F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6991E-AA40-4E2C-B87E-2F95F57D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E777D-5232-43B3-B028-714CDE90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677" y="4189035"/>
            <a:ext cx="67151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F629-CC3C-4919-8BA7-F9877874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Inheritance: interfaces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1D21-E303-4BEB-B1C5-E5B8BDEDD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231755"/>
            <a:ext cx="4271771" cy="4083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Speakable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final int MAX_DB = 194;</a:t>
            </a:r>
          </a:p>
          <a:p>
            <a:pPr marL="0" indent="0">
              <a:buNone/>
            </a:pPr>
            <a:r>
              <a:rPr lang="en-US" dirty="0"/>
              <a:t>    public abstract void speak();</a:t>
            </a:r>
          </a:p>
          <a:p>
            <a:pPr marL="0" indent="0">
              <a:buNone/>
            </a:pPr>
            <a:r>
              <a:rPr lang="en-US" dirty="0"/>
              <a:t>    void whisper(); // still public and abstract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default int </a:t>
            </a:r>
            <a:r>
              <a:rPr lang="en-US" dirty="0" err="1"/>
              <a:t>getSilenceLevel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return 0;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8C53D-C68D-460E-A3EB-83F2D8466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231755"/>
            <a:ext cx="4270247" cy="42109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Cat implements </a:t>
            </a:r>
            <a:r>
              <a:rPr lang="en-US" dirty="0" err="1"/>
              <a:t>Speakable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@Override</a:t>
            </a:r>
          </a:p>
          <a:p>
            <a:pPr marL="0" indent="0">
              <a:buNone/>
            </a:pPr>
            <a:r>
              <a:rPr lang="en-US" dirty="0"/>
              <a:t>    public void speak()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("MEOW");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@Override</a:t>
            </a:r>
          </a:p>
          <a:p>
            <a:pPr marL="0" indent="0">
              <a:buNone/>
            </a:pPr>
            <a:r>
              <a:rPr lang="en-US" dirty="0"/>
              <a:t>    public void whisper()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("mew");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 optionally can Override </a:t>
            </a:r>
            <a:r>
              <a:rPr lang="en-US" dirty="0" err="1"/>
              <a:t>getSilenceLevel</a:t>
            </a:r>
            <a:r>
              <a:rPr lang="en-US" dirty="0"/>
              <a:t>() also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F0AA-B2EE-4BD1-AB1D-85B16D5F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6991E-AA40-4E2C-B87E-2F95F57D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9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8F01-14CA-4B24-82DB-A809E100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Inheritance: parent classes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67A0-B596-4529-8966-27AC92823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8577156" cy="31019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Any non-final class (“parent class aka. super class”) can be extended by another class (“child class aka sub class”).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The parent’s non-private data and methods are inherited by the child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The child’s constructor(s) must call one of its parent’s constructors with the proper parameters, by calling super() as its first instruction (see next slide)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23C5-8059-4F44-B57A-3BB9126D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2601 L3: Polymorphism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0379-D465-4F63-900A-ECE67165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173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1196</TotalTime>
  <Words>1320</Words>
  <Application>Microsoft Office PowerPoint</Application>
  <PresentationFormat>Widescreen</PresentationFormat>
  <Paragraphs>238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Parcel</vt:lpstr>
      <vt:lpstr>COMP2601: Programming fundamentals  part 3 (objects)</vt:lpstr>
      <vt:lpstr>Learning outcomes</vt:lpstr>
      <vt:lpstr>Polymorphism</vt:lpstr>
      <vt:lpstr>Outside of the class hierarchy</vt:lpstr>
      <vt:lpstr>Inheritance: interfaces</vt:lpstr>
      <vt:lpstr>PowerPoint Presentation</vt:lpstr>
      <vt:lpstr>Inheritance: interfaces</vt:lpstr>
      <vt:lpstr>Inheritance: interfaces</vt:lpstr>
      <vt:lpstr>Inheritance: parent classes</vt:lpstr>
      <vt:lpstr>Inheritance: parent classes</vt:lpstr>
      <vt:lpstr>Inheritance: parent classes</vt:lpstr>
      <vt:lpstr>Inheritance: parent classes</vt:lpstr>
      <vt:lpstr>substitution</vt:lpstr>
      <vt:lpstr>Guaranteed Methods</vt:lpstr>
      <vt:lpstr>Comparable</vt:lpstr>
      <vt:lpstr>Using compareto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COMP2601: Programming fundamentals  part 3 (objects)</dc:title>
  <dc:creator>jason harrison</dc:creator>
  <cp:lastModifiedBy>jason harrison</cp:lastModifiedBy>
  <cp:revision>100</cp:revision>
  <dcterms:created xsi:type="dcterms:W3CDTF">2021-04-13T23:09:01Z</dcterms:created>
  <dcterms:modified xsi:type="dcterms:W3CDTF">2022-05-07T02:50:11Z</dcterms:modified>
</cp:coreProperties>
</file>