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7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79" r:id="rId6"/>
    <p:sldId id="260" r:id="rId7"/>
    <p:sldId id="262" r:id="rId8"/>
    <p:sldId id="261" r:id="rId9"/>
    <p:sldId id="263" r:id="rId10"/>
    <p:sldId id="264" r:id="rId11"/>
    <p:sldId id="266" r:id="rId12"/>
    <p:sldId id="270" r:id="rId13"/>
    <p:sldId id="269" r:id="rId14"/>
    <p:sldId id="272" r:id="rId15"/>
    <p:sldId id="265" r:id="rId16"/>
    <p:sldId id="273" r:id="rId17"/>
    <p:sldId id="274" r:id="rId18"/>
    <p:sldId id="268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AEA0-B03B-4CFA-9CA1-0FEBD76B4BDF}" type="datetimeFigureOut">
              <a:rPr lang="en-CA" smtClean="0"/>
              <a:t>2021-04-19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A33C-3704-4FCB-999A-BAAED5E72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82D-77FA-4B94-ABCF-55903096A247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8EC-F447-4B31-AA73-2109D786E62D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F333-ED4C-4CDC-AFF2-67712D5D06E5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6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50D-BB3B-443E-BE68-84D2E5F765A8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8663-EE5F-47C4-88D0-E56FBA20A212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3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FA20-195D-4D88-A0C8-FEBBDB46D8D0}" type="datetime1">
              <a:rPr lang="en-CA" smtClean="0"/>
              <a:t>2021-04-19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9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310-D095-4079-85F3-FD06103B5799}" type="datetime1">
              <a:rPr lang="en-CA" smtClean="0"/>
              <a:t>2021-04-19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2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0442-7C08-4BA8-97AD-88C35BBAA2AF}" type="datetime1">
              <a:rPr lang="en-CA" smtClean="0"/>
              <a:t>2021-04-19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6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7F8-A7E6-4583-80F5-2C1F84E17B1B}" type="datetime1">
              <a:rPr lang="en-CA" smtClean="0"/>
              <a:t>2021-04-19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7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B6FF0-378D-45D7-A7B2-5D95E645B4AC}" type="datetime1">
              <a:rPr lang="en-CA" smtClean="0"/>
              <a:t>2021-04-19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2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1EC2-B781-46D9-B98C-17FFA429E523}" type="datetime1">
              <a:rPr lang="en-CA" smtClean="0"/>
              <a:t>2021-04-19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1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C71915-B94B-49F9-9570-5D251BF68F53}" type="datetime1">
              <a:rPr lang="en-CA" smtClean="0"/>
              <a:t>2021-04-19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ysClr val="windowText" lastClr="00000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ysClr val="windowText" lastClr="000000">
              <a:alpha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475234"/>
            <a:ext cx="3297059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COMP1516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8127750" y="4608576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all" spc="2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Lesson 1: Setup,</a:t>
            </a:r>
            <a:r>
              <a:rPr kumimoji="0" lang="en-US" sz="1600" b="0" i="0" u="none" strike="noStrike" kern="1200" cap="all" spc="20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expressions, naming</a:t>
            </a:r>
            <a:endParaRPr kumimoji="0" lang="en-US" sz="1600" b="0" i="0" u="none" strike="noStrike" kern="1200" cap="all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noFill/>
          <a:ln w="19050" cap="flat" cmpd="sng" algn="ctr">
            <a:solidFill>
              <a:srgbClr val="F0A22E"/>
            </a:solidFill>
            <a:prstDash val="soli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2DC697-B27B-4D97-B69C-F3D710E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DD203-21B8-441C-B88D-D6AF2E6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84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2A4E-C861-44F9-B27D-AF14BC4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63F0-E1BE-4ACA-B876-C0025C0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lower_snake_case</a:t>
            </a:r>
            <a:r>
              <a:rPr lang="en-CA" dirty="0"/>
              <a:t> for variables, modules and function names</a:t>
            </a:r>
          </a:p>
          <a:p>
            <a:pPr lvl="1"/>
            <a:r>
              <a:rPr lang="en-CA" dirty="0" err="1"/>
              <a:t>my_input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print_result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UPPER_CASE </a:t>
            </a:r>
            <a:r>
              <a:rPr lang="en-CA"/>
              <a:t>for constants (whose values will not change)</a:t>
            </a:r>
            <a:endParaRPr lang="en-CA" dirty="0"/>
          </a:p>
          <a:p>
            <a:pPr lvl="1"/>
            <a:r>
              <a:rPr lang="en-CA" dirty="0"/>
              <a:t>PI = 3.14, GRAVITY_M_SEC_SQ = 9.8</a:t>
            </a:r>
          </a:p>
          <a:p>
            <a:pPr lvl="1"/>
            <a:endParaRPr lang="en-CA" dirty="0"/>
          </a:p>
          <a:p>
            <a:r>
              <a:rPr lang="en-CA" dirty="0" err="1"/>
              <a:t>UpperCamelCase</a:t>
            </a:r>
            <a:r>
              <a:rPr lang="en-CA" dirty="0"/>
              <a:t> for classes (</a:t>
            </a:r>
            <a:r>
              <a:rPr lang="en-CA"/>
              <a:t>covered in lesson 11)</a:t>
            </a:r>
            <a:endParaRPr lang="en-CA" dirty="0"/>
          </a:p>
          <a:p>
            <a:pPr lvl="1"/>
            <a:r>
              <a:rPr lang="en-CA" dirty="0" err="1"/>
              <a:t>BankAccount</a:t>
            </a:r>
            <a:r>
              <a:rPr lang="en-CA" dirty="0"/>
              <a:t>, </a:t>
            </a:r>
            <a:r>
              <a:rPr lang="en-CA" dirty="0" err="1"/>
              <a:t>CoinFlip</a:t>
            </a:r>
            <a:r>
              <a:rPr lang="en-CA" dirty="0"/>
              <a:t>, Animal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D2B6C-DD1C-4F16-A475-9816F7B2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FA9E9-24C0-4228-A8FA-8661AA1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02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 from the Console (keyboard) using the built-in function </a:t>
            </a:r>
            <a:r>
              <a:rPr lang="en-CA" b="1" dirty="0"/>
              <a:t>input()</a:t>
            </a:r>
          </a:p>
          <a:p>
            <a:r>
              <a:rPr lang="en-CA" dirty="0"/>
              <a:t>Prompts the user for some input from the console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Console would look like this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7F2C3192-EF07-419C-85CB-34C4E40F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4" y="2650358"/>
            <a:ext cx="10333007" cy="1325563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48135131-3B28-4A80-8BD1-F3553F85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58122"/>
            <a:ext cx="6337032" cy="16263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A629-D12F-4CC7-B534-450F784F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820B-11A6-451F-B796-4F705D5C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input() can also take a prompt to reduce code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Console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E8D54C7-A5E2-4135-A480-3FC71811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-1223" r="4292" b="8558"/>
          <a:stretch/>
        </p:blipFill>
        <p:spPr>
          <a:xfrm>
            <a:off x="1163145" y="4502908"/>
            <a:ext cx="4922196" cy="1474560"/>
          </a:xfrm>
          <a:prstGeom prst="rect">
            <a:avLst/>
          </a:prstGeom>
        </p:spPr>
      </p:pic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6536FA78-2FC0-4E31-A79C-062BDF8C4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5" y="2269579"/>
            <a:ext cx="9937719" cy="14042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2D25-031D-470C-ADCF-A36A7CB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E4C8F-36F7-4BDF-9368-9A1DC15A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Output to the Console (Screen) using the built-in function print()</a:t>
            </a:r>
          </a:p>
          <a:p>
            <a:endParaRPr lang="en-CA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60E2ED4-E73B-4422-A857-D2B12B68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82" y="2329396"/>
            <a:ext cx="2499621" cy="14521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AD3F749-AC4E-496C-B0DD-E91512E1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17" y="3910041"/>
            <a:ext cx="10476947" cy="1451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FDC-40F7-4767-BC30-82810503B2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3" r="16028"/>
          <a:stretch/>
        </p:blipFill>
        <p:spPr>
          <a:xfrm>
            <a:off x="1163717" y="5490256"/>
            <a:ext cx="4986430" cy="5741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BA237-F9C0-4BF6-9215-51ECA210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51B2-0A85-453E-AD2D-968D4851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C5956-32AE-4657-BDAF-BB7B358A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17" y="2341101"/>
            <a:ext cx="5476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940"/>
            <a:ext cx="10586988" cy="4236952"/>
          </a:xfrm>
        </p:spPr>
        <p:txBody>
          <a:bodyPr/>
          <a:lstStyle/>
          <a:p>
            <a:r>
              <a:rPr lang="en-CA" dirty="0"/>
              <a:t>Everything in python is an object, including variables like integers and strings. More will be discussed later on objects.</a:t>
            </a:r>
          </a:p>
          <a:p>
            <a:r>
              <a:rPr lang="en-CA" dirty="0"/>
              <a:t>The built-in function type() will return the data type of an object</a:t>
            </a:r>
          </a:p>
          <a:p>
            <a:endParaRPr lang="en-CA" dirty="0"/>
          </a:p>
          <a:p>
            <a:endParaRPr lang="en-CA" sz="3800" dirty="0"/>
          </a:p>
          <a:p>
            <a:r>
              <a:rPr lang="en-CA" dirty="0"/>
              <a:t>The built-in function id() will return the id of an object, an integer that uniquely identifies the object in a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4E78E-A9CB-4939-976C-A5EF3DC4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5" y="3124704"/>
            <a:ext cx="2523307" cy="896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70CAB-C5F3-4EAD-B6B5-F00D2058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9" y="3124704"/>
            <a:ext cx="3000150" cy="476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96BC1-F1F5-4618-89D1-9EC63F17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5" y="4934671"/>
            <a:ext cx="2606514" cy="848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67F62D-CE3C-4C44-8722-1FA18472C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9" y="4934671"/>
            <a:ext cx="2698551" cy="476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DB91-B5C7-44A4-895C-1B398E4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E46F-E367-47C4-881E-6C119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31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84"/>
            <a:ext cx="10816046" cy="4704769"/>
          </a:xfrm>
        </p:spPr>
        <p:txBody>
          <a:bodyPr>
            <a:normAutofit/>
          </a:bodyPr>
          <a:lstStyle/>
          <a:p>
            <a:r>
              <a:rPr lang="en-CA" sz="1400" dirty="0"/>
              <a:t>An expression is a combination of items that evaluates to a new value</a:t>
            </a:r>
          </a:p>
          <a:p>
            <a:r>
              <a:rPr lang="en-CA" sz="1400" dirty="0"/>
              <a:t>variable – stored value, can have different values at different points in time</a:t>
            </a:r>
          </a:p>
          <a:p>
            <a:r>
              <a:rPr lang="en-CA" sz="1400" dirty="0"/>
              <a:t>literal – specific value such as 2</a:t>
            </a:r>
          </a:p>
          <a:p>
            <a:r>
              <a:rPr lang="en-CA" sz="1400" dirty="0"/>
              <a:t>operator – symbol that performs a built in calculation</a:t>
            </a:r>
          </a:p>
          <a:p>
            <a:pPr marL="0" indent="0">
              <a:buNone/>
            </a:pPr>
            <a:r>
              <a:rPr lang="en-CA" sz="1400" b="1"/>
              <a:t>Arithmetic </a:t>
            </a:r>
            <a:r>
              <a:rPr lang="en-CA" sz="1400" b="1" dirty="0"/>
              <a:t>Operators </a:t>
            </a:r>
            <a:r>
              <a:rPr lang="en-CA" sz="1400" b="1"/>
              <a:t>in Python:</a:t>
            </a:r>
            <a:endParaRPr lang="en-CA" sz="1400" b="1" dirty="0"/>
          </a:p>
          <a:p>
            <a:pPr marL="0" indent="0">
              <a:buNone/>
            </a:pPr>
            <a:r>
              <a:rPr lang="en-CA" sz="1400" dirty="0"/>
              <a:t>+	Addition (x + y)</a:t>
            </a:r>
          </a:p>
          <a:p>
            <a:pPr marL="0" indent="0">
              <a:buNone/>
            </a:pPr>
            <a:r>
              <a:rPr lang="en-CA" sz="1400" dirty="0"/>
              <a:t>- 	Subtraction (x – y)</a:t>
            </a:r>
          </a:p>
          <a:p>
            <a:pPr marL="0" indent="0">
              <a:buNone/>
            </a:pPr>
            <a:r>
              <a:rPr lang="en-CA" sz="1400" dirty="0"/>
              <a:t>*	Multiplication (x * y)</a:t>
            </a:r>
          </a:p>
          <a:p>
            <a:pPr marL="0" indent="0">
              <a:buNone/>
            </a:pPr>
            <a:r>
              <a:rPr lang="en-CA" sz="1400" dirty="0"/>
              <a:t>/	Division (x / y)</a:t>
            </a:r>
          </a:p>
          <a:p>
            <a:pPr marL="0" indent="0">
              <a:buNone/>
            </a:pPr>
            <a:r>
              <a:rPr lang="en-CA" sz="1400" dirty="0"/>
              <a:t>// 	Integer Division (result will be a whole number; any decimal portion is thrown away, </a:t>
            </a:r>
            <a:r>
              <a:rPr lang="en-CA" sz="1400" u="sng" dirty="0"/>
              <a:t>not rounded</a:t>
            </a:r>
            <a:r>
              <a:rPr lang="en-CA" sz="1400" dirty="0"/>
              <a:t>)</a:t>
            </a:r>
          </a:p>
          <a:p>
            <a:pPr marL="0" indent="0">
              <a:buNone/>
            </a:pPr>
            <a:r>
              <a:rPr lang="en-CA" sz="1400" dirty="0"/>
              <a:t>**	Exponent (x to the power of y)</a:t>
            </a:r>
          </a:p>
          <a:p>
            <a:pPr marL="0" indent="0">
              <a:buNone/>
            </a:pPr>
            <a:r>
              <a:rPr lang="en-CA" sz="1400"/>
              <a:t>%	Modulus (remainder after dividing)</a:t>
            </a:r>
            <a:endParaRPr lang="en-CA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A58D-98E5-4692-8C36-E9553E19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3B6D-E8FF-4765-8208-74A71687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2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941"/>
            <a:ext cx="10256520" cy="4692412"/>
          </a:xfrm>
        </p:spPr>
        <p:txBody>
          <a:bodyPr>
            <a:normAutofit/>
          </a:bodyPr>
          <a:lstStyle/>
          <a:p>
            <a:r>
              <a:rPr lang="en-CA" dirty="0"/>
              <a:t>Some examples</a:t>
            </a:r>
          </a:p>
          <a:p>
            <a:endParaRPr lang="en-CA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AE266C1-CFDA-42A3-BAA3-12D9A1B11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5413"/>
            <a:ext cx="6593732" cy="37423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B76A1-F502-4076-A8FF-99C0EE3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F6DF2-180C-47DC-92B5-4A3CC49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4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256520" cy="4857993"/>
          </a:xfrm>
        </p:spPr>
        <p:txBody>
          <a:bodyPr>
            <a:normAutofit/>
          </a:bodyPr>
          <a:lstStyle/>
          <a:p>
            <a:r>
              <a:rPr lang="en-CA" dirty="0"/>
              <a:t>Some more examples</a:t>
            </a:r>
          </a:p>
          <a:p>
            <a:endParaRPr lang="en-CA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BDF9C-9E89-44D1-B2C9-C26D42D55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79785"/>
            <a:ext cx="8427164" cy="36594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A485-3FE1-43E4-BB32-9557229D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A94-4F2A-495F-AC3D-7A7940A5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Syntax – The rules of the programming language</a:t>
            </a:r>
          </a:p>
          <a:p>
            <a:r>
              <a:rPr lang="en-CA" dirty="0"/>
              <a:t>Syntax Error – A violation of the programming language rules. Usually caught by the interpreter before any lines of the program are run.</a:t>
            </a:r>
          </a:p>
          <a:p>
            <a:r>
              <a:rPr lang="en-CA" dirty="0"/>
              <a:t>Run your program frequently to catch these errors, especially if you are new to programming</a:t>
            </a:r>
          </a:p>
          <a:p>
            <a:r>
              <a:rPr lang="en-CA" dirty="0"/>
              <a:t>Very common error for new programmers is a typo. Make sure everything is spelled correctly and names match (case sensitive!)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7E84-0B03-41E2-B978-4264C077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9C2B4-E2EA-4E0E-9164-7E46611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1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5870"/>
            <a:ext cx="10256520" cy="4627006"/>
          </a:xfrm>
        </p:spPr>
        <p:txBody>
          <a:bodyPr>
            <a:normAutofit/>
          </a:bodyPr>
          <a:lstStyle/>
          <a:p>
            <a:r>
              <a:rPr lang="en-CA"/>
              <a:t>Runtime Error – </a:t>
            </a:r>
            <a:r>
              <a:rPr lang="en-CA" dirty="0"/>
              <a:t>When the program is run by </a:t>
            </a:r>
            <a:r>
              <a:rPr lang="en-CA"/>
              <a:t>the interpreter and then crashes</a:t>
            </a:r>
            <a:endParaRPr lang="en-CA" dirty="0"/>
          </a:p>
          <a:p>
            <a:r>
              <a:rPr lang="en-CA" dirty="0"/>
              <a:t>Runtime Error – Correct syntax but the program attempts to do something that is impossible such as divide by zero or trying to multiply strings. </a:t>
            </a:r>
          </a:p>
          <a:p>
            <a:r>
              <a:rPr lang="en-CA" dirty="0"/>
              <a:t>The program immediate stops and reports and error at the line of code being run so it is often called a crash. Common Runtime Error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SyntaxError</a:t>
            </a:r>
            <a:r>
              <a:rPr lang="en-CA" dirty="0"/>
              <a:t> – Code that cannot be understood (but was not caught at </a:t>
            </a:r>
            <a:r>
              <a:rPr lang="en-CA" dirty="0" err="1"/>
              <a:t>startup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IndentationError</a:t>
            </a:r>
            <a:r>
              <a:rPr lang="en-CA" dirty="0"/>
              <a:t> – Lines of the program are not indented 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ValueError</a:t>
            </a:r>
            <a:r>
              <a:rPr lang="en-CA" dirty="0"/>
              <a:t> – Invalid value is used (i.e., passing a string value to int())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NameError</a:t>
            </a:r>
            <a:r>
              <a:rPr lang="en-CA" dirty="0"/>
              <a:t> – Program tries to use a variable that does not exist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TypeError</a:t>
            </a:r>
            <a:r>
              <a:rPr lang="en-CA" dirty="0"/>
              <a:t> – An operation uses incorrect types (i.e., adding an integer to a string)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E6F9-9294-4110-945D-9F70B74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F0365-38D6-4329-8444-BAB6D5D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EA5CEE-16F7-404D-9AB7-32E1500A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1E4178-D67F-4C3A-BA11-D65D2FC7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Python Setup</a:t>
            </a:r>
          </a:p>
          <a:p>
            <a:r>
              <a:rPr lang="en-CA" sz="2200" dirty="0"/>
              <a:t>Variables</a:t>
            </a:r>
          </a:p>
          <a:p>
            <a:r>
              <a:rPr lang="en-CA" sz="2200" dirty="0"/>
              <a:t>Naming Conventions</a:t>
            </a:r>
          </a:p>
          <a:p>
            <a:r>
              <a:rPr lang="en-CA" sz="2200" dirty="0"/>
              <a:t>Built-in functions</a:t>
            </a:r>
          </a:p>
          <a:p>
            <a:r>
              <a:rPr lang="en-CA" sz="2200" dirty="0"/>
              <a:t>Expressions</a:t>
            </a:r>
          </a:p>
          <a:p>
            <a:r>
              <a:rPr lang="en-CA" sz="2200" dirty="0"/>
              <a:t>Types of Errors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9568B4-2E19-431B-BB3A-9C333D89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49F84-BB1B-4604-95B6-602158B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150"/>
            <a:ext cx="10256520" cy="4478725"/>
          </a:xfrm>
        </p:spPr>
        <p:txBody>
          <a:bodyPr>
            <a:normAutofit/>
          </a:bodyPr>
          <a:lstStyle/>
          <a:p>
            <a:r>
              <a:rPr lang="en-CA" dirty="0"/>
              <a:t>Semantic – The intended purpose of </a:t>
            </a:r>
            <a:r>
              <a:rPr lang="en-CA"/>
              <a:t>your program is not being met</a:t>
            </a:r>
            <a:endParaRPr lang="en-CA" dirty="0"/>
          </a:p>
          <a:p>
            <a:r>
              <a:rPr lang="en-CA" dirty="0"/>
              <a:t>Semantic Error – Your program runs but does not do what you intended it to do. Also known as a Logic Error.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Examples:</a:t>
            </a:r>
          </a:p>
          <a:p>
            <a:r>
              <a:rPr lang="en-CA" dirty="0"/>
              <a:t>Your program is supposed to add x and y and print the result, but always prints the value of x</a:t>
            </a:r>
          </a:p>
          <a:p>
            <a:r>
              <a:rPr lang="en-CA" dirty="0"/>
              <a:t>Your program is supposed to load in data from a file, but the variable holding that data is always empty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76FA2-F3B6-4B82-9188-795ABB06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F31D-4AA9-47C8-B801-59AF3270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28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868-BBAC-488F-B056-B26F762B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Best Practices/Advice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110A-ACE7-4944-AD8E-4AE87007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368"/>
            <a:ext cx="10256520" cy="4273333"/>
          </a:xfrm>
        </p:spPr>
        <p:txBody>
          <a:bodyPr>
            <a:normAutofit/>
          </a:bodyPr>
          <a:lstStyle/>
          <a:p>
            <a:r>
              <a:rPr lang="en-CA" dirty="0"/>
              <a:t>Make your code readable to others:</a:t>
            </a:r>
          </a:p>
          <a:p>
            <a:pPr lvl="1"/>
            <a:r>
              <a:rPr lang="en-CA" dirty="0"/>
              <a:t>Use comments to describe why you’ve done something</a:t>
            </a:r>
          </a:p>
          <a:p>
            <a:pPr lvl="1"/>
            <a:r>
              <a:rPr lang="en-CA" dirty="0"/>
              <a:t>Use </a:t>
            </a:r>
            <a:r>
              <a:rPr lang="en-CA"/>
              <a:t>whitespace (e.g., </a:t>
            </a:r>
            <a:r>
              <a:rPr lang="en-CA" dirty="0"/>
              <a:t>blank lines) to separate groupings of code</a:t>
            </a:r>
          </a:p>
          <a:p>
            <a:pPr lvl="1"/>
            <a:endParaRPr lang="en-CA" dirty="0"/>
          </a:p>
          <a:p>
            <a:r>
              <a:rPr lang="en-CA" dirty="0"/>
              <a:t>Don’t be afraid to ask for clarification… but do try to understand yourself first</a:t>
            </a:r>
          </a:p>
          <a:p>
            <a:r>
              <a:rPr lang="en-CA" dirty="0"/>
              <a:t>Don’t be afraid to experiment with your code</a:t>
            </a:r>
          </a:p>
          <a:p>
            <a:pPr lvl="1"/>
            <a:r>
              <a:rPr lang="en-CA" dirty="0"/>
              <a:t>You can’t cause any serious harm (generally)</a:t>
            </a:r>
          </a:p>
          <a:p>
            <a:pPr lvl="1"/>
            <a:r>
              <a:rPr lang="en-CA" dirty="0"/>
              <a:t>You can always recover</a:t>
            </a:r>
          </a:p>
          <a:p>
            <a:pPr lvl="1"/>
            <a:r>
              <a:rPr lang="en-CA" dirty="0"/>
              <a:t>Worst case you start writing your program over again (for simple programs)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6642-E271-483E-B068-534C7A35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0ABEF-B413-4206-85D5-AF49290E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70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BD0-D85A-4856-9BB3-992B4181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C711-7AF6-4EBB-9FDB-37F32A98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5475" lvl="1" indent="-425450">
              <a:buFont typeface="Wingdings" panose="05000000000000000000" pitchFamily="2" charset="2"/>
              <a:buChar char="§"/>
            </a:pPr>
            <a:r>
              <a:rPr lang="en-CA" sz="3200" dirty="0"/>
              <a:t>Review the material</a:t>
            </a:r>
          </a:p>
          <a:p>
            <a:pPr marL="625475" lvl="1" indent="-425450">
              <a:buFont typeface="Wingdings" panose="05000000000000000000" pitchFamily="2" charset="2"/>
              <a:buChar char="§"/>
            </a:pPr>
            <a:r>
              <a:rPr lang="en-CA" sz="3200" dirty="0"/>
              <a:t>Complete the lab</a:t>
            </a:r>
          </a:p>
          <a:p>
            <a:pPr marL="625475" lvl="1" indent="-425450">
              <a:buFont typeface="Wingdings" panose="05000000000000000000" pitchFamily="2" charset="2"/>
              <a:buChar char="§"/>
            </a:pPr>
            <a:r>
              <a:rPr lang="en-CA" sz="3200" dirty="0"/>
              <a:t>Pre-read chapter 4 on Functions</a:t>
            </a:r>
          </a:p>
          <a:p>
            <a:pPr marL="625475" lvl="1" indent="-425450">
              <a:buFont typeface="Wingdings" panose="05000000000000000000" pitchFamily="2" charset="2"/>
              <a:buChar char="§"/>
            </a:pPr>
            <a:r>
              <a:rPr lang="en-CA" sz="3200" dirty="0"/>
              <a:t>Quiz next lesson on today’s topics as well as a pre-reading question</a:t>
            </a:r>
          </a:p>
          <a:p>
            <a:pPr marL="625475" indent="-425450"/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E6F3-5573-438B-B7D6-41CC4B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B5C9B-DA5B-452B-ADF3-37DF6838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5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4BDA-C411-4FDA-9835-806F32F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2847-7363-4824-A5B1-884FC332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Python 3 (Latest – 3.8.1 or latest)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IDE (2019.3 or latest)</a:t>
            </a:r>
          </a:p>
          <a:p>
            <a:pPr lvl="1"/>
            <a:r>
              <a:rPr lang="en-US" dirty="0"/>
              <a:t>Free Student License: </a:t>
            </a:r>
            <a:r>
              <a:rPr lang="en-US" dirty="0">
                <a:hlinkClick r:id="rId3"/>
              </a:rPr>
              <a:t>https://www.jetbrains.com/student/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0DC7-1BF2-4339-8321-1FD1DE5B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0995-28CE-477F-B5B9-D37DFCF3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4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3FD0-DA56-4F10-9799-7CFB36E3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4" y="263527"/>
            <a:ext cx="10058400" cy="1450757"/>
          </a:xfrm>
        </p:spPr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F50-8240-4431-A3B9-4B80D4DE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Comments are notes in </a:t>
            </a:r>
            <a:r>
              <a:rPr lang="en-CA"/>
              <a:t>the code, for people to read</a:t>
            </a:r>
            <a:endParaRPr lang="en-CA" dirty="0"/>
          </a:p>
          <a:p>
            <a:r>
              <a:rPr lang="en-CA" dirty="0"/>
              <a:t>They are </a:t>
            </a:r>
            <a:r>
              <a:rPr lang="en-CA"/>
              <a:t>not interpreted or executed by the python interpreter, </a:t>
            </a:r>
            <a:r>
              <a:rPr lang="en-CA" dirty="0"/>
              <a:t>but are there to provide documentation in your code</a:t>
            </a:r>
          </a:p>
          <a:p>
            <a:r>
              <a:rPr lang="en-CA"/>
              <a:t>Comments </a:t>
            </a:r>
            <a:r>
              <a:rPr lang="en-CA" dirty="0"/>
              <a:t>start with </a:t>
            </a:r>
            <a:r>
              <a:rPr lang="en-CA"/>
              <a:t>a # and last until the end of that line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19BF8BD8-6C0C-450A-95FF-E8DA98568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3528"/>
            <a:ext cx="7802935" cy="1331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1750C-631B-45B3-AA44-F628853A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2E5F-8354-4B80-9D8D-6F16E571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F82B-F9FE-4500-BB7F-E5516AB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5075-F9BD-4045-B543-716DAF41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readable and be consistent in how you code Python.</a:t>
            </a:r>
          </a:p>
          <a:p>
            <a:r>
              <a:rPr lang="en-CA"/>
              <a:t>https://www.python.org/dev/peps/pep-0008/</a:t>
            </a:r>
          </a:p>
          <a:p>
            <a:r>
              <a:rPr lang="en-CA"/>
              <a:t>https://google.github.io/styleguide/pyguide.html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A8D2-F1DF-4573-97A6-242BC21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0BDAA-0A5A-4EEE-8336-EDC729B6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7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BFA9-2FC2-434A-8C44-4826E230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– Values and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4CA-B034-4E9B-BA4D-374B7C6B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variable is a name that represents </a:t>
            </a:r>
            <a:r>
              <a:rPr lang="en-CA"/>
              <a:t>a value (with a data type) </a:t>
            </a:r>
            <a:r>
              <a:rPr lang="en-CA" dirty="0"/>
              <a:t>stored in the computer’s memory</a:t>
            </a:r>
          </a:p>
          <a:p>
            <a:r>
              <a:rPr lang="en-CA" dirty="0"/>
              <a:t>Values have different types such as:</a:t>
            </a:r>
          </a:p>
          <a:p>
            <a:pPr lvl="1"/>
            <a:r>
              <a:rPr lang="en-CA" dirty="0"/>
              <a:t>String </a:t>
            </a:r>
            <a:r>
              <a:rPr lang="en-CA"/>
              <a:t>– anything  in “quotation marks“ or ‘quotation marks’ such </a:t>
            </a:r>
            <a:r>
              <a:rPr lang="en-CA" dirty="0"/>
              <a:t>as “Hello </a:t>
            </a:r>
            <a:r>
              <a:rPr lang="en-CA"/>
              <a:t>World!” or ‘this’</a:t>
            </a:r>
            <a:endParaRPr lang="en-CA" dirty="0"/>
          </a:p>
          <a:p>
            <a:pPr lvl="1"/>
            <a:r>
              <a:rPr lang="en-CA" dirty="0"/>
              <a:t>Integer – whole numbers such as 10, 5</a:t>
            </a:r>
            <a:r>
              <a:rPr lang="en-CA"/>
              <a:t>, 101, -66, 0</a:t>
            </a:r>
            <a:endParaRPr lang="en-CA" dirty="0"/>
          </a:p>
          <a:p>
            <a:pPr lvl="1"/>
            <a:r>
              <a:rPr lang="en-CA" dirty="0"/>
              <a:t>Floating point – decimal numbers such as 11.65</a:t>
            </a:r>
            <a:r>
              <a:rPr lang="en-CA"/>
              <a:t>, -0.001</a:t>
            </a:r>
            <a:r>
              <a:rPr lang="en-CA" dirty="0"/>
              <a:t>, 1200.0 </a:t>
            </a:r>
          </a:p>
          <a:p>
            <a:r>
              <a:rPr lang="en-CA" dirty="0"/>
              <a:t>An assignment </a:t>
            </a:r>
            <a:r>
              <a:rPr lang="en-CA"/>
              <a:t>statement can create </a:t>
            </a:r>
            <a:r>
              <a:rPr lang="en-CA" dirty="0"/>
              <a:t>new </a:t>
            </a:r>
            <a:r>
              <a:rPr lang="en-CA"/>
              <a:t>variables </a:t>
            </a:r>
          </a:p>
          <a:p>
            <a:r>
              <a:rPr lang="en-CA"/>
              <a:t>x = 5;</a:t>
            </a:r>
          </a:p>
          <a:p>
            <a:r>
              <a:rPr lang="en-CA"/>
              <a:t>An assignment statement gives variables a value </a:t>
            </a:r>
            <a:r>
              <a:rPr lang="en-CA" dirty="0"/>
              <a:t>using the equals </a:t>
            </a:r>
            <a:r>
              <a:rPr lang="en-CA"/>
              <a:t>sign (=)</a:t>
            </a:r>
          </a:p>
          <a:p>
            <a:r>
              <a:rPr lang="en-CA"/>
              <a:t>school_name = “bcit”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F119-48A3-4ACC-B37A-954205E1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147D-C357-4F19-A88A-BD5ED45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4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8A7-4BEF-4B36-9A1E-D2549951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4860-7F42-4B7F-954A-C4A278EA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type of the variables is based on the value stored in the variable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5CB17-2FED-4533-B2FF-1E644B28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77330"/>
            <a:ext cx="10243809" cy="274331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F8DEB8-E52F-422A-A581-EECAF590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B46285-F55B-47D0-80D0-73F953B7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52FE-519D-4981-862E-F4965E11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-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DEB1-DC03-4649-8177-093D6717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type of the variable will change if the type of the value changes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type of a variable can be changed </a:t>
            </a:r>
            <a:r>
              <a:rPr lang="en-CA"/>
              <a:t>using built-in </a:t>
            </a:r>
            <a:r>
              <a:rPr lang="en-CA" dirty="0"/>
              <a:t>functions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 descr="A picture containing monitor, clock, orange, display&#10;&#10;Description automatically generated">
            <a:extLst>
              <a:ext uri="{FF2B5EF4-FFF2-40B4-BE49-F238E27FC236}">
                <a16:creationId xmlns:a16="http://schemas.microsoft.com/office/drawing/2014/main" id="{96F56CF8-AED9-4034-9E06-D92A0203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2375042"/>
            <a:ext cx="5221881" cy="1053958"/>
          </a:xfrm>
          <a:prstGeom prst="rect">
            <a:avLst/>
          </a:prstGeom>
        </p:spPr>
      </p:pic>
      <p:pic>
        <p:nvPicPr>
          <p:cNvPr id="15" name="Picture 14" descr="Screen of a cell phone&#10;&#10;Description automatically generated">
            <a:extLst>
              <a:ext uri="{FF2B5EF4-FFF2-40B4-BE49-F238E27FC236}">
                <a16:creationId xmlns:a16="http://schemas.microsoft.com/office/drawing/2014/main" id="{9E3DE091-6657-4F1B-8DD8-4C5D3CDE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4099284"/>
            <a:ext cx="6042004" cy="19932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8B34B-4F1C-4AE0-A9AA-B2C9352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3A7C-BC22-4AFD-86A0-9902C453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2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2A4E-C861-44F9-B27D-AF14BC4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63F0-E1BE-4ACA-B876-C0025C0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Choose meaningful names that document what the variable is used for</a:t>
            </a:r>
          </a:p>
          <a:p>
            <a:r>
              <a:rPr lang="en-CA" dirty="0"/>
              <a:t>https://en.wikipedia.org/wiki/Mars_Climate_Orbiter</a:t>
            </a:r>
          </a:p>
          <a:p>
            <a:r>
              <a:rPr lang="en-CA" dirty="0"/>
              <a:t>Can </a:t>
            </a:r>
            <a:r>
              <a:rPr lang="en-CA"/>
              <a:t>contain letters, numbers, and the underscore character </a:t>
            </a:r>
            <a:r>
              <a:rPr lang="en-CA" dirty="0"/>
              <a:t>but cannot start with a number</a:t>
            </a:r>
          </a:p>
          <a:p>
            <a:r>
              <a:rPr lang="en-CA" dirty="0"/>
              <a:t>Cannot </a:t>
            </a:r>
            <a:r>
              <a:rPr lang="en-CA"/>
              <a:t>use reserved Python keywords: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C6C37C6-E7BF-483B-B3F5-DF499B08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7850"/>
            <a:ext cx="5166335" cy="18529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9E43-1143-49DB-ACC8-F1D79799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828A-E7D9-46BC-B37F-548121DD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988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7451</TotalTime>
  <Words>1312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Franklin Gothic Book</vt:lpstr>
      <vt:lpstr>Wingdings</vt:lpstr>
      <vt:lpstr>Retrospect</vt:lpstr>
      <vt:lpstr>PowerPoint Presentation</vt:lpstr>
      <vt:lpstr>Learning Outcomes: Lesson 1</vt:lpstr>
      <vt:lpstr>Python Setup</vt:lpstr>
      <vt:lpstr>Comments</vt:lpstr>
      <vt:lpstr>Style</vt:lpstr>
      <vt:lpstr>Variables – Values and Types </vt:lpstr>
      <vt:lpstr>Variables - examples</vt:lpstr>
      <vt:lpstr>Variables - Types</vt:lpstr>
      <vt:lpstr>Naming Conventions</vt:lpstr>
      <vt:lpstr>Naming Conventions</vt:lpstr>
      <vt:lpstr>Built-in Functions</vt:lpstr>
      <vt:lpstr>Built-in Functions</vt:lpstr>
      <vt:lpstr>Built-in Functions</vt:lpstr>
      <vt:lpstr>Built-in Functions</vt:lpstr>
      <vt:lpstr>Arithmetic Operators</vt:lpstr>
      <vt:lpstr>Arithmetic Operators</vt:lpstr>
      <vt:lpstr>Arithmetic Operators</vt:lpstr>
      <vt:lpstr>Categories of Errors </vt:lpstr>
      <vt:lpstr>Categories of Errors </vt:lpstr>
      <vt:lpstr>Categories of Errors </vt:lpstr>
      <vt:lpstr>Programming Best Practices/Advice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 Programming Fundamentals with Python</dc:title>
  <dc:creator>Matt Linder</dc:creator>
  <cp:lastModifiedBy>Mathew Linder</cp:lastModifiedBy>
  <cp:revision>65</cp:revision>
  <dcterms:created xsi:type="dcterms:W3CDTF">2020-08-11T01:53:41Z</dcterms:created>
  <dcterms:modified xsi:type="dcterms:W3CDTF">2021-04-19T16:27:04Z</dcterms:modified>
</cp:coreProperties>
</file>