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306" r:id="rId3"/>
    <p:sldId id="284" r:id="rId4"/>
    <p:sldId id="285" r:id="rId5"/>
    <p:sldId id="309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7" r:id="rId19"/>
    <p:sldId id="298" r:id="rId20"/>
    <p:sldId id="300" r:id="rId21"/>
    <p:sldId id="301" r:id="rId22"/>
    <p:sldId id="302" r:id="rId23"/>
    <p:sldId id="303" r:id="rId24"/>
    <p:sldId id="304" r:id="rId25"/>
    <p:sldId id="308" r:id="rId26"/>
    <p:sldId id="310" r:id="rId27"/>
    <p:sldId id="311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9A3C-9939-42BC-A246-DC1E711AC37B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DC4E6-512F-4AC5-B898-DF97AEAD5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6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D27E-D2AB-4ABA-838E-60BEAB8C1781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9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43A-A973-4AFB-8C7D-CD1412CF4572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1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AF47-7058-4641-B128-8198C68E64A9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80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DB7-9441-485B-AD0C-3BB82360AD2E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3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DDBF-57F2-4544-908C-878796FCCDF2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6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0A7-52A4-4116-8D9F-FF1540DD6A16}" type="datetime1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B42B-133E-4FA0-AB13-E6D677E21414}" type="datetime1">
              <a:rPr lang="en-CA" smtClean="0"/>
              <a:t>2021-06-04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3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1B0-6532-457A-A926-661FA5FC5321}" type="datetime1">
              <a:rPr lang="en-CA" smtClean="0"/>
              <a:t>2021-06-04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66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16B8-E463-49FA-85F8-0AE8E026DCFF}" type="datetime1">
              <a:rPr lang="en-CA" smtClean="0"/>
              <a:t>2021-06-04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1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1708-677A-4080-A945-F41ED6B73E09}" type="datetime1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4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44C9-0166-4C56-8E3E-6027E62BF3B9}" type="datetime1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59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B2BD-063F-4725-A1C4-52BEB724B924}" type="datetime1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A45E-56B6-491B-BB8E-D3730EBF95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2F1F-7D9F-544C-BF99-7568B65A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1516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B225-8320-044D-AD5C-5C2FE4F75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Fundamentals with Python</a:t>
            </a:r>
          </a:p>
          <a:p>
            <a:r>
              <a:rPr lang="en-US" sz="2400" dirty="0"/>
              <a:t>Week 10: Exceptions, Filesystem,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Multiple </a:t>
            </a:r>
            <a:r>
              <a:rPr lang="en-CA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7102949" cy="41109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… Normal code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exceptiontype1: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Code to handle exceptiontype1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exceptiontype2: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Code to handle exceptiontype2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Code to handle other exception types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Used when a try block may generate different types of exceptions and you want to handle some of them differently</a:t>
            </a:r>
          </a:p>
          <a:p>
            <a:r>
              <a:rPr lang="en-CA" dirty="0"/>
              <a:t>This is referred to as having multiple exception handlers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EDB94-89A1-4831-B0AA-FBF55BF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AF09A-0712-4325-B38F-964A4120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AA1FD-8594-4FA5-84F9-3CE4C274D102}"/>
              </a:ext>
            </a:extLst>
          </p:cNvPr>
          <p:cNvSpPr txBox="1"/>
          <p:nvPr/>
        </p:nvSpPr>
        <p:spPr>
          <a:xfrm>
            <a:off x="7912764" y="2005675"/>
            <a:ext cx="3129456" cy="3416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Analogy:</a:t>
            </a:r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	go camping</a:t>
            </a:r>
          </a:p>
          <a:p>
            <a:r>
              <a:rPr lang="en-US" dirty="0"/>
              <a:t>except </a:t>
            </a:r>
            <a:r>
              <a:rPr lang="en-US" dirty="0" err="1"/>
              <a:t>carError</a:t>
            </a:r>
            <a:r>
              <a:rPr lang="en-US" dirty="0"/>
              <a:t>:</a:t>
            </a:r>
          </a:p>
          <a:p>
            <a:r>
              <a:rPr lang="en-US" dirty="0"/>
              <a:t>	go to mechanic</a:t>
            </a:r>
          </a:p>
          <a:p>
            <a:r>
              <a:rPr lang="en-US" dirty="0"/>
              <a:t>except injury:</a:t>
            </a:r>
          </a:p>
          <a:p>
            <a:r>
              <a:rPr lang="en-US" dirty="0"/>
              <a:t>	go to hospital</a:t>
            </a:r>
          </a:p>
          <a:p>
            <a:r>
              <a:rPr lang="en-US" dirty="0"/>
              <a:t>except lost:</a:t>
            </a:r>
          </a:p>
          <a:p>
            <a:r>
              <a:rPr lang="en-US" dirty="0"/>
              <a:t>	use map</a:t>
            </a:r>
          </a:p>
          <a:p>
            <a:r>
              <a:rPr lang="en-US" dirty="0"/>
              <a:t>except:</a:t>
            </a:r>
          </a:p>
          <a:p>
            <a:r>
              <a:rPr lang="en-CA" dirty="0"/>
              <a:t>	call your mom</a:t>
            </a:r>
          </a:p>
        </p:txBody>
      </p:sp>
    </p:spTree>
    <p:extLst>
      <p:ext uri="{BB962C8B-B14F-4D97-AF65-F5344CB8AC3E}">
        <p14:creationId xmlns:p14="http://schemas.microsoft.com/office/powerpoint/2010/main" val="13635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Multiple </a:t>
            </a:r>
            <a:r>
              <a:rPr lang="en-CA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51" y="1450429"/>
            <a:ext cx="8596668" cy="5088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 should expect a high chance of errors when dealing with user input</a:t>
            </a:r>
          </a:p>
          <a:p>
            <a:pPr marL="0" indent="0">
              <a:buNone/>
            </a:pP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''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'q':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 (in pounds): "))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height (in inches): "))</a:t>
            </a:r>
          </a:p>
          <a:p>
            <a:pPr marL="0" indent="0">
              <a:buNone/>
            </a:pP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(float(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/ float(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* 703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print('BMI:',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print('(CDC: 18.6-24.9 normal)\n')  # Source www.cdc.gov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print('Could not calculate health info.\n')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print('Invalid height entered. Must be &gt; 0 inches.')</a:t>
            </a:r>
          </a:p>
          <a:p>
            <a:pPr marL="0" indent="0">
              <a:buNone/>
            </a:pP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any key ('q' to quit): 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714C-C71F-4798-8086-728F370A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5A8CA-B92B-4FCF-807A-22207828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57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Multiple </a:t>
            </a:r>
            <a:r>
              <a:rPr lang="en-CA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10676466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...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Exception handler for any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that occurs.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A different handler for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exceptions.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A different handler for any other exception type.</a:t>
            </a:r>
          </a:p>
          <a:p>
            <a:pPr marL="0" indent="0">
              <a:buNone/>
            </a:pPr>
            <a:endParaRPr lang="en-CA" sz="1600" dirty="0"/>
          </a:p>
          <a:p>
            <a:r>
              <a:rPr lang="en-CA" sz="1600" dirty="0"/>
              <a:t>Multiple exception types can be mapped to the same exception handler (as in the above example)</a:t>
            </a:r>
          </a:p>
          <a:p>
            <a:r>
              <a:rPr lang="en-CA" sz="1600" dirty="0"/>
              <a:t>Exactly ONE of the four blocks will be executed in the above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CF09B-0666-4FB9-9CC4-EA4DCCD5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29CE9-4248-4B20-84BA-86F2B01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2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Cleanup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1478"/>
            <a:ext cx="11131039" cy="52213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… Normal code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# … Handle exception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executed; e.g. clean-up actions: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</a:t>
            </a:r>
            <a:r>
              <a:rPr lang="en-CA" b="1" u="sng" dirty="0"/>
              <a:t>finally</a:t>
            </a:r>
            <a:r>
              <a:rPr lang="en-CA" dirty="0"/>
              <a:t> clause allows the programmer to specify clean up actions that are always executed.</a:t>
            </a:r>
          </a:p>
          <a:p>
            <a:r>
              <a:rPr lang="en-CA" dirty="0"/>
              <a:t>The finally clause is always the last code executed before </a:t>
            </a:r>
            <a:r>
              <a:rPr lang="en-CA"/>
              <a:t>the try/except blocks finish.</a:t>
            </a:r>
            <a:endParaRPr lang="en-CA" dirty="0"/>
          </a:p>
          <a:p>
            <a:pPr lvl="1"/>
            <a:r>
              <a:rPr lang="en-CA" dirty="0"/>
              <a:t>If </a:t>
            </a:r>
            <a:r>
              <a:rPr lang="en-CA" i="1" dirty="0"/>
              <a:t>no exception</a:t>
            </a:r>
            <a:r>
              <a:rPr lang="en-CA" dirty="0"/>
              <a:t> occurs, </a:t>
            </a:r>
            <a:r>
              <a:rPr lang="en-CA"/>
              <a:t>then after the try block finishes, execution </a:t>
            </a:r>
            <a:r>
              <a:rPr lang="en-CA" dirty="0"/>
              <a:t>continues in the finally clause, and then proceeds with the rest of the program.</a:t>
            </a:r>
          </a:p>
          <a:p>
            <a:pPr lvl="1"/>
            <a:r>
              <a:rPr lang="en-CA" dirty="0"/>
              <a:t>If a </a:t>
            </a:r>
            <a:r>
              <a:rPr lang="en-CA" i="1" dirty="0"/>
              <a:t>handled exception</a:t>
            </a:r>
            <a:r>
              <a:rPr lang="en-CA" dirty="0"/>
              <a:t> occurs, then an exception handler executes and then the finally clause.</a:t>
            </a:r>
          </a:p>
          <a:p>
            <a:pPr lvl="1"/>
            <a:r>
              <a:rPr lang="en-CA" dirty="0"/>
              <a:t>If an </a:t>
            </a:r>
            <a:r>
              <a:rPr lang="en-CA" i="1" dirty="0"/>
              <a:t>unhandled exception</a:t>
            </a:r>
            <a:r>
              <a:rPr lang="en-CA" dirty="0"/>
              <a:t> occurs, then the finally clause executes and then the exception is re-raised.</a:t>
            </a:r>
          </a:p>
          <a:p>
            <a:pPr lvl="1"/>
            <a:r>
              <a:rPr lang="en-CA" dirty="0"/>
              <a:t>The finally </a:t>
            </a:r>
            <a:r>
              <a:rPr lang="en-CA"/>
              <a:t>clause </a:t>
            </a:r>
            <a:r>
              <a:rPr lang="en-CA" u="sng"/>
              <a:t>still executes</a:t>
            </a:r>
            <a:r>
              <a:rPr lang="en-CA"/>
              <a:t> </a:t>
            </a:r>
            <a:r>
              <a:rPr lang="en-CA" dirty="0"/>
              <a:t>if any break, continue, or return statement causes the try block to be </a:t>
            </a:r>
            <a:r>
              <a:rPr lang="en-CA"/>
              <a:t>exited. It is useful for performing actions such as closing resources (e.g. files), backing up data, logging data, etc….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3BC4B-08FE-456E-BB29-D68BE4F9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053C3-4CBC-4054-BBD3-D1FD799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95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Cleanup </a:t>
            </a:r>
            <a:r>
              <a:rPr lang="en-CA" dirty="0"/>
              <a:t>Example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4212" y="1334872"/>
            <a:ext cx="987446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input('Enter file name: ')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print('Opening',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'r') 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Might cause </a:t>
            </a:r>
            <a:r>
              <a:rPr kumimoji="0" lang="en-US" altLang="en-US" sz="160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b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nums.append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(int(line))   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Might cause </a:t>
            </a:r>
            <a:r>
              <a:rPr kumimoji="0" lang="en-US" altLang="en-US" sz="160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b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print('Could not find',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print('Could not read number from',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print('Try Closing the File',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not None: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print("Closing the File")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rd_nums.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print('Numbers found:', ' '.join([str(n) for n in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FB8B-514C-45CF-8A37-0D5F603B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9655-839A-4146-BF21-9CC790DF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83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6765"/>
            <a:ext cx="10303349" cy="48072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 in kg: "))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("Weight is too big!")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print("Error: Could not calculate the weight in pounds")</a:t>
            </a:r>
          </a:p>
          <a:p>
            <a:endParaRPr lang="en-CA" dirty="0"/>
          </a:p>
          <a:p>
            <a:r>
              <a:rPr lang="en-CA" dirty="0"/>
              <a:t>Code that detects an error can execute a </a:t>
            </a:r>
            <a:r>
              <a:rPr lang="en-CA" b="1" u="sng" dirty="0"/>
              <a:t>raise</a:t>
            </a:r>
            <a:r>
              <a:rPr lang="en-CA" dirty="0"/>
              <a:t> statement that generates an exception</a:t>
            </a:r>
          </a:p>
          <a:p>
            <a:r>
              <a:rPr lang="en-CA" dirty="0"/>
              <a:t>This immediately exits the try block and executes any exception handlers</a:t>
            </a:r>
          </a:p>
          <a:p>
            <a:r>
              <a:rPr lang="en-CA" dirty="0">
                <a:hlinkClick r:id="rId2"/>
              </a:rPr>
              <a:t>https://docs.python.org/3/library/exceptions.html</a:t>
            </a:r>
            <a:endParaRPr lang="en-CA" dirty="0"/>
          </a:p>
          <a:p>
            <a:r>
              <a:rPr lang="en-CA" dirty="0"/>
              <a:t>Later, we can also create our OWN error types (exception types).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BB809-E521-4908-9B37-FD5EF82B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459EF-127F-4EBC-9B27-7F84590E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2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6765"/>
            <a:ext cx="11016137" cy="46515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weight in kg: "))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("Weight is too big!")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(e))</a:t>
            </a:r>
          </a:p>
          <a:p>
            <a:endParaRPr lang="en-CA" dirty="0"/>
          </a:p>
          <a:p>
            <a:r>
              <a:rPr lang="en-CA" dirty="0"/>
              <a:t>Can display the message associated with the </a:t>
            </a:r>
            <a:r>
              <a:rPr lang="en-CA" dirty="0" err="1"/>
              <a:t>ValueError</a:t>
            </a:r>
            <a:r>
              <a:rPr lang="en-CA" dirty="0"/>
              <a:t> exception using the “except </a:t>
            </a:r>
            <a:r>
              <a:rPr lang="en-CA" dirty="0" err="1"/>
              <a:t>ValueError</a:t>
            </a:r>
            <a:r>
              <a:rPr lang="en-CA" dirty="0"/>
              <a:t> as e” notation</a:t>
            </a:r>
          </a:p>
          <a:p>
            <a:r>
              <a:rPr lang="en-CA" dirty="0"/>
              <a:t>The contents of the </a:t>
            </a:r>
            <a:r>
              <a:rPr lang="en-CA" dirty="0" err="1"/>
              <a:t>ValueError</a:t>
            </a:r>
            <a:r>
              <a:rPr lang="en-CA" dirty="0"/>
              <a:t> are placed in a variable called “e” (in this case)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EAEDF-ED86-4C70-8A1E-9E13E8C3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3349-BDDB-4732-9EC3-FC15C0A3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62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with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6765"/>
            <a:ext cx="10515600" cy="4651513"/>
          </a:xfrm>
        </p:spPr>
        <p:txBody>
          <a:bodyPr>
            <a:normAutofit/>
          </a:bodyPr>
          <a:lstStyle/>
          <a:p>
            <a:r>
              <a:rPr lang="en-CA" dirty="0"/>
              <a:t>The power of exceptions is more clear when used within functions.</a:t>
            </a:r>
          </a:p>
          <a:p>
            <a:endParaRPr lang="en-CA" dirty="0"/>
          </a:p>
          <a:p>
            <a:r>
              <a:rPr lang="en-CA" b="1" dirty="0"/>
              <a:t>If an exception is raised in a function and not handled within that function, the function immediately exits </a:t>
            </a:r>
            <a:r>
              <a:rPr lang="en-CA" dirty="0"/>
              <a:t>and the calling function is checked for an exception handler (and so on up the </a:t>
            </a:r>
            <a:r>
              <a:rPr lang="en-CA"/>
              <a:t>function chain)</a:t>
            </a:r>
            <a:endParaRPr lang="en-CA" dirty="0"/>
          </a:p>
          <a:p>
            <a:endParaRPr lang="en-CA" dirty="0"/>
          </a:p>
          <a:p>
            <a:r>
              <a:rPr lang="en-CA" dirty="0"/>
              <a:t>If no exception handler is found, the program immediately stops and the exception is </a:t>
            </a:r>
            <a:r>
              <a:rPr lang="en-CA"/>
              <a:t>displayed (e.g., </a:t>
            </a:r>
            <a:r>
              <a:rPr lang="en-CA" dirty="0"/>
              <a:t>runtime error)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558F-45DC-415B-8CBF-4E81E25F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BF286-A6CE-4777-9A13-AEF2DE94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98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with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558F-45DC-415B-8CBF-4E81E25F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BF286-A6CE-4777-9A13-AEF2DE94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18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384E9-F43E-405D-8E70-B0DB0ECD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8" y="1216915"/>
            <a:ext cx="5942162" cy="3001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71625-9230-4A9B-B8E5-99AA1774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7" y="4140200"/>
            <a:ext cx="9324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</a:t>
            </a:r>
            <a:r>
              <a:rPr lang="en-CA"/>
              <a:t>with docstring: </a:t>
            </a:r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02" y="1400037"/>
            <a:ext cx="5509591" cy="5321438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:raises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if non-integer input is given or a negative weight is entered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weight (pounds): '))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weight.')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weight_pounds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:raises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if non-integer input is given or a negative height is entered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int(input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height (inches): '))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0: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height.')</a:t>
            </a:r>
          </a:p>
          <a:p>
            <a:pPr marL="0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height_inches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3393" y="1616764"/>
            <a:ext cx="6316234" cy="4956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Wingdings 3" charset="2"/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weight_lb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2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weight_pounds()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height_in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20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height_inches()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(float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(weight_lb)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float</a:t>
            </a: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(height_in * height_in))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703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print('BMI:',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print('(CDC: 18.6-24.9 normal)\n')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print('Could not calculate health info.\n')</a:t>
            </a:r>
          </a:p>
          <a:p>
            <a:pPr marL="0" indent="0">
              <a:buFont typeface="Wingdings 3" charset="2"/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28186" y="5044385"/>
            <a:ext cx="3684104" cy="131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All </a:t>
            </a:r>
            <a:r>
              <a:rPr lang="en-CA" dirty="0" err="1"/>
              <a:t>ValueError</a:t>
            </a:r>
            <a:r>
              <a:rPr lang="en-CA" dirty="0"/>
              <a:t> exceptions that happen in the try block, even in called functions, are handled in one place.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CB8-0B21-4310-901F-CCFAD1F4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1C3A-AB8B-495A-A24A-B801736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1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Exception Handling</a:t>
            </a:r>
          </a:p>
          <a:p>
            <a:pPr lvl="1"/>
            <a:r>
              <a:rPr lang="en-CA" dirty="0"/>
              <a:t>try</a:t>
            </a:r>
            <a:r>
              <a:rPr lang="en-CA"/>
              <a:t>/except/finally</a:t>
            </a:r>
            <a:endParaRPr lang="en-CA" dirty="0"/>
          </a:p>
          <a:p>
            <a:pPr lvl="1"/>
            <a:r>
              <a:rPr lang="en-CA"/>
              <a:t>multiple handlers</a:t>
            </a:r>
            <a:endParaRPr lang="en-CA" dirty="0"/>
          </a:p>
          <a:p>
            <a:r>
              <a:rPr lang="en-CA" dirty="0"/>
              <a:t>Raising Exceptions</a:t>
            </a:r>
          </a:p>
          <a:p>
            <a:r>
              <a:rPr lang="en-CA" dirty="0" err="1"/>
              <a:t>Filesystem</a:t>
            </a:r>
            <a:r>
              <a:rPr lang="en-CA" dirty="0"/>
              <a:t> – </a:t>
            </a:r>
            <a:r>
              <a:rPr lang="en-CA" dirty="0" err="1"/>
              <a:t>os</a:t>
            </a:r>
            <a:r>
              <a:rPr lang="en-CA" dirty="0"/>
              <a:t> module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E3ED9-408E-45CD-BCA6-DB7473C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FBAD3-721B-4C0D-9F20-6E17D20A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18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Interacting with the </a:t>
            </a:r>
            <a:r>
              <a:rPr lang="en-CA" dirty="0" err="1"/>
              <a:t>Filesystem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os</a:t>
            </a:r>
            <a:r>
              <a:rPr lang="en-CA" dirty="0"/>
              <a:t> module allows you to interact with the filesystem on any operating system (e.g. Windows, MacOS, Linux)</a:t>
            </a:r>
          </a:p>
          <a:p>
            <a:endParaRPr lang="en-CA" dirty="0"/>
          </a:p>
          <a:p>
            <a:r>
              <a:rPr lang="en-CA" dirty="0"/>
              <a:t>Using the </a:t>
            </a:r>
            <a:r>
              <a:rPr lang="en-CA" dirty="0" err="1"/>
              <a:t>os</a:t>
            </a:r>
            <a:r>
              <a:rPr lang="en-CA" dirty="0"/>
              <a:t> module enables portability of your Python code across multiple operating systems</a:t>
            </a:r>
          </a:p>
          <a:p>
            <a:endParaRPr lang="en-CA" dirty="0"/>
          </a:p>
          <a:p>
            <a:r>
              <a:rPr lang="en-CA" dirty="0"/>
              <a:t>To use the </a:t>
            </a:r>
            <a:r>
              <a:rPr lang="en-CA" dirty="0" err="1"/>
              <a:t>os</a:t>
            </a:r>
            <a:r>
              <a:rPr lang="en-CA" dirty="0"/>
              <a:t> module you need to import it into your code (i.e., </a:t>
            </a:r>
            <a:r>
              <a:rPr lang="en-CA" b="1" dirty="0"/>
              <a:t>import </a:t>
            </a:r>
            <a:r>
              <a:rPr lang="en-CA" b="1" dirty="0" err="1"/>
              <a:t>os</a:t>
            </a:r>
            <a:r>
              <a:rPr lang="en-CA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639DD-63FE-44A4-9464-47786B3B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50186-79FF-4FF2-BD30-733F618A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22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Portability and </a:t>
            </a:r>
            <a:r>
              <a:rPr lang="en-CA" dirty="0" err="1"/>
              <a:t>Filepaths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3020" cy="4351338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Filepath</a:t>
            </a:r>
            <a:r>
              <a:rPr lang="en-CA" dirty="0"/>
              <a:t> representations are different on different operating systems</a:t>
            </a:r>
          </a:p>
          <a:p>
            <a:pPr lvl="1"/>
            <a:r>
              <a:rPr lang="en-CA" dirty="0"/>
              <a:t>Windows: subdir\\mobile.jpg</a:t>
            </a:r>
          </a:p>
          <a:p>
            <a:pPr lvl="1"/>
            <a:r>
              <a:rPr lang="en-CA" dirty="0"/>
              <a:t>Mac: subdir/mobile.jpg</a:t>
            </a:r>
          </a:p>
          <a:p>
            <a:pPr lvl="1"/>
            <a:endParaRPr lang="en-CA" dirty="0"/>
          </a:p>
          <a:p>
            <a:r>
              <a:rPr lang="en-CA" dirty="0"/>
              <a:t>The character between directories is the file separator. Avoid hard-coding the separator, which would reduce the program’s portability</a:t>
            </a:r>
          </a:p>
          <a:p>
            <a:endParaRPr lang="en-CA" dirty="0"/>
          </a:p>
          <a:p>
            <a:r>
              <a:rPr lang="en-CA" dirty="0"/>
              <a:t>Instead, use </a:t>
            </a:r>
            <a:r>
              <a:rPr lang="en-CA" dirty="0" err="1"/>
              <a:t>os.path.join</a:t>
            </a:r>
            <a:r>
              <a:rPr lang="en-CA" dirty="0"/>
              <a:t>() to create a portable file path string:</a:t>
            </a:r>
          </a:p>
          <a:p>
            <a:pPr lvl="1"/>
            <a:r>
              <a:rPr lang="en-CA" dirty="0" err="1"/>
              <a:t>os.path.join</a:t>
            </a:r>
            <a:r>
              <a:rPr lang="en-CA" dirty="0"/>
              <a:t>(‘subdir’, ‘mobile.jpg’)</a:t>
            </a:r>
          </a:p>
          <a:p>
            <a:pPr lvl="1"/>
            <a:r>
              <a:rPr lang="en-CA" dirty="0"/>
              <a:t>Note that </a:t>
            </a:r>
            <a:r>
              <a:rPr lang="en-CA" dirty="0" err="1"/>
              <a:t>os.path.sep</a:t>
            </a:r>
            <a:r>
              <a:rPr lang="en-CA" dirty="0"/>
              <a:t> stores the file separator for the current operating system</a:t>
            </a:r>
          </a:p>
          <a:p>
            <a:pPr lvl="1"/>
            <a:r>
              <a:rPr lang="en-CA" dirty="0"/>
              <a:t>Tells python to figure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E8738-84C5-420F-BDF8-873575C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A11B9-0433-4B8C-A50C-3346E0E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60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6523"/>
            <a:ext cx="10831494" cy="4384840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 err="1"/>
              <a:t>os.path.split</a:t>
            </a:r>
            <a:r>
              <a:rPr lang="en-CA" b="1" dirty="0"/>
              <a:t>(path)</a:t>
            </a:r>
            <a:r>
              <a:rPr lang="en-CA" dirty="0"/>
              <a:t> – </a:t>
            </a:r>
            <a:r>
              <a:rPr lang="en-CA" i="1" dirty="0"/>
              <a:t>Splits a path into a 2-tuple (head, tail), where tail is the last token in the path string and head is everything else</a:t>
            </a:r>
          </a:p>
          <a:p>
            <a:endParaRPr lang="en-CA" i="1" dirty="0"/>
          </a:p>
          <a:p>
            <a:r>
              <a:rPr lang="en-CA" b="1" dirty="0" err="1"/>
              <a:t>os.path.exists</a:t>
            </a:r>
            <a:r>
              <a:rPr lang="en-CA" b="1" dirty="0"/>
              <a:t>(path) </a:t>
            </a:r>
            <a:r>
              <a:rPr lang="en-CA" dirty="0"/>
              <a:t>– </a:t>
            </a:r>
            <a:r>
              <a:rPr lang="en-CA" i="1" dirty="0"/>
              <a:t>Returns True if path exists, else returns False.</a:t>
            </a:r>
          </a:p>
          <a:p>
            <a:endParaRPr lang="en-CA" dirty="0"/>
          </a:p>
          <a:p>
            <a:r>
              <a:rPr lang="en-CA" b="1" dirty="0" err="1"/>
              <a:t>os.path.isfile</a:t>
            </a:r>
            <a:r>
              <a:rPr lang="en-CA" b="1" dirty="0"/>
              <a:t>(path)</a:t>
            </a:r>
            <a:r>
              <a:rPr lang="en-CA" dirty="0"/>
              <a:t> – </a:t>
            </a:r>
            <a:r>
              <a:rPr lang="en-CA" i="1" dirty="0"/>
              <a:t>Returns True if path is an existing file, and false otherwise (e.g., path is a directory).</a:t>
            </a:r>
          </a:p>
          <a:p>
            <a:endParaRPr lang="en-CA" i="1" dirty="0"/>
          </a:p>
          <a:p>
            <a:r>
              <a:rPr lang="en-CA" b="1" dirty="0" err="1"/>
              <a:t>os.path.getsize</a:t>
            </a:r>
            <a:r>
              <a:rPr lang="en-CA" b="1" dirty="0"/>
              <a:t>(path)</a:t>
            </a:r>
            <a:r>
              <a:rPr lang="en-CA" dirty="0"/>
              <a:t> – </a:t>
            </a:r>
            <a:r>
              <a:rPr lang="en-CA" i="1" dirty="0"/>
              <a:t>Returns the size in bytes of path.</a:t>
            </a:r>
          </a:p>
          <a:p>
            <a:endParaRPr lang="en-CA" i="1" dirty="0"/>
          </a:p>
          <a:p>
            <a:r>
              <a:rPr lang="en-CA" b="1" i="1" dirty="0" err="1"/>
              <a:t>os.walk</a:t>
            </a:r>
            <a:r>
              <a:rPr lang="en-CA" b="1" i="1" dirty="0"/>
              <a:t>()</a:t>
            </a:r>
            <a:r>
              <a:rPr lang="en-CA" dirty="0"/>
              <a:t> - 'walks' a directory tree like the one above, visiting each subdirectory in the specified path. The example on the next slide walks a user-specified path of the above directory tree.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188F0-F94F-4528-B2DC-73ECD32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D6880-1172-4F5B-B56F-F9F25DA2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83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OS Functions: </a:t>
            </a:r>
            <a:r>
              <a:rPr lang="en-CA" dirty="0" err="1"/>
              <a:t>os.walk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6523"/>
            <a:ext cx="10918205" cy="4384840"/>
          </a:xfrm>
        </p:spPr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dirty="0" err="1"/>
              <a:t>os.walk</a:t>
            </a:r>
            <a:r>
              <a:rPr lang="en-CA" dirty="0"/>
              <a:t>() function is used as the </a:t>
            </a:r>
            <a:r>
              <a:rPr lang="en-CA" dirty="0" err="1"/>
              <a:t>iterable</a:t>
            </a:r>
            <a:r>
              <a:rPr lang="en-CA" dirty="0"/>
              <a:t> object in a for loop that yields a 3-tuple for each iteration.</a:t>
            </a:r>
            <a:endParaRPr lang="en-CA" baseline="30000" dirty="0"/>
          </a:p>
          <a:p>
            <a:pPr lvl="1"/>
            <a:r>
              <a:rPr lang="en-CA" dirty="0"/>
              <a:t>The first item </a:t>
            </a:r>
            <a:r>
              <a:rPr lang="en-CA" i="1" dirty="0" err="1"/>
              <a:t>dirname</a:t>
            </a:r>
            <a:r>
              <a:rPr lang="en-CA" dirty="0"/>
              <a:t> contains the path to the current directory. </a:t>
            </a:r>
          </a:p>
          <a:p>
            <a:pPr lvl="1"/>
            <a:r>
              <a:rPr lang="en-CA" dirty="0"/>
              <a:t>The second item </a:t>
            </a:r>
            <a:r>
              <a:rPr lang="en-CA" i="1" dirty="0"/>
              <a:t>subdirs</a:t>
            </a:r>
            <a:r>
              <a:rPr lang="en-CA" dirty="0"/>
              <a:t> is a list of all the subdirectories of the current directory. </a:t>
            </a:r>
          </a:p>
          <a:p>
            <a:pPr lvl="1"/>
            <a:r>
              <a:rPr lang="en-CA" dirty="0"/>
              <a:t>The third item </a:t>
            </a:r>
            <a:r>
              <a:rPr lang="en-CA" i="1" dirty="0"/>
              <a:t>files</a:t>
            </a:r>
            <a:r>
              <a:rPr lang="en-CA" dirty="0"/>
              <a:t> is a list of all the (non-directory) files in the current directory.</a:t>
            </a:r>
          </a:p>
          <a:p>
            <a:pPr marL="457200" lvl="1" indent="0">
              <a:buNone/>
            </a:pPr>
            <a:endParaRPr lang="en-CA" dirty="0"/>
          </a:p>
          <a:p>
            <a:pPr marL="57150" indent="0">
              <a:buNone/>
            </a:pPr>
            <a:r>
              <a:rPr lang="en-CA" dirty="0"/>
              <a:t>Example: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subdirs, files in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'contains subdirectories:', subdirs, end=' ')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print('and the files:', files)</a:t>
            </a:r>
          </a:p>
          <a:p>
            <a:pPr marL="5715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8AAF0-540B-4A89-ABE1-DC17463A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14A94-B8DF-43DE-AB9C-EF5627CB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53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OS Functions: os</a:t>
            </a:r>
            <a:r>
              <a:rPr lang="en-CA" dirty="0" err="1"/>
              <a:t>.walk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6523"/>
            <a:ext cx="10282215" cy="438484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CA" dirty="0"/>
              <a:t>Example: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subdirs, files in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'contains subdirectories:', subdirs, end=' ')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print('and the files:', files)</a:t>
            </a:r>
          </a:p>
          <a:p>
            <a:pPr marL="5715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CA" dirty="0">
                <a:latin typeface="Trebuchet MS (Body)"/>
                <a:cs typeface="Courier New" panose="02070309020205020404" pitchFamily="49" charset="0"/>
              </a:rPr>
              <a:t>Example Output: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 contains subdirectories: ['April', 'January'] and the files: []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logs\2009\April contains subdirectories: ['1'] and the files: []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logs\2009\April\1 contains subdirectories: [] and the files: ['log.txt', 'words.doc']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 contains subdirectories: ['15', '21', '24'] and the files: []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logs\2009\January\15 contains subdirectories: [] and the files: ['log.txt']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logs\2009\January\21 contains subdirectories: [] and the files: ['log.txt', 'temp23.pdf']</a:t>
            </a:r>
          </a:p>
          <a:p>
            <a:pPr marL="5715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logs\2009\January\24 contains subdirectories: [] and the files: ['presentation.ppt']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6F17D-BD30-47CF-8C82-9A5769DB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0D330-60ED-484F-97AD-EE84272B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78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AC30-DA07-4BD2-918E-73779C24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/>
              <a:t>ommandline</a:t>
            </a:r>
            <a:r>
              <a:rPr lang="en-CA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2171-D367-4AA0-A594-227939DE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import sys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def main():</a:t>
            </a:r>
          </a:p>
          <a:p>
            <a:pPr marL="0" indent="0">
              <a:buNone/>
            </a:pPr>
            <a:r>
              <a:rPr lang="en-CA" dirty="0"/>
              <a:t>    print("main")</a:t>
            </a:r>
          </a:p>
          <a:p>
            <a:pPr marL="0" indent="0">
              <a:buNone/>
            </a:pPr>
            <a:r>
              <a:rPr lang="en-CA" dirty="0"/>
              <a:t>    print("your age is " + str(</a:t>
            </a:r>
            <a:r>
              <a:rPr lang="en-CA" dirty="0" err="1"/>
              <a:t>get_age_in_years</a:t>
            </a:r>
            <a:r>
              <a:rPr lang="en-CA" dirty="0"/>
              <a:t>()))</a:t>
            </a:r>
          </a:p>
          <a:p>
            <a:pPr marL="0" indent="0">
              <a:buNone/>
            </a:pPr>
            <a:r>
              <a:rPr lang="en-CA" dirty="0"/>
              <a:t>    print(</a:t>
            </a:r>
            <a:r>
              <a:rPr lang="en-CA" dirty="0" err="1"/>
              <a:t>sys.argv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print("the first argument is " + </a:t>
            </a:r>
            <a:r>
              <a:rPr lang="en-CA" dirty="0" err="1"/>
              <a:t>sys.argv</a:t>
            </a:r>
            <a:r>
              <a:rPr lang="en-CA" dirty="0"/>
              <a:t>[1])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if __name__ == "__main__":</a:t>
            </a:r>
          </a:p>
          <a:p>
            <a:pPr marL="0" indent="0">
              <a:buNone/>
            </a:pPr>
            <a:r>
              <a:rPr lang="en-CA" dirty="0"/>
              <a:t>    main()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76A6-01E3-4067-A210-DDA7759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7A520-16B5-4C8D-9A83-601F9AF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54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68B8-934F-4203-824B-68441DE0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B424-F0E7-4BD6-843D-1F94B72A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def </a:t>
            </a:r>
            <a:r>
              <a:rPr lang="en-CA" dirty="0" err="1"/>
              <a:t>my_function</a:t>
            </a:r>
            <a:r>
              <a:rPr lang="en-CA" dirty="0"/>
              <a:t>():</a:t>
            </a:r>
          </a:p>
          <a:p>
            <a:pPr marL="0" indent="0">
              <a:buNone/>
            </a:pPr>
            <a:r>
              <a:rPr lang="en-CA" dirty="0"/>
              <a:t>    try:</a:t>
            </a:r>
          </a:p>
          <a:p>
            <a:pPr marL="0" indent="0">
              <a:buNone/>
            </a:pPr>
            <a:r>
              <a:rPr lang="en-CA" dirty="0"/>
              <a:t>        print("hi")</a:t>
            </a:r>
          </a:p>
          <a:p>
            <a:pPr marL="0" indent="0">
              <a:buNone/>
            </a:pPr>
            <a:r>
              <a:rPr lang="en-CA" dirty="0"/>
              <a:t>        print("bye")</a:t>
            </a:r>
          </a:p>
          <a:p>
            <a:pPr marL="0" indent="0">
              <a:buNone/>
            </a:pPr>
            <a:r>
              <a:rPr lang="en-CA" dirty="0"/>
              <a:t>        x = int("5")</a:t>
            </a:r>
          </a:p>
          <a:p>
            <a:pPr marL="0" indent="0">
              <a:buNone/>
            </a:pPr>
            <a:r>
              <a:rPr lang="en-CA" dirty="0"/>
              <a:t>        x = int("hello")  # </a:t>
            </a:r>
            <a:r>
              <a:rPr lang="en-CA" dirty="0" err="1"/>
              <a:t>ValueError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print("the end" + 5)  # </a:t>
            </a:r>
            <a:r>
              <a:rPr lang="en-CA" dirty="0" err="1"/>
              <a:t>TypeError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f = open("fake/fake.txt")  # </a:t>
            </a:r>
            <a:r>
              <a:rPr lang="en-CA" dirty="0" err="1"/>
              <a:t>FileNotFoundError</a:t>
            </a:r>
            <a:endParaRPr lang="en-CA" dirty="0"/>
          </a:p>
          <a:p>
            <a:pPr marL="0" indent="0">
              <a:buNone/>
            </a:pPr>
            <a:r>
              <a:rPr lang="en-CA"/>
              <a:t>    except: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print("oops, something went wrong")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my_function</a:t>
            </a:r>
            <a:r>
              <a:rPr lang="en-CA" dirty="0"/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F6123-AF9D-42E8-B771-152255D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EDA1-7749-4BD8-BAEC-EFD54C9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52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88BC-85EB-4655-B81B-75B0689C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B814-1EE1-4900-AF21-18CD15A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def </a:t>
            </a:r>
            <a:r>
              <a:rPr lang="en-CA" dirty="0" err="1"/>
              <a:t>my_function</a:t>
            </a:r>
            <a:r>
              <a:rPr lang="en-CA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print("hi")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print("bye")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int("5")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int("hello")  # </a:t>
            </a:r>
            <a:r>
              <a:rPr lang="en-CA" dirty="0" err="1"/>
              <a:t>ValueError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print("the end" + 5)  # </a:t>
            </a:r>
            <a:r>
              <a:rPr lang="en-CA" dirty="0" err="1"/>
              <a:t>TypeError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 = open("fake/fake.txt")  # </a:t>
            </a:r>
            <a:r>
              <a:rPr lang="en-CA" dirty="0" err="1"/>
              <a:t>FileNotFoundError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print(6/0)  # </a:t>
            </a:r>
            <a:r>
              <a:rPr lang="en-CA" dirty="0" err="1"/>
              <a:t>ZeroDivisionError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ValueError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print("oops, something went wrong: wrong value")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TypeError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print("type error went wrong")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ZeroDivisionError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print("hey you can't divide by 0")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FileNotFoundError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print("??? no such file")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# should never get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print("huh? did not expect to ever get here")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err="1"/>
              <a:t>my_function</a:t>
            </a:r>
            <a:r>
              <a:rPr lang="en-CA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FA3E7-A5E9-4C77-AD8F-249160B8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933F-BCAB-4100-BD69-3F9436D9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533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452-4FFA-4806-86F2-00325DA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7644-3148-493E-A7E4-3438AA49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def </a:t>
            </a:r>
            <a:r>
              <a:rPr lang="en-CA" dirty="0" err="1"/>
              <a:t>my_function</a:t>
            </a:r>
            <a:r>
              <a:rPr lang="en-CA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print("hi")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print("bye")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int("5")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x = int("hello")  # </a:t>
            </a:r>
            <a:r>
              <a:rPr lang="en-CA" dirty="0" err="1"/>
              <a:t>ValueError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print("the end" + 5)  # </a:t>
            </a:r>
            <a:r>
              <a:rPr lang="en-CA" dirty="0" err="1"/>
              <a:t>TypeError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 = open("fake/fake.txt")  # </a:t>
            </a:r>
            <a:r>
              <a:rPr lang="en-CA" dirty="0" err="1"/>
              <a:t>FileNotFoundError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print(6/0)  </a:t>
            </a:r>
            <a:r>
              <a:rPr lang="en-CA"/>
              <a:t># ZeroDivisionError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return  # finally code will run, but </a:t>
            </a:r>
            <a:r>
              <a:rPr lang="en-CA" b="1"/>
              <a:t>print("the end. thank you for coming")</a:t>
            </a:r>
            <a:r>
              <a:rPr lang="en-CA"/>
              <a:t> will NOT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ValueError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print("oops, something went wrong: wrong value")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TypeError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print("type error went wrong")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ZeroDivisionError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print("hey you can't divide by 0")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 </a:t>
            </a:r>
            <a:r>
              <a:rPr lang="en-CA" dirty="0" err="1"/>
              <a:t>FileNotFoundError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print("??? no such file")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except: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# should never get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print("huh? did not expect to ever get here")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finally: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print("this is the final stuff")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print("final </a:t>
            </a:r>
            <a:r>
              <a:rPr lang="en-CA" dirty="0" err="1"/>
              <a:t>final</a:t>
            </a:r>
            <a:r>
              <a:rPr lang="en-CA" dirty="0"/>
              <a:t> finally")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print("the end. thank you for coming")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err="1"/>
              <a:t>my_function</a:t>
            </a:r>
            <a:r>
              <a:rPr lang="en-CA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756BB-8F35-410A-A1D7-EBBE619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B9D2-408C-4C38-BD23-45F154F3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04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and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Error Handling </a:t>
            </a:r>
            <a:r>
              <a:rPr lang="en-CA" dirty="0"/>
              <a:t>– code that the programmer introduces to detect and handle error errors that may occur while the program executes</a:t>
            </a:r>
          </a:p>
          <a:p>
            <a:endParaRPr lang="en-CA" dirty="0"/>
          </a:p>
          <a:p>
            <a:r>
              <a:rPr lang="en-CA" b="1" dirty="0"/>
              <a:t>Exception Handling </a:t>
            </a:r>
            <a:r>
              <a:rPr lang="en-CA" dirty="0"/>
              <a:t>– construct in Python (and other languages) that handle exceptional circumstances (i.e., errors during execution)</a:t>
            </a:r>
          </a:p>
          <a:p>
            <a:endParaRPr lang="en-CA" dirty="0"/>
          </a:p>
          <a:p>
            <a:r>
              <a:rPr lang="en-CA" dirty="0"/>
              <a:t>Remember </a:t>
            </a:r>
            <a:r>
              <a:rPr lang="en-CA" b="1" dirty="0"/>
              <a:t>Runtime Errors</a:t>
            </a:r>
            <a:r>
              <a:rPr lang="en-CA" dirty="0"/>
              <a:t>? This generates exceptions in Python.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BD09B-7D35-4A6E-9751-61BD2628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2E4C2-69E1-4A67-B37C-EE5F6F7D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6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Runtime Errors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998"/>
            <a:ext cx="8596668" cy="3880773"/>
          </a:xfrm>
        </p:spPr>
        <p:txBody>
          <a:bodyPr/>
          <a:lstStyle/>
          <a:p>
            <a:r>
              <a:rPr lang="en-CA" dirty="0"/>
              <a:t>Remember this list? These are some of the built-in exceptions that may occur in a Python program.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58035"/>
              </p:ext>
            </p:extLst>
          </p:nvPr>
        </p:nvGraphicFramePr>
        <p:xfrm>
          <a:off x="838200" y="2401284"/>
          <a:ext cx="8485942" cy="3892004"/>
        </p:xfrm>
        <a:graphic>
          <a:graphicData uri="http://schemas.openxmlformats.org/drawingml/2006/table">
            <a:tbl>
              <a:tblPr/>
              <a:tblGrid>
                <a:gridCol w="2034653">
                  <a:extLst>
                    <a:ext uri="{9D8B030D-6E8A-4147-A177-3AD203B41FA5}">
                      <a16:colId xmlns:a16="http://schemas.microsoft.com/office/drawing/2014/main" val="3585547983"/>
                    </a:ext>
                  </a:extLst>
                </a:gridCol>
                <a:gridCol w="6451289">
                  <a:extLst>
                    <a:ext uri="{9D8B030D-6E8A-4147-A177-3AD203B41FA5}">
                      <a16:colId xmlns:a16="http://schemas.microsoft.com/office/drawing/2014/main" val="1921336890"/>
                    </a:ext>
                  </a:extLst>
                </a:gridCol>
              </a:tblGrid>
              <a:tr h="421241"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Error type</a:t>
                      </a:r>
                      <a:endParaRPr lang="en-CA" sz="1800">
                        <a:effectLst/>
                      </a:endParaRP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Description</a:t>
                      </a:r>
                      <a:endParaRPr lang="en-CA" sz="1800">
                        <a:effectLst/>
                      </a:endParaRP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24364"/>
                  </a:ext>
                </a:extLst>
              </a:tr>
              <a:tr h="692039"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</a:rPr>
                        <a:t>SyntaxError</a:t>
                      </a:r>
                      <a:endParaRPr lang="en-CA" sz="1800" dirty="0">
                        <a:effectLst/>
                      </a:endParaRP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The program contains invalid code that cannot be understood.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45458"/>
                  </a:ext>
                </a:extLst>
              </a:tr>
              <a:tr h="692039"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IndentationError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The lines of the program are not properly indented.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30351"/>
                  </a:ext>
                </a:extLst>
              </a:tr>
              <a:tr h="692039"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ValueError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An invalid value is used – can occur if giving letters to int().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579843"/>
                  </a:ext>
                </a:extLst>
              </a:tr>
              <a:tr h="692039"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NameError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The program tries to use a variable that does not exist.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34992"/>
                  </a:ext>
                </a:extLst>
              </a:tr>
              <a:tr h="692039">
                <a:tc>
                  <a:txBody>
                    <a:bodyPr/>
                    <a:lstStyle/>
                    <a:p>
                      <a:r>
                        <a:rPr lang="en-CA" sz="1800">
                          <a:effectLst/>
                        </a:rPr>
                        <a:t>TypeError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An operation uses incorrect types – for example, when trying to add an integer to a string.</a:t>
                      </a:r>
                    </a:p>
                  </a:txBody>
                  <a:tcPr marL="75222" marR="75222" marT="75222" marB="75222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4316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C047-3DD7-407A-A26F-9C7445F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CBF0-3272-4E4C-832D-62E515B7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48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259A-1A51-4CEA-8D65-0B2BA59C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TypeError</a:t>
            </a:r>
            <a:r>
              <a:rPr lang="en-CA" dirty="0"/>
              <a:t> vs. </a:t>
            </a:r>
            <a:r>
              <a:rPr lang="en-CA" dirty="0" err="1"/>
              <a:t>ValueError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7B7E-2E5F-461A-90E7-AE51662C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x = int(“56”) is ok</a:t>
            </a:r>
          </a:p>
          <a:p>
            <a:r>
              <a:rPr lang="en-CA" dirty="0"/>
              <a:t>x = int("hello")</a:t>
            </a:r>
            <a:br>
              <a:rPr lang="en-CA" dirty="0"/>
            </a:br>
            <a:r>
              <a:rPr lang="en-CA" dirty="0"/>
              <a:t>this is a </a:t>
            </a:r>
            <a:r>
              <a:rPr lang="en-CA" u="sng" dirty="0"/>
              <a:t>value error</a:t>
            </a:r>
            <a:r>
              <a:rPr lang="en-CA" dirty="0"/>
              <a:t> because the value doesn't align with what the function is looking for. In this case python is getting an incorrect value</a:t>
            </a:r>
            <a:br>
              <a:rPr lang="en-CA"/>
            </a:br>
            <a:endParaRPr lang="en-CA"/>
          </a:p>
          <a:p>
            <a:r>
              <a:rPr lang="en-CA"/>
              <a:t>print</a:t>
            </a:r>
            <a:r>
              <a:rPr lang="en-CA" dirty="0"/>
              <a:t>("hello" + 123)</a:t>
            </a:r>
            <a:br>
              <a:rPr lang="en-CA" dirty="0"/>
            </a:br>
            <a:r>
              <a:rPr lang="en-CA" dirty="0"/>
              <a:t>this is a </a:t>
            </a:r>
            <a:r>
              <a:rPr lang="en-CA" u="sng" dirty="0"/>
              <a:t>type error</a:t>
            </a:r>
            <a:r>
              <a:rPr lang="en-CA" dirty="0"/>
              <a:t>, because there are different types being mixed together. In this case You're mixing an integer with a string which python doesn't understand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507C9-A5C2-46BA-AEEB-BB69C9F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1F651-CF95-4A13-88FD-EC38DB3B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3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Exception: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Consider the following code: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 in kg: "))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happens if I type in “one hundred” as the input?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"C:/Users/PycharmProjects/comp1516_lab8/sample.py", line 22, in &lt;module&gt;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weight in kg: "))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'one hundred'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973F2-AB24-4F88-A3CA-5D5B25B6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9D300-A94B-4CEB-89D1-90E09DA4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Commonly, a program should gracefully handle an exception and continue executing instead of printing and error and stopping completely</a:t>
            </a:r>
          </a:p>
          <a:p>
            <a:endParaRPr lang="en-CA" dirty="0"/>
          </a:p>
          <a:p>
            <a:r>
              <a:rPr lang="en-CA" dirty="0"/>
              <a:t>Code that may produce an exception is placed in a </a:t>
            </a:r>
            <a:r>
              <a:rPr lang="en-CA" b="1" u="sng" dirty="0"/>
              <a:t>try</a:t>
            </a:r>
            <a:r>
              <a:rPr lang="en-CA" dirty="0"/>
              <a:t> block</a:t>
            </a:r>
          </a:p>
          <a:p>
            <a:endParaRPr lang="en-CA" dirty="0"/>
          </a:p>
          <a:p>
            <a:r>
              <a:rPr lang="en-CA" dirty="0"/>
              <a:t>If code in the try block causes an exception, then the code placed in a following </a:t>
            </a:r>
            <a:r>
              <a:rPr lang="en-CA" b="1" u="sng" dirty="0"/>
              <a:t>except</a:t>
            </a:r>
            <a:r>
              <a:rPr lang="en-CA" dirty="0"/>
              <a:t> block is executed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b="1" dirty="0"/>
              <a:t>try and except </a:t>
            </a:r>
            <a:r>
              <a:rPr lang="en-CA" dirty="0"/>
              <a:t>constructs together implement exception handling – handling exceptional conditions during program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C1C01-5A65-4B2F-9601-89294145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BC577-5EE3-4DCE-ACFE-8E76FA76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4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513"/>
            <a:ext cx="9901328" cy="48282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Consider the following code: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 in kg: "))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/ 0.454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print("Weight in pounds is %f" %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print("Error: Could not calculate the weight in pounds")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happens if I type in “one hundred” as the input?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Error: Could not calculate the weight in pounds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 did NOT crash. It keeps running.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3AD2-9BD4-4B08-BFDE-D1177ED6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3482-4E41-4CC2-B2BD-E4C70A09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68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Exception Handling: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	 #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 Normal code that might produce exceptions</a:t>
            </a:r>
          </a:p>
          <a:p>
            <a:pPr marL="0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except: # Go here is any exception occurs in the try block</a:t>
            </a:r>
          </a:p>
          <a:p>
            <a:pPr marL="0" indent="0">
              <a:buNone/>
            </a:pP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	 #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 Exception handling code</a:t>
            </a:r>
          </a:p>
          <a:p>
            <a:endParaRPr lang="en-CA" dirty="0"/>
          </a:p>
          <a:p>
            <a:r>
              <a:rPr lang="en-CA" dirty="0"/>
              <a:t>When a try block is reached, the statements in the try block are executed</a:t>
            </a:r>
          </a:p>
          <a:p>
            <a:r>
              <a:rPr lang="en-CA"/>
              <a:t>If no exception occurs:</a:t>
            </a:r>
          </a:p>
          <a:p>
            <a:pPr lvl="1"/>
            <a:r>
              <a:rPr lang="en-CA"/>
              <a:t>the try continues, and </a:t>
            </a:r>
          </a:p>
          <a:p>
            <a:pPr lvl="1"/>
            <a:r>
              <a:rPr lang="en-CA"/>
              <a:t>the except </a:t>
            </a:r>
            <a:r>
              <a:rPr lang="en-CA" dirty="0"/>
              <a:t>block </a:t>
            </a:r>
            <a:r>
              <a:rPr lang="en-CA"/>
              <a:t>is skipped, and </a:t>
            </a:r>
          </a:p>
          <a:p>
            <a:pPr lvl="1"/>
            <a:r>
              <a:rPr lang="en-CA"/>
              <a:t>the </a:t>
            </a:r>
            <a:r>
              <a:rPr lang="en-CA" dirty="0"/>
              <a:t>program continues</a:t>
            </a:r>
          </a:p>
          <a:p>
            <a:r>
              <a:rPr lang="en-CA" dirty="0"/>
              <a:t>If an </a:t>
            </a:r>
            <a:r>
              <a:rPr lang="en-CA"/>
              <a:t>exception occurs:</a:t>
            </a:r>
          </a:p>
          <a:p>
            <a:pPr lvl="1"/>
            <a:r>
              <a:rPr lang="en-CA"/>
              <a:t>the rest of the try is skipped, and </a:t>
            </a:r>
          </a:p>
          <a:p>
            <a:pPr lvl="1"/>
            <a:r>
              <a:rPr lang="en-CA"/>
              <a:t>the except </a:t>
            </a:r>
            <a:r>
              <a:rPr lang="en-CA" dirty="0"/>
              <a:t>block </a:t>
            </a:r>
            <a:r>
              <a:rPr lang="en-CA"/>
              <a:t>is executed, and </a:t>
            </a:r>
          </a:p>
          <a:p>
            <a:pPr lvl="1"/>
            <a:r>
              <a:rPr lang="en-CA"/>
              <a:t>the </a:t>
            </a:r>
            <a:r>
              <a:rPr lang="en-CA" dirty="0"/>
              <a:t>program continues after </a:t>
            </a:r>
            <a:r>
              <a:rPr lang="en-CA"/>
              <a:t>the except block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8F1A-B77C-4E0C-9E6F-54FDD458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10: Exceptions, FS, OS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21A0C-03C7-4543-AF29-FEDDF593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45E-56B6-491B-BB8E-D3730EBF956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03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3292</Words>
  <Application>Microsoft Office PowerPoint</Application>
  <PresentationFormat>Widescreen</PresentationFormat>
  <Paragraphs>403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Trebuchet MS (Body)</vt:lpstr>
      <vt:lpstr>Wingdings 3</vt:lpstr>
      <vt:lpstr>Office Theme</vt:lpstr>
      <vt:lpstr>COMP 1516</vt:lpstr>
      <vt:lpstr>Learning Outcomes</vt:lpstr>
      <vt:lpstr>Error and Exception Handling</vt:lpstr>
      <vt:lpstr>Runtime Errors and Exceptions</vt:lpstr>
      <vt:lpstr>TypeError vs. ValueError</vt:lpstr>
      <vt:lpstr>Exception: Example</vt:lpstr>
      <vt:lpstr>Exception Handling</vt:lpstr>
      <vt:lpstr>Exception Handling: Example</vt:lpstr>
      <vt:lpstr>Exception Handling: Basics</vt:lpstr>
      <vt:lpstr>Exception Handling: Multiple Handlers</vt:lpstr>
      <vt:lpstr>Exception Handling: Multiple Handlers</vt:lpstr>
      <vt:lpstr>Exception Handling: Multiple Handlers</vt:lpstr>
      <vt:lpstr>Exception Handling: Cleanup</vt:lpstr>
      <vt:lpstr>Exception Handling: Cleanup Example</vt:lpstr>
      <vt:lpstr>Raising Exceptions</vt:lpstr>
      <vt:lpstr>Raising Exceptions</vt:lpstr>
      <vt:lpstr>Exceptions with Functions</vt:lpstr>
      <vt:lpstr>Exceptions with Functions</vt:lpstr>
      <vt:lpstr>Exceptions with docstring: Example</vt:lpstr>
      <vt:lpstr>Interacting with the Filesystem</vt:lpstr>
      <vt:lpstr>Portability and Filepaths</vt:lpstr>
      <vt:lpstr>Other OS Functions</vt:lpstr>
      <vt:lpstr>OS Functions: os.walk()</vt:lpstr>
      <vt:lpstr>OS Functions: os.walk()</vt:lpstr>
      <vt:lpstr>commandline arguments</vt:lpstr>
      <vt:lpstr>Exception handling 1</vt:lpstr>
      <vt:lpstr>Exception handling 2</vt:lpstr>
      <vt:lpstr>Exception handling 3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</dc:title>
  <dc:creator>Mike Mulder</dc:creator>
  <cp:lastModifiedBy>jason harrison</cp:lastModifiedBy>
  <cp:revision>83</cp:revision>
  <dcterms:created xsi:type="dcterms:W3CDTF">2020-08-31T14:11:00Z</dcterms:created>
  <dcterms:modified xsi:type="dcterms:W3CDTF">2021-06-04T23:27:37Z</dcterms:modified>
</cp:coreProperties>
</file>