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80" r:id="rId4"/>
    <p:sldId id="281" r:id="rId5"/>
    <p:sldId id="282" r:id="rId6"/>
    <p:sldId id="283" r:id="rId7"/>
    <p:sldId id="284" r:id="rId8"/>
    <p:sldId id="285" r:id="rId9"/>
    <p:sldId id="295" r:id="rId10"/>
    <p:sldId id="294" r:id="rId11"/>
    <p:sldId id="293" r:id="rId12"/>
    <p:sldId id="292" r:id="rId13"/>
    <p:sldId id="290" r:id="rId14"/>
    <p:sldId id="291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A655-4335-45E8-89B2-3FC7D00D9107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AE838-DC18-47F2-8FDD-95988D565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27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– hide details</a:t>
            </a:r>
          </a:p>
          <a:p>
            <a:r>
              <a:rPr lang="en-US" dirty="0"/>
              <a:t>Encapsulation – self contained</a:t>
            </a:r>
          </a:p>
          <a:p>
            <a:r>
              <a:rPr lang="en-US" dirty="0"/>
              <a:t>Inheritance – objects can inherit attributes and behaviors from other objects (parent/child)</a:t>
            </a:r>
          </a:p>
          <a:p>
            <a:r>
              <a:rPr lang="en-US" dirty="0"/>
              <a:t>Polymorphism – child objects an override behavior of parent objects – different meaning in different contexts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CD58-0164-4A81-8E48-A96A8F33F856}" type="datetime1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8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FFCD-6344-402B-A5C1-BA76813F6948}" type="datetime1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4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1D7-3151-4A99-891E-09BD6CD68B14}" type="datetime1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5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0F09-3C79-46C4-A9EE-F605BDC1291B}" type="datetime1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1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BF75-C04A-4B1A-B345-EB4B620A1C2C}" type="datetime1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8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5F0E-AF96-4E51-82A0-E0839326EF8A}" type="datetime1">
              <a:rPr lang="en-CA" smtClean="0"/>
              <a:t>2020-11-28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1C5-60AF-41A5-A09C-97B0D6ACA90D}" type="datetime1">
              <a:rPr lang="en-CA" smtClean="0"/>
              <a:t>2020-11-28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1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566-378C-482F-ADF6-370B79DE9140}" type="datetime1">
              <a:rPr lang="en-CA" smtClean="0"/>
              <a:t>2020-11-28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845-6738-4EDE-B47A-7AF73861638D}" type="datetime1">
              <a:rPr lang="en-CA" smtClean="0"/>
              <a:t>2020-11-28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6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D809-F647-4AEE-A852-EB745F072641}" type="datetime1">
              <a:rPr lang="en-CA" smtClean="0"/>
              <a:t>2020-11-28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B3C5-6EF8-436F-ABD4-1E2D150FC638}" type="datetime1">
              <a:rPr lang="en-CA" smtClean="0"/>
              <a:t>2020-11-28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1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A5D7-25D5-4EB8-9570-5D732C9EEB80}" type="datetime1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6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2F1F-7D9F-544C-BF99-7568B65A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B225-8320-044D-AD5C-5C2FE4F75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Fundamentals with Python </a:t>
            </a:r>
            <a:r>
              <a:rPr lang="en-US" sz="2400"/>
              <a:t>– Lesson 11</a:t>
            </a:r>
          </a:p>
          <a:p>
            <a:r>
              <a:rPr lang="en-US"/>
              <a:t>Object-oriented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98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DF75-C8CF-443F-A667-0D97A9B1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Dog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E75A-EA48-4C07-943D-3766BA89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Dog.py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E8F16-040C-4F03-B3B5-C0C781B35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class Dog:</a:t>
            </a:r>
          </a:p>
          <a:p>
            <a:pPr marL="0" indent="0">
              <a:buNone/>
            </a:pPr>
            <a:r>
              <a:rPr lang="en-US"/>
              <a:t>    """The attributes and behaviors for all dogs go here"""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# constructor: code that is called automatically each time</a:t>
            </a:r>
          </a:p>
          <a:p>
            <a:pPr marL="0" indent="0">
              <a:buNone/>
            </a:pPr>
            <a:r>
              <a:rPr lang="en-US"/>
              <a:t>    # a Dog object is made</a:t>
            </a:r>
          </a:p>
          <a:p>
            <a:pPr marL="0" indent="0">
              <a:buNone/>
            </a:pPr>
            <a:r>
              <a:rPr lang="en-US"/>
              <a:t>    def __init__(self, name, weight_kg, year_born, breed):</a:t>
            </a:r>
          </a:p>
          <a:p>
            <a:pPr marL="0" indent="0">
              <a:buNone/>
            </a:pPr>
            <a:r>
              <a:rPr lang="en-US"/>
              <a:t>        self.name = name</a:t>
            </a:r>
          </a:p>
          <a:p>
            <a:pPr marL="0" indent="0">
              <a:buNone/>
            </a:pPr>
            <a:r>
              <a:rPr lang="en-US"/>
              <a:t>        self.weight_lb = weight_kg * 2.2</a:t>
            </a:r>
          </a:p>
          <a:p>
            <a:pPr marL="0" indent="0">
              <a:buNone/>
            </a:pPr>
            <a:r>
              <a:rPr lang="en-US"/>
              <a:t>        self.birth_year = year_born</a:t>
            </a:r>
          </a:p>
          <a:p>
            <a:pPr marL="0" indent="0">
              <a:buNone/>
            </a:pPr>
            <a:r>
              <a:rPr lang="en-US"/>
              <a:t>        self.breed = breed</a:t>
            </a:r>
          </a:p>
          <a:p>
            <a:endParaRPr lang="en-US"/>
          </a:p>
          <a:p>
            <a:endParaRPr lang="en-US"/>
          </a:p>
          <a:p>
            <a:r>
              <a:rPr lang="en-CA"/>
              <a:t>The variables prefixed with “self.” are the object’s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C8BB0-461D-4E4B-96B3-34294BCE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main.py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CE5B-0851-43A1-89DB-95B7A1193C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from Dog import Dog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dog1 = Dog("Rocky", 45.4, 2013, "Pitbull")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dog2 = Dog("Snoopy", 79.1, 2018, "German Shepherd")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print(dog1.weight_lb)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print(dog1.birth_year)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print(dog1.breed)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print("---------------------")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print(dog2.weight_lb)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print(dog2.birth_year)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print(dog2.breed)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if __name__ 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main()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BF67E6-1332-4B1F-B97F-BE209C5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89407B-ED3A-468A-BED0-26FB97F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10</a:t>
            </a:fld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E32EF-A62C-4920-A29A-685B3C11F17E}"/>
              </a:ext>
            </a:extLst>
          </p:cNvPr>
          <p:cNvGrpSpPr/>
          <p:nvPr/>
        </p:nvGrpSpPr>
        <p:grpSpPr>
          <a:xfrm>
            <a:off x="1169773" y="3921396"/>
            <a:ext cx="3450509" cy="1490863"/>
            <a:chOff x="1169773" y="3921396"/>
            <a:chExt cx="3450509" cy="14908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2DFB4-4A7A-457B-BFCF-F7A0CBFE6921}"/>
                </a:ext>
              </a:extLst>
            </p:cNvPr>
            <p:cNvCxnSpPr/>
            <p:nvPr/>
          </p:nvCxnSpPr>
          <p:spPr>
            <a:xfrm flipH="1">
              <a:off x="2372497" y="3929449"/>
              <a:ext cx="82379" cy="24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F0AF6A-A646-4E72-B652-239C5A3A597A}"/>
                </a:ext>
              </a:extLst>
            </p:cNvPr>
            <p:cNvCxnSpPr/>
            <p:nvPr/>
          </p:nvCxnSpPr>
          <p:spPr>
            <a:xfrm flipH="1">
              <a:off x="2530135" y="4001659"/>
              <a:ext cx="494271" cy="444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4CC782-E27C-4761-B367-FBCF8E9C9242}"/>
                </a:ext>
              </a:extLst>
            </p:cNvPr>
            <p:cNvCxnSpPr/>
            <p:nvPr/>
          </p:nvCxnSpPr>
          <p:spPr>
            <a:xfrm flipH="1">
              <a:off x="2740398" y="3921396"/>
              <a:ext cx="873211" cy="782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B444CB-94DB-4AA7-BC40-E3A5544A6341}"/>
                </a:ext>
              </a:extLst>
            </p:cNvPr>
            <p:cNvCxnSpPr/>
            <p:nvPr/>
          </p:nvCxnSpPr>
          <p:spPr>
            <a:xfrm flipH="1">
              <a:off x="2412541" y="3982480"/>
              <a:ext cx="2207741" cy="1008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E63161-CE0D-4BD2-8719-CF5B96BEA908}"/>
                </a:ext>
              </a:extLst>
            </p:cNvPr>
            <p:cNvSpPr/>
            <p:nvPr/>
          </p:nvSpPr>
          <p:spPr>
            <a:xfrm>
              <a:off x="1169773" y="4176584"/>
              <a:ext cx="972065" cy="1235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03839D-97EF-4057-8B98-E3D29A3B1A46}"/>
              </a:ext>
            </a:extLst>
          </p:cNvPr>
          <p:cNvSpPr txBox="1"/>
          <p:nvPr/>
        </p:nvSpPr>
        <p:spPr>
          <a:xfrm>
            <a:off x="9451602" y="3664500"/>
            <a:ext cx="2493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Rocky</a:t>
            </a:r>
          </a:p>
          <a:p>
            <a:r>
              <a:rPr lang="en-US"/>
              <a:t>99.88000000000001</a:t>
            </a:r>
          </a:p>
          <a:p>
            <a:r>
              <a:rPr lang="en-US"/>
              <a:t>2013</a:t>
            </a:r>
          </a:p>
          <a:p>
            <a:r>
              <a:rPr lang="en-US"/>
              <a:t>Pitbull</a:t>
            </a:r>
          </a:p>
          <a:p>
            <a:r>
              <a:rPr lang="en-US"/>
              <a:t>---------------------</a:t>
            </a:r>
          </a:p>
          <a:p>
            <a:r>
              <a:rPr lang="en-US"/>
              <a:t>Snoopy</a:t>
            </a:r>
          </a:p>
          <a:p>
            <a:r>
              <a:rPr lang="en-US"/>
              <a:t>174.02</a:t>
            </a:r>
          </a:p>
          <a:p>
            <a:r>
              <a:rPr lang="en-US"/>
              <a:t>2018</a:t>
            </a:r>
          </a:p>
          <a:p>
            <a:r>
              <a:rPr lang="en-US"/>
              <a:t>German Shepherd</a:t>
            </a:r>
          </a:p>
          <a:p>
            <a:r>
              <a:rPr lang="en-US"/>
              <a:t>woof!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85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5815-ED93-4AFA-B0A0-5FFA6B1B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example: Book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27DD-DCB6-4E61-9DA5-BA44EC5A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650" y="1441622"/>
            <a:ext cx="5420926" cy="4748041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class Book: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def __init__(self, title, num_pages):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#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# the next 2 lines store the parameters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# this object's instance variables (attributes)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lang="en-US" b="1"/>
              <a:t>self.title = </a:t>
            </a:r>
            <a:r>
              <a:rPr lang="en-US"/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lang="en-US" b="1"/>
              <a:t>self.number_of_pages = </a:t>
            </a:r>
            <a:r>
              <a:rPr lang="en-US"/>
              <a:t>num_pages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def print_book_details(self):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print("%s has %d pages" % (self.title, self.number_of_pages))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# first Book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book1 = Book("Harry Potter", 700)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# second Book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book2 = Book("Lord of the Rings", 600)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print(book1.title)  # accessing book1's attributes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print(book1.number_of_pages)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book1.print_book_details()  # call book1's methods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print(book2.title)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print(book2.number_of_pages)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book2.print_book_details()  # call book2's methods</a:t>
            </a:r>
          </a:p>
          <a:p>
            <a:pPr>
              <a:spcBef>
                <a:spcPts val="0"/>
              </a:spcBef>
            </a:pP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F6D3CD-ECC7-46F5-BA09-B73D24730C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book1 and book2 are objects of the Book class</a:t>
            </a:r>
          </a:p>
          <a:p>
            <a:r>
              <a:rPr lang="en-US"/>
              <a:t>print_book_details() is a Book method</a:t>
            </a:r>
          </a:p>
          <a:p>
            <a:r>
              <a:rPr lang="en-CA"/>
              <a:t>self.title and self.number_of_pages are Book attributes (aka fields/instance variables)</a:t>
            </a:r>
          </a:p>
          <a:p>
            <a:r>
              <a:rPr lang="en-CA"/>
              <a:t>title and num_pages are method parameters which are destroyed when the constructor finishes running</a:t>
            </a:r>
          </a:p>
          <a:p>
            <a:r>
              <a:rPr lang="en-CA"/>
              <a:t>the important part of the constructor is the actual assignment of parameter values to instance variables (shown in bold here)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CC0E2-4DB7-4880-99AC-8C5DC98C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ED63-994B-48EE-BD3E-7D717B9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11</a:t>
            </a:fld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F5F24-946F-43D8-AB1A-C247B5BE4D7E}"/>
              </a:ext>
            </a:extLst>
          </p:cNvPr>
          <p:cNvCxnSpPr/>
          <p:nvPr/>
        </p:nvCxnSpPr>
        <p:spPr>
          <a:xfrm flipH="1">
            <a:off x="2108886" y="1927654"/>
            <a:ext cx="148282" cy="7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39D33-1595-41AB-BC63-8683BAD367D5}"/>
              </a:ext>
            </a:extLst>
          </p:cNvPr>
          <p:cNvCxnSpPr/>
          <p:nvPr/>
        </p:nvCxnSpPr>
        <p:spPr>
          <a:xfrm>
            <a:off x="2809103" y="1944130"/>
            <a:ext cx="255373" cy="85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A012-E273-0540-A54C-8BEDB9F8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C8BA-0956-3F4D-9123-6E7100B6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58"/>
            <a:ext cx="3759199" cy="40470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of a Point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move(self,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reset(self):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self.move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BB602-BEFC-8E49-B87E-B42AE7931176}"/>
              </a:ext>
            </a:extLst>
          </p:cNvPr>
          <p:cNvSpPr/>
          <p:nvPr/>
        </p:nvSpPr>
        <p:spPr>
          <a:xfrm>
            <a:off x="6129867" y="1638516"/>
            <a:ext cx="401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of using the Point Class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point1 = Point(50, 75)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point2 = Point(5, </a:t>
            </a:r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10)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point1.move(35, 57)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point2.</a:t>
            </a:r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point1.print_details()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point2.print_details()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9F10F-AC38-9E40-9829-9E722F5DC028}"/>
              </a:ext>
            </a:extLst>
          </p:cNvPr>
          <p:cNvSpPr/>
          <p:nvPr/>
        </p:nvSpPr>
        <p:spPr>
          <a:xfrm>
            <a:off x="6129867" y="3655591"/>
            <a:ext cx="40132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35 57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997D5-8310-FA45-99F8-AD6FC0290F0E}"/>
              </a:ext>
            </a:extLst>
          </p:cNvPr>
          <p:cNvSpPr txBox="1"/>
          <p:nvPr/>
        </p:nvSpPr>
        <p:spPr>
          <a:xfrm>
            <a:off x="4363335" y="1812282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E47F4-002A-084A-8AB8-0CD4D820DCC4}"/>
              </a:ext>
            </a:extLst>
          </p:cNvPr>
          <p:cNvSpPr txBox="1"/>
          <p:nvPr/>
        </p:nvSpPr>
        <p:spPr>
          <a:xfrm>
            <a:off x="4363335" y="2202975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47475-D39A-924B-95EA-D14EC561FADC}"/>
              </a:ext>
            </a:extLst>
          </p:cNvPr>
          <p:cNvSpPr txBox="1"/>
          <p:nvPr/>
        </p:nvSpPr>
        <p:spPr>
          <a:xfrm>
            <a:off x="98868" y="2588809"/>
            <a:ext cx="94934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Instance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08F58-3419-8440-A163-D2B5C4F3F195}"/>
              </a:ext>
            </a:extLst>
          </p:cNvPr>
          <p:cNvSpPr txBox="1"/>
          <p:nvPr/>
        </p:nvSpPr>
        <p:spPr>
          <a:xfrm>
            <a:off x="4329469" y="3980078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DAE4F-7941-284D-95AC-91C01B55D7DE}"/>
              </a:ext>
            </a:extLst>
          </p:cNvPr>
          <p:cNvCxnSpPr>
            <a:cxnSpLocks/>
          </p:cNvCxnSpPr>
          <p:nvPr/>
        </p:nvCxnSpPr>
        <p:spPr>
          <a:xfrm flipH="1" flipV="1">
            <a:off x="2116667" y="1966170"/>
            <a:ext cx="2246668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C3B44-91DE-3445-BBEA-305A89F4D41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911600" y="2356864"/>
            <a:ext cx="451735" cy="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E378B4-8BD7-C745-937E-7734F4C838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48215" y="2700697"/>
            <a:ext cx="475785" cy="149722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DEE8B0-6CA0-AE45-86FD-775D60E39D74}"/>
              </a:ext>
            </a:extLst>
          </p:cNvPr>
          <p:cNvCxnSpPr>
            <a:cxnSpLocks/>
          </p:cNvCxnSpPr>
          <p:nvPr/>
        </p:nvCxnSpPr>
        <p:spPr>
          <a:xfrm flipH="1" flipV="1">
            <a:off x="3445727" y="3235844"/>
            <a:ext cx="883744" cy="789079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771A87-AECC-D24F-9936-2C56F308D6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3905367"/>
            <a:ext cx="1281469" cy="22860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D969ED-EBF5-BB4F-B0BD-58632A1085D4}"/>
              </a:ext>
            </a:extLst>
          </p:cNvPr>
          <p:cNvCxnSpPr>
            <a:cxnSpLocks/>
          </p:cNvCxnSpPr>
          <p:nvPr/>
        </p:nvCxnSpPr>
        <p:spPr>
          <a:xfrm flipH="1">
            <a:off x="3911600" y="4287855"/>
            <a:ext cx="451736" cy="10640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A732BD-138C-C34D-A0C5-88FA8314A39F}"/>
              </a:ext>
            </a:extLst>
          </p:cNvPr>
          <p:cNvSpPr txBox="1"/>
          <p:nvPr/>
        </p:nvSpPr>
        <p:spPr>
          <a:xfrm>
            <a:off x="931333" y="5525235"/>
            <a:ext cx="42333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  <a:r>
              <a:rPr lang="en-US" sz="1400" dirty="0"/>
              <a:t> is the constructor of an object in Python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AD6ECB-1F5B-2C4F-8607-165C76B918EC}"/>
              </a:ext>
            </a:extLst>
          </p:cNvPr>
          <p:cNvSpPr txBox="1"/>
          <p:nvPr/>
        </p:nvSpPr>
        <p:spPr>
          <a:xfrm>
            <a:off x="931333" y="5982434"/>
            <a:ext cx="423333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self</a:t>
            </a:r>
            <a:r>
              <a:rPr lang="en-US" sz="1400" dirty="0"/>
              <a:t> is a reference to the object that the method is being invoked on.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DFA33A-4D77-8E4C-B4DF-F119E49A67EA}"/>
              </a:ext>
            </a:extLst>
          </p:cNvPr>
          <p:cNvSpPr txBox="1"/>
          <p:nvPr/>
        </p:nvSpPr>
        <p:spPr>
          <a:xfrm>
            <a:off x="8898737" y="1951827"/>
            <a:ext cx="1853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Creating Objects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D2AF7-F92D-2A4F-8598-A316F7E4B6B0}"/>
              </a:ext>
            </a:extLst>
          </p:cNvPr>
          <p:cNvSpPr txBox="1"/>
          <p:nvPr/>
        </p:nvSpPr>
        <p:spPr>
          <a:xfrm>
            <a:off x="8898737" y="2619197"/>
            <a:ext cx="1853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Invoking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FA33A-4D77-8E4C-B4DF-F119E49A67EA}"/>
              </a:ext>
            </a:extLst>
          </p:cNvPr>
          <p:cNvSpPr txBox="1"/>
          <p:nvPr/>
        </p:nvSpPr>
        <p:spPr>
          <a:xfrm>
            <a:off x="5520266" y="1101036"/>
            <a:ext cx="1264847" cy="306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Object name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FA33A-4D77-8E4C-B4DF-F119E49A67EA}"/>
              </a:ext>
            </a:extLst>
          </p:cNvPr>
          <p:cNvSpPr txBox="1"/>
          <p:nvPr/>
        </p:nvSpPr>
        <p:spPr>
          <a:xfrm>
            <a:off x="7155709" y="1099546"/>
            <a:ext cx="11799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Class name</a:t>
            </a:r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D969ED-EBF5-BB4F-B0BD-58632A1085D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52690" y="1407324"/>
            <a:ext cx="359551" cy="502368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D969ED-EBF5-BB4F-B0BD-58632A1085D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17537" y="1407323"/>
            <a:ext cx="328126" cy="489946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CF6E-7538-4D4F-BDF9-07CA76F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7663F6-43ED-4EDF-9BBF-1BE6F27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38" grpId="0" animBg="1"/>
      <p:bldP spid="40" grpId="0" animBg="1"/>
      <p:bldP spid="41" grpId="0" animBg="1"/>
      <p:bldP spid="42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vs.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 – There is one class definition </a:t>
            </a:r>
            <a:r>
              <a:rPr lang="en-CA"/>
              <a:t>for an entire general </a:t>
            </a:r>
            <a:r>
              <a:rPr lang="en-CA" dirty="0"/>
              <a:t>category. It is the code that defines the structure – i.e., attributes and methods – </a:t>
            </a:r>
            <a:r>
              <a:rPr lang="en-CA"/>
              <a:t>that all objects </a:t>
            </a:r>
            <a:r>
              <a:rPr lang="en-CA" dirty="0"/>
              <a:t>of this class will </a:t>
            </a:r>
            <a:r>
              <a:rPr lang="en-CA"/>
              <a:t>have. E.g. class Dog stores all the data (e.g. breed) and behaviors (e.g. bark()) common to all dogs.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Object</a:t>
            </a:r>
            <a:r>
              <a:rPr lang="en-CA" dirty="0"/>
              <a:t> – Many objects can be created from a class. Each object will have the same attributes and methods as per the class definition. </a:t>
            </a:r>
            <a:r>
              <a:rPr lang="en-CA"/>
              <a:t>The VALUES </a:t>
            </a:r>
            <a:r>
              <a:rPr lang="en-CA" dirty="0"/>
              <a:t>of the attributes – i.e., the state – can be different for each </a:t>
            </a:r>
            <a:r>
              <a:rPr lang="en-CA"/>
              <a:t>object. E.g. My dog is a pitbull and barks loudly; another dog could be a pug and barks quietly.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5FE9-EC51-47D2-9D5F-8B6AD5A4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FFE73-D8B5-4055-9EF2-E4ED0D3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9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BankAccount </a:t>
            </a:r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44951" cy="402876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Let’s create </a:t>
            </a:r>
            <a:r>
              <a:rPr lang="en-CA"/>
              <a:t>a BankAccount </a:t>
            </a:r>
            <a:r>
              <a:rPr lang="en-CA" dirty="0"/>
              <a:t>class </a:t>
            </a:r>
            <a:r>
              <a:rPr lang="en-CA"/>
              <a:t>and BankAccount </a:t>
            </a:r>
            <a:r>
              <a:rPr lang="en-CA" dirty="0"/>
              <a:t>objects</a:t>
            </a:r>
          </a:p>
          <a:p>
            <a:r>
              <a:rPr lang="en-CA"/>
              <a:t>A BankAccount </a:t>
            </a:r>
            <a:r>
              <a:rPr lang="en-CA" dirty="0"/>
              <a:t>represents </a:t>
            </a:r>
            <a:r>
              <a:rPr lang="en-CA"/>
              <a:t>a bank account in a bank</a:t>
            </a:r>
            <a:endParaRPr lang="en-CA" dirty="0"/>
          </a:p>
          <a:p>
            <a:r>
              <a:rPr lang="en-CA" dirty="0"/>
              <a:t>What attributes would </a:t>
            </a:r>
            <a:r>
              <a:rPr lang="en-CA"/>
              <a:t>the BankAccount </a:t>
            </a:r>
            <a:r>
              <a:rPr lang="en-CA" dirty="0"/>
              <a:t>class have?</a:t>
            </a:r>
          </a:p>
          <a:p>
            <a:r>
              <a:rPr lang="en-CA" dirty="0"/>
              <a:t>What methods would it have?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644" y="2932771"/>
            <a:ext cx="1616927" cy="13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BankAccount</a:t>
            </a:r>
            <a:endParaRPr lang="en-CA" dirty="0"/>
          </a:p>
          <a:p>
            <a:pPr algn="ctr"/>
            <a:r>
              <a:rPr lang="en-CA" dirty="0"/>
              <a:t>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8783443" y="1495542"/>
            <a:ext cx="1616927" cy="1318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Bill Gates’ account # 12345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783443" y="4441323"/>
            <a:ext cx="1616927" cy="1323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  <a:r>
              <a:rPr lang="en-CA"/>
              <a:t>our brother’s bank account # 44444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783443" y="2965993"/>
            <a:ext cx="1616927" cy="1323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Your account # 98765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7047571" y="2155032"/>
            <a:ext cx="1735872" cy="143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7047571" y="3585118"/>
            <a:ext cx="1735872" cy="42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7047571" y="3585118"/>
            <a:ext cx="1735872" cy="1518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7C9BC-4F4E-4959-8EC2-A11FDCAD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DBE23F-99E8-41CF-B30D-7077419C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3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EFF7-D69B-7841-9C49-B789F081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Best Practices: </a:t>
            </a:r>
            <a:r>
              <a:rPr lang="en-US" dirty="0"/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FDE7-0709-F441-82C9-A3D6D741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675" y="1246175"/>
            <a:ext cx="4185623" cy="576262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5E20-8EB5-494D-A5F8-46B2D0AD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704" y="1822437"/>
            <a:ext cx="4473146" cy="464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DocString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""" Point Class Description """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""" Constructor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move(self,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Method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reset(self):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Method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self.move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Method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891AB-3EF4-1843-B10D-C8A83F85B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179" y="1246175"/>
            <a:ext cx="4185618" cy="576262"/>
          </a:xfrm>
        </p:spPr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7427-ABF5-174D-A957-040782182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49795" y="1822437"/>
            <a:ext cx="6680885" cy="3304117"/>
          </a:xfrm>
        </p:spPr>
        <p:txBody>
          <a:bodyPr>
            <a:normAutofit lnSpcReduction="10000"/>
          </a:bodyPr>
          <a:lstStyle/>
          <a:p>
            <a:r>
              <a:rPr lang="en-US" sz="2000"/>
              <a:t>Class Name: 	</a:t>
            </a:r>
            <a:r>
              <a:rPr lang="en-CA" sz="2000"/>
              <a:t>CapitalizedWords </a:t>
            </a:r>
            <a:r>
              <a:rPr lang="en-CA" sz="2000" dirty="0"/>
              <a:t>(aka CamelCase) </a:t>
            </a:r>
          </a:p>
          <a:p>
            <a:pPr lvl="1"/>
            <a:r>
              <a:rPr lang="en-CA" sz="2000"/>
              <a:t>class BankAccount</a:t>
            </a:r>
            <a:endParaRPr lang="en-CA" sz="2000" dirty="0"/>
          </a:p>
          <a:p>
            <a:r>
              <a:rPr lang="en-CA" sz="2000"/>
              <a:t>Attributes: 	lower_snake_case</a:t>
            </a:r>
          </a:p>
          <a:p>
            <a:pPr lvl="1"/>
            <a:r>
              <a:rPr lang="en-CA" sz="2000"/>
              <a:t>account_balance_usd</a:t>
            </a:r>
          </a:p>
          <a:p>
            <a:r>
              <a:rPr lang="en-CA" sz="2000"/>
              <a:t>Methods: 	lower_snake_case</a:t>
            </a:r>
            <a:endParaRPr lang="en-CA" sz="2000" dirty="0"/>
          </a:p>
          <a:p>
            <a:pPr lvl="1"/>
            <a:r>
              <a:rPr lang="en-CA" sz="2000" dirty="0" err="1"/>
              <a:t>get_account</a:t>
            </a:r>
            <a:r>
              <a:rPr lang="en-CA" sz="2000" err="1"/>
              <a:t>_</a:t>
            </a:r>
            <a:r>
              <a:rPr lang="en-CA" sz="2000"/>
              <a:t>balance_usd()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A8D09-1731-654D-8CBE-EC9E4CE532C5}"/>
              </a:ext>
            </a:extLst>
          </p:cNvPr>
          <p:cNvSpPr txBox="1"/>
          <p:nvPr/>
        </p:nvSpPr>
        <p:spPr>
          <a:xfrm>
            <a:off x="5189312" y="4017248"/>
            <a:ext cx="4631351" cy="23391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Visibility</a:t>
            </a:r>
          </a:p>
          <a:p>
            <a:r>
              <a:rPr lang="en-US" sz="1600" dirty="0"/>
              <a:t>All attributes and methods in a Python class are publicly accessible.</a:t>
            </a:r>
          </a:p>
          <a:p>
            <a:endParaRPr lang="en-US" sz="1600" dirty="0"/>
          </a:p>
          <a:p>
            <a:r>
              <a:rPr lang="en-US" sz="1600" dirty="0"/>
              <a:t>Convention is to use an underscore in front of the name of an attribute or method to indicate it is private.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  <a:r>
              <a:rPr lang="en-US" sz="1600"/>
              <a:t>: _</a:t>
            </a:r>
            <a:r>
              <a:rPr lang="en-US" sz="1600" dirty="0" err="1"/>
              <a:t>account</a:t>
            </a:r>
            <a:r>
              <a:rPr lang="en-US" sz="1600" err="1"/>
              <a:t>_</a:t>
            </a:r>
            <a:r>
              <a:rPr lang="en-US" sz="1600"/>
              <a:t>balance_usd</a:t>
            </a:r>
            <a:endParaRPr lang="en-US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E1AF1C-4A49-41B0-BC2B-5D02EEAA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07990-AB9A-4EAF-8D34-51F444A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Define </a:t>
            </a:r>
            <a:r>
              <a:rPr lang="en-CA" dirty="0"/>
              <a:t>Object Oriented Programming (OOP)</a:t>
            </a:r>
          </a:p>
          <a:p>
            <a:pPr lvl="1"/>
            <a:r>
              <a:rPr lang="en-CA" dirty="0"/>
              <a:t>Contrast with </a:t>
            </a:r>
            <a:r>
              <a:rPr lang="en-CA"/>
              <a:t>Procedural Programming (which we have done so far)</a:t>
            </a:r>
            <a:endParaRPr lang="en-CA" dirty="0"/>
          </a:p>
          <a:p>
            <a:r>
              <a:rPr lang="en-CA" dirty="0"/>
              <a:t>Identify the parts of </a:t>
            </a:r>
            <a:r>
              <a:rPr lang="en-CA"/>
              <a:t>a class </a:t>
            </a:r>
            <a:r>
              <a:rPr lang="en-CA" dirty="0"/>
              <a:t>definition</a:t>
            </a:r>
          </a:p>
          <a:p>
            <a:r>
              <a:rPr lang="en-CA"/>
              <a:t>Identify the relationship </a:t>
            </a:r>
            <a:r>
              <a:rPr lang="en-CA" dirty="0"/>
              <a:t>between </a:t>
            </a:r>
            <a:r>
              <a:rPr lang="en-CA"/>
              <a:t>a class </a:t>
            </a:r>
            <a:r>
              <a:rPr lang="en-CA" dirty="0"/>
              <a:t>and </a:t>
            </a:r>
            <a:r>
              <a:rPr lang="en-CA"/>
              <a:t>an object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2603F-BC65-492B-8ED0-6A6AB43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F1B46-121D-4D3C-987C-0D8A0BD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6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057"/>
            <a:ext cx="10676466" cy="46804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</a:t>
            </a:r>
            <a:r>
              <a:rPr lang="en-US"/>
              <a:t>is OOP?</a:t>
            </a:r>
            <a:endParaRPr lang="en-US" dirty="0"/>
          </a:p>
          <a:p>
            <a:pPr lvl="1"/>
            <a:r>
              <a:rPr lang="en-CA" dirty="0"/>
              <a:t>A </a:t>
            </a:r>
            <a:r>
              <a:rPr lang="en-CA"/>
              <a:t>programming paradigm organized </a:t>
            </a:r>
            <a:r>
              <a:rPr lang="en-CA" dirty="0"/>
              <a:t>around </a:t>
            </a:r>
            <a:r>
              <a:rPr lang="en-CA" b="1"/>
              <a:t>objects </a:t>
            </a:r>
            <a:r>
              <a:rPr lang="en-CA"/>
              <a:t>(in addition to actions) </a:t>
            </a:r>
            <a:r>
              <a:rPr lang="en-CA" dirty="0"/>
              <a:t>and </a:t>
            </a:r>
            <a:r>
              <a:rPr lang="en-CA"/>
              <a:t>data (in addition to logic).</a:t>
            </a:r>
            <a:endParaRPr lang="en-CA" dirty="0"/>
          </a:p>
          <a:p>
            <a:pPr lvl="1"/>
            <a:r>
              <a:rPr lang="en-CA" dirty="0"/>
              <a:t>Objects have </a:t>
            </a:r>
            <a:r>
              <a:rPr lang="en-CA" b="1" dirty="0"/>
              <a:t>attributes</a:t>
            </a:r>
            <a:r>
              <a:rPr lang="en-CA" dirty="0"/>
              <a:t> (i.e., data) </a:t>
            </a:r>
            <a:r>
              <a:rPr lang="en-CA"/>
              <a:t>and methods (i.e., behaviors)</a:t>
            </a:r>
          </a:p>
          <a:p>
            <a:pPr lvl="2"/>
            <a:r>
              <a:rPr lang="en-CA"/>
              <a:t>E.g. A Dog object has attributes like “breed” and “weightKg” and methods like “bark()”</a:t>
            </a:r>
            <a:endParaRPr lang="en-CA" dirty="0"/>
          </a:p>
          <a:p>
            <a:pPr lvl="1"/>
            <a:r>
              <a:rPr lang="en-CA"/>
              <a:t>Objects are </a:t>
            </a:r>
            <a:r>
              <a:rPr lang="en-CA" u="sng"/>
              <a:t>nouns</a:t>
            </a:r>
            <a:r>
              <a:rPr lang="en-CA"/>
              <a:t>, and may </a:t>
            </a:r>
            <a:r>
              <a:rPr lang="en-CA" dirty="0"/>
              <a:t>correspond to:</a:t>
            </a:r>
          </a:p>
          <a:p>
            <a:pPr lvl="2"/>
            <a:r>
              <a:rPr lang="en-CA" dirty="0"/>
              <a:t>Real-world </a:t>
            </a:r>
            <a:r>
              <a:rPr lang="en-CA"/>
              <a:t>entities 	(e.g., </a:t>
            </a:r>
            <a:r>
              <a:rPr lang="en-CA" dirty="0"/>
              <a:t>shopping cart for </a:t>
            </a:r>
            <a:r>
              <a:rPr lang="en-CA"/>
              <a:t>online retailers)</a:t>
            </a:r>
            <a:endParaRPr lang="en-CA" dirty="0"/>
          </a:p>
          <a:p>
            <a:pPr lvl="2"/>
            <a:r>
              <a:rPr lang="en-CA" dirty="0"/>
              <a:t>Abstract </a:t>
            </a:r>
            <a:r>
              <a:rPr lang="en-CA"/>
              <a:t>entities 	(e.g., </a:t>
            </a:r>
            <a:r>
              <a:rPr lang="en-CA" dirty="0"/>
              <a:t>measurement translation service)</a:t>
            </a:r>
          </a:p>
          <a:p>
            <a:pPr lvl="1"/>
            <a:r>
              <a:rPr lang="en-US"/>
              <a:t>Four Pillars of OOP (advanced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2A68-D9C8-42E7-A190-FC4997D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90180-913C-4B65-BDDC-61749C06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0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Programming vs. OOP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0A565-04C6-6E48-B5DD-54745E7CE31C}"/>
              </a:ext>
            </a:extLst>
          </p:cNvPr>
          <p:cNvSpPr/>
          <p:nvPr/>
        </p:nvSpPr>
        <p:spPr>
          <a:xfrm>
            <a:off x="1727610" y="1981197"/>
            <a:ext cx="3454400" cy="4003963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ED07A-C1FF-E449-913D-1D8B138DAA46}"/>
              </a:ext>
            </a:extLst>
          </p:cNvPr>
          <p:cNvSpPr txBox="1"/>
          <p:nvPr/>
        </p:nvSpPr>
        <p:spPr>
          <a:xfrm>
            <a:off x="1727610" y="1388532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Procedural Programming</a:t>
            </a:r>
          </a:p>
          <a:p>
            <a:pPr algn="ctr"/>
            <a:r>
              <a:rPr lang="en-US" b="1"/>
              <a:t>(what we’ve done lessons 1-10)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C2B37-25B8-E24B-8294-24369CBD3357}"/>
              </a:ext>
            </a:extLst>
          </p:cNvPr>
          <p:cNvSpPr/>
          <p:nvPr/>
        </p:nvSpPr>
        <p:spPr>
          <a:xfrm>
            <a:off x="6384276" y="1981198"/>
            <a:ext cx="3454400" cy="3987804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6C2CA-C939-B847-842B-6FD46533BC96}"/>
              </a:ext>
            </a:extLst>
          </p:cNvPr>
          <p:cNvSpPr txBox="1"/>
          <p:nvPr/>
        </p:nvSpPr>
        <p:spPr>
          <a:xfrm>
            <a:off x="6384276" y="1388532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 </a:t>
            </a:r>
            <a:r>
              <a:rPr lang="en-US" b="1"/>
              <a:t>Oriented Programming</a:t>
            </a:r>
          </a:p>
          <a:p>
            <a:pPr algn="ctr"/>
            <a:r>
              <a:rPr lang="en-US" b="1"/>
              <a:t>(what we will do this lesson)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8F3CA-AC36-3D4C-B07A-F5533001571F}"/>
              </a:ext>
            </a:extLst>
          </p:cNvPr>
          <p:cNvSpPr/>
          <p:nvPr/>
        </p:nvSpPr>
        <p:spPr>
          <a:xfrm>
            <a:off x="2218676" y="4893740"/>
            <a:ext cx="2438400" cy="4910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4A426F-1CC7-0049-AFA6-F6A5CF1894BE}"/>
              </a:ext>
            </a:extLst>
          </p:cNvPr>
          <p:cNvSpPr/>
          <p:nvPr/>
        </p:nvSpPr>
        <p:spPr>
          <a:xfrm>
            <a:off x="2540410" y="5515002"/>
            <a:ext cx="1828800" cy="267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01BF-B19E-824D-8E71-8FB71C7861B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437876" y="2658538"/>
            <a:ext cx="16934" cy="872068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8D1BF2-9C58-BE46-9B30-8F15FDED409F}"/>
              </a:ext>
            </a:extLst>
          </p:cNvPr>
          <p:cNvSpPr/>
          <p:nvPr/>
        </p:nvSpPr>
        <p:spPr>
          <a:xfrm>
            <a:off x="2523476" y="2787700"/>
            <a:ext cx="1828800" cy="267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0196F-7734-2445-8786-A290487CEBB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437876" y="3953940"/>
            <a:ext cx="0" cy="93980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453BF-AAE3-6545-8A2D-5060E72EB311}"/>
              </a:ext>
            </a:extLst>
          </p:cNvPr>
          <p:cNvSpPr/>
          <p:nvPr/>
        </p:nvSpPr>
        <p:spPr>
          <a:xfrm>
            <a:off x="2523476" y="4151868"/>
            <a:ext cx="1828800" cy="267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6F36C-4B55-BA4B-A42A-A8D73F29107F}"/>
              </a:ext>
            </a:extLst>
          </p:cNvPr>
          <p:cNvSpPr/>
          <p:nvPr/>
        </p:nvSpPr>
        <p:spPr>
          <a:xfrm>
            <a:off x="2235610" y="3530606"/>
            <a:ext cx="2438400" cy="4910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6C784B-28DF-5543-A940-FA248E27124D}"/>
              </a:ext>
            </a:extLst>
          </p:cNvPr>
          <p:cNvSpPr/>
          <p:nvPr/>
        </p:nvSpPr>
        <p:spPr>
          <a:xfrm>
            <a:off x="2218676" y="2167472"/>
            <a:ext cx="2438400" cy="4910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9702EF-6087-5B44-9CA3-F52679417EC9}"/>
              </a:ext>
            </a:extLst>
          </p:cNvPr>
          <p:cNvSpPr/>
          <p:nvPr/>
        </p:nvSpPr>
        <p:spPr>
          <a:xfrm>
            <a:off x="7434143" y="2353733"/>
            <a:ext cx="1354667" cy="115146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837CE9-5CAC-F249-A841-2E6CD34E5494}"/>
              </a:ext>
            </a:extLst>
          </p:cNvPr>
          <p:cNvSpPr/>
          <p:nvPr/>
        </p:nvSpPr>
        <p:spPr>
          <a:xfrm>
            <a:off x="7654276" y="2506135"/>
            <a:ext cx="914400" cy="398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53D66-D5C9-8745-968C-A5B88B439D29}"/>
              </a:ext>
            </a:extLst>
          </p:cNvPr>
          <p:cNvSpPr/>
          <p:nvPr/>
        </p:nvSpPr>
        <p:spPr>
          <a:xfrm>
            <a:off x="7654276" y="3028435"/>
            <a:ext cx="914400" cy="341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FC7AC-2A04-5142-9360-434D0C23B0F4}"/>
              </a:ext>
            </a:extLst>
          </p:cNvPr>
          <p:cNvSpPr/>
          <p:nvPr/>
        </p:nvSpPr>
        <p:spPr>
          <a:xfrm>
            <a:off x="6655209" y="4064002"/>
            <a:ext cx="1354667" cy="115146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5536A-B4C7-834F-87BE-B43BE31DFB1C}"/>
              </a:ext>
            </a:extLst>
          </p:cNvPr>
          <p:cNvSpPr/>
          <p:nvPr/>
        </p:nvSpPr>
        <p:spPr>
          <a:xfrm>
            <a:off x="6875342" y="4216404"/>
            <a:ext cx="914400" cy="398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7DFA13-39F6-E04A-9D19-D3ED7FF668C5}"/>
              </a:ext>
            </a:extLst>
          </p:cNvPr>
          <p:cNvSpPr/>
          <p:nvPr/>
        </p:nvSpPr>
        <p:spPr>
          <a:xfrm>
            <a:off x="6875342" y="4738704"/>
            <a:ext cx="914400" cy="341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AF39E-C826-D345-8D52-80A15619905F}"/>
              </a:ext>
            </a:extLst>
          </p:cNvPr>
          <p:cNvSpPr/>
          <p:nvPr/>
        </p:nvSpPr>
        <p:spPr>
          <a:xfrm>
            <a:off x="8280809" y="4064002"/>
            <a:ext cx="1354667" cy="115146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8C6CD-7488-494E-8A7F-59CFA4F64A9D}"/>
              </a:ext>
            </a:extLst>
          </p:cNvPr>
          <p:cNvSpPr/>
          <p:nvPr/>
        </p:nvSpPr>
        <p:spPr>
          <a:xfrm>
            <a:off x="8500942" y="4216404"/>
            <a:ext cx="914400" cy="398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CDCDDA-B441-A140-ACF5-C58C6118FC4C}"/>
              </a:ext>
            </a:extLst>
          </p:cNvPr>
          <p:cNvSpPr/>
          <p:nvPr/>
        </p:nvSpPr>
        <p:spPr>
          <a:xfrm>
            <a:off x="8500942" y="4738704"/>
            <a:ext cx="914400" cy="341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A140DD7-6BE7-C847-918E-E51E4AC67A4C}"/>
              </a:ext>
            </a:extLst>
          </p:cNvPr>
          <p:cNvSpPr/>
          <p:nvPr/>
        </p:nvSpPr>
        <p:spPr>
          <a:xfrm rot="9439591">
            <a:off x="7353914" y="4296965"/>
            <a:ext cx="2429522" cy="1268965"/>
          </a:xfrm>
          <a:prstGeom prst="arc">
            <a:avLst>
              <a:gd name="adj1" fmla="val 16149729"/>
              <a:gd name="adj2" fmla="val 0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8A8C574-62AF-BF41-9025-464BB0721402}"/>
              </a:ext>
            </a:extLst>
          </p:cNvPr>
          <p:cNvSpPr/>
          <p:nvPr/>
        </p:nvSpPr>
        <p:spPr>
          <a:xfrm rot="15663170">
            <a:off x="6533773" y="3176261"/>
            <a:ext cx="1834606" cy="1268965"/>
          </a:xfrm>
          <a:prstGeom prst="arc">
            <a:avLst>
              <a:gd name="adj1" fmla="val 16149729"/>
              <a:gd name="adj2" fmla="val 0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7D99DF0-435C-7B44-9A40-36AC1257B579}"/>
              </a:ext>
            </a:extLst>
          </p:cNvPr>
          <p:cNvSpPr/>
          <p:nvPr/>
        </p:nvSpPr>
        <p:spPr>
          <a:xfrm rot="1686861">
            <a:off x="7691377" y="2870716"/>
            <a:ext cx="1834606" cy="1268965"/>
          </a:xfrm>
          <a:prstGeom prst="arc">
            <a:avLst>
              <a:gd name="adj1" fmla="val 16149729"/>
              <a:gd name="adj2" fmla="val 0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4DE1D7-F61F-2D43-998F-BE674C9CA31E}"/>
              </a:ext>
            </a:extLst>
          </p:cNvPr>
          <p:cNvSpPr txBox="1"/>
          <p:nvPr/>
        </p:nvSpPr>
        <p:spPr>
          <a:xfrm>
            <a:off x="140043" y="6163733"/>
            <a:ext cx="43815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is passed </a:t>
            </a:r>
            <a:r>
              <a:rPr lang="en-US" sz="1400"/>
              <a:t>between procedures:</a:t>
            </a:r>
          </a:p>
          <a:p>
            <a:pPr algn="ctr"/>
            <a:r>
              <a:rPr lang="en-US" sz="1400"/>
              <a:t>global vars, local vars, parameters, returns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7E569-D0E0-704F-9355-9A2FBFA29989}"/>
              </a:ext>
            </a:extLst>
          </p:cNvPr>
          <p:cNvSpPr txBox="1"/>
          <p:nvPr/>
        </p:nvSpPr>
        <p:spPr>
          <a:xfrm>
            <a:off x="6282675" y="6078383"/>
            <a:ext cx="17272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class </a:t>
            </a:r>
            <a:r>
              <a:rPr lang="en-US" sz="1400" dirty="0"/>
              <a:t>encapsulates code and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B41C9B-8BFC-954A-A549-B32B217866FB}"/>
              </a:ext>
            </a:extLst>
          </p:cNvPr>
          <p:cNvSpPr txBox="1"/>
          <p:nvPr/>
        </p:nvSpPr>
        <p:spPr>
          <a:xfrm>
            <a:off x="8111475" y="6078383"/>
            <a:ext cx="33226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objects interact with each other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27CB9D-A47C-094B-9D73-07591FBFD7D1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8500943" y="5625071"/>
            <a:ext cx="1271854" cy="45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CF125F-A2FB-EE46-9CEB-583E3791C14B}"/>
              </a:ext>
            </a:extLst>
          </p:cNvPr>
          <p:cNvCxnSpPr>
            <a:stCxn id="54" idx="0"/>
          </p:cNvCxnSpPr>
          <p:nvPr/>
        </p:nvCxnSpPr>
        <p:spPr>
          <a:xfrm flipV="1">
            <a:off x="7146276" y="5215469"/>
            <a:ext cx="56939" cy="862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DA62A13-DF60-254F-ACF1-460C76C064FA}"/>
              </a:ext>
            </a:extLst>
          </p:cNvPr>
          <p:cNvCxnSpPr>
            <a:cxnSpLocks/>
            <a:stCxn id="53" idx="3"/>
            <a:endCxn id="24" idx="3"/>
          </p:cNvCxnSpPr>
          <p:nvPr/>
        </p:nvCxnSpPr>
        <p:spPr>
          <a:xfrm flipH="1" flipV="1">
            <a:off x="4352276" y="4285737"/>
            <a:ext cx="169334" cy="2139606"/>
          </a:xfrm>
          <a:prstGeom prst="bentConnector3">
            <a:avLst>
              <a:gd name="adj1" fmla="val -134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E64E-4BAE-48D3-AA8A-5BE5309E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BAD3F-00F3-4389-94B2-061577A6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63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vs. 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934F1-BF73-4146-859E-8C51DE6A565B}"/>
              </a:ext>
            </a:extLst>
          </p:cNvPr>
          <p:cNvSpPr txBox="1"/>
          <p:nvPr/>
        </p:nvSpPr>
        <p:spPr>
          <a:xfrm>
            <a:off x="1725550" y="2506129"/>
            <a:ext cx="3860799" cy="2585323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Procedural Programming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Top-Down </a:t>
            </a:r>
            <a:r>
              <a:rPr lang="en-US" dirty="0"/>
              <a:t>Design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Limited Code Reuse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Complicated </a:t>
            </a:r>
            <a:r>
              <a:rPr lang="en-US" dirty="0"/>
              <a:t>Code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Global Data Focused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3F78-C4EF-EB40-83CF-B6DD2730B23A}"/>
              </a:ext>
            </a:extLst>
          </p:cNvPr>
          <p:cNvSpPr txBox="1"/>
          <p:nvPr/>
        </p:nvSpPr>
        <p:spPr>
          <a:xfrm>
            <a:off x="6461419" y="2473901"/>
            <a:ext cx="3860799" cy="2585323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 Oriented Programming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Object-Focused </a:t>
            </a:r>
            <a:r>
              <a:rPr lang="en-US" dirty="0"/>
              <a:t>Design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Lots of Code </a:t>
            </a:r>
            <a:r>
              <a:rPr lang="en-US" dirty="0"/>
              <a:t>Reuse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Complex Design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Protected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B360A9-7746-A04B-BE4D-2D75605FB3ED}"/>
              </a:ext>
            </a:extLst>
          </p:cNvPr>
          <p:cNvCxnSpPr/>
          <p:nvPr/>
        </p:nvCxnSpPr>
        <p:spPr>
          <a:xfrm>
            <a:off x="5603283" y="3302000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477DB-FB04-0B4C-AF9C-51453699757A}"/>
              </a:ext>
            </a:extLst>
          </p:cNvPr>
          <p:cNvCxnSpPr/>
          <p:nvPr/>
        </p:nvCxnSpPr>
        <p:spPr>
          <a:xfrm>
            <a:off x="5586353" y="3809993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66F0A-B203-5149-823D-D3217600B302}"/>
              </a:ext>
            </a:extLst>
          </p:cNvPr>
          <p:cNvCxnSpPr/>
          <p:nvPr/>
        </p:nvCxnSpPr>
        <p:spPr>
          <a:xfrm>
            <a:off x="5614752" y="4334934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181D1A-E270-F44A-BA75-69BD52B6C7A7}"/>
              </a:ext>
            </a:extLst>
          </p:cNvPr>
          <p:cNvCxnSpPr/>
          <p:nvPr/>
        </p:nvCxnSpPr>
        <p:spPr>
          <a:xfrm>
            <a:off x="5614752" y="4826000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6EF7AB-B7D4-1841-9350-E13E379B1BB8}"/>
              </a:ext>
            </a:extLst>
          </p:cNvPr>
          <p:cNvSpPr txBox="1"/>
          <p:nvPr/>
        </p:nvSpPr>
        <p:spPr>
          <a:xfrm>
            <a:off x="5716352" y="2915721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D8E25-B309-EE43-A9F0-DCDC067C5634}"/>
              </a:ext>
            </a:extLst>
          </p:cNvPr>
          <p:cNvSpPr txBox="1"/>
          <p:nvPr/>
        </p:nvSpPr>
        <p:spPr>
          <a:xfrm>
            <a:off x="5716352" y="3457609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32917-7B3E-574F-8222-469B39C836CB}"/>
              </a:ext>
            </a:extLst>
          </p:cNvPr>
          <p:cNvSpPr txBox="1"/>
          <p:nvPr/>
        </p:nvSpPr>
        <p:spPr>
          <a:xfrm>
            <a:off x="5702154" y="3965601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8B69A-53C6-864A-B45C-88B18562D813}"/>
              </a:ext>
            </a:extLst>
          </p:cNvPr>
          <p:cNvSpPr txBox="1"/>
          <p:nvPr/>
        </p:nvSpPr>
        <p:spPr>
          <a:xfrm>
            <a:off x="5702154" y="4456666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42592-5CA9-43CD-A487-B9E0F1E8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AA7F8-255E-4FA1-9D6C-66ED604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5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OOP: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4816" cy="4351338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CA"/>
              <a:t>Code (and test) </a:t>
            </a:r>
            <a:r>
              <a:rPr lang="en-CA" b="1" u="sng"/>
              <a:t>re-use</a:t>
            </a:r>
            <a:r>
              <a:rPr lang="en-CA"/>
              <a:t> and recycling </a:t>
            </a:r>
            <a:r>
              <a:rPr lang="en-CA" dirty="0"/>
              <a:t>– Within and across </a:t>
            </a:r>
            <a:r>
              <a:rPr lang="en-CA"/>
              <a:t>software applications</a:t>
            </a:r>
          </a:p>
          <a:p>
            <a:pPr lvl="2"/>
            <a:r>
              <a:rPr lang="en-CA"/>
              <a:t>E.g. a Person class can be reused often (Employees, Students, Librarians, Dentists….)</a:t>
            </a:r>
            <a:endParaRPr lang="en-CA" dirty="0"/>
          </a:p>
          <a:p>
            <a:pPr lvl="1"/>
            <a:r>
              <a:rPr lang="en-CA"/>
              <a:t>Design: </a:t>
            </a:r>
            <a:r>
              <a:rPr lang="en-CA" dirty="0"/>
              <a:t>Can force better upfront planning and design for larger projects</a:t>
            </a:r>
          </a:p>
          <a:p>
            <a:pPr lvl="1"/>
            <a:r>
              <a:rPr lang="en-US"/>
              <a:t>Testability: </a:t>
            </a:r>
            <a:r>
              <a:rPr lang="en-US" dirty="0"/>
              <a:t>At the object </a:t>
            </a:r>
            <a:r>
              <a:rPr lang="en-US"/>
              <a:t>level (e.g., unit tests</a:t>
            </a:r>
            <a:r>
              <a:rPr lang="en-US" dirty="0"/>
              <a:t>)</a:t>
            </a:r>
          </a:p>
          <a:p>
            <a:pPr lvl="1"/>
            <a:r>
              <a:rPr lang="en-US"/>
              <a:t>Extensibility: </a:t>
            </a:r>
            <a:r>
              <a:rPr lang="en-US" dirty="0"/>
              <a:t>Adding new data and/or behavior </a:t>
            </a:r>
            <a:r>
              <a:rPr lang="en-US"/>
              <a:t>to objects</a:t>
            </a:r>
          </a:p>
          <a:p>
            <a:pPr lvl="1"/>
            <a:r>
              <a:rPr lang="en-US"/>
              <a:t>Simplicity: The real world is full of objects; it’s easier to talk about my kids as people objects rather than as groups of atoms or molecules; likewise it’s easier to solve problems in computing with objects such as “Books” and “Library Customers” rather than using just strings and ints etc.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E1FBA-58D9-4FCE-AE82-B3B8661B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68E8E-ED91-45C0-96AC-2D32E5BA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7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4" y="1744133"/>
            <a:ext cx="6013164" cy="4673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Class</a:t>
            </a:r>
          </a:p>
          <a:p>
            <a:pPr lvl="1"/>
            <a:r>
              <a:rPr lang="en-US" b="1"/>
              <a:t>The definition of a general category in terms of its </a:t>
            </a:r>
            <a:r>
              <a:rPr lang="en-US" b="1" u="sng"/>
              <a:t>data</a:t>
            </a:r>
            <a:r>
              <a:rPr lang="en-US" b="1"/>
              <a:t> and its </a:t>
            </a:r>
            <a:r>
              <a:rPr lang="en-US" b="1" u="sng"/>
              <a:t>behaviors</a:t>
            </a:r>
            <a:r>
              <a:rPr lang="en-US" b="1"/>
              <a:t> (e.g., Book, BankAccount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Blueprint (or template) for </a:t>
            </a:r>
            <a:r>
              <a:rPr lang="en-US" b="1"/>
              <a:t>creating objects</a:t>
            </a:r>
            <a:endParaRPr lang="en-US" b="1" dirty="0"/>
          </a:p>
          <a:p>
            <a:r>
              <a:rPr lang="en-US"/>
              <a:t>Attributes (aka Fields, aka Instance Variables)</a:t>
            </a:r>
            <a:endParaRPr lang="en-US" dirty="0"/>
          </a:p>
          <a:p>
            <a:pPr lvl="1"/>
            <a:r>
              <a:rPr lang="en-US"/>
              <a:t>Define the </a:t>
            </a:r>
            <a:r>
              <a:rPr lang="en-US" u="sng" dirty="0"/>
              <a:t>data</a:t>
            </a:r>
            <a:r>
              <a:rPr lang="en-US" dirty="0"/>
              <a:t> </a:t>
            </a:r>
            <a:r>
              <a:rPr lang="en-US"/>
              <a:t>attributes in a class (e.g. every Book has a title; every BankAccount has a balance)</a:t>
            </a:r>
            <a:endParaRPr lang="en-US" dirty="0"/>
          </a:p>
          <a:p>
            <a:r>
              <a:rPr lang="en-US"/>
              <a:t>Methods (aka Messages, aka Functions)</a:t>
            </a:r>
            <a:endParaRPr lang="en-US" dirty="0"/>
          </a:p>
          <a:p>
            <a:pPr lvl="1"/>
            <a:r>
              <a:rPr lang="en-US"/>
              <a:t>Define the </a:t>
            </a:r>
            <a:r>
              <a:rPr lang="en-US" u="sng"/>
              <a:t>behaviors</a:t>
            </a:r>
            <a:r>
              <a:rPr lang="en-US"/>
              <a:t> (capabilities</a:t>
            </a:r>
            <a:r>
              <a:rPr lang="en-US" dirty="0"/>
              <a:t>) of </a:t>
            </a:r>
            <a:r>
              <a:rPr lang="en-US"/>
              <a:t>a class (e.g. a Book can be read(); you can deposit() to a BankAccount)</a:t>
            </a:r>
            <a:endParaRPr lang="en-US" dirty="0"/>
          </a:p>
          <a:p>
            <a:r>
              <a:rPr lang="en-US" b="1"/>
              <a:t>Object (aka Instance)</a:t>
            </a:r>
            <a:endParaRPr lang="en-US" b="1" dirty="0"/>
          </a:p>
          <a:p>
            <a:pPr lvl="1"/>
            <a:r>
              <a:rPr lang="en-US" b="1"/>
              <a:t>One </a:t>
            </a:r>
            <a:r>
              <a:rPr lang="en-US" b="1" dirty="0"/>
              <a:t>specific instance of </a:t>
            </a:r>
            <a:r>
              <a:rPr lang="en-US" b="1"/>
              <a:t>a class (e.g. Harry Potter book; MY bank account)</a:t>
            </a:r>
            <a:endParaRPr lang="en-US" b="1" dirty="0"/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The current values </a:t>
            </a:r>
            <a:r>
              <a:rPr lang="en-US"/>
              <a:t>of all the attributes of an object (e.g. Book has title Harry Potter, has 700 pages; another Book has title Lord of the Rings, has 600 pages, etc…)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C7D07-A399-F24A-B9E0-978B248711A8}"/>
              </a:ext>
            </a:extLst>
          </p:cNvPr>
          <p:cNvSpPr/>
          <p:nvPr/>
        </p:nvSpPr>
        <p:spPr>
          <a:xfrm>
            <a:off x="6465587" y="1947337"/>
            <a:ext cx="1303866" cy="389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0DCF2-AEC7-E14A-952B-AC48AFD03EB7}"/>
              </a:ext>
            </a:extLst>
          </p:cNvPr>
          <p:cNvSpPr/>
          <p:nvPr/>
        </p:nvSpPr>
        <p:spPr>
          <a:xfrm>
            <a:off x="6465587" y="2336804"/>
            <a:ext cx="1303866" cy="5588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</a:t>
            </a:r>
          </a:p>
          <a:p>
            <a:r>
              <a:rPr lang="en-US" sz="1400" dirty="0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4443F-BD5B-0647-8F0C-C068686055B2}"/>
              </a:ext>
            </a:extLst>
          </p:cNvPr>
          <p:cNvSpPr/>
          <p:nvPr/>
        </p:nvSpPr>
        <p:spPr>
          <a:xfrm>
            <a:off x="6465587" y="2895605"/>
            <a:ext cx="1303866" cy="728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18A001-9FAB-104D-B2A9-0CFE442388A9}"/>
              </a:ext>
            </a:extLst>
          </p:cNvPr>
          <p:cNvSpPr/>
          <p:nvPr/>
        </p:nvSpPr>
        <p:spPr>
          <a:xfrm>
            <a:off x="6431720" y="4792132"/>
            <a:ext cx="1303866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CDEA-2743-A147-A0C8-E91A17410D60}"/>
              </a:ext>
            </a:extLst>
          </p:cNvPr>
          <p:cNvSpPr/>
          <p:nvPr/>
        </p:nvSpPr>
        <p:spPr>
          <a:xfrm>
            <a:off x="6431720" y="5181599"/>
            <a:ext cx="1303866" cy="5588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x=50</a:t>
            </a:r>
          </a:p>
          <a:p>
            <a:r>
              <a:rPr lang="en-US" sz="1400" dirty="0"/>
              <a:t>y=175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44C54-9B94-4247-AAF7-9358BEB9E9B9}"/>
              </a:ext>
            </a:extLst>
          </p:cNvPr>
          <p:cNvSpPr/>
          <p:nvPr/>
        </p:nvSpPr>
        <p:spPr>
          <a:xfrm>
            <a:off x="6431720" y="5740400"/>
            <a:ext cx="1303866" cy="7450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8BE4F-25EC-8F4F-B667-B41FB8B44D2D}"/>
              </a:ext>
            </a:extLst>
          </p:cNvPr>
          <p:cNvSpPr txBox="1"/>
          <p:nvPr/>
        </p:nvSpPr>
        <p:spPr>
          <a:xfrm>
            <a:off x="8170389" y="1535731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7A5C2-3231-7B43-B49D-1294381B1E43}"/>
              </a:ext>
            </a:extLst>
          </p:cNvPr>
          <p:cNvSpPr txBox="1"/>
          <p:nvPr/>
        </p:nvSpPr>
        <p:spPr>
          <a:xfrm>
            <a:off x="8170389" y="2453848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70847-49AF-454E-928D-1200F1826059}"/>
              </a:ext>
            </a:extLst>
          </p:cNvPr>
          <p:cNvSpPr txBox="1"/>
          <p:nvPr/>
        </p:nvSpPr>
        <p:spPr>
          <a:xfrm>
            <a:off x="8170389" y="3021116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337E0-0A2C-714C-A77B-08701AB9AAF3}"/>
              </a:ext>
            </a:extLst>
          </p:cNvPr>
          <p:cNvSpPr txBox="1"/>
          <p:nvPr/>
        </p:nvSpPr>
        <p:spPr>
          <a:xfrm>
            <a:off x="8170392" y="4262013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F9F28-2807-2349-B5FD-C113A79193DC}"/>
              </a:ext>
            </a:extLst>
          </p:cNvPr>
          <p:cNvSpPr txBox="1"/>
          <p:nvPr/>
        </p:nvSpPr>
        <p:spPr>
          <a:xfrm>
            <a:off x="8170389" y="5376332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1E5AC-91A9-2548-93D0-961764C3C484}"/>
              </a:ext>
            </a:extLst>
          </p:cNvPr>
          <p:cNvCxnSpPr>
            <a:stCxn id="12" idx="1"/>
          </p:cNvCxnSpPr>
          <p:nvPr/>
        </p:nvCxnSpPr>
        <p:spPr>
          <a:xfrm flipH="1">
            <a:off x="7752520" y="1689620"/>
            <a:ext cx="417869" cy="272934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B1B762-33BC-DE49-BCDC-003AFD49C16D}"/>
              </a:ext>
            </a:extLst>
          </p:cNvPr>
          <p:cNvCxnSpPr/>
          <p:nvPr/>
        </p:nvCxnSpPr>
        <p:spPr>
          <a:xfrm flipH="1" flipV="1">
            <a:off x="7769456" y="2592285"/>
            <a:ext cx="400936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8AB329-9815-0846-A0D6-D43846DEF54A}"/>
              </a:ext>
            </a:extLst>
          </p:cNvPr>
          <p:cNvCxnSpPr/>
          <p:nvPr/>
        </p:nvCxnSpPr>
        <p:spPr>
          <a:xfrm flipH="1" flipV="1">
            <a:off x="7752523" y="3168024"/>
            <a:ext cx="400936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D85857-CCE7-384B-8E6C-8DA2AE928B7C}"/>
              </a:ext>
            </a:extLst>
          </p:cNvPr>
          <p:cNvCxnSpPr>
            <a:stCxn id="15" idx="1"/>
          </p:cNvCxnSpPr>
          <p:nvPr/>
        </p:nvCxnSpPr>
        <p:spPr>
          <a:xfrm flipH="1">
            <a:off x="7735586" y="4415902"/>
            <a:ext cx="434806" cy="395046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84AA0D-4C2A-1447-9E20-1BD6FA3A93F0}"/>
              </a:ext>
            </a:extLst>
          </p:cNvPr>
          <p:cNvCxnSpPr/>
          <p:nvPr/>
        </p:nvCxnSpPr>
        <p:spPr>
          <a:xfrm flipH="1" flipV="1">
            <a:off x="7752522" y="5504821"/>
            <a:ext cx="400936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A6A967A-18BB-574B-8FC3-314A12AC54E6}"/>
              </a:ext>
            </a:extLst>
          </p:cNvPr>
          <p:cNvSpPr/>
          <p:nvPr/>
        </p:nvSpPr>
        <p:spPr>
          <a:xfrm>
            <a:off x="6838120" y="3691468"/>
            <a:ext cx="541867" cy="1015997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2C202-72E0-5448-A856-425CDD368386}"/>
              </a:ext>
            </a:extLst>
          </p:cNvPr>
          <p:cNvSpPr txBox="1"/>
          <p:nvPr/>
        </p:nvSpPr>
        <p:spPr>
          <a:xfrm>
            <a:off x="6465587" y="3793066"/>
            <a:ext cx="13038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8BE4F-25EC-8F4F-B667-B41FB8B44D2D}"/>
              </a:ext>
            </a:extLst>
          </p:cNvPr>
          <p:cNvSpPr txBox="1"/>
          <p:nvPr/>
        </p:nvSpPr>
        <p:spPr>
          <a:xfrm>
            <a:off x="8170392" y="1978712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A1E5AC-91A9-2548-93D0-961764C3C484}"/>
              </a:ext>
            </a:extLst>
          </p:cNvPr>
          <p:cNvCxnSpPr>
            <a:stCxn id="25" idx="1"/>
            <a:endCxn id="4" idx="3"/>
          </p:cNvCxnSpPr>
          <p:nvPr/>
        </p:nvCxnSpPr>
        <p:spPr>
          <a:xfrm flipH="1">
            <a:off x="7769453" y="2132601"/>
            <a:ext cx="400939" cy="947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9337E0-0A2C-714C-A77B-08701AB9AAF3}"/>
              </a:ext>
            </a:extLst>
          </p:cNvPr>
          <p:cNvSpPr txBox="1"/>
          <p:nvPr/>
        </p:nvSpPr>
        <p:spPr>
          <a:xfrm>
            <a:off x="8170392" y="4827397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Object name</a:t>
            </a: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85857-CCE7-384B-8E6C-8DA2AE928B7C}"/>
              </a:ext>
            </a:extLst>
          </p:cNvPr>
          <p:cNvCxnSpPr>
            <a:stCxn id="27" idx="1"/>
            <a:endCxn id="9" idx="3"/>
          </p:cNvCxnSpPr>
          <p:nvPr/>
        </p:nvCxnSpPr>
        <p:spPr>
          <a:xfrm flipH="1">
            <a:off x="7735586" y="4981286"/>
            <a:ext cx="434806" cy="558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8A001-9FAB-104D-B2A9-0CFE442388A9}"/>
              </a:ext>
            </a:extLst>
          </p:cNvPr>
          <p:cNvSpPr/>
          <p:nvPr/>
        </p:nvSpPr>
        <p:spPr>
          <a:xfrm>
            <a:off x="9575118" y="4761988"/>
            <a:ext cx="1159143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39CDEA-2743-A147-A0C8-E91A17410D60}"/>
              </a:ext>
            </a:extLst>
          </p:cNvPr>
          <p:cNvSpPr/>
          <p:nvPr/>
        </p:nvSpPr>
        <p:spPr>
          <a:xfrm>
            <a:off x="9575118" y="5151455"/>
            <a:ext cx="1159143" cy="5588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x=100</a:t>
            </a:r>
          </a:p>
          <a:p>
            <a:r>
              <a:rPr lang="en-US" sz="1400" dirty="0"/>
              <a:t>y=54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D44C54-9B94-4247-AAF7-9358BEB9E9B9}"/>
              </a:ext>
            </a:extLst>
          </p:cNvPr>
          <p:cNvSpPr/>
          <p:nvPr/>
        </p:nvSpPr>
        <p:spPr>
          <a:xfrm>
            <a:off x="9575118" y="5710256"/>
            <a:ext cx="1159143" cy="7450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8A001-9FAB-104D-B2A9-0CFE442388A9}"/>
              </a:ext>
            </a:extLst>
          </p:cNvPr>
          <p:cNvSpPr/>
          <p:nvPr/>
        </p:nvSpPr>
        <p:spPr>
          <a:xfrm>
            <a:off x="10886661" y="4739164"/>
            <a:ext cx="1159143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origin_pt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39CDEA-2743-A147-A0C8-E91A17410D60}"/>
              </a:ext>
            </a:extLst>
          </p:cNvPr>
          <p:cNvSpPr/>
          <p:nvPr/>
        </p:nvSpPr>
        <p:spPr>
          <a:xfrm>
            <a:off x="10886661" y="5128631"/>
            <a:ext cx="1159143" cy="5588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x=0</a:t>
            </a:r>
          </a:p>
          <a:p>
            <a:r>
              <a:rPr lang="en-US" sz="1400" dirty="0"/>
              <a:t>y=0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44C54-9B94-4247-AAF7-9358BEB9E9B9}"/>
              </a:ext>
            </a:extLst>
          </p:cNvPr>
          <p:cNvSpPr/>
          <p:nvPr/>
        </p:nvSpPr>
        <p:spPr>
          <a:xfrm>
            <a:off x="10886661" y="5687432"/>
            <a:ext cx="1159143" cy="7450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C60111-58A3-427F-8491-A6FB2CDF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9570F-9801-4A6D-AD13-9D6D7E6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9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618572" cy="4351338"/>
          </a:xfrm>
        </p:spPr>
        <p:txBody>
          <a:bodyPr>
            <a:normAutofit/>
          </a:bodyPr>
          <a:lstStyle/>
          <a:p>
            <a:r>
              <a:rPr lang="en-US" sz="2400"/>
              <a:t>A class is like a new data type.</a:t>
            </a:r>
          </a:p>
          <a:p>
            <a:r>
              <a:rPr lang="en-US" sz="2400"/>
              <a:t>An object is like a variable of that type.</a:t>
            </a:r>
          </a:p>
          <a:p>
            <a:endParaRPr lang="en-US" sz="2400"/>
          </a:p>
          <a:p>
            <a:r>
              <a:rPr lang="en-US" sz="2400"/>
              <a:t>E.g. x = 5			# x is an integer object with value 5</a:t>
            </a:r>
          </a:p>
          <a:p>
            <a:r>
              <a:rPr lang="en-US" sz="2400"/>
              <a:t>E.g. dog1 = Dog(“Rocky”)	# dog1 is a Dog object with name value “Rocky”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05D-D1F4-484D-8C28-DD9D881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8DF0-51EC-4333-A074-E65B176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1825625"/>
            <a:ext cx="11186983" cy="4351338"/>
          </a:xfrm>
        </p:spPr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/>
              <a:t>“Method” </a:t>
            </a:r>
            <a:r>
              <a:rPr lang="en-US" dirty="0"/>
              <a:t>that is </a:t>
            </a:r>
            <a:r>
              <a:rPr lang="en-US"/>
              <a:t>called automatically when each object is being created</a:t>
            </a:r>
          </a:p>
          <a:p>
            <a:pPr lvl="1"/>
            <a:r>
              <a:rPr lang="en-US"/>
              <a:t>Used to set up the new object and set up its attributes</a:t>
            </a:r>
            <a:endParaRPr lang="en-US" dirty="0"/>
          </a:p>
          <a:p>
            <a:r>
              <a:rPr lang="en-US"/>
              <a:t>Visibility</a:t>
            </a:r>
            <a:endParaRPr lang="en-US" dirty="0"/>
          </a:p>
          <a:p>
            <a:pPr lvl="1"/>
            <a:r>
              <a:rPr lang="en-US" dirty="0"/>
              <a:t>Whether </a:t>
            </a:r>
            <a:r>
              <a:rPr lang="en-US"/>
              <a:t>the attribute or method is </a:t>
            </a:r>
            <a:r>
              <a:rPr lang="en-US" dirty="0"/>
              <a:t>public or private</a:t>
            </a:r>
          </a:p>
          <a:p>
            <a:pPr lvl="1"/>
            <a:r>
              <a:rPr lang="en-US"/>
              <a:t>Public:	can be </a:t>
            </a:r>
            <a:r>
              <a:rPr lang="en-US" dirty="0"/>
              <a:t>used or </a:t>
            </a:r>
            <a:r>
              <a:rPr lang="en-US"/>
              <a:t>accessed from outside that class (e.g. your instructor’s 			eye color)</a:t>
            </a:r>
            <a:endParaRPr lang="en-US" dirty="0"/>
          </a:p>
          <a:p>
            <a:pPr lvl="1"/>
            <a:r>
              <a:rPr lang="en-US"/>
              <a:t>Private: 	can be used/accessed only from within the class itself (e.g. your 				instructor’s recent daydream).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05D-D1F4-484D-8C28-DD9D881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8DF0-51EC-4333-A074-E65B176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96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1970</Words>
  <Application>Microsoft Office PowerPoint</Application>
  <PresentationFormat>Widescreen</PresentationFormat>
  <Paragraphs>334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COMP 1516</vt:lpstr>
      <vt:lpstr>Learning Outcomes</vt:lpstr>
      <vt:lpstr>Object Oriented Programming (OOP)</vt:lpstr>
      <vt:lpstr>Procedural Programming vs. OOP</vt:lpstr>
      <vt:lpstr>Procedural Programming vs. OOP</vt:lpstr>
      <vt:lpstr>OOP: Benefits</vt:lpstr>
      <vt:lpstr>Some Definitions</vt:lpstr>
      <vt:lpstr>Analogy</vt:lpstr>
      <vt:lpstr>Some More Definitions</vt:lpstr>
      <vt:lpstr>Dog</vt:lpstr>
      <vt:lpstr>Python example: Book class</vt:lpstr>
      <vt:lpstr>A Python Example</vt:lpstr>
      <vt:lpstr>Class vs. Object</vt:lpstr>
      <vt:lpstr>BankAccount Demo</vt:lpstr>
      <vt:lpstr>Python Best Practices: Basics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</dc:title>
  <dc:creator>Mike Mulder</dc:creator>
  <cp:lastModifiedBy>jason harrison</cp:lastModifiedBy>
  <cp:revision>86</cp:revision>
  <dcterms:created xsi:type="dcterms:W3CDTF">2020-08-24T21:07:53Z</dcterms:created>
  <dcterms:modified xsi:type="dcterms:W3CDTF">2020-11-28T17:58:36Z</dcterms:modified>
</cp:coreProperties>
</file>