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41"/>
  </p:notesMasterIdLst>
  <p:sldIdLst>
    <p:sldId id="256" r:id="rId2"/>
    <p:sldId id="286" r:id="rId3"/>
    <p:sldId id="257" r:id="rId4"/>
    <p:sldId id="261" r:id="rId5"/>
    <p:sldId id="288" r:id="rId6"/>
    <p:sldId id="270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94" r:id="rId22"/>
    <p:sldId id="275" r:id="rId23"/>
    <p:sldId id="295" r:id="rId24"/>
    <p:sldId id="289" r:id="rId25"/>
    <p:sldId id="291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92" r:id="rId34"/>
    <p:sldId id="284" r:id="rId35"/>
    <p:sldId id="285" r:id="rId36"/>
    <p:sldId id="276" r:id="rId37"/>
    <p:sldId id="277" r:id="rId38"/>
    <p:sldId id="293" r:id="rId39"/>
    <p:sldId id="28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73F1-A790-4F4E-96D9-AF4C9B2C4AEB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BAACB-FD6C-4357-8E02-7EA8639F9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56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BBBEC78-33A7-417F-85D9-C97E2C6D356E}" type="datetime1">
              <a:rPr lang="en-CA" smtClean="0"/>
              <a:t>2021-04-13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1516 Lesson 2 - Functions, Modules, DocString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85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6616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0644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53103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311584B-D3A8-49DF-9FCF-B08B2714D2DA}" type="datetime1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135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94656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17673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8909-5429-4773-B067-5EE8DA67E930}" type="datetime1">
              <a:rPr lang="en-CA" smtClean="0"/>
              <a:t>2021-04-13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2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007-749B-47AA-8DA3-1E8F015AD77E}" type="datetime1">
              <a:rPr lang="en-CA" smtClean="0"/>
              <a:t>2021-04-13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5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CA"/>
              <a:t>1516 Lesson 2 - Functions, Modules, DocString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39254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3AFA72F-0C47-4B38-9342-732554A823A4}" type="datetime1">
              <a:rPr lang="en-CA" smtClean="0"/>
              <a:t>2021-04-13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92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38EF51-B82C-4694-9BC3-483713AFE19F}" type="datetime1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52E2FA-E1B6-4089-A840-47A82E953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4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Functions and Modules and docstring</a:t>
            </a:r>
          </a:p>
        </p:txBody>
      </p:sp>
    </p:spTree>
    <p:extLst>
      <p:ext uri="{BB962C8B-B14F-4D97-AF65-F5344CB8AC3E}">
        <p14:creationId xmlns:p14="http://schemas.microsoft.com/office/powerpoint/2010/main" val="284423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Value-returning function executes any statements then returns a value to the point where it was called.</a:t>
            </a:r>
          </a:p>
          <a:p>
            <a:r>
              <a:rPr lang="en-CA"/>
              <a:t>Often, the returned value is assigned to a variable to be further used in the script.</a:t>
            </a:r>
          </a:p>
          <a:p>
            <a:r>
              <a:rPr lang="en-CA"/>
              <a:t>input() is an example of a value-returning function.</a:t>
            </a:r>
          </a:p>
          <a:p>
            <a:pPr marL="0" indent="0">
              <a:buNone/>
            </a:pPr>
            <a:r>
              <a:rPr lang="en-CA"/>
              <a:t>Example: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43F3-05B4-4DB6-8D6B-C4B74C00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BF08-7F83-447C-821F-19376A67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10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8BDCC-D28B-4F79-8FF7-5ED9B30B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0574"/>
            <a:ext cx="8239669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Value-Returning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6995"/>
            <a:ext cx="10058400" cy="4338045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- Return also terminates that function.</a:t>
            </a:r>
          </a:p>
          <a:p>
            <a:pPr marL="0" indent="0">
              <a:buNone/>
            </a:pPr>
            <a:r>
              <a:rPr lang="en-CA"/>
              <a:t>Example: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4C1C-39ED-4AC7-9D36-8A8FFCD5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4697C7-D325-46BE-980A-260BB5D8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62742" y="2534195"/>
            <a:ext cx="260603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Function Definition</a:t>
            </a:r>
          </a:p>
          <a:p>
            <a:pPr algn="ctr"/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38200" y="4586690"/>
            <a:ext cx="423566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Function Call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5183048"/>
            <a:ext cx="33147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807380" y="2429917"/>
            <a:ext cx="260603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Output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5" y="3077983"/>
            <a:ext cx="2266950" cy="33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4" y="2935605"/>
            <a:ext cx="2181225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D97F9-D713-4165-B269-1DF8BE9F2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4586690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995"/>
            <a:ext cx="10515600" cy="4479968"/>
          </a:xfrm>
        </p:spPr>
        <p:txBody>
          <a:bodyPr>
            <a:normAutofit fontScale="92500" lnSpcReduction="20000"/>
          </a:bodyPr>
          <a:lstStyle/>
          <a:p>
            <a:r>
              <a:rPr lang="en-CA"/>
              <a:t>Functions may or may not receive parameters a.k.a. arguments.</a:t>
            </a:r>
          </a:p>
          <a:p>
            <a:r>
              <a:rPr lang="en-CA"/>
              <a:t>Example: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print(</a:t>
            </a:r>
            <a:r>
              <a:rPr lang="en-CA" err="1"/>
              <a:t>get_pi</a:t>
            </a:r>
            <a:r>
              <a:rPr lang="en-CA" b="1"/>
              <a:t>()</a:t>
            </a:r>
            <a:r>
              <a:rPr lang="en-CA"/>
              <a:t>) # empty ()</a:t>
            </a:r>
          </a:p>
          <a:p>
            <a:pPr marL="0" indent="0">
              <a:buNone/>
            </a:pPr>
            <a:r>
              <a:rPr lang="en-CA"/>
              <a:t> 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2EC3D-478E-4F03-B6C0-C253DA42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36E564-0E89-4342-8961-86699EAE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74" y="3858714"/>
            <a:ext cx="2181225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88868" y="3004458"/>
            <a:ext cx="26060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Function that does not receive any parameter(s)</a:t>
            </a:r>
          </a:p>
          <a:p>
            <a:pPr algn="ctr"/>
            <a:endParaRPr lang="en-CA"/>
          </a:p>
          <a:p>
            <a:pPr algn="ctr"/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660707" y="2897436"/>
            <a:ext cx="4441760" cy="32463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Function that receive parameter(s)</a:t>
            </a:r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endParaRPr lang="en-CA"/>
          </a:p>
          <a:p>
            <a:r>
              <a:rPr lang="en-CA"/>
              <a:t>Output:</a:t>
            </a:r>
          </a:p>
          <a:p>
            <a:endParaRPr lang="en-CA"/>
          </a:p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0564"/>
            <a:ext cx="330517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64905"/>
            <a:ext cx="1466850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2591887" y="3855515"/>
            <a:ext cx="198938" cy="321070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965196" y="3420564"/>
            <a:ext cx="638978" cy="292120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4809" y="3566624"/>
            <a:ext cx="165253" cy="17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438921" y="3211110"/>
            <a:ext cx="165253" cy="17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8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Functions may take more than one parameter that are separated by commas. </a:t>
            </a:r>
          </a:p>
          <a:p>
            <a:r>
              <a:rPr lang="en-CA"/>
              <a:t>If no parameters are given then the function should be defined with an empty set of parentheses</a:t>
            </a:r>
          </a:p>
          <a:p>
            <a:r>
              <a:rPr lang="en-CA"/>
              <a:t>Example: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Output</a:t>
            </a:r>
          </a:p>
          <a:p>
            <a:pPr marL="0" indent="0">
              <a:buNone/>
            </a:pPr>
            <a:r>
              <a:rPr lang="en-CA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5624C-B509-494E-951F-B71F8751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2BF9B-DFCC-4D17-B86F-C525B30D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66" y="3424634"/>
            <a:ext cx="4705350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89" y="5529461"/>
            <a:ext cx="3000375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833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A function must be defined before it is called.</a:t>
            </a:r>
          </a:p>
          <a:p>
            <a:pPr lvl="0"/>
            <a:r>
              <a:rPr lang="en-CA"/>
              <a:t>In order to ensure that a function is defined before its first use, you have to know the order in which statements are executed, which is called the </a:t>
            </a:r>
            <a:r>
              <a:rPr lang="en-CA" i="1"/>
              <a:t>flow of execution</a:t>
            </a:r>
            <a:r>
              <a:rPr lang="en-CA"/>
              <a:t>.</a:t>
            </a:r>
          </a:p>
          <a:p>
            <a:pPr lvl="0"/>
            <a:r>
              <a:rPr lang="en-CA"/>
              <a:t>Execution typically begins at the first statement of the program. Statements are executed one at a time, usually in order from top to bottom.</a:t>
            </a:r>
          </a:p>
          <a:p>
            <a:pPr marL="0" indent="0">
              <a:buNone/>
            </a:pPr>
            <a:r>
              <a:rPr lang="en-CA"/>
              <a:t> 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1736-ACF0-4C55-A104-D2F4697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017-6E11-4B70-A8F8-59577AD0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4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Function </a:t>
            </a:r>
            <a:r>
              <a:rPr lang="en-CA" i="1"/>
              <a:t>definitions</a:t>
            </a:r>
            <a:r>
              <a:rPr lang="en-CA"/>
              <a:t> do not alter the flow of execution of the program, but remember that </a:t>
            </a:r>
            <a:r>
              <a:rPr lang="en-CA" u="sng"/>
              <a:t>statements inside the function are not executed until the function is called</a:t>
            </a:r>
            <a:r>
              <a:rPr lang="en-CA"/>
              <a:t>.</a:t>
            </a:r>
          </a:p>
          <a:p>
            <a:pPr lvl="0"/>
            <a:r>
              <a:rPr lang="en-CA"/>
              <a:t>A </a:t>
            </a:r>
            <a:r>
              <a:rPr lang="en-CA" u="sng"/>
              <a:t>function call is a detour in the flow of execution</a:t>
            </a:r>
            <a:r>
              <a:rPr lang="en-CA"/>
              <a:t>. Instead of going to the next statement,</a:t>
            </a:r>
          </a:p>
          <a:p>
            <a:pPr lvl="1"/>
            <a:r>
              <a:rPr lang="en-CA"/>
              <a:t> the flow jumps to the body of the function, </a:t>
            </a:r>
          </a:p>
          <a:p>
            <a:pPr lvl="1"/>
            <a:r>
              <a:rPr lang="en-CA"/>
              <a:t>executes all the statements there, </a:t>
            </a:r>
          </a:p>
          <a:p>
            <a:pPr lvl="1"/>
            <a:r>
              <a:rPr lang="en-CA"/>
              <a:t>and then comes back to pick up where it left off.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4AF1D-098F-49B5-9CF1-4AA8D40D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101C5-6F94-4A84-B1D8-961638A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69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 Stub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To create a function without a meaningful body, you can </a:t>
            </a:r>
            <a:r>
              <a:rPr lang="en-CA" b="1"/>
              <a:t>stub</a:t>
            </a:r>
            <a:r>
              <a:rPr lang="en-CA"/>
              <a:t> it out.</a:t>
            </a:r>
          </a:p>
          <a:p>
            <a:r>
              <a:rPr lang="en-CA"/>
              <a:t>The </a:t>
            </a:r>
            <a:r>
              <a:rPr lang="en-CA" b="1"/>
              <a:t>pass</a:t>
            </a:r>
            <a:r>
              <a:rPr lang="en-CA"/>
              <a:t> keyword is an instruction that does nothing. It is used as a placeholder when a statement is required syntactically, but no code needs to be executed – it’s purely for stubbing out a function or indented block of code.</a:t>
            </a:r>
          </a:p>
          <a:p>
            <a:r>
              <a:rPr lang="en-CA"/>
              <a:t>The developer is saying “I’ll fill this in later”.</a:t>
            </a:r>
          </a:p>
          <a:p>
            <a:r>
              <a:rPr lang="en-CA"/>
              <a:t>Example: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A9C7-12BE-4D24-9677-40B79329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1571-D2C0-49C5-BC2D-02E488C6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16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4224275"/>
            <a:ext cx="7046792" cy="1899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8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Comments Vs </a:t>
            </a:r>
            <a:r>
              <a:rPr lang="en-CA" err="1"/>
              <a:t>DocString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Comments are lines of text that appear in the code and are ignored by the Python interpreter .</a:t>
            </a:r>
          </a:p>
          <a:p>
            <a:r>
              <a:rPr lang="en-CA"/>
              <a:t>Comments are created by adding the symbol # at the beginning of the comment.</a:t>
            </a:r>
          </a:p>
          <a:p>
            <a:r>
              <a:rPr lang="en-CA"/>
              <a:t>Comments are useful to explain non-obvious portions of the code and can be useful for comments on fixing bugs and tasks that are needed to be done.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5B022-9B3E-499C-8C8C-C6448E90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D7D7-AE0D-4CAF-B5E2-694E79B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50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38" y="2245896"/>
            <a:ext cx="9557723" cy="2286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86A7F-66A9-45B9-BAB1-6991AB77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0A3F-DBD0-4AE8-8AE2-0AB020A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62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CA" err="1"/>
              <a:t>DocString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32628"/>
          </a:xfrm>
        </p:spPr>
        <p:txBody>
          <a:bodyPr>
            <a:normAutofit fontScale="92500" lnSpcReduction="20000"/>
          </a:bodyPr>
          <a:lstStyle/>
          <a:p>
            <a:r>
              <a:rPr lang="en-CA" sz="3200" err="1"/>
              <a:t>DocStrings</a:t>
            </a:r>
            <a:r>
              <a:rPr lang="en-CA" sz="3200"/>
              <a:t> are similar in spirit to commenting, but they are enhanced, more logical and formal, and useful version of commenting.</a:t>
            </a:r>
          </a:p>
          <a:p>
            <a:r>
              <a:rPr lang="en-CA" sz="3200" err="1"/>
              <a:t>DocStrings</a:t>
            </a:r>
            <a:r>
              <a:rPr lang="en-CA" sz="3200"/>
              <a:t> provide a description of use and functionality of your code for the intended audience (other developers).</a:t>
            </a:r>
          </a:p>
          <a:p>
            <a:r>
              <a:rPr lang="en-CA" sz="3200"/>
              <a:t>It helps the developer to understand the code, its purpose and design. </a:t>
            </a:r>
          </a:p>
          <a:p>
            <a:r>
              <a:rPr lang="en-CA" sz="3200" b="1"/>
              <a:t>The description includes the function behavior, its arguments, return value and other attributes and restrictions.</a:t>
            </a:r>
            <a:endParaRPr lang="en-CA" b="1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D790A-B138-4EAC-8FB1-284930CE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7E7DA-81C8-4EE2-83A7-C251F917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5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Lesson #2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Functions </a:t>
            </a:r>
          </a:p>
          <a:p>
            <a:r>
              <a:rPr lang="en-CA"/>
              <a:t>Flow of Control</a:t>
            </a:r>
          </a:p>
          <a:p>
            <a:r>
              <a:rPr lang="en-CA"/>
              <a:t>Comments and </a:t>
            </a:r>
            <a:r>
              <a:rPr lang="en-CA" err="1"/>
              <a:t>DocString</a:t>
            </a:r>
            <a:endParaRPr lang="en-CA"/>
          </a:p>
          <a:p>
            <a:r>
              <a:rPr lang="en-CA"/>
              <a:t>Modules</a:t>
            </a:r>
          </a:p>
          <a:p>
            <a:r>
              <a:rPr lang="en-CA"/>
              <a:t>Arithmetic Operators</a:t>
            </a:r>
          </a:p>
          <a:p>
            <a:r>
              <a:rPr lang="en-CA"/>
              <a:t>Assignment Operators</a:t>
            </a:r>
          </a:p>
          <a:p>
            <a:r>
              <a:rPr lang="en-CA"/>
              <a:t>Main Function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7AB3-E6B1-4032-B1A6-774251BF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63C00-D4C0-4097-888C-C5B2447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7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DocString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61" y="1589903"/>
            <a:ext cx="11756571" cy="4544204"/>
          </a:xfrm>
        </p:spPr>
        <p:txBody>
          <a:bodyPr/>
          <a:lstStyle/>
          <a:p>
            <a:r>
              <a:rPr lang="en-CA"/>
              <a:t>A </a:t>
            </a:r>
            <a:r>
              <a:rPr lang="en-CA" err="1"/>
              <a:t>DocString</a:t>
            </a:r>
            <a:r>
              <a:rPr lang="en-CA"/>
              <a:t> is a string literal that uses TRIPLE quotation marks that occurs as the </a:t>
            </a:r>
            <a:r>
              <a:rPr lang="en-CA" u="sng"/>
              <a:t>first statement </a:t>
            </a:r>
            <a:r>
              <a:rPr lang="en-CA"/>
              <a:t>in a module, </a:t>
            </a:r>
            <a:r>
              <a:rPr lang="en-CA" b="1"/>
              <a:t>function</a:t>
            </a:r>
            <a:r>
              <a:rPr lang="en-CA"/>
              <a:t>, class, or method definition.</a:t>
            </a:r>
          </a:p>
          <a:p>
            <a:r>
              <a:rPr lang="en-CA"/>
              <a:t>Such a </a:t>
            </a:r>
            <a:r>
              <a:rPr lang="en-CA" err="1"/>
              <a:t>DocString</a:t>
            </a:r>
            <a:r>
              <a:rPr lang="en-CA"/>
              <a:t> becomes the __doc__ special attribute of that object. It’s like a user manual for how to use this module (e.g. this function). Other developers now know what your function will do.</a:t>
            </a:r>
          </a:p>
          <a:p>
            <a:r>
              <a:rPr lang="en-CA"/>
              <a:t>Triple quotation marks can be used to create a single line or a multi-line DocString.</a:t>
            </a:r>
          </a:p>
          <a:p>
            <a:r>
              <a:rPr lang="en-CA" b="1"/>
              <a:t>Use these </a:t>
            </a:r>
            <a:r>
              <a:rPr lang="en-CA" b="1" err="1"/>
              <a:t>DocStrings</a:t>
            </a:r>
            <a:r>
              <a:rPr lang="en-CA" b="1"/>
              <a:t> in every function in this course.</a:t>
            </a:r>
          </a:p>
          <a:p>
            <a:r>
              <a:rPr lang="en-CA"/>
              <a:t>Example: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7DB8-14DF-4798-8CA9-81BE17F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B1FE-950D-47ED-8C46-1ED6BB64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20</a:t>
            </a:fld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82" y="4081851"/>
            <a:ext cx="4605588" cy="192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7E65C-3D22-453F-A7D9-649608D8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91" y="4062757"/>
            <a:ext cx="5753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DE3-9322-4597-B68E-F0610F5E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DocString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3110-808D-42FD-BA12-14F2A7CF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49697" cy="39319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def </a:t>
            </a:r>
            <a:r>
              <a:rPr lang="en-US" err="1"/>
              <a:t>get_circle_area</a:t>
            </a:r>
            <a:r>
              <a:rPr lang="en-US"/>
              <a:t>(radius):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:param radius: the radius of a circle whose area is to be calculated (half the diameter)</a:t>
            </a:r>
          </a:p>
          <a:p>
            <a:pPr marL="0" indent="0">
              <a:buNone/>
            </a:pPr>
            <a:r>
              <a:rPr lang="en-US"/>
              <a:t>    :return: pi times radius squared, the area of the circle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return 3.14 * radius**2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4B446-AB0C-405C-9391-B62468C5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27D18-F80E-417F-9E0C-D183FFB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6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Scripts vs 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plain text file containing Python code that is intended to be directly executed by the user is called a </a:t>
            </a:r>
            <a:r>
              <a:rPr lang="en-CA" b="1"/>
              <a:t>script</a:t>
            </a:r>
            <a:r>
              <a:rPr lang="en-CA"/>
              <a:t>, which is an informal term that means top-level program file.</a:t>
            </a:r>
          </a:p>
          <a:p>
            <a:r>
              <a:rPr lang="en-CA"/>
              <a:t>Generally, the script contains your "</a:t>
            </a:r>
            <a:r>
              <a:rPr lang="en-CA" b="1"/>
              <a:t>main</a:t>
            </a:r>
            <a:r>
              <a:rPr lang="en-CA"/>
              <a:t>“ function, where the program starts to run.</a:t>
            </a:r>
          </a:p>
          <a:p>
            <a:r>
              <a:rPr lang="en-CA"/>
              <a:t>A </a:t>
            </a:r>
            <a:r>
              <a:rPr lang="en-CA" b="1"/>
              <a:t>module</a:t>
            </a:r>
            <a:r>
              <a:rPr lang="en-CA"/>
              <a:t> is a Python file which contains predefined functions that are designed to be imported and used by another Python file.</a:t>
            </a:r>
          </a:p>
          <a:p>
            <a:r>
              <a:rPr lang="en-CA"/>
              <a:t>You must import the module with an import statement before you can use it.</a:t>
            </a:r>
          </a:p>
          <a:p>
            <a:r>
              <a:rPr lang="en-CA"/>
              <a:t>https://docs.python.org/3/library/__main__.html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0FC2F-AE12-4C8C-BE0E-8870C02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A2F6-8AF9-4A67-BA62-DF8DCD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78FD-8AB8-447C-8E38-40391338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 Script Environment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0EF8C-4030-4FD3-BCF9-D4E8966FE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# c.py</a:t>
            </a:r>
          </a:p>
          <a:p>
            <a:pPr marL="0" indent="0">
              <a:buNone/>
            </a:pPr>
            <a:r>
              <a:rPr lang="en-US"/>
              <a:t>def main():</a:t>
            </a:r>
          </a:p>
          <a:p>
            <a:pPr marL="0" indent="0">
              <a:buNone/>
            </a:pPr>
            <a:r>
              <a:rPr lang="en-US"/>
              <a:t>    print("main in c")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__name__ == "__main__":</a:t>
            </a:r>
          </a:p>
          <a:p>
            <a:pPr marL="0" indent="0">
              <a:buNone/>
            </a:pPr>
            <a:r>
              <a:rPr lang="en-US"/>
              <a:t>    main()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If we directly execute this file, main is called</a:t>
            </a:r>
          </a:p>
          <a:p>
            <a:pPr marL="0" indent="0">
              <a:buNone/>
            </a:pPr>
            <a:r>
              <a:rPr lang="en-CA"/>
              <a:t>but if this file is imported by another file, this</a:t>
            </a:r>
          </a:p>
          <a:p>
            <a:pPr marL="0" indent="0">
              <a:buNone/>
            </a:pPr>
            <a:r>
              <a:rPr lang="en-CA"/>
              <a:t>main is not called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2E4D7C-DAE1-4FC7-AD4F-102A4B2B38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# d.py</a:t>
            </a:r>
          </a:p>
          <a:p>
            <a:pPr marL="0" indent="0">
              <a:buNone/>
            </a:pPr>
            <a:r>
              <a:rPr lang="en-US"/>
              <a:t>import 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main():</a:t>
            </a:r>
          </a:p>
          <a:p>
            <a:pPr marL="0" indent="0">
              <a:buNone/>
            </a:pPr>
            <a:r>
              <a:rPr lang="en-US"/>
              <a:t>    print("main in d")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__name__ == "__main__":</a:t>
            </a:r>
          </a:p>
          <a:p>
            <a:pPr marL="0" indent="0">
              <a:buNone/>
            </a:pPr>
            <a:r>
              <a:rPr lang="en-US"/>
              <a:t>    main()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If we directly execute this file, d’s main is called but c’s main is not; if we really want d to call c’s main, we can call it via </a:t>
            </a:r>
            <a:r>
              <a:rPr lang="en-CA" b="1"/>
              <a:t>c.main()</a:t>
            </a:r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r>
              <a:rPr lang="en-CA"/>
              <a:t>In this case, d is a script and c is a module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BD02-53E9-444F-9F14-3BA45AE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4C687-800B-4D12-8524-97DFD669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35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Scripts vs Python 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EDEF7-F08B-415D-B832-DB2E266C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85404"/>
            <a:ext cx="4754880" cy="640080"/>
          </a:xfrm>
        </p:spPr>
        <p:txBody>
          <a:bodyPr/>
          <a:lstStyle/>
          <a:p>
            <a:r>
              <a:rPr lang="en-US"/>
              <a:t>Module: my_module.py</a:t>
            </a:r>
            <a:endParaRPr lang="en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3D70C2-7308-452F-B2CD-E185E5C2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42269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def </a:t>
            </a:r>
            <a:r>
              <a:rPr lang="en-US" sz="1800" err="1"/>
              <a:t>say_hi</a:t>
            </a:r>
            <a:r>
              <a:rPr lang="en-US" sz="1800"/>
              <a:t>(name):</a:t>
            </a:r>
          </a:p>
          <a:p>
            <a:pPr marL="0" indent="0">
              <a:buNone/>
            </a:pPr>
            <a:r>
              <a:rPr lang="en-US" sz="1800"/>
              <a:t>    print("hi %s " % str(name))</a:t>
            </a:r>
          </a:p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AB28D-4134-4F69-921F-4B80FE9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0254" y="1864995"/>
            <a:ext cx="4754880" cy="640080"/>
          </a:xfrm>
        </p:spPr>
        <p:txBody>
          <a:bodyPr/>
          <a:lstStyle/>
          <a:p>
            <a:r>
              <a:rPr lang="en-US"/>
              <a:t>Script: my_script.py</a:t>
            </a:r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05FDD3-B03F-4EB8-B154-32E99A233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9622" y="2505075"/>
            <a:ext cx="719163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import sys        # a python module for sysadmin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os</a:t>
            </a:r>
            <a:r>
              <a:rPr lang="en-CA" sz="1800"/>
              <a:t>         # a python module for operating system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my_module</a:t>
            </a:r>
            <a:r>
              <a:rPr lang="en-CA" sz="1800"/>
              <a:t>  # my own personal module</a:t>
            </a:r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r>
              <a:rPr lang="en-CA" sz="1800" err="1"/>
              <a:t>my_module.say_hi</a:t>
            </a:r>
            <a:r>
              <a:rPr lang="en-CA" sz="1800"/>
              <a:t>("tiger woods")  # WE MUST IMPROVE ON THIS</a:t>
            </a:r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0FC2F-AE12-4C8C-BE0E-8870C02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A2F6-8AF9-4A67-BA62-DF8DCD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142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Scripts vs Python 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EDEF7-F08B-415D-B832-DB2E266C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6401" y="2014194"/>
            <a:ext cx="4754880" cy="640080"/>
          </a:xfrm>
        </p:spPr>
        <p:txBody>
          <a:bodyPr/>
          <a:lstStyle/>
          <a:p>
            <a:r>
              <a:rPr lang="en-US"/>
              <a:t>Module: my_module.py</a:t>
            </a:r>
            <a:endParaRPr lang="en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3D70C2-7308-452F-B2CD-E185E5C2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34503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def </a:t>
            </a:r>
            <a:r>
              <a:rPr lang="en-US" sz="1800" err="1"/>
              <a:t>say_hi</a:t>
            </a:r>
            <a:r>
              <a:rPr lang="en-US" sz="1800"/>
              <a:t>(name):</a:t>
            </a:r>
          </a:p>
          <a:p>
            <a:pPr marL="0" indent="0">
              <a:buNone/>
            </a:pPr>
            <a:r>
              <a:rPr lang="en-US" sz="1800"/>
              <a:t>    print("hi %s " % str(name))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 sz="1900"/>
              <a:t>A MODULE IS NOTHING BUT A GROUP OF FUNCTIONS; NOTHING IS RUNNING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AB28D-4134-4F69-921F-4B80FE9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17130" y="2064290"/>
            <a:ext cx="4754880" cy="640080"/>
          </a:xfrm>
        </p:spPr>
        <p:txBody>
          <a:bodyPr/>
          <a:lstStyle/>
          <a:p>
            <a:r>
              <a:rPr lang="en-US"/>
              <a:t>Script: my_script.py</a:t>
            </a:r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05FDD3-B03F-4EB8-B154-32E99A233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9622" y="2505075"/>
            <a:ext cx="730696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import sys        # a python module for sysadmin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os</a:t>
            </a:r>
            <a:r>
              <a:rPr lang="en-CA" sz="1800"/>
              <a:t>         # a python module for operating system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my_module</a:t>
            </a:r>
            <a:r>
              <a:rPr lang="en-CA" sz="1800"/>
              <a:t>  # my own personal module</a:t>
            </a:r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r>
              <a:rPr lang="en-CA" sz="1800" err="1"/>
              <a:t>my_module.say_hi</a:t>
            </a:r>
            <a:r>
              <a:rPr lang="en-CA" sz="1800"/>
              <a:t>("tiger woods")  # WE MUST IMPROVE ON THIS</a:t>
            </a:r>
          </a:p>
          <a:p>
            <a:endParaRPr lang="en-CA" sz="1800"/>
          </a:p>
          <a:p>
            <a:endParaRPr lang="en-CA" sz="1800"/>
          </a:p>
          <a:p>
            <a:r>
              <a:rPr lang="en-CA" sz="1800"/>
              <a:t>A SCRIPT ALSO RUNS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0FC2F-AE12-4C8C-BE0E-8870C02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A2F6-8AF9-4A67-BA62-DF8DCD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92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Scripts vs Python 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EDEF7-F08B-415D-B832-DB2E266C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606" y="1968064"/>
            <a:ext cx="4754880" cy="640080"/>
          </a:xfrm>
        </p:spPr>
        <p:txBody>
          <a:bodyPr/>
          <a:lstStyle/>
          <a:p>
            <a:r>
              <a:rPr lang="en-US"/>
              <a:t>Module: my_module.py</a:t>
            </a:r>
            <a:endParaRPr lang="en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3D70C2-7308-452F-B2CD-E185E5C2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2966093" cy="36845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def </a:t>
            </a:r>
            <a:r>
              <a:rPr lang="en-US" sz="1800" err="1"/>
              <a:t>say_hi</a:t>
            </a:r>
            <a:r>
              <a:rPr lang="en-US" sz="1800"/>
              <a:t>(name):</a:t>
            </a:r>
          </a:p>
          <a:p>
            <a:pPr marL="0" indent="0">
              <a:buNone/>
            </a:pPr>
            <a:r>
              <a:rPr lang="en-US" sz="1800"/>
              <a:t>    print("hi %s " % str(name))</a:t>
            </a:r>
          </a:p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AB28D-4134-4F69-921F-4B80FE9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2951" y="2027069"/>
            <a:ext cx="4754880" cy="640080"/>
          </a:xfrm>
        </p:spPr>
        <p:txBody>
          <a:bodyPr/>
          <a:lstStyle/>
          <a:p>
            <a:r>
              <a:rPr lang="en-US"/>
              <a:t>Script: my_script.py</a:t>
            </a:r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05FDD3-B03F-4EB8-B154-32E99A233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9622" y="2505075"/>
            <a:ext cx="6865766" cy="36845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1800"/>
              <a:t>import sys        # a python module for sysadmin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os</a:t>
            </a:r>
            <a:r>
              <a:rPr lang="en-CA" sz="1800"/>
              <a:t>         # a python module for operating system stuff</a:t>
            </a:r>
          </a:p>
          <a:p>
            <a:pPr marL="0" indent="0">
              <a:buNone/>
            </a:pPr>
            <a:r>
              <a:rPr lang="en-CA" sz="1800"/>
              <a:t>import </a:t>
            </a:r>
            <a:r>
              <a:rPr lang="en-CA" sz="1800" err="1"/>
              <a:t>my_module</a:t>
            </a:r>
            <a:r>
              <a:rPr lang="en-CA" sz="1800"/>
              <a:t>  # my own personal module</a:t>
            </a:r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r>
              <a:rPr lang="en-CA" sz="1800"/>
              <a:t>def main():</a:t>
            </a:r>
          </a:p>
          <a:p>
            <a:pPr marL="0" indent="0">
              <a:buNone/>
            </a:pPr>
            <a:r>
              <a:rPr lang="en-CA" sz="1800"/>
              <a:t>    </a:t>
            </a:r>
            <a:r>
              <a:rPr lang="en-CA" sz="1800" err="1"/>
              <a:t>my_module.say_hi</a:t>
            </a:r>
            <a:r>
              <a:rPr lang="en-CA" sz="1800"/>
              <a:t>("tiger woods")   # MAIN function starts the program</a:t>
            </a:r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endParaRPr lang="en-CA" sz="1800"/>
          </a:p>
          <a:p>
            <a:pPr marL="0" indent="0">
              <a:buNone/>
            </a:pPr>
            <a:r>
              <a:rPr lang="en-CA" sz="1800"/>
              <a:t>if __name__ == "__main__":</a:t>
            </a:r>
          </a:p>
          <a:p>
            <a:pPr marL="0" indent="0">
              <a:buNone/>
            </a:pPr>
            <a:r>
              <a:rPr lang="en-CA" sz="1800"/>
              <a:t>    main()</a:t>
            </a:r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0FC2F-AE12-4C8C-BE0E-8870C02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A2F6-8AF9-4A67-BA62-DF8DCD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95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Built-in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103120"/>
            <a:ext cx="10474411" cy="3931920"/>
          </a:xfrm>
        </p:spPr>
        <p:txBody>
          <a:bodyPr/>
          <a:lstStyle/>
          <a:p>
            <a:r>
              <a:rPr lang="en-CA"/>
              <a:t>Python provides a large number of pre-defined functions in a large number of pre-defined modules that are available as a part of Python library. </a:t>
            </a:r>
          </a:p>
          <a:p>
            <a:r>
              <a:rPr lang="en-CA"/>
              <a:t>In the following slides we will explore some of the frequently-used modules.</a:t>
            </a:r>
          </a:p>
          <a:p>
            <a:pPr marL="0" indent="0">
              <a:buNone/>
            </a:pPr>
            <a:r>
              <a:rPr lang="en-CA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9FDB9-2090-40D4-8502-5DDE35E6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A6BA5-0511-4706-9DA4-DB1C34F9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2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05" y="365126"/>
            <a:ext cx="11089395" cy="740864"/>
          </a:xfrm>
        </p:spPr>
        <p:txBody>
          <a:bodyPr>
            <a:normAutofit fontScale="90000"/>
          </a:bodyPr>
          <a:lstStyle/>
          <a:p>
            <a:r>
              <a:rPr lang="en-CA"/>
              <a:t>Built-In 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1105990"/>
            <a:ext cx="11089395" cy="5752010"/>
          </a:xfrm>
        </p:spPr>
        <p:txBody>
          <a:bodyPr/>
          <a:lstStyle/>
          <a:p>
            <a:r>
              <a:rPr lang="en-CA"/>
              <a:t>To display a list of all available modules, use the following command in Python console.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6AAA-7646-40ED-85C0-514755E5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7E7C-0F83-4DD0-9306-BF4AF42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28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37" y="1458317"/>
            <a:ext cx="6838909" cy="5047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638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7230"/>
            <a:ext cx="11223171" cy="892367"/>
          </a:xfrm>
        </p:spPr>
        <p:txBody>
          <a:bodyPr>
            <a:normAutofit fontScale="90000"/>
          </a:bodyPr>
          <a:lstStyle/>
          <a:p>
            <a:r>
              <a:rPr lang="en-CA"/>
              <a:t>Built-In Python Modules</a:t>
            </a:r>
            <a:br>
              <a:rPr lang="en-CA"/>
            </a:br>
            <a:r>
              <a:rPr lang="en-CA"/>
              <a:t>datetime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22872"/>
            <a:ext cx="11666863" cy="4954091"/>
          </a:xfrm>
        </p:spPr>
        <p:txBody>
          <a:bodyPr/>
          <a:lstStyle/>
          <a:p>
            <a:r>
              <a:rPr lang="en-CA"/>
              <a:t>datetime is a Python module to process time related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2568-89F1-4F4D-B6BD-33BB0981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F2B-E2B3-4FE5-862B-5F1A2A8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29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10" y="1652530"/>
            <a:ext cx="4855110" cy="1716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1" y="1652530"/>
            <a:ext cx="6825621" cy="4319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786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function is a group of related statements with a name (a verb) that perform a task. </a:t>
            </a:r>
          </a:p>
          <a:p>
            <a:r>
              <a:rPr lang="en-CA" dirty="0"/>
              <a:t>Functions can be called procedures, sub-routines, or methods.</a:t>
            </a:r>
          </a:p>
          <a:p>
            <a:r>
              <a:rPr lang="en-CA" b="1" dirty="0"/>
              <a:t>Functions allows us to divide the code into smaller modules which makes it easier to read, test, and use. </a:t>
            </a:r>
          </a:p>
          <a:p>
            <a:r>
              <a:rPr lang="en-CA" dirty="0"/>
              <a:t>Functions can be either built in (e.g. print) or user defined (e.g. a function to solve a homework problem).</a:t>
            </a:r>
          </a:p>
          <a:p>
            <a:r>
              <a:rPr lang="en-CA" dirty="0"/>
              <a:t>Functions allows us to organize our code, make it more readable, reuse it and save time.</a:t>
            </a:r>
          </a:p>
          <a:p>
            <a:r>
              <a:rPr lang="en-CA" dirty="0"/>
              <a:t>Ideally each function should perform </a:t>
            </a:r>
            <a:r>
              <a:rPr lang="en-CA" u="sng" dirty="0"/>
              <a:t>one</a:t>
            </a:r>
            <a:r>
              <a:rPr lang="en-CA" dirty="0"/>
              <a:t> task.</a:t>
            </a:r>
          </a:p>
          <a:p>
            <a:r>
              <a:rPr lang="en-CA" dirty="0"/>
              <a:t>Use functions to divide and conquer a larger task.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A1F4-F449-457E-985D-163ED1C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AB4A-4675-448A-BEC4-40CF6E9A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1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365125"/>
            <a:ext cx="11249297" cy="1325563"/>
          </a:xfrm>
        </p:spPr>
        <p:txBody>
          <a:bodyPr>
            <a:normAutofit fontScale="90000"/>
          </a:bodyPr>
          <a:lstStyle/>
          <a:p>
            <a:r>
              <a:rPr lang="en-CA"/>
              <a:t>Built-In Python Modules</a:t>
            </a:r>
            <a:br>
              <a:rPr lang="en-CA"/>
            </a:br>
            <a:r>
              <a:rPr lang="en-CA"/>
              <a:t>random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5"/>
            <a:ext cx="11852680" cy="4351338"/>
          </a:xfrm>
        </p:spPr>
        <p:txBody>
          <a:bodyPr/>
          <a:lstStyle/>
          <a:p>
            <a:r>
              <a:rPr lang="en-CA"/>
              <a:t>Random module allows the user to generate random numbers.</a:t>
            </a:r>
          </a:p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BC0BF-21F1-4823-80AA-59C31005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A14B-5D76-4389-8F15-7BB23A5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30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DB4A0-DEC7-484A-A708-102B7D65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2310606"/>
            <a:ext cx="6762750" cy="338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FB271-A082-4F6F-B69D-876FA934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15" y="2310606"/>
            <a:ext cx="5076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3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Recall from the previous session arithmetic operators (+, -,*,/,//,**) were discussed.</a:t>
            </a:r>
          </a:p>
          <a:p>
            <a:r>
              <a:rPr lang="en-CA"/>
              <a:t>In Python operator %  is called modulus operator, it is used to retrieve the remainder after the division</a:t>
            </a:r>
          </a:p>
          <a:p>
            <a:r>
              <a:rPr lang="en-CA"/>
              <a:t>Example:  </a:t>
            </a:r>
          </a:p>
          <a:p>
            <a:pPr marL="0" indent="0">
              <a:buNone/>
            </a:pPr>
            <a:r>
              <a:rPr lang="en-CA"/>
              <a:t>		   7 // 2 = 3, R = 1</a:t>
            </a:r>
          </a:p>
          <a:p>
            <a:pPr marL="914400" lvl="2" indent="0">
              <a:buNone/>
            </a:pPr>
            <a:r>
              <a:rPr lang="en-CA" sz="2800"/>
              <a:t>              3 * 2 = 6 + 1</a:t>
            </a:r>
          </a:p>
          <a:p>
            <a:pPr marL="914400" lvl="2" indent="0">
              <a:buNone/>
            </a:pPr>
            <a:r>
              <a:rPr lang="en-CA" sz="2800"/>
              <a:t>              7 % 2 = 1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5DDB-50EB-4A37-BA2F-1945B651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D2D5-C7F5-4DFF-9425-55F00CC3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0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11"/>
          </a:xfrm>
        </p:spPr>
        <p:txBody>
          <a:bodyPr>
            <a:normAutofit fontScale="90000"/>
          </a:bodyPr>
          <a:lstStyle/>
          <a:p>
            <a:r>
              <a:rPr lang="en-CA"/>
              <a:t>Assignment Operators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A983C-F374-4D3A-9A79-319F09F4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02C6-C534-4665-9535-1FDF6AB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32</a:t>
            </a:fld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56671"/>
              </p:ext>
            </p:extLst>
          </p:nvPr>
        </p:nvGraphicFramePr>
        <p:xfrm>
          <a:off x="387178" y="953306"/>
          <a:ext cx="11172216" cy="576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0149">
                  <a:extLst>
                    <a:ext uri="{9D8B030D-6E8A-4147-A177-3AD203B41FA5}">
                      <a16:colId xmlns:a16="http://schemas.microsoft.com/office/drawing/2014/main" val="4192377748"/>
                    </a:ext>
                  </a:extLst>
                </a:gridCol>
              </a:tblGrid>
              <a:tr h="293447">
                <a:tc>
                  <a:txBody>
                    <a:bodyPr/>
                    <a:lstStyle/>
                    <a:p>
                      <a:pPr algn="ctr"/>
                      <a:r>
                        <a:rPr lang="en-CA" sz="16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30">
                <a:tc>
                  <a:txBody>
                    <a:bodyPr/>
                    <a:lstStyle/>
                    <a:p>
                      <a:r>
                        <a:rPr lang="en-CA" sz="1400"/>
                        <a:t>=</a:t>
                      </a:r>
                    </a:p>
                    <a:p>
                      <a:r>
                        <a:rPr lang="en-CA" sz="140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Assigns the value from right side operands to the left side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c = 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/>
                        <a:t>+=</a:t>
                      </a:r>
                    </a:p>
                    <a:p>
                      <a:r>
                        <a:rPr lang="en-CA" sz="1400"/>
                        <a:t>Add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Adds right operand to the left operand and assigns the result to the left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c+= a is equivalent to c= c +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/>
                        <a:t>-=</a:t>
                      </a:r>
                    </a:p>
                    <a:p>
                      <a:r>
                        <a:rPr lang="en-CA" sz="1400"/>
                        <a:t>Subtract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-= a is equivalent to c = c -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25">
                <a:tc gridSpan="3">
                  <a:txBody>
                    <a:bodyPr/>
                    <a:lstStyle/>
                    <a:p>
                      <a:r>
                        <a:rPr lang="en-US" sz="1400" b="1"/>
                        <a:t>Do not use the operators below here: They are very confusing. Our main goal is to write clear code.</a:t>
                      </a:r>
                      <a:endParaRPr lang="en-CA" sz="14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4610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/>
                        <a:t>*=</a:t>
                      </a:r>
                    </a:p>
                    <a:p>
                      <a:r>
                        <a:rPr lang="en-CA" sz="1400"/>
                        <a:t>Multiply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multiplies right operand with the left operand and assign the result to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*= a is equivalent to c = c *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/>
                        <a:t>/=</a:t>
                      </a:r>
                    </a:p>
                    <a:p>
                      <a:r>
                        <a:rPr lang="en-CA" sz="1400"/>
                        <a:t>Divide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divides left operand with the right operand and assign the result to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/= a is equivalent to c = c /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30">
                <a:tc>
                  <a:txBody>
                    <a:bodyPr/>
                    <a:lstStyle/>
                    <a:p>
                      <a:r>
                        <a:rPr lang="en-CA" sz="1400"/>
                        <a:t>%=</a:t>
                      </a:r>
                    </a:p>
                    <a:p>
                      <a:r>
                        <a:rPr lang="en-CA" sz="1400"/>
                        <a:t>Modulus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 modulus using two operands and assign the result to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%= a is equivalent to c = c %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**=</a:t>
                      </a:r>
                    </a:p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Exponent 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exponential (power) calculation on operators and assign value to the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**= a is equivalent to c = c **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r>
                        <a:rPr lang="en-CA" sz="1400"/>
                        <a:t>//=</a:t>
                      </a:r>
                    </a:p>
                    <a:p>
                      <a:r>
                        <a:rPr lang="en-CA" sz="1400"/>
                        <a:t>Floor division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performs floor division on operators and assign value to the left operand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//= a is equivalent to c = c // a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7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11"/>
          </a:xfrm>
        </p:spPr>
        <p:txBody>
          <a:bodyPr>
            <a:normAutofit fontScale="90000"/>
          </a:bodyPr>
          <a:lstStyle/>
          <a:p>
            <a:r>
              <a:rPr lang="en-CA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0158"/>
            <a:ext cx="10515600" cy="551183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x = 6</a:t>
            </a:r>
          </a:p>
          <a:p>
            <a:pPr marL="0" indent="0">
              <a:buNone/>
            </a:pPr>
            <a:r>
              <a:rPr lang="en-US"/>
              <a:t>x+=5  # x is now 11</a:t>
            </a:r>
          </a:p>
          <a:p>
            <a:pPr marL="0" indent="0">
              <a:buNone/>
            </a:pPr>
            <a:r>
              <a:rPr lang="en-US"/>
              <a:t>x-=2  # x is now 9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x//=4  # you just lost all your friends; do not do this</a:t>
            </a:r>
          </a:p>
          <a:p>
            <a:pPr marL="0" indent="0">
              <a:buNone/>
            </a:pPr>
            <a:r>
              <a:rPr lang="en-US"/>
              <a:t>x = x // 4 # Instead, do this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you’re writing a novel, your job is to be clear. Do not make your readers check a thesaurus or dictionary for every word.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 simple. Be clear.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A983C-F374-4D3A-9A79-319F09F4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02C6-C534-4665-9535-1FDF6AB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667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Operators Precedence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By default the descending order of the arithmetic operators in python is as follows: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r>
              <a:rPr lang="en-CA"/>
              <a:t>() Parentheses can be used to change the order of precedence of the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7C08-ABFD-433F-90BC-60A28C4E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C74B-2690-4E43-B1DE-4B98E3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34</a:t>
            </a:fld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52105"/>
              </p:ext>
            </p:extLst>
          </p:nvPr>
        </p:nvGraphicFramePr>
        <p:xfrm>
          <a:off x="1315904" y="2978123"/>
          <a:ext cx="98772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 , /, // 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Multiplication, Division, Floor</a:t>
                      </a:r>
                      <a:r>
                        <a:rPr lang="en-CA" baseline="0"/>
                        <a:t> Division, modulus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+ 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33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308"/>
          </a:xfrm>
        </p:spPr>
        <p:txBody>
          <a:bodyPr>
            <a:normAutofit fontScale="90000"/>
          </a:bodyPr>
          <a:lstStyle/>
          <a:p>
            <a:r>
              <a:rPr lang="en-CA"/>
              <a:t>Operators Precedence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434"/>
            <a:ext cx="10515600" cy="5240529"/>
          </a:xfrm>
        </p:spPr>
        <p:txBody>
          <a:bodyPr/>
          <a:lstStyle/>
          <a:p>
            <a:r>
              <a:rPr lang="en-CA"/>
              <a:t>Example:</a:t>
            </a:r>
          </a:p>
          <a:p>
            <a:pPr lvl="1"/>
            <a:r>
              <a:rPr lang="en-CA"/>
              <a:t>10 – 4 * 2 =  2  because the multiplication will be executed before the subtraction</a:t>
            </a:r>
          </a:p>
          <a:p>
            <a:pPr marL="457200" lvl="1" indent="0">
              <a:buNone/>
            </a:pPr>
            <a:r>
              <a:rPr lang="en-CA"/>
              <a:t>   4 * 2 = 8   and then   10 – 8 = 2</a:t>
            </a:r>
          </a:p>
          <a:p>
            <a:pPr lvl="1"/>
            <a:r>
              <a:rPr lang="en-CA"/>
              <a:t>Make it clearer! </a:t>
            </a:r>
            <a:r>
              <a:rPr lang="en-CA" b="1"/>
              <a:t>10 - (4 * 2) Add in parentheses for clarity</a:t>
            </a:r>
          </a:p>
          <a:p>
            <a:pPr lvl="1"/>
            <a:r>
              <a:rPr lang="en-CA"/>
              <a:t>(10 – 4) * 2 = 12 with the parentheses the subtraction will be executed before the multiplication</a:t>
            </a:r>
          </a:p>
          <a:p>
            <a:pPr marL="457200" lvl="1" indent="0">
              <a:buNone/>
            </a:pPr>
            <a:r>
              <a:rPr lang="en-CA"/>
              <a:t>  10 – 4 = 6 and then 6 * 2 = 12</a:t>
            </a:r>
          </a:p>
          <a:p>
            <a:r>
              <a:rPr lang="en-CA"/>
              <a:t>With the Parentheses the order of operation is:</a:t>
            </a:r>
          </a:p>
          <a:p>
            <a:pPr marL="457200" lvl="1" indent="0">
              <a:buNone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464D-4839-4AC0-A49E-D4719EC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EB14-1324-4F47-A566-E40DC7A7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35</a:t>
            </a:fld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02403"/>
              </p:ext>
            </p:extLst>
          </p:nvPr>
        </p:nvGraphicFramePr>
        <p:xfrm>
          <a:off x="1238783" y="4212013"/>
          <a:ext cx="95136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 , / , // 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Multiplication, Division, Floor</a:t>
                      </a:r>
                      <a:r>
                        <a:rPr lang="en-CA" baseline="0"/>
                        <a:t> Division, modulus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+ 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Python convention is to define a “main” function for your program.</a:t>
            </a:r>
          </a:p>
          <a:p>
            <a:r>
              <a:rPr lang="en-CA"/>
              <a:t>Example: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Output: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8E74-8CC2-4FA1-BECB-3DF06366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7D3-8D0E-460F-A5D4-35FE3077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36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93" y="2909134"/>
            <a:ext cx="7338181" cy="2213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93" y="5392110"/>
            <a:ext cx="7097713" cy="91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977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This allows your main function to be the starting (entry) point of the execution of the program. </a:t>
            </a:r>
          </a:p>
          <a:p>
            <a:r>
              <a:rPr lang="en-CA"/>
              <a:t>Also the script that has this function can be imported as a module into other scripts.</a:t>
            </a:r>
          </a:p>
          <a:p>
            <a:r>
              <a:rPr lang="en-CA"/>
              <a:t>Using this convention allows you to write code that can be run directly or imported.</a:t>
            </a:r>
          </a:p>
          <a:p>
            <a:r>
              <a:rPr lang="en-CA"/>
              <a:t>This is a practice I expect to see in your Python scripts.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B344-9243-41B6-8B42-6D89AE80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2CDC-D43C-473C-8FF2-267204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492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59" y="1825625"/>
            <a:ext cx="28554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# my_module.py</a:t>
            </a:r>
          </a:p>
          <a:p>
            <a:pPr marL="0" indent="0">
              <a:buNone/>
            </a:pPr>
            <a:r>
              <a:rPr lang="en-US" sz="1600"/>
              <a:t>def </a:t>
            </a:r>
            <a:r>
              <a:rPr lang="en-US" sz="1600" err="1"/>
              <a:t>say_hi</a:t>
            </a:r>
            <a:r>
              <a:rPr lang="en-US" sz="1600"/>
              <a:t>(name):</a:t>
            </a:r>
          </a:p>
          <a:p>
            <a:pPr marL="0" indent="0">
              <a:buNone/>
            </a:pPr>
            <a:r>
              <a:rPr lang="en-US" sz="1600"/>
              <a:t>    print("hi %s " % str(name))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CA" sz="1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8829-E69A-491B-BE91-3E99DFA7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1424" y="1825625"/>
            <a:ext cx="37623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# main_script.py</a:t>
            </a:r>
          </a:p>
          <a:p>
            <a:pPr marL="0" indent="0">
              <a:buNone/>
            </a:pPr>
            <a:r>
              <a:rPr lang="en-US" sz="1600"/>
              <a:t>import </a:t>
            </a:r>
            <a:r>
              <a:rPr lang="en-US" sz="1600" err="1"/>
              <a:t>my_script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if __name__ == "__main__":</a:t>
            </a:r>
          </a:p>
          <a:p>
            <a:pPr marL="0" indent="0">
              <a:buNone/>
            </a:pPr>
            <a:r>
              <a:rPr lang="en-US" sz="1600"/>
              <a:t>    print("</a:t>
            </a:r>
            <a:r>
              <a:rPr lang="en-US" sz="1600" err="1"/>
              <a:t>main_script</a:t>
            </a:r>
            <a:r>
              <a:rPr lang="en-US" sz="1600"/>
              <a:t> is the main")</a:t>
            </a:r>
          </a:p>
          <a:p>
            <a:pPr marL="0" indent="0">
              <a:buNone/>
            </a:pPr>
            <a:r>
              <a:rPr lang="en-US" sz="1600"/>
              <a:t>    </a:t>
            </a:r>
            <a:r>
              <a:rPr lang="en-US" sz="1600" err="1"/>
              <a:t>my_script.main</a:t>
            </a:r>
            <a:r>
              <a:rPr lang="en-US" sz="1600"/>
              <a:t>()</a:t>
            </a:r>
          </a:p>
          <a:p>
            <a:pPr marL="0" indent="0">
              <a:buNone/>
            </a:pPr>
            <a:endParaRPr lang="en-CA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B344-9243-41B6-8B42-6D89AE80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2CDC-D43C-473C-8FF2-267204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38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1CED0-9434-49FA-9C3F-FDB11C7C4479}"/>
              </a:ext>
            </a:extLst>
          </p:cNvPr>
          <p:cNvSpPr txBox="1"/>
          <p:nvPr/>
        </p:nvSpPr>
        <p:spPr>
          <a:xfrm>
            <a:off x="3328085" y="1825625"/>
            <a:ext cx="3830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# my_script.py</a:t>
            </a: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import </a:t>
            </a:r>
            <a:r>
              <a:rPr lang="en-US" err="1">
                <a:solidFill>
                  <a:srgbClr val="00B050"/>
                </a:solidFill>
              </a:rPr>
              <a:t>my_module</a:t>
            </a:r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def main():</a:t>
            </a:r>
          </a:p>
          <a:p>
            <a:r>
              <a:rPr lang="en-US">
                <a:solidFill>
                  <a:srgbClr val="00B050"/>
                </a:solidFill>
              </a:rPr>
              <a:t>    </a:t>
            </a:r>
            <a:r>
              <a:rPr lang="en-US" err="1">
                <a:solidFill>
                  <a:srgbClr val="00B050"/>
                </a:solidFill>
              </a:rPr>
              <a:t>my_module.say_hi</a:t>
            </a:r>
            <a:r>
              <a:rPr lang="en-US">
                <a:solidFill>
                  <a:srgbClr val="00B050"/>
                </a:solidFill>
              </a:rPr>
              <a:t>("tiger woods")</a:t>
            </a: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if __name__ == "__main__":</a:t>
            </a:r>
          </a:p>
          <a:p>
            <a:r>
              <a:rPr lang="en-US">
                <a:solidFill>
                  <a:srgbClr val="00B050"/>
                </a:solidFill>
              </a:rPr>
              <a:t>    print("</a:t>
            </a:r>
            <a:r>
              <a:rPr lang="en-US" err="1">
                <a:solidFill>
                  <a:srgbClr val="00B050"/>
                </a:solidFill>
              </a:rPr>
              <a:t>my_script</a:t>
            </a:r>
            <a:r>
              <a:rPr lang="en-US">
                <a:solidFill>
                  <a:srgbClr val="00B050"/>
                </a:solidFill>
              </a:rPr>
              <a:t> is the main")</a:t>
            </a:r>
          </a:p>
          <a:p>
            <a:r>
              <a:rPr lang="en-US">
                <a:solidFill>
                  <a:srgbClr val="00B050"/>
                </a:solidFill>
              </a:rPr>
              <a:t>    main()</a:t>
            </a:r>
          </a:p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89DD8-2549-4ED5-B621-A371904CA2DB}"/>
              </a:ext>
            </a:extLst>
          </p:cNvPr>
          <p:cNvSpPr txBox="1"/>
          <p:nvPr/>
        </p:nvSpPr>
        <p:spPr>
          <a:xfrm>
            <a:off x="609600" y="5305168"/>
            <a:ext cx="10824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Since </a:t>
            </a:r>
            <a:r>
              <a:rPr lang="en-US" b="1" err="1"/>
              <a:t>my_script</a:t>
            </a:r>
            <a:r>
              <a:rPr lang="en-US" b="1"/>
              <a:t> is being </a:t>
            </a:r>
            <a:r>
              <a:rPr lang="en-US" b="1" u="sng"/>
              <a:t>imported</a:t>
            </a:r>
            <a:r>
              <a:rPr lang="en-US" b="1"/>
              <a:t> by </a:t>
            </a:r>
            <a:r>
              <a:rPr lang="en-US" b="1" err="1"/>
              <a:t>main_script</a:t>
            </a:r>
            <a:r>
              <a:rPr lang="en-US" b="1"/>
              <a:t>, </a:t>
            </a:r>
            <a:r>
              <a:rPr lang="en-US" b="1" err="1"/>
              <a:t>my_script</a:t>
            </a:r>
            <a:r>
              <a:rPr lang="en-US" b="1"/>
              <a:t> is being used as a module so it will NOT execute its own main(). </a:t>
            </a:r>
            <a:r>
              <a:rPr lang="en-US"/>
              <a:t>Instead, </a:t>
            </a:r>
            <a:r>
              <a:rPr lang="en-US" err="1"/>
              <a:t>main_script</a:t>
            </a:r>
            <a:r>
              <a:rPr lang="en-US"/>
              <a:t> is being used as a script (since it is not being imported by anything) and it WILL call main().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0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Next Week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Review the material</a:t>
            </a:r>
          </a:p>
          <a:p>
            <a:r>
              <a:rPr lang="en-CA"/>
              <a:t>Complete the lab</a:t>
            </a:r>
          </a:p>
          <a:p>
            <a:r>
              <a:rPr lang="en-CA"/>
              <a:t>Quiz next lesson</a:t>
            </a:r>
          </a:p>
          <a:p>
            <a:r>
              <a:rPr lang="en-CA"/>
              <a:t>Read sections 3.1 to 3.6 from the book: https://www.py4e.com/book.php</a:t>
            </a:r>
          </a:p>
          <a:p>
            <a:r>
              <a:rPr lang="en-CA"/>
              <a:t>Prepare for the quiz which will be mostly about the topics of this lesson (#2) and a little bit on the assigned readings (3.1 to 3.6)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D85D-4598-4B3A-895A-2FF03157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2204A-7B76-47C6-B9F1-9F24BD2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 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/>
          <a:lstStyle/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def  function_name( parameter(s) ):  </a:t>
            </a:r>
          </a:p>
          <a:p>
            <a:pPr marL="0" indent="0">
              <a:buNone/>
            </a:pPr>
            <a:r>
              <a:rPr lang="en-CA"/>
              <a:t>    statement</a:t>
            </a:r>
          </a:p>
          <a:p>
            <a:pPr marL="0" indent="0">
              <a:buNone/>
            </a:pPr>
            <a:r>
              <a:rPr lang="en-CA"/>
              <a:t>    statement   </a:t>
            </a:r>
          </a:p>
          <a:p>
            <a:pPr marL="0" indent="0">
              <a:buNone/>
            </a:pPr>
            <a:r>
              <a:rPr lang="en-CA"/>
              <a:t>    statement        </a:t>
            </a:r>
          </a:p>
          <a:p>
            <a:pPr marL="0" indent="0">
              <a:buNone/>
            </a:pPr>
            <a:r>
              <a:rPr lang="en-CA"/>
              <a:t>    etc.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8C46-D77A-493C-B009-F438ABF7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EA34-8F5F-4E12-B048-CC41B7FA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36228" y="1744446"/>
            <a:ext cx="3831772" cy="1754326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b="1"/>
              <a:t>function header aka function signature: </a:t>
            </a:r>
            <a:r>
              <a:rPr lang="en-CA"/>
              <a:t>marks the beginning of the function</a:t>
            </a:r>
          </a:p>
          <a:p>
            <a:r>
              <a:rPr lang="en-CA" b="1"/>
              <a:t>parameters</a:t>
            </a:r>
            <a:r>
              <a:rPr lang="en-CA"/>
              <a:t> aka arguments: comma-separated list of input variables</a:t>
            </a:r>
          </a:p>
          <a:p>
            <a:r>
              <a:rPr lang="en-CA" b="1"/>
              <a:t>colon: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6228" y="3751743"/>
            <a:ext cx="38317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b="1"/>
              <a:t>function block:</a:t>
            </a:r>
            <a:r>
              <a:rPr lang="en-CA"/>
              <a:t>  the statements that will be executed when the function is called, possibly contains a return statement (output)</a:t>
            </a:r>
          </a:p>
          <a:p>
            <a:r>
              <a:rPr lang="en-CA"/>
              <a:t>The code is indented inside the function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 flipV="1">
            <a:off x="5956664" y="2206112"/>
            <a:ext cx="879564" cy="4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71999" y="3825734"/>
            <a:ext cx="2264229" cy="1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7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Function General Syntax: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def print_name_uppercase(first_name, last_name):</a:t>
            </a:r>
          </a:p>
          <a:p>
            <a:pPr marL="0" indent="0">
              <a:buNone/>
            </a:pPr>
            <a:r>
              <a:rPr lang="en-US" sz="1800"/>
              <a:t>    print(first_name.upper(), end=" ") # may or may not be ok; ok if first_name is a string only</a:t>
            </a:r>
          </a:p>
          <a:p>
            <a:pPr marL="0" indent="0">
              <a:buNone/>
            </a:pPr>
            <a:r>
              <a:rPr lang="en-US" sz="1800"/>
              <a:t>    print(str(last_name).upper()) # ok to use upper() for sure, since last_name is definitely a string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print_name_uppercase("</a:t>
            </a:r>
            <a:r>
              <a:rPr lang="en-US" sz="1800" err="1"/>
              <a:t>tiGeR</a:t>
            </a:r>
            <a:r>
              <a:rPr lang="en-US" sz="1800"/>
              <a:t>", "</a:t>
            </a:r>
            <a:r>
              <a:rPr lang="en-US" sz="1800" err="1"/>
              <a:t>woODs</a:t>
            </a:r>
            <a:r>
              <a:rPr lang="en-US" sz="1800"/>
              <a:t>")</a:t>
            </a:r>
          </a:p>
          <a:p>
            <a:pPr marL="0" indent="0">
              <a:buNone/>
            </a:pPr>
            <a:r>
              <a:rPr lang="en-US" sz="1800"/>
              <a:t>print_name_uppercase("</a:t>
            </a:r>
            <a:r>
              <a:rPr lang="en-US" sz="1800" err="1"/>
              <a:t>tiGeR</a:t>
            </a:r>
            <a:r>
              <a:rPr lang="en-US" sz="1800"/>
              <a:t>", 5)  # ok; the function changes 5 to a string, which has an upper()</a:t>
            </a:r>
          </a:p>
          <a:p>
            <a:pPr marL="0" indent="0">
              <a:buNone/>
            </a:pPr>
            <a:r>
              <a:rPr lang="en-US" sz="1800"/>
              <a:t>print_name_uppercase(5, "woods")  # </a:t>
            </a:r>
            <a:r>
              <a:rPr lang="en-US" sz="1800" b="1"/>
              <a:t>crash</a:t>
            </a:r>
            <a:r>
              <a:rPr lang="en-US" sz="1800"/>
              <a:t>; 5 is an integer; integers don't have an upper() method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Good coding style is shown above:</a:t>
            </a:r>
          </a:p>
          <a:p>
            <a:pPr marL="342900" indent="-342900">
              <a:buAutoNum type="arabicPeriod"/>
            </a:pPr>
            <a:r>
              <a:rPr lang="en-US" sz="1800"/>
              <a:t>Function is defined first, before using it (i.e. defined “above” where it is called)</a:t>
            </a:r>
          </a:p>
          <a:p>
            <a:pPr marL="342900" indent="-342900">
              <a:buAutoNum type="arabicPeriod"/>
            </a:pPr>
            <a:r>
              <a:rPr lang="en-US" sz="1800"/>
              <a:t>Function is named as a verb</a:t>
            </a:r>
          </a:p>
          <a:p>
            <a:pPr marL="342900" indent="-342900">
              <a:buAutoNum type="arabicPeriod"/>
            </a:pPr>
            <a:r>
              <a:rPr lang="en-US" sz="1800"/>
              <a:t>Function has clear parameter names</a:t>
            </a:r>
          </a:p>
          <a:p>
            <a:pPr marL="342900" indent="-342900">
              <a:buAutoNum type="arabicPeriod"/>
            </a:pPr>
            <a:r>
              <a:rPr lang="en-US" sz="1800"/>
              <a:t>Function is indented inside </a:t>
            </a:r>
          </a:p>
          <a:p>
            <a:pPr marL="342900" indent="-342900">
              <a:buAutoNum type="arabicPeriod"/>
            </a:pPr>
            <a:r>
              <a:rPr lang="en-US"/>
              <a:t>Two lines separate the function definition from the code around it</a:t>
            </a:r>
            <a:endParaRPr lang="en-CA" sz="18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8C46-D77A-493C-B009-F438ABF7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EA34-8F5F-4E12-B048-CC41B7FA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4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 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Function name should be descriptive and contain all lowercase characters, use snake case if the function name consists of more than one word.</a:t>
            </a:r>
          </a:p>
          <a:p>
            <a:r>
              <a:rPr lang="en-CA"/>
              <a:t>Example </a:t>
            </a:r>
            <a:r>
              <a:rPr lang="en-CA" err="1"/>
              <a:t>get_</a:t>
            </a:r>
            <a:r>
              <a:rPr lang="en-CA"/>
              <a:t>data(), </a:t>
            </a:r>
            <a:r>
              <a:rPr lang="en-CA" err="1"/>
              <a:t>display_</a:t>
            </a:r>
            <a:r>
              <a:rPr lang="en-CA"/>
              <a:t>result(), multiply_numbers().</a:t>
            </a:r>
          </a:p>
          <a:p>
            <a:r>
              <a:rPr lang="en-CA"/>
              <a:t>Function body must be indented from the function header (signature).</a:t>
            </a:r>
          </a:p>
          <a:p>
            <a:r>
              <a:rPr lang="en-CA"/>
              <a:t>By default indentation is four spaces.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4113B-E5CA-4C44-8848-CDCD0C0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6BD20-7E25-490D-9B38-9D5E921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6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Functions can be built in or user defined.</a:t>
            </a:r>
          </a:p>
          <a:p>
            <a:r>
              <a:rPr lang="en-CA"/>
              <a:t>Built-in functions are functions that come with Python standard library.</a:t>
            </a:r>
          </a:p>
          <a:p>
            <a:r>
              <a:rPr lang="en-CA"/>
              <a:t>Example: print(), input(), str(), int(), type().</a:t>
            </a:r>
          </a:p>
          <a:p>
            <a:r>
              <a:rPr lang="en-CA"/>
              <a:t>User-defined functions are defined by ourselves to do a certain specific task.</a:t>
            </a:r>
          </a:p>
          <a:p>
            <a:r>
              <a:rPr lang="en-CA"/>
              <a:t>Functions may return 0 or 1 value.</a:t>
            </a:r>
          </a:p>
          <a:p>
            <a:r>
              <a:rPr lang="en-CA"/>
              <a:t>Functions that return a value are immediately ended at the “return” statement; you can’t have code after a return statement.</a:t>
            </a:r>
          </a:p>
          <a:p>
            <a:r>
              <a:rPr lang="en-CA"/>
              <a:t>Functions may or may not receive parameters (arguments).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F7476-4D42-4C27-977A-528F466F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DCD81-5041-48EA-A674-23704B1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43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Void Functions and Value-Returning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Void function is a function that does not return a value, it simply executes its statements then terminates.</a:t>
            </a:r>
          </a:p>
          <a:p>
            <a:r>
              <a:rPr lang="en-CA"/>
              <a:t>print() is an example of a void function. </a:t>
            </a:r>
          </a:p>
          <a:p>
            <a:r>
              <a:rPr lang="en-CA"/>
              <a:t>Function print displays the message and does not return any value.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br>
              <a:rPr lang="en-CA"/>
            </a:b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DE63-B684-494B-944A-5794F02A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541C-03BE-40F0-90CC-A07E132D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398B3-E5A6-4D4C-9A70-D25232F1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47" y="3912329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60" y="1825625"/>
            <a:ext cx="11092540" cy="4836432"/>
          </a:xfrm>
        </p:spPr>
        <p:txBody>
          <a:bodyPr/>
          <a:lstStyle/>
          <a:p>
            <a:r>
              <a:rPr lang="en-CA"/>
              <a:t>To call a function, it must be defined FIRST; then simply place the function name followed by ().</a:t>
            </a:r>
          </a:p>
          <a:p>
            <a:r>
              <a:rPr lang="en-CA"/>
              <a:t>Pass any parameters if required.</a:t>
            </a:r>
          </a:p>
          <a:p>
            <a:pPr marL="0" indent="0">
              <a:buNone/>
            </a:pPr>
            <a:r>
              <a:rPr lang="en-CA"/>
              <a:t>Example:</a:t>
            </a:r>
          </a:p>
          <a:p>
            <a:pPr marL="0" indent="0">
              <a:buNone/>
            </a:pPr>
            <a:r>
              <a:rPr lang="en-CA"/>
              <a:t>   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18C7-A57C-4463-A544-33D97CF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2 - Functions, Modules, DocString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64A25B-1622-44D3-B9C3-94A9E17C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2FA-E1B6-4089-A840-47A82E9535DF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306285" y="3000795"/>
            <a:ext cx="509587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/>
              <a:t>Function Definition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10" y="3429000"/>
            <a:ext cx="4815840" cy="698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197700" y="4703344"/>
            <a:ext cx="53906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/>
              <a:t>Function Call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40" y="5153056"/>
            <a:ext cx="3400425" cy="750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559039" y="4134939"/>
            <a:ext cx="36861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/>
              <a:t>Output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251" y="4662530"/>
            <a:ext cx="3492138" cy="49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Curved Down Arrow 33"/>
          <p:cNvSpPr/>
          <p:nvPr/>
        </p:nvSpPr>
        <p:spPr>
          <a:xfrm rot="16200000">
            <a:off x="-497887" y="4153854"/>
            <a:ext cx="2386148" cy="93644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1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3203</TotalTime>
  <Words>3197</Words>
  <Application>Microsoft Office PowerPoint</Application>
  <PresentationFormat>Widescreen</PresentationFormat>
  <Paragraphs>471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Century Gothic</vt:lpstr>
      <vt:lpstr>Garamond</vt:lpstr>
      <vt:lpstr>Savon</vt:lpstr>
      <vt:lpstr>Functions and Modules and docstring</vt:lpstr>
      <vt:lpstr>Lesson #2 Learning Outcomes</vt:lpstr>
      <vt:lpstr>Functions</vt:lpstr>
      <vt:lpstr>Function General Syntax</vt:lpstr>
      <vt:lpstr>Function General Syntax: Example</vt:lpstr>
      <vt:lpstr>Function Coding Style</vt:lpstr>
      <vt:lpstr>Function Variants</vt:lpstr>
      <vt:lpstr>Void Functions and Value-Returning Functions</vt:lpstr>
      <vt:lpstr>Calling a Function</vt:lpstr>
      <vt:lpstr>Value Returning Function</vt:lpstr>
      <vt:lpstr>Value-Returning Function</vt:lpstr>
      <vt:lpstr>Functions</vt:lpstr>
      <vt:lpstr>Functions</vt:lpstr>
      <vt:lpstr>Flow of Control</vt:lpstr>
      <vt:lpstr>Flow of Control</vt:lpstr>
      <vt:lpstr>Function Stub</vt:lpstr>
      <vt:lpstr>Comments Vs DocString</vt:lpstr>
      <vt:lpstr>Comments</vt:lpstr>
      <vt:lpstr>DocString</vt:lpstr>
      <vt:lpstr>DocString</vt:lpstr>
      <vt:lpstr>DocString</vt:lpstr>
      <vt:lpstr>Python Scripts vs Python Modules</vt:lpstr>
      <vt:lpstr>Top-Level Script Environment</vt:lpstr>
      <vt:lpstr>Python Scripts vs Python Modules</vt:lpstr>
      <vt:lpstr>Python Scripts vs Python Modules</vt:lpstr>
      <vt:lpstr>Python Scripts vs Python Modules</vt:lpstr>
      <vt:lpstr>Built-in Modules </vt:lpstr>
      <vt:lpstr>Built-In Python Modules</vt:lpstr>
      <vt:lpstr>Built-In Python Modules datetime Module</vt:lpstr>
      <vt:lpstr>Built-In Python Modules random Module</vt:lpstr>
      <vt:lpstr>Arithmetic Operations</vt:lpstr>
      <vt:lpstr>Assignment Operators</vt:lpstr>
      <vt:lpstr>Assignment Operators</vt:lpstr>
      <vt:lpstr>Operators Precedence </vt:lpstr>
      <vt:lpstr>Operators Precedence </vt:lpstr>
      <vt:lpstr>Main Function</vt:lpstr>
      <vt:lpstr>The main() Function</vt:lpstr>
      <vt:lpstr>The main() Function</vt:lpstr>
      <vt:lpstr>Next Week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Modules</dc:title>
  <dc:creator>Rana Alsammarraie</dc:creator>
  <cp:lastModifiedBy>Mathew Linder</cp:lastModifiedBy>
  <cp:revision>200</cp:revision>
  <dcterms:created xsi:type="dcterms:W3CDTF">2020-08-09T19:02:25Z</dcterms:created>
  <dcterms:modified xsi:type="dcterms:W3CDTF">2021-04-14T00:35:05Z</dcterms:modified>
</cp:coreProperties>
</file>