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7"/>
  </p:notesMasterIdLst>
  <p:sldIdLst>
    <p:sldId id="256" r:id="rId2"/>
    <p:sldId id="298" r:id="rId3"/>
    <p:sldId id="257" r:id="rId4"/>
    <p:sldId id="258" r:id="rId5"/>
    <p:sldId id="297" r:id="rId6"/>
    <p:sldId id="261" r:id="rId7"/>
    <p:sldId id="262" r:id="rId8"/>
    <p:sldId id="263" r:id="rId9"/>
    <p:sldId id="264" r:id="rId10"/>
    <p:sldId id="265" r:id="rId11"/>
    <p:sldId id="266" r:id="rId12"/>
    <p:sldId id="300" r:id="rId13"/>
    <p:sldId id="267" r:id="rId14"/>
    <p:sldId id="268" r:id="rId15"/>
    <p:sldId id="301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303" r:id="rId30"/>
    <p:sldId id="302" r:id="rId31"/>
    <p:sldId id="282" r:id="rId32"/>
    <p:sldId id="283" r:id="rId33"/>
    <p:sldId id="304" r:id="rId34"/>
    <p:sldId id="284" r:id="rId35"/>
    <p:sldId id="286" r:id="rId36"/>
    <p:sldId id="288" r:id="rId37"/>
    <p:sldId id="287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9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0" autoAdjust="0"/>
    <p:restoredTop sz="94660"/>
  </p:normalViewPr>
  <p:slideViewPr>
    <p:cSldViewPr snapToGrid="0">
      <p:cViewPr varScale="1">
        <p:scale>
          <a:sx n="98" d="100"/>
          <a:sy n="98" d="100"/>
        </p:scale>
        <p:origin x="12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954592-5679-4B9E-86D6-DF2FDF0A5FF5}" type="datetimeFigureOut">
              <a:rPr lang="en-CA" smtClean="0"/>
              <a:t>2021-04-20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475677-9A59-4210-B45D-785B7C028E4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186738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F9687-1A17-48D1-8514-E9B00B78AECA}" type="datetime1">
              <a:rPr lang="en-CA" smtClean="0"/>
              <a:t>2021-04-20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1516 Lesson 3: Branching, While, CLI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2574F-29BE-4E51-8613-731F26CF181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50977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793D0-7B25-4FC6-981C-DD22BDBD5D0C}" type="datetime1">
              <a:rPr lang="en-CA" smtClean="0"/>
              <a:t>2021-04-20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1516 Lesson 3: Branching, While, CLI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2574F-29BE-4E51-8613-731F26CF181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88334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B4AA7-4765-4706-8B48-B4ECB3FD61C3}" type="datetime1">
              <a:rPr lang="en-CA" smtClean="0"/>
              <a:t>2021-04-20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1516 Lesson 3: Branching, While, CLI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2574F-29BE-4E51-8613-731F26CF181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91806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3173C-FA45-48B6-9BA7-5C9D35EE498F}" type="datetime1">
              <a:rPr lang="en-CA" smtClean="0"/>
              <a:t>2021-04-20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1516 Lesson 3: Branching, While, CLI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2574F-29BE-4E51-8613-731F26CF181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3471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AB2BB-8F8E-481F-8D52-71348C41ABF1}" type="datetime1">
              <a:rPr lang="en-CA" smtClean="0"/>
              <a:t>2021-04-20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1516 Lesson 3: Branching, While, CLI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2574F-29BE-4E51-8613-731F26CF181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06616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944EE-72E8-420B-8511-F9166838CC28}" type="datetime1">
              <a:rPr lang="en-CA" smtClean="0"/>
              <a:t>2021-04-20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1516 Lesson 3: Branching, While, CLI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2574F-29BE-4E51-8613-731F26CF181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60147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DAB98-A75A-48C8-95B4-9869ECA14C91}" type="datetime1">
              <a:rPr lang="en-CA" smtClean="0"/>
              <a:t>2021-04-20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1516 Lesson 3: Branching, While, CLI</a:t>
            </a:r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2574F-29BE-4E51-8613-731F26CF181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60287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0A16A-945D-4812-A41A-6D32622DF764}" type="datetime1">
              <a:rPr lang="en-CA" smtClean="0"/>
              <a:t>2021-04-20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1516 Lesson 3: Branching, While, CLI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2574F-29BE-4E51-8613-731F26CF181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98018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DAC39-7AFB-4955-A674-B2F3877F27A7}" type="datetime1">
              <a:rPr lang="en-CA" smtClean="0"/>
              <a:t>2021-04-20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1516 Lesson 3: Branching, While, CLI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2574F-29BE-4E51-8613-731F26CF181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10274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BC351-D60D-43F4-B2A0-7667EEFFD0C7}" type="datetime1">
              <a:rPr lang="en-CA" smtClean="0"/>
              <a:t>2021-04-20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1516 Lesson 3: Branching, While, CLI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2574F-29BE-4E51-8613-731F26CF181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40061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01965-FFAA-4E78-ABBE-FADF5F7B038F}" type="datetime1">
              <a:rPr lang="en-CA" smtClean="0"/>
              <a:t>2021-04-20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1516 Lesson 3: Branching, While, CLI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2574F-29BE-4E51-8613-731F26CF181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01628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61DBE7-F809-43DB-93A9-4D5D7652B8BE}" type="datetime1">
              <a:rPr lang="en-CA" smtClean="0"/>
              <a:t>2021-04-20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1516 Lesson 3: Branching, While, CLI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2574F-29BE-4E51-8613-731F26CF181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80407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Branching, while, CLI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if statements, Loops, and </a:t>
            </a:r>
            <a:r>
              <a:rPr lang="en-CA" dirty="0" err="1"/>
              <a:t>Commandline</a:t>
            </a:r>
            <a:r>
              <a:rPr lang="en-CA" dirty="0"/>
              <a:t> Interface</a:t>
            </a:r>
          </a:p>
        </p:txBody>
      </p:sp>
    </p:spTree>
    <p:extLst>
      <p:ext uri="{BB962C8B-B14F-4D97-AF65-F5344CB8AC3E}">
        <p14:creationId xmlns:p14="http://schemas.microsoft.com/office/powerpoint/2010/main" val="6139935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if else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A second if statement </a:t>
            </a:r>
            <a:r>
              <a:rPr lang="en-CA"/>
              <a:t>form exists for two possibilities:</a:t>
            </a:r>
          </a:p>
          <a:p>
            <a:pPr lvl="1"/>
            <a:r>
              <a:rPr lang="en-CA"/>
              <a:t>Do one path if the statement is True;</a:t>
            </a:r>
          </a:p>
          <a:p>
            <a:pPr lvl="1"/>
            <a:r>
              <a:rPr lang="en-CA"/>
              <a:t>Do the other path if the statement is False.</a:t>
            </a:r>
            <a:endParaRPr lang="en-CA" dirty="0"/>
          </a:p>
          <a:p>
            <a:pPr marL="0" indent="0">
              <a:buNone/>
            </a:pPr>
            <a:r>
              <a:rPr lang="en-CA"/>
              <a:t>General </a:t>
            </a:r>
            <a:r>
              <a:rPr lang="en-CA" dirty="0"/>
              <a:t>Syntax:</a:t>
            </a:r>
          </a:p>
          <a:p>
            <a:pPr marL="0" indent="0">
              <a:buNone/>
            </a:pPr>
            <a:r>
              <a:rPr lang="en-CA" dirty="0"/>
              <a:t>  if Boolean expression :</a:t>
            </a:r>
          </a:p>
          <a:p>
            <a:pPr marL="0" indent="0">
              <a:buNone/>
            </a:pPr>
            <a:r>
              <a:rPr lang="en-CA"/>
              <a:t>       statement(s) to do because the “if” is True</a:t>
            </a:r>
            <a:endParaRPr lang="en-CA" dirty="0"/>
          </a:p>
          <a:p>
            <a:pPr marL="0" indent="0">
              <a:buNone/>
            </a:pPr>
            <a:r>
              <a:rPr lang="en-CA" dirty="0"/>
              <a:t>   else:</a:t>
            </a:r>
          </a:p>
          <a:p>
            <a:pPr marL="0" indent="0">
              <a:buNone/>
            </a:pPr>
            <a:r>
              <a:rPr lang="en-CA"/>
              <a:t>       statement(s) to do because the “if” is False</a:t>
            </a:r>
            <a:endParaRPr lang="en-CA" dirty="0"/>
          </a:p>
          <a:p>
            <a:pPr marL="0" indent="0">
              <a:buNone/>
            </a:pPr>
            <a:r>
              <a:rPr lang="en-CA" dirty="0"/>
              <a:t>   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163A1C-532E-4429-A7FE-FACD563EA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1516 Lesson 3: Branching, While, CLI</a:t>
            </a:r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3571C7-B1CB-41F0-A4B4-217C28FC5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2574F-29BE-4E51-8613-731F26CF1810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21681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if else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Example:</a:t>
            </a:r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0979" y="2778793"/>
            <a:ext cx="5396916" cy="234648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4863BE-9EB6-407A-8712-45F9C9B1B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1516 Lesson 3: Branching, While, CLI</a:t>
            </a:r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CD81A2-8B8E-45B4-884B-9C8BC2CE4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2574F-29BE-4E51-8613-731F26CF1810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263625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if else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err="1"/>
              <a:t>first_name</a:t>
            </a:r>
            <a:r>
              <a:rPr lang="en-US" dirty="0"/>
              <a:t> = "</a:t>
            </a:r>
            <a:r>
              <a:rPr lang="en-US" dirty="0" err="1"/>
              <a:t>jason</a:t>
            </a:r>
            <a:r>
              <a:rPr lang="en-US" dirty="0"/>
              <a:t>"</a:t>
            </a:r>
          </a:p>
          <a:p>
            <a:pPr marL="0" indent="0">
              <a:buNone/>
            </a:pPr>
            <a:r>
              <a:rPr lang="en-US" dirty="0" err="1"/>
              <a:t>age_in_years</a:t>
            </a:r>
            <a:r>
              <a:rPr lang="en-US" dirty="0"/>
              <a:t> = 12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if </a:t>
            </a:r>
            <a:r>
              <a:rPr lang="en-US" dirty="0" err="1"/>
              <a:t>age_in_years</a:t>
            </a:r>
            <a:r>
              <a:rPr lang="en-US" dirty="0"/>
              <a:t> &gt;= 16:</a:t>
            </a:r>
          </a:p>
          <a:p>
            <a:pPr marL="0" indent="0">
              <a:buNone/>
            </a:pPr>
            <a:r>
              <a:rPr lang="en-US" dirty="0"/>
              <a:t>    print("you are old enough to drive")</a:t>
            </a:r>
          </a:p>
          <a:p>
            <a:pPr marL="0" indent="0">
              <a:buNone/>
            </a:pPr>
            <a:r>
              <a:rPr lang="en-US" dirty="0"/>
              <a:t>    print("be safe")</a:t>
            </a:r>
          </a:p>
          <a:p>
            <a:pPr marL="0" indent="0">
              <a:buNone/>
            </a:pPr>
            <a:r>
              <a:rPr lang="en-US" dirty="0"/>
              <a:t>    print("have fun")</a:t>
            </a:r>
          </a:p>
          <a:p>
            <a:pPr marL="0" indent="0">
              <a:buNone/>
            </a:pPr>
            <a:r>
              <a:rPr lang="en-US" dirty="0"/>
              <a:t>    print("don't speed")</a:t>
            </a:r>
          </a:p>
          <a:p>
            <a:pPr marL="0" indent="0">
              <a:buNone/>
            </a:pPr>
            <a:r>
              <a:rPr lang="en-US" dirty="0"/>
              <a:t>else:</a:t>
            </a:r>
          </a:p>
          <a:p>
            <a:pPr marL="0" indent="0">
              <a:buNone/>
            </a:pPr>
            <a:r>
              <a:rPr lang="en-US" dirty="0"/>
              <a:t>    print("you are not old enough to drive")</a:t>
            </a:r>
          </a:p>
          <a:p>
            <a:pPr marL="0" indent="0">
              <a:buNone/>
            </a:pPr>
            <a:r>
              <a:rPr lang="en-US" dirty="0"/>
              <a:t>    print("you have to wait %d more years %s!!!" % (16 - </a:t>
            </a:r>
            <a:r>
              <a:rPr lang="en-US" dirty="0" err="1"/>
              <a:t>age_in_years</a:t>
            </a:r>
            <a:r>
              <a:rPr lang="en-US" dirty="0"/>
              <a:t>, </a:t>
            </a:r>
            <a:r>
              <a:rPr lang="en-US" dirty="0" err="1"/>
              <a:t>first_name</a:t>
            </a:r>
            <a:r>
              <a:rPr lang="en-US" dirty="0"/>
              <a:t>))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4863BE-9EB6-407A-8712-45F9C9B1B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1516 Lesson 3: Branching, While, CLI</a:t>
            </a:r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CD81A2-8B8E-45B4-884B-9C8BC2CE4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2574F-29BE-4E51-8613-731F26CF1810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457726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if else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When you write an if-else statement, follow these guidelines for indentation:</a:t>
            </a:r>
          </a:p>
          <a:p>
            <a:pPr marL="0" indent="0">
              <a:buNone/>
            </a:pPr>
            <a:endParaRPr lang="en-CA" dirty="0"/>
          </a:p>
          <a:p>
            <a:pPr lvl="1"/>
            <a:r>
              <a:rPr lang="en-CA" dirty="0"/>
              <a:t>Make sure the </a:t>
            </a:r>
            <a:r>
              <a:rPr lang="en-CA" u="sng" dirty="0"/>
              <a:t>if block</a:t>
            </a:r>
            <a:r>
              <a:rPr lang="en-CA" dirty="0"/>
              <a:t> and the </a:t>
            </a:r>
            <a:r>
              <a:rPr lang="en-CA" u="sng" dirty="0"/>
              <a:t>else block</a:t>
            </a:r>
            <a:r>
              <a:rPr lang="en-CA" dirty="0"/>
              <a:t> are aligned (same level of indentation).</a:t>
            </a:r>
          </a:p>
          <a:p>
            <a:pPr lvl="1"/>
            <a:r>
              <a:rPr lang="en-CA" dirty="0"/>
              <a:t>The </a:t>
            </a:r>
            <a:r>
              <a:rPr lang="en-CA" u="sng" dirty="0"/>
              <a:t>if block</a:t>
            </a:r>
            <a:r>
              <a:rPr lang="en-CA" dirty="0"/>
              <a:t> and the </a:t>
            </a:r>
            <a:r>
              <a:rPr lang="en-CA" u="sng" dirty="0"/>
              <a:t>else block</a:t>
            </a:r>
            <a:r>
              <a:rPr lang="en-CA" dirty="0"/>
              <a:t> are each followed by a colon and then an intended block of statements.</a:t>
            </a:r>
          </a:p>
          <a:p>
            <a:pPr lvl="1"/>
            <a:r>
              <a:rPr lang="en-CA" dirty="0"/>
              <a:t>Make sure the</a:t>
            </a:r>
            <a:r>
              <a:rPr lang="en-CA" sz="1600" dirty="0"/>
              <a:t> </a:t>
            </a:r>
            <a:r>
              <a:rPr lang="en-CA" dirty="0"/>
              <a:t>statements inside each block are consistently indented.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46BD1E-E31C-4F68-BD3E-9D64729FC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1516 Lesson 3: Branching, While, CLI</a:t>
            </a:r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E283EF-1617-42C3-B4D0-74F04A8A7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2574F-29BE-4E51-8613-731F26CF1810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98254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Chained conditionals  (if / elif / else)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Sometimes there are more than </a:t>
            </a:r>
            <a:r>
              <a:rPr lang="en-CA"/>
              <a:t>two possibilities, so </a:t>
            </a:r>
            <a:r>
              <a:rPr lang="en-CA" dirty="0"/>
              <a:t>we need more than two branches.</a:t>
            </a:r>
          </a:p>
          <a:p>
            <a:r>
              <a:rPr lang="en-CA" dirty="0"/>
              <a:t>Example:</a:t>
            </a:r>
          </a:p>
          <a:p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9990" y="3003382"/>
            <a:ext cx="5589895" cy="30284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62C818-41B9-4384-BF18-A7E6DFFC4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1516 Lesson 3: Branching, While, CLI</a:t>
            </a:r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1007B4-B7E6-434E-86D7-CBF36D70C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2574F-29BE-4E51-8613-731F26CF1810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946317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Chained conditionals  (if / elif / else)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err="1"/>
              <a:t>first_name</a:t>
            </a:r>
            <a:r>
              <a:rPr lang="en-US" dirty="0"/>
              <a:t> = "</a:t>
            </a:r>
            <a:r>
              <a:rPr lang="en-US" dirty="0" err="1"/>
              <a:t>jason</a:t>
            </a:r>
            <a:r>
              <a:rPr lang="en-US" dirty="0"/>
              <a:t>"</a:t>
            </a:r>
          </a:p>
          <a:p>
            <a:pPr marL="0" indent="0">
              <a:buNone/>
            </a:pPr>
            <a:r>
              <a:rPr lang="en-US" dirty="0" err="1"/>
              <a:t>age_in_years</a:t>
            </a:r>
            <a:r>
              <a:rPr lang="en-US" dirty="0"/>
              <a:t> = 16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if </a:t>
            </a:r>
            <a:r>
              <a:rPr lang="en-US" dirty="0" err="1"/>
              <a:t>age_in_years</a:t>
            </a:r>
            <a:r>
              <a:rPr lang="en-US" dirty="0"/>
              <a:t> &gt; 16:</a:t>
            </a:r>
          </a:p>
          <a:p>
            <a:pPr marL="0" indent="0">
              <a:buNone/>
            </a:pPr>
            <a:r>
              <a:rPr lang="en-US" dirty="0"/>
              <a:t>    print("you are old enough to drive")</a:t>
            </a:r>
          </a:p>
          <a:p>
            <a:pPr marL="0" indent="0">
              <a:buNone/>
            </a:pPr>
            <a:r>
              <a:rPr lang="en-US" dirty="0"/>
              <a:t>    print("be safe")</a:t>
            </a:r>
          </a:p>
          <a:p>
            <a:pPr marL="0" indent="0">
              <a:buNone/>
            </a:pPr>
            <a:r>
              <a:rPr lang="en-US" dirty="0"/>
              <a:t>    print("have fun")</a:t>
            </a:r>
          </a:p>
          <a:p>
            <a:pPr marL="0" indent="0">
              <a:buNone/>
            </a:pPr>
            <a:r>
              <a:rPr lang="en-US" dirty="0"/>
              <a:t>    print("don't speed")</a:t>
            </a:r>
          </a:p>
          <a:p>
            <a:pPr marL="0" indent="0">
              <a:buNone/>
            </a:pPr>
            <a:r>
              <a:rPr lang="en-US" dirty="0" err="1"/>
              <a:t>elif</a:t>
            </a:r>
            <a:r>
              <a:rPr lang="en-US" dirty="0"/>
              <a:t> </a:t>
            </a:r>
            <a:r>
              <a:rPr lang="en-US" dirty="0" err="1"/>
              <a:t>age_in_years</a:t>
            </a:r>
            <a:r>
              <a:rPr lang="en-US" dirty="0"/>
              <a:t> == 16:</a:t>
            </a:r>
          </a:p>
          <a:p>
            <a:pPr marL="0" indent="0">
              <a:buNone/>
            </a:pPr>
            <a:r>
              <a:rPr lang="en-US" dirty="0"/>
              <a:t>    print("you are barely old enough to drive")</a:t>
            </a:r>
          </a:p>
          <a:p>
            <a:pPr marL="0" indent="0">
              <a:buNone/>
            </a:pPr>
            <a:r>
              <a:rPr lang="en-US" dirty="0"/>
              <a:t>    print("go take some lessons")</a:t>
            </a:r>
          </a:p>
          <a:p>
            <a:pPr marL="0" indent="0">
              <a:buNone/>
            </a:pPr>
            <a:r>
              <a:rPr lang="en-US" dirty="0"/>
              <a:t>else:</a:t>
            </a:r>
          </a:p>
          <a:p>
            <a:pPr marL="0" indent="0">
              <a:buNone/>
            </a:pPr>
            <a:r>
              <a:rPr lang="en-US" dirty="0"/>
              <a:t>    print("you are not old enough to drive")</a:t>
            </a:r>
          </a:p>
          <a:p>
            <a:pPr marL="0" indent="0">
              <a:buNone/>
            </a:pPr>
            <a:r>
              <a:rPr lang="en-US" dirty="0"/>
              <a:t>    print("you have to wait %d more years %s!!!" % (16 - </a:t>
            </a:r>
            <a:r>
              <a:rPr lang="en-US" dirty="0" err="1"/>
              <a:t>age_in_years</a:t>
            </a:r>
            <a:r>
              <a:rPr lang="en-US" dirty="0"/>
              <a:t>, </a:t>
            </a:r>
            <a:r>
              <a:rPr lang="en-US" dirty="0" err="1"/>
              <a:t>first_name</a:t>
            </a:r>
            <a:r>
              <a:rPr lang="en-US" dirty="0"/>
              <a:t>))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62C818-41B9-4384-BF18-A7E6DFFC4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1516 Lesson 3: Branching, While, CLI</a:t>
            </a:r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1007B4-B7E6-434E-86D7-CBF36D70C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2574F-29BE-4E51-8613-731F26CF1810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847958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if/ elif/ else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08538"/>
            <a:ext cx="10515600" cy="4868425"/>
          </a:xfrm>
        </p:spPr>
        <p:txBody>
          <a:bodyPr/>
          <a:lstStyle/>
          <a:p>
            <a:r>
              <a:rPr lang="en-CA" dirty="0"/>
              <a:t>elif is an abbreviation of else if. </a:t>
            </a:r>
          </a:p>
          <a:p>
            <a:r>
              <a:rPr lang="en-CA"/>
              <a:t>Ultimately </a:t>
            </a:r>
            <a:r>
              <a:rPr lang="en-CA" i="1"/>
              <a:t>exactly one</a:t>
            </a:r>
            <a:r>
              <a:rPr lang="en-CA"/>
              <a:t> </a:t>
            </a:r>
            <a:r>
              <a:rPr lang="en-CA" dirty="0"/>
              <a:t>branch will be executed and the rest will be skipped.</a:t>
            </a:r>
          </a:p>
          <a:p>
            <a:r>
              <a:rPr lang="en-CA" dirty="0"/>
              <a:t>There is no limit to the number of elif branches.</a:t>
            </a:r>
          </a:p>
          <a:p>
            <a:r>
              <a:rPr lang="en-CA" dirty="0"/>
              <a:t>Example:</a:t>
            </a:r>
          </a:p>
          <a:p>
            <a:endParaRPr lang="en-CA" dirty="0"/>
          </a:p>
          <a:p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1094" y="3338268"/>
            <a:ext cx="3594685" cy="333085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951993-255E-4A7B-A21E-C30718948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1516 Lesson 3: Branching, While, CLI</a:t>
            </a:r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BED69D-A2C8-4EFC-9051-E26FB1B3A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2574F-29BE-4E51-8613-731F26CF1810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210998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Nested if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32186"/>
            <a:ext cx="10515600" cy="4844777"/>
          </a:xfrm>
        </p:spPr>
        <p:txBody>
          <a:bodyPr>
            <a:normAutofit fontScale="70000" lnSpcReduction="20000"/>
          </a:bodyPr>
          <a:lstStyle/>
          <a:p>
            <a:r>
              <a:rPr lang="en-CA" dirty="0"/>
              <a:t>If statements can be nested to implement complex logic</a:t>
            </a:r>
          </a:p>
          <a:p>
            <a:r>
              <a:rPr lang="en-CA" dirty="0"/>
              <a:t>Example:</a:t>
            </a:r>
          </a:p>
          <a:p>
            <a:pPr marL="0" indent="0">
              <a:buNone/>
            </a:pPr>
            <a:r>
              <a:rPr lang="en-CA" dirty="0"/>
              <a:t>To validate that a test mark is between </a:t>
            </a:r>
          </a:p>
          <a:p>
            <a:pPr marL="0" indent="0">
              <a:buNone/>
            </a:pPr>
            <a:r>
              <a:rPr lang="en-CA" dirty="0"/>
              <a:t>0 and 100 inclusive: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But do not indent too many times. That code is too complex to follow.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8793" y="2382598"/>
            <a:ext cx="6342679" cy="274395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3B6518-B560-4A83-862F-F9E2AEB7F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1516 Lesson 3: Branching, While, CLI</a:t>
            </a:r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08D8BD-84E1-4D0A-AF4C-85359534B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2574F-29BE-4E51-8613-731F26CF1810}" type="slidenum">
              <a:rPr lang="en-CA" smtClean="0"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97943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Distinct if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Each if statement whether it is an if or if/else or if/elif/else statement is considered one decision making statement. </a:t>
            </a:r>
          </a:p>
          <a:p>
            <a:r>
              <a:rPr lang="en-CA" dirty="0"/>
              <a:t>The first branch that returns true will be executed and the other branches will be ignored. </a:t>
            </a:r>
          </a:p>
          <a:p>
            <a:r>
              <a:rPr lang="en-CA" dirty="0"/>
              <a:t>Multiple distinct if statements are multiple decisions because each if statement will be evaluated individually and the branch that returns true of every if statement will be executed.</a:t>
            </a: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F51EE3-0FC9-4BBD-B1A5-1EEF0F139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1516 Lesson 3: Branching, While, CLI</a:t>
            </a:r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BC4F41-B039-4E0C-8C45-546115C12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2574F-29BE-4E51-8613-731F26CF1810}" type="slidenum">
              <a:rPr lang="en-CA" smtClean="0"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53408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0471"/>
          </a:xfrm>
        </p:spPr>
        <p:txBody>
          <a:bodyPr/>
          <a:lstStyle/>
          <a:p>
            <a:r>
              <a:rPr lang="en-CA" dirty="0"/>
              <a:t>Distinct if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31683"/>
            <a:ext cx="10515600" cy="5045280"/>
          </a:xfrm>
        </p:spPr>
        <p:txBody>
          <a:bodyPr/>
          <a:lstStyle/>
          <a:p>
            <a:pPr marL="0" indent="0">
              <a:buNone/>
            </a:pPr>
            <a:r>
              <a:rPr lang="en-CA"/>
              <a:t>Example:</a:t>
            </a:r>
          </a:p>
          <a:p>
            <a:pPr marL="0" indent="0">
              <a:buNone/>
            </a:pPr>
            <a:r>
              <a:rPr lang="en-CA"/>
              <a:t>On the left, all three if’s are evaluated always</a:t>
            </a:r>
          </a:p>
          <a:p>
            <a:pPr marL="0" indent="0">
              <a:buNone/>
            </a:pPr>
            <a:r>
              <a:rPr lang="en-CA"/>
              <a:t>On the right, it runs until one is True then stops</a:t>
            </a:r>
            <a:endParaRPr lang="en-CA" dirty="0"/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9075" y="2723065"/>
            <a:ext cx="3150698" cy="226349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grpSp>
        <p:nvGrpSpPr>
          <p:cNvPr id="16" name="Group 15"/>
          <p:cNvGrpSpPr/>
          <p:nvPr/>
        </p:nvGrpSpPr>
        <p:grpSpPr>
          <a:xfrm>
            <a:off x="6762750" y="2968626"/>
            <a:ext cx="3695700" cy="3208337"/>
            <a:chOff x="6689112" y="2262503"/>
            <a:chExt cx="3695700" cy="3208337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89112" y="2262503"/>
              <a:ext cx="3695700" cy="2152650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89112" y="4594540"/>
              <a:ext cx="3609975" cy="876300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</p:grpSp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9075" y="5213350"/>
            <a:ext cx="3412848" cy="1143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D34CB4-330D-4C17-B6C8-CB23F15EE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1516 Lesson 3: Branching, While, CLI</a:t>
            </a:r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A611F1-755E-42DF-B072-D0F481AB4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2574F-29BE-4E51-8613-731F26CF1810}" type="slidenum">
              <a:rPr lang="en-CA" smtClean="0"/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32997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Lesson #</a:t>
            </a:r>
            <a:r>
              <a:rPr lang="en-CA" dirty="0"/>
              <a:t>3 </a:t>
            </a:r>
            <a:r>
              <a:rPr lang="en-CA"/>
              <a:t>Learning Outcomes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Boolean Datatype</a:t>
            </a:r>
          </a:p>
          <a:p>
            <a:r>
              <a:rPr lang="en-CA" dirty="0"/>
              <a:t>Relational Operators</a:t>
            </a:r>
          </a:p>
          <a:p>
            <a:r>
              <a:rPr lang="en-CA" dirty="0"/>
              <a:t>if statements (if, if else, and if elif else)</a:t>
            </a:r>
          </a:p>
          <a:p>
            <a:r>
              <a:rPr lang="en-CA" dirty="0"/>
              <a:t>Logical Operators</a:t>
            </a:r>
          </a:p>
          <a:p>
            <a:r>
              <a:rPr lang="en-CA" dirty="0"/>
              <a:t>Boolean expression</a:t>
            </a:r>
          </a:p>
          <a:p>
            <a:r>
              <a:rPr lang="en-CA" dirty="0"/>
              <a:t>Indefinite Iteration (while loop)</a:t>
            </a:r>
          </a:p>
          <a:p>
            <a:r>
              <a:rPr lang="en-CA" dirty="0"/>
              <a:t>Command Line Interface (CLI)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42E1FB-6C51-45BA-AD9D-6C755EC27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1516 Lesson 3: Branching, While, CLI</a:t>
            </a:r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AFB70F-95B4-43EE-B053-EA3973078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2574F-29BE-4E51-8613-731F26CF1810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200598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36955"/>
          </a:xfrm>
        </p:spPr>
        <p:txBody>
          <a:bodyPr/>
          <a:lstStyle/>
          <a:p>
            <a:r>
              <a:rPr lang="en-CA"/>
              <a:t>Logical Operators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03586"/>
            <a:ext cx="10515600" cy="5626728"/>
          </a:xfrm>
        </p:spPr>
        <p:txBody>
          <a:bodyPr/>
          <a:lstStyle/>
          <a:p>
            <a:r>
              <a:rPr lang="en-CA" dirty="0"/>
              <a:t>Python provides a set of operators known </a:t>
            </a:r>
            <a:r>
              <a:rPr lang="en-CA"/>
              <a:t>as logical operators: </a:t>
            </a:r>
          </a:p>
          <a:p>
            <a:r>
              <a:rPr lang="en-CA"/>
              <a:t>and, or, not</a:t>
            </a:r>
            <a:endParaRPr lang="en-CA" dirty="0"/>
          </a:p>
          <a:p>
            <a:r>
              <a:rPr lang="en-CA" dirty="0"/>
              <a:t>Boolean operators can be used to create complex Boolean expressions.</a:t>
            </a:r>
          </a:p>
          <a:p>
            <a:r>
              <a:rPr lang="en-CA" dirty="0"/>
              <a:t>Assuming that P and Q are two Boolean variables:</a:t>
            </a:r>
          </a:p>
          <a:p>
            <a:endParaRPr lang="en-CA" dirty="0"/>
          </a:p>
          <a:p>
            <a:endParaRPr lang="en-CA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94974"/>
              </p:ext>
            </p:extLst>
          </p:nvPr>
        </p:nvGraphicFramePr>
        <p:xfrm>
          <a:off x="1120185" y="3438773"/>
          <a:ext cx="8659480" cy="323857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318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18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318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318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318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4771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2000" dirty="0">
                          <a:effectLst/>
                        </a:rPr>
                        <a:t>P</a:t>
                      </a:r>
                      <a:endParaRPr lang="en-CA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2000" dirty="0">
                          <a:effectLst/>
                        </a:rPr>
                        <a:t>Q</a:t>
                      </a:r>
                      <a:endParaRPr lang="en-CA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2000" dirty="0">
                          <a:effectLst/>
                        </a:rPr>
                        <a:t>P </a:t>
                      </a:r>
                      <a:r>
                        <a:rPr lang="en-CA" sz="2000" b="1" dirty="0">
                          <a:effectLst/>
                        </a:rPr>
                        <a:t>and</a:t>
                      </a:r>
                      <a:r>
                        <a:rPr lang="en-CA" sz="2000" dirty="0">
                          <a:effectLst/>
                        </a:rPr>
                        <a:t> Q</a:t>
                      </a:r>
                      <a:endParaRPr lang="en-CA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2000" dirty="0">
                          <a:effectLst/>
                        </a:rPr>
                        <a:t>P or Q</a:t>
                      </a:r>
                      <a:endParaRPr lang="en-CA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2000" dirty="0">
                          <a:effectLst/>
                        </a:rPr>
                        <a:t>not P</a:t>
                      </a:r>
                      <a:endParaRPr lang="en-CA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71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800" dirty="0">
                          <a:effectLst/>
                        </a:rPr>
                        <a:t>False</a:t>
                      </a:r>
                      <a:endParaRPr lang="en-CA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800" dirty="0">
                          <a:effectLst/>
                        </a:rPr>
                        <a:t>False</a:t>
                      </a:r>
                      <a:endParaRPr lang="en-CA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800" dirty="0">
                          <a:effectLst/>
                        </a:rPr>
                        <a:t>False</a:t>
                      </a:r>
                      <a:endParaRPr lang="en-CA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800" dirty="0">
                          <a:effectLst/>
                        </a:rPr>
                        <a:t>False</a:t>
                      </a:r>
                      <a:endParaRPr lang="en-CA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800" dirty="0">
                          <a:effectLst/>
                        </a:rPr>
                        <a:t>True</a:t>
                      </a:r>
                      <a:endParaRPr lang="en-CA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771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800">
                          <a:effectLst/>
                        </a:rPr>
                        <a:t>False</a:t>
                      </a:r>
                      <a:endParaRPr lang="en-CA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800">
                          <a:effectLst/>
                        </a:rPr>
                        <a:t>True</a:t>
                      </a:r>
                      <a:endParaRPr lang="en-CA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800" dirty="0">
                          <a:effectLst/>
                        </a:rPr>
                        <a:t>False</a:t>
                      </a:r>
                      <a:endParaRPr lang="en-CA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800" dirty="0">
                          <a:effectLst/>
                        </a:rPr>
                        <a:t>True</a:t>
                      </a:r>
                      <a:endParaRPr lang="en-CA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800" dirty="0">
                          <a:effectLst/>
                        </a:rPr>
                        <a:t>True</a:t>
                      </a:r>
                      <a:endParaRPr lang="en-CA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771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800">
                          <a:effectLst/>
                        </a:rPr>
                        <a:t>True</a:t>
                      </a:r>
                      <a:endParaRPr lang="en-CA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800">
                          <a:effectLst/>
                        </a:rPr>
                        <a:t>False</a:t>
                      </a:r>
                      <a:endParaRPr lang="en-CA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800" dirty="0">
                          <a:effectLst/>
                        </a:rPr>
                        <a:t>False</a:t>
                      </a:r>
                      <a:endParaRPr lang="en-CA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800">
                          <a:effectLst/>
                        </a:rPr>
                        <a:t>True</a:t>
                      </a:r>
                      <a:endParaRPr lang="en-CA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800" dirty="0">
                          <a:effectLst/>
                        </a:rPr>
                        <a:t>False</a:t>
                      </a:r>
                      <a:endParaRPr lang="en-CA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771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800">
                          <a:effectLst/>
                        </a:rPr>
                        <a:t>True</a:t>
                      </a:r>
                      <a:endParaRPr lang="en-CA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800">
                          <a:effectLst/>
                        </a:rPr>
                        <a:t>True</a:t>
                      </a:r>
                      <a:endParaRPr lang="en-CA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800" b="1">
                          <a:effectLst/>
                        </a:rPr>
                        <a:t>True</a:t>
                      </a:r>
                      <a:endParaRPr lang="en-CA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800">
                          <a:effectLst/>
                        </a:rPr>
                        <a:t>True</a:t>
                      </a:r>
                      <a:endParaRPr lang="en-CA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800" dirty="0">
                          <a:effectLst/>
                        </a:rPr>
                        <a:t>False</a:t>
                      </a:r>
                      <a:endParaRPr lang="en-CA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115D7D-4D40-4DDB-A1E9-ECF29EFE8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1516 Lesson 3: Branching, While, CLI</a:t>
            </a:r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468B0E-E259-4CBF-8535-4C665FBAC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2574F-29BE-4E51-8613-731F26CF1810}" type="slidenum">
              <a:rPr lang="en-CA" smtClean="0"/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626979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3864"/>
          </a:xfrm>
        </p:spPr>
        <p:txBody>
          <a:bodyPr/>
          <a:lstStyle/>
          <a:p>
            <a:r>
              <a:rPr lang="en-CA" dirty="0"/>
              <a:t>Logical Operators: and, or, not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6511774"/>
              </p:ext>
            </p:extLst>
          </p:nvPr>
        </p:nvGraphicFramePr>
        <p:xfrm>
          <a:off x="893453" y="1227961"/>
          <a:ext cx="8461743" cy="503941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969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564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83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5103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400" dirty="0">
                          <a:effectLst/>
                        </a:rPr>
                        <a:t>Boolean Operator</a:t>
                      </a:r>
                      <a:endParaRPr lang="en-C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280" marR="47280" marT="47280" marB="4728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400" dirty="0">
                          <a:effectLst/>
                        </a:rPr>
                        <a:t>Description</a:t>
                      </a:r>
                      <a:endParaRPr lang="en-C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280" marR="47280" marT="47280" marB="4728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400" dirty="0">
                          <a:effectLst/>
                        </a:rPr>
                        <a:t>Example </a:t>
                      </a:r>
                      <a:endParaRPr lang="en-CA" sz="11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400" dirty="0">
                          <a:effectLst/>
                        </a:rPr>
                        <a:t>(</a:t>
                      </a:r>
                      <a:r>
                        <a:rPr lang="en-CA" sz="1400" u="sng" dirty="0">
                          <a:effectLst/>
                        </a:rPr>
                        <a:t>Assume x = 3, y = 2</a:t>
                      </a:r>
                      <a:r>
                        <a:rPr lang="en-CA" sz="1400" dirty="0">
                          <a:effectLst/>
                        </a:rPr>
                        <a:t>)</a:t>
                      </a:r>
                      <a:endParaRPr lang="en-C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280" marR="47280" marT="47280" marB="4728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41498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CA" sz="1400" dirty="0">
                          <a:effectLst/>
                        </a:rPr>
                        <a:t>P and Q</a:t>
                      </a:r>
                      <a:endParaRPr lang="en-C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5648" marR="75648" marT="75648" marB="75648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CA" sz="1400" dirty="0">
                          <a:effectLst/>
                        </a:rPr>
                        <a:t>Boolean AND: True </a:t>
                      </a:r>
                      <a:r>
                        <a:rPr lang="en-CA" sz="1400">
                          <a:effectLst/>
                        </a:rPr>
                        <a:t>when and only when both </a:t>
                      </a:r>
                      <a:r>
                        <a:rPr lang="en-CA" sz="1400" dirty="0">
                          <a:effectLst/>
                        </a:rPr>
                        <a:t>operands are True.</a:t>
                      </a:r>
                      <a:endParaRPr lang="en-C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5648" marR="75648" marT="75648" marB="75648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CA" sz="1400" dirty="0">
                          <a:effectLst/>
                        </a:rPr>
                        <a:t>x == 3 and y == 2 is True</a:t>
                      </a:r>
                      <a:endParaRPr lang="en-CA" sz="1100" dirty="0">
                        <a:effectLst/>
                      </a:endParaRP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CA" sz="1400" dirty="0">
                          <a:effectLst/>
                        </a:rPr>
                        <a:t>x == 3 and y == 3 is False</a:t>
                      </a:r>
                      <a:endParaRPr lang="en-C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5648" marR="75648" marT="75648" marB="75648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4555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CA" sz="1400">
                          <a:effectLst/>
                        </a:rPr>
                        <a:t>P or Q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5648" marR="75648" marT="75648" marB="75648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CA" sz="1400" dirty="0">
                          <a:effectLst/>
                        </a:rPr>
                        <a:t>Boolean OR</a:t>
                      </a:r>
                      <a:r>
                        <a:rPr lang="en-CA" sz="1400">
                          <a:effectLst/>
                        </a:rPr>
                        <a:t>: False when and only when both operands are False.</a:t>
                      </a:r>
                      <a:endParaRPr lang="en-C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5648" marR="75648" marT="75648" marB="75648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CA" sz="1400" dirty="0">
                          <a:effectLst/>
                        </a:rPr>
                        <a:t>x == 3 or y == 3 is True</a:t>
                      </a:r>
                      <a:endParaRPr lang="en-CA" sz="1100" dirty="0">
                        <a:effectLst/>
                      </a:endParaRP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CA" sz="1400" dirty="0">
                          <a:effectLst/>
                        </a:rPr>
                        <a:t>x == 2 or y == 2 is True</a:t>
                      </a:r>
                      <a:endParaRPr lang="en-CA" sz="1100" dirty="0">
                        <a:effectLst/>
                      </a:endParaRP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CA" sz="1400" dirty="0">
                          <a:effectLst/>
                        </a:rPr>
                        <a:t>x == 1 or y == 1 is False</a:t>
                      </a:r>
                      <a:endParaRPr lang="en-C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5648" marR="75648" marT="75648" marB="75648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62331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CA" sz="1400">
                          <a:effectLst/>
                        </a:rPr>
                        <a:t>not P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5648" marR="75648" marT="75648" marB="75648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CA" sz="1400" dirty="0">
                          <a:effectLst/>
                        </a:rPr>
                        <a:t>Boolean NOT (opposite): True when the single operand is False (and False when operand is True).​</a:t>
                      </a:r>
                      <a:endParaRPr lang="en-C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5648" marR="75648" marT="75648" marB="75648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CA" sz="1400" dirty="0">
                          <a:effectLst/>
                        </a:rPr>
                        <a:t>not (x == 3) is False</a:t>
                      </a:r>
                      <a:endParaRPr lang="en-CA" sz="1100" dirty="0">
                        <a:effectLst/>
                      </a:endParaRP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CA" sz="1400" dirty="0">
                          <a:effectLst/>
                        </a:rPr>
                        <a:t>not (y == 3) is True</a:t>
                      </a:r>
                      <a:endParaRPr lang="en-C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5648" marR="75648" marT="75648" marB="75648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4F5242-F967-4662-AEFB-43A1C7E2B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1516 Lesson 3: Branching, While, CLI</a:t>
            </a:r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F6E05-DDCF-4EC6-9C30-B40C8639C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2574F-29BE-4E51-8613-731F26CF1810}" type="slidenum">
              <a:rPr lang="en-CA" smtClean="0"/>
              <a:t>21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345785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50018"/>
          </a:xfrm>
        </p:spPr>
        <p:txBody>
          <a:bodyPr/>
          <a:lstStyle/>
          <a:p>
            <a:r>
              <a:rPr lang="en-CA"/>
              <a:t>Logical </a:t>
            </a:r>
            <a:r>
              <a:rPr lang="en-CA" dirty="0"/>
              <a:t>Expressions – Order of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40971"/>
            <a:ext cx="10515600" cy="5181600"/>
          </a:xfrm>
        </p:spPr>
        <p:txBody>
          <a:bodyPr/>
          <a:lstStyle/>
          <a:p>
            <a:r>
              <a:rPr lang="en-CA" dirty="0"/>
              <a:t>Precedence Rules – the order in which operators are evaluated in an expression.</a:t>
            </a:r>
          </a:p>
          <a:p>
            <a:endParaRPr lang="en-CA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6757681"/>
              </p:ext>
            </p:extLst>
          </p:nvPr>
        </p:nvGraphicFramePr>
        <p:xfrm>
          <a:off x="3093719" y="1994851"/>
          <a:ext cx="6729549" cy="442771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833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462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758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400" dirty="0">
                          <a:effectLst/>
                        </a:rPr>
                        <a:t>Operator/Convention</a:t>
                      </a:r>
                      <a:endParaRPr lang="en-C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400">
                          <a:effectLst/>
                        </a:rPr>
                        <a:t>Description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625" marR="47625" marT="47625" marB="476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321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400">
                          <a:effectLst/>
                        </a:rPr>
                        <a:t>( )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400">
                          <a:effectLst/>
                        </a:rPr>
                        <a:t>Items within parentheses are evaluated first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412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400">
                          <a:effectLst/>
                        </a:rPr>
                        <a:t>* / % + -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400">
                          <a:effectLst/>
                        </a:rPr>
                        <a:t>Arithmetic operators (using their precedence rules; see earlier section)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32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400">
                          <a:effectLst/>
                        </a:rPr>
                        <a:t>&lt;   &lt;=   &gt;   &gt;=   ==   !=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400">
                          <a:effectLst/>
                        </a:rPr>
                        <a:t>Relational, (in)equality, and membership operators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321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400">
                          <a:effectLst/>
                        </a:rPr>
                        <a:t>not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400">
                          <a:effectLst/>
                        </a:rPr>
                        <a:t>not (logical NOT)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2319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400">
                          <a:effectLst/>
                        </a:rPr>
                        <a:t>and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400">
                          <a:effectLst/>
                        </a:rPr>
                        <a:t>Logical AND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232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400">
                          <a:effectLst/>
                        </a:rPr>
                        <a:t>or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400" dirty="0">
                          <a:effectLst/>
                        </a:rPr>
                        <a:t>Logical OR</a:t>
                      </a:r>
                      <a:endParaRPr lang="en-C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63D782-0D74-407E-A720-1C8C4B716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1516 Lesson 3: Branching, While, CLI</a:t>
            </a:r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DA9973-3B61-4232-9859-8AA1C685A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2574F-29BE-4E51-8613-731F26CF1810}" type="slidenum">
              <a:rPr lang="en-CA" smtClean="0"/>
              <a:t>22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975293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Short-Circuit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Python evaluates if statement boolean expression from left </a:t>
            </a:r>
            <a:r>
              <a:rPr lang="en-CA"/>
              <a:t>to right.</a:t>
            </a:r>
            <a:endParaRPr lang="en-CA" dirty="0"/>
          </a:p>
          <a:p>
            <a:r>
              <a:rPr lang="en-CA" dirty="0"/>
              <a:t>Sometimes evaluating the left part is sufficient to determine the end result </a:t>
            </a:r>
            <a:r>
              <a:rPr lang="en-CA" u="sng" dirty="0"/>
              <a:t>therefore the right part will not be evaluated</a:t>
            </a:r>
            <a:r>
              <a:rPr lang="en-CA" dirty="0"/>
              <a:t>.</a:t>
            </a:r>
          </a:p>
          <a:p>
            <a:r>
              <a:rPr lang="en-CA" dirty="0"/>
              <a:t>This is called Short-Circuit Evaluation.</a:t>
            </a:r>
          </a:p>
          <a:p>
            <a:pPr marL="0" indent="0">
              <a:buNone/>
            </a:pPr>
            <a:r>
              <a:rPr lang="en-CA" dirty="0"/>
              <a:t>     </a:t>
            </a:r>
          </a:p>
          <a:p>
            <a:endParaRPr lang="en-CA" dirty="0"/>
          </a:p>
          <a:p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233D63-3098-4D94-9B1C-CFC785F7A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1516 Lesson 3: Branching, While, CLI</a:t>
            </a:r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EF4C2D-FC4B-4390-B315-47027E003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2574F-29BE-4E51-8613-731F26CF1810}" type="slidenum">
              <a:rPr lang="en-CA" smtClean="0"/>
              <a:t>23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513676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Short-Circuit Evaluation: and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Example:</a:t>
            </a:r>
          </a:p>
          <a:p>
            <a:pPr marL="0" indent="0">
              <a:buNone/>
            </a:pPr>
            <a:r>
              <a:rPr lang="en-CA"/>
              <a:t>	if (</a:t>
            </a:r>
            <a:r>
              <a:rPr lang="en-CA" b="1"/>
              <a:t>5 </a:t>
            </a:r>
            <a:r>
              <a:rPr lang="en-CA" b="1" dirty="0"/>
              <a:t>&gt; 10 </a:t>
            </a:r>
            <a:r>
              <a:rPr lang="en-CA"/>
              <a:t>and  7 &gt; 0) </a:t>
            </a:r>
            <a:r>
              <a:rPr lang="en-CA" dirty="0"/>
              <a:t>:</a:t>
            </a:r>
          </a:p>
          <a:p>
            <a:pPr marL="0" indent="0">
              <a:buNone/>
            </a:pPr>
            <a:endParaRPr lang="en-CA" dirty="0"/>
          </a:p>
          <a:p>
            <a:r>
              <a:rPr lang="en-CA" dirty="0"/>
              <a:t>The first(left) part of the if </a:t>
            </a:r>
            <a:r>
              <a:rPr lang="en-CA"/>
              <a:t>statement results </a:t>
            </a:r>
            <a:r>
              <a:rPr lang="en-CA" dirty="0"/>
              <a:t>in False therefore, </a:t>
            </a:r>
            <a:r>
              <a:rPr lang="en-CA" u="sng" dirty="0"/>
              <a:t>the second part will not be evaluated </a:t>
            </a:r>
            <a:r>
              <a:rPr lang="en-CA" dirty="0"/>
              <a:t>because</a:t>
            </a:r>
          </a:p>
          <a:p>
            <a:r>
              <a:rPr lang="en-CA" u="sng" dirty="0"/>
              <a:t>False</a:t>
            </a:r>
            <a:r>
              <a:rPr lang="en-CA" dirty="0"/>
              <a:t> and </a:t>
            </a:r>
            <a:r>
              <a:rPr lang="en-CA" u="sng"/>
              <a:t>anything</a:t>
            </a:r>
            <a:r>
              <a:rPr lang="en-CA"/>
              <a:t> </a:t>
            </a:r>
            <a:r>
              <a:rPr lang="en-CA">
                <a:sym typeface="Wingdings" panose="05000000000000000000" pitchFamily="2" charset="2"/>
              </a:rPr>
              <a:t>results in </a:t>
            </a:r>
            <a:r>
              <a:rPr lang="en-CA"/>
              <a:t>False</a:t>
            </a:r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54C257-1381-48E0-A833-5FC64FC73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1516 Lesson 3: Branching, While, CLI</a:t>
            </a:r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41D22B-EDC6-43E2-835B-6D174CD6B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2574F-29BE-4E51-8613-731F26CF1810}" type="slidenum">
              <a:rPr lang="en-CA" smtClean="0"/>
              <a:t>24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924455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Short-Circuit Evaluation: or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Similarly,</a:t>
            </a:r>
          </a:p>
          <a:p>
            <a:pPr marL="0" indent="0">
              <a:buNone/>
            </a:pPr>
            <a:r>
              <a:rPr lang="en-CA"/>
              <a:t>if (</a:t>
            </a:r>
            <a:r>
              <a:rPr lang="en-CA" b="1"/>
              <a:t>5 </a:t>
            </a:r>
            <a:r>
              <a:rPr lang="en-CA" b="1" dirty="0"/>
              <a:t>&lt; 10</a:t>
            </a:r>
            <a:r>
              <a:rPr lang="en-CA" dirty="0"/>
              <a:t> </a:t>
            </a:r>
            <a:r>
              <a:rPr lang="en-CA"/>
              <a:t>or 7 &lt; 0):</a:t>
            </a:r>
            <a:endParaRPr lang="en-CA" dirty="0"/>
          </a:p>
          <a:p>
            <a:r>
              <a:rPr lang="en-CA" dirty="0"/>
              <a:t>the first(left) part of the if statement expression results in True therefore, </a:t>
            </a:r>
            <a:r>
              <a:rPr lang="en-CA" u="sng" dirty="0"/>
              <a:t>the second part will not be evaluated</a:t>
            </a:r>
            <a:r>
              <a:rPr lang="en-CA" dirty="0"/>
              <a:t> because</a:t>
            </a:r>
          </a:p>
          <a:p>
            <a:r>
              <a:rPr lang="en-CA" u="sng" dirty="0"/>
              <a:t>True</a:t>
            </a:r>
            <a:r>
              <a:rPr lang="en-CA" dirty="0"/>
              <a:t> or </a:t>
            </a:r>
            <a:r>
              <a:rPr lang="en-CA" u="sng"/>
              <a:t>anything</a:t>
            </a:r>
            <a:r>
              <a:rPr lang="en-CA"/>
              <a:t> </a:t>
            </a:r>
            <a:r>
              <a:rPr lang="en-CA">
                <a:sym typeface="Wingdings" panose="05000000000000000000" pitchFamily="2" charset="2"/>
              </a:rPr>
              <a:t>evaluates to</a:t>
            </a:r>
            <a:r>
              <a:rPr lang="en-CA"/>
              <a:t> True.</a:t>
            </a:r>
            <a:endParaRPr lang="en-CA" dirty="0"/>
          </a:p>
          <a:p>
            <a:endParaRPr lang="en-CA" dirty="0"/>
          </a:p>
          <a:p>
            <a:pPr marL="0" indent="0">
              <a:buNone/>
            </a:pPr>
            <a:r>
              <a:rPr lang="en-CA"/>
              <a:t>if (7 &lt; 0 or </a:t>
            </a:r>
            <a:r>
              <a:rPr lang="en-CA" b="1"/>
              <a:t>5 &lt; 10</a:t>
            </a:r>
            <a:r>
              <a:rPr lang="en-CA"/>
              <a:t>):</a:t>
            </a:r>
          </a:p>
          <a:p>
            <a:r>
              <a:rPr lang="en-CA"/>
              <a:t>Both expressions must be evaluated.</a:t>
            </a: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7488B9-EA65-411D-9D45-7599542C6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1516 Lesson 3: Branching, While, CLI</a:t>
            </a:r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1A7F49-4DFA-43BF-8998-0097FED84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2574F-29BE-4E51-8613-731F26CF1810}" type="slidenum">
              <a:rPr lang="en-CA" smtClean="0"/>
              <a:t>25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429723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Short-Circuit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Running the following code :  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Result 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7937" y="3760245"/>
            <a:ext cx="4371975" cy="13335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7937" y="1836696"/>
            <a:ext cx="4219575" cy="13620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A46D9F-565D-4B81-97C5-872C4135B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1516 Lesson 3: Branching, While, CLI</a:t>
            </a:r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AD7A39-48AC-4BDE-9F56-7BBDE2459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2574F-29BE-4E51-8613-731F26CF1810}" type="slidenum">
              <a:rPr lang="en-CA" smtClean="0"/>
              <a:t>26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391985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Short-Circuit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Running the following code: 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pPr marL="0" indent="0">
              <a:buNone/>
            </a:pPr>
            <a:r>
              <a:rPr lang="en-CA" dirty="0"/>
              <a:t>Result: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690688"/>
            <a:ext cx="4316424" cy="201503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001294"/>
            <a:ext cx="5207702" cy="153323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70FD01-E584-46E2-9F1E-A26478130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1516 Lesson 3: Branching, While, CLI</a:t>
            </a:r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B6A8C5-F0C6-4CB5-B49A-32F351B9F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2574F-29BE-4E51-8613-731F26CF1810}" type="slidenum">
              <a:rPr lang="en-CA" smtClean="0"/>
              <a:t>27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167212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Repetition Statements: </a:t>
            </a:r>
            <a:r>
              <a:rPr lang="en-CA" dirty="0"/>
              <a:t>while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/>
              <a:t>if conditional statement:</a:t>
            </a:r>
          </a:p>
          <a:p>
            <a:pPr marL="0" indent="0">
              <a:buNone/>
            </a:pPr>
            <a:r>
              <a:rPr lang="en-CA"/>
              <a:t>	do this</a:t>
            </a:r>
          </a:p>
          <a:p>
            <a:pPr marL="0" indent="0">
              <a:buNone/>
            </a:pPr>
            <a:r>
              <a:rPr lang="en-CA"/>
              <a:t>	do that</a:t>
            </a:r>
          </a:p>
          <a:p>
            <a:pPr marL="0" indent="0">
              <a:buNone/>
            </a:pPr>
            <a:r>
              <a:rPr lang="en-CA"/>
              <a:t>	do this too</a:t>
            </a:r>
            <a:endParaRPr lang="en-CA" dirty="0"/>
          </a:p>
          <a:p>
            <a:endParaRPr lang="en-CA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5EC845-9DD2-406C-8A4F-490806C7726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/>
              <a:t>while conditional statement:</a:t>
            </a:r>
          </a:p>
          <a:p>
            <a:pPr marL="0" indent="0">
              <a:buNone/>
            </a:pPr>
            <a:r>
              <a:rPr lang="en-CA"/>
              <a:t>	do this</a:t>
            </a:r>
          </a:p>
          <a:p>
            <a:pPr marL="0" indent="0">
              <a:buNone/>
            </a:pPr>
            <a:r>
              <a:rPr lang="en-CA"/>
              <a:t>	do that</a:t>
            </a:r>
          </a:p>
          <a:p>
            <a:pPr marL="0" indent="0">
              <a:buNone/>
            </a:pPr>
            <a:r>
              <a:rPr lang="en-CA"/>
              <a:t>	do this too</a:t>
            </a:r>
          </a:p>
          <a:p>
            <a:pPr marL="0" indent="0">
              <a:buNone/>
            </a:pPr>
            <a:endParaRPr lang="en-CA"/>
          </a:p>
          <a:p>
            <a:pPr marL="0" indent="0">
              <a:buNone/>
            </a:pPr>
            <a:endParaRPr lang="en-CA"/>
          </a:p>
          <a:p>
            <a:pPr marL="0" indent="0">
              <a:buNone/>
            </a:pPr>
            <a:r>
              <a:rPr lang="en-CA"/>
              <a:t>A while loop is a self-repeating </a:t>
            </a:r>
            <a:br>
              <a:rPr lang="en-CA"/>
            </a:br>
            <a:r>
              <a:rPr lang="en-CA"/>
              <a:t>if statement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88A5C9-60D1-42F6-9E5E-21909657A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1516 Lesson 3: Branching, While, CLI</a:t>
            </a:r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906879-74A5-49D5-B1E4-2F7FBA627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2574F-29BE-4E51-8613-731F26CF1810}" type="slidenum">
              <a:rPr lang="en-CA" smtClean="0"/>
              <a:t>28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176082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2FBDB-F78B-4932-B648-4143D6E78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Repetition Statements: while loop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FA21C27-024F-4B17-B915-7492FBAF5F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 block of code inside an “if statement” gets executed zero times, or one time.</a:t>
            </a:r>
          </a:p>
          <a:p>
            <a:endParaRPr lang="en-CA"/>
          </a:p>
          <a:p>
            <a:r>
              <a:rPr lang="en-US"/>
              <a:t>A block of code inside a “while statement” gets executed zero times, one time, … 500 times, … infinity times. It depends on the logic.</a:t>
            </a:r>
          </a:p>
          <a:p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CB3FFE-A74E-4299-8EE5-D6AA28F1D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1516 Lesson 3: Branching, While, CLI</a:t>
            </a:r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EE2022-40D7-499D-9E85-D4A53A193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2574F-29BE-4E51-8613-731F26CF1810}" type="slidenum">
              <a:rPr lang="en-CA" smtClean="0"/>
              <a:t>29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13495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3443" y="398077"/>
            <a:ext cx="10515600" cy="1325563"/>
          </a:xfrm>
        </p:spPr>
        <p:txBody>
          <a:bodyPr/>
          <a:lstStyle/>
          <a:p>
            <a:r>
              <a:rPr lang="en-CA" dirty="0"/>
              <a:t>Boolean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So far we have worked with int, float and str(string) data types.</a:t>
            </a:r>
          </a:p>
          <a:p>
            <a:r>
              <a:rPr lang="en-CA" dirty="0"/>
              <a:t>Boolean is a data type that has two values: </a:t>
            </a:r>
            <a:r>
              <a:rPr lang="en-CA" b="1" dirty="0"/>
              <a:t>True</a:t>
            </a:r>
            <a:r>
              <a:rPr lang="en-CA" dirty="0"/>
              <a:t> and </a:t>
            </a:r>
            <a:r>
              <a:rPr lang="en-CA" b="1" dirty="0"/>
              <a:t>False</a:t>
            </a:r>
            <a:r>
              <a:rPr lang="en-CA" dirty="0"/>
              <a:t>.</a:t>
            </a:r>
          </a:p>
          <a:p>
            <a:r>
              <a:rPr lang="en-CA" dirty="0"/>
              <a:t>The uppercase first letters are important.</a:t>
            </a:r>
          </a:p>
          <a:p>
            <a:r>
              <a:rPr lang="en-CA" dirty="0"/>
              <a:t>Boolean variables can hold either True or False values (these are </a:t>
            </a:r>
            <a:r>
              <a:rPr lang="en-CA" dirty="0" err="1"/>
              <a:t>boolean</a:t>
            </a:r>
            <a:r>
              <a:rPr lang="en-CA" dirty="0"/>
              <a:t> values, not Strings).</a:t>
            </a:r>
          </a:p>
          <a:p>
            <a:r>
              <a:rPr lang="en-CA" dirty="0"/>
              <a:t>Boolean variables can be used as flags</a:t>
            </a:r>
          </a:p>
          <a:p>
            <a:pPr lvl="1"/>
            <a:r>
              <a:rPr lang="en-CA" dirty="0"/>
              <a:t>A flag is a variable that signals when some condition is met.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4AF89B-DF4C-4273-90CD-CBADE915D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1516 Lesson 3: Branching, While, CLI</a:t>
            </a:r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EDB7EE-4708-4117-B1EA-F6FF811FF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2574F-29BE-4E51-8613-731F26CF1810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411421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Repetition Statements: </a:t>
            </a:r>
            <a:r>
              <a:rPr lang="en-CA" dirty="0"/>
              <a:t>while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Many algorithms require executing a set of </a:t>
            </a:r>
            <a:r>
              <a:rPr lang="en-CA"/>
              <a:t>statements repetitively; </a:t>
            </a:r>
            <a:r>
              <a:rPr lang="en-CA" dirty="0"/>
              <a:t>these statements are called loops.</a:t>
            </a:r>
          </a:p>
          <a:p>
            <a:r>
              <a:rPr lang="en-CA" dirty="0"/>
              <a:t>Python provides two </a:t>
            </a:r>
            <a:r>
              <a:rPr lang="en-CA" u="sng" dirty="0"/>
              <a:t>types</a:t>
            </a:r>
            <a:r>
              <a:rPr lang="en-CA" dirty="0"/>
              <a:t> of loops: Condition-controlled </a:t>
            </a:r>
            <a:r>
              <a:rPr lang="en-CA"/>
              <a:t>and Count-controlled</a:t>
            </a:r>
            <a:r>
              <a:rPr lang="en-CA" dirty="0"/>
              <a:t>.</a:t>
            </a:r>
          </a:p>
          <a:p>
            <a:r>
              <a:rPr lang="en-CA" dirty="0"/>
              <a:t>Condition-controlled loop is called a “while loop”.</a:t>
            </a:r>
          </a:p>
          <a:p>
            <a:r>
              <a:rPr lang="en-CA" dirty="0"/>
              <a:t>A “while-loop” allows you to repeat a block of </a:t>
            </a:r>
            <a:r>
              <a:rPr lang="en-CA"/>
              <a:t>code as long as the condition is True</a:t>
            </a:r>
            <a:r>
              <a:rPr lang="en-CA" dirty="0"/>
              <a:t>.</a:t>
            </a:r>
          </a:p>
          <a:p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88A5C9-60D1-42F6-9E5E-21909657A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1516 Lesson 3: Branching, While, CLI</a:t>
            </a:r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906879-74A5-49D5-B1E4-2F7FBA627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2574F-29BE-4E51-8613-731F26CF1810}" type="slidenum">
              <a:rPr lang="en-CA" smtClean="0"/>
              <a:t>30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071503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Repetition Statements: </a:t>
            </a:r>
            <a:r>
              <a:rPr lang="en-CA" dirty="0"/>
              <a:t>while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The condition is given before the loop body. </a:t>
            </a:r>
          </a:p>
          <a:p>
            <a:r>
              <a:rPr lang="en-CA" dirty="0"/>
              <a:t>The condition is checked </a:t>
            </a:r>
            <a:r>
              <a:rPr lang="en-CA" b="1" dirty="0"/>
              <a:t>before</a:t>
            </a:r>
            <a:r>
              <a:rPr lang="en-CA" dirty="0"/>
              <a:t> </a:t>
            </a:r>
            <a:r>
              <a:rPr lang="en-CA" b="1" dirty="0"/>
              <a:t>each execution</a:t>
            </a:r>
            <a:r>
              <a:rPr lang="en-CA" dirty="0"/>
              <a:t> of the </a:t>
            </a:r>
            <a:r>
              <a:rPr lang="en-CA"/>
              <a:t>loop body; it is like a self-repeating if statement.</a:t>
            </a:r>
            <a:endParaRPr lang="en-CA" dirty="0"/>
          </a:p>
          <a:p>
            <a:r>
              <a:rPr lang="en-CA" dirty="0"/>
              <a:t>Typically, the while loop is used when it is impossible to determine the exact number of loop iterations in advance.</a:t>
            </a:r>
          </a:p>
          <a:p>
            <a:r>
              <a:rPr lang="en-CA" dirty="0"/>
              <a:t>General Syntax:</a:t>
            </a:r>
          </a:p>
          <a:p>
            <a:pPr marL="2286000" lvl="5" indent="0">
              <a:buNone/>
            </a:pPr>
            <a:r>
              <a:rPr lang="en-CA" dirty="0"/>
              <a:t>   </a:t>
            </a:r>
            <a:r>
              <a:rPr lang="en-CA" sz="3600" dirty="0"/>
              <a:t>while &lt;condition&gt;:</a:t>
            </a:r>
          </a:p>
          <a:p>
            <a:pPr marL="2286000" lvl="5" indent="0">
              <a:buNone/>
            </a:pPr>
            <a:r>
              <a:rPr lang="en-CA" sz="3600" dirty="0"/>
              <a:t>        block of code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5FA9BB-7A8A-4635-9752-F20164A4D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1516 Lesson 3: Branching, While, CLI</a:t>
            </a:r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D4EECA-9479-4536-8FAB-7835C3430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2574F-29BE-4E51-8613-731F26CF1810}" type="slidenum">
              <a:rPr lang="en-CA" smtClean="0"/>
              <a:t>31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803343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0902"/>
          </a:xfrm>
        </p:spPr>
        <p:txBody>
          <a:bodyPr/>
          <a:lstStyle/>
          <a:p>
            <a:r>
              <a:rPr lang="en-CA"/>
              <a:t>Repetition Statements: </a:t>
            </a:r>
            <a:r>
              <a:rPr lang="en-CA" dirty="0"/>
              <a:t>while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56028"/>
            <a:ext cx="10515600" cy="4920935"/>
          </a:xfrm>
        </p:spPr>
        <p:txBody>
          <a:bodyPr>
            <a:normAutofit/>
          </a:bodyPr>
          <a:lstStyle/>
          <a:p>
            <a:r>
              <a:rPr lang="en-CA" dirty="0"/>
              <a:t>Example: to display the numbers from 1 to 10: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pPr marL="0" indent="0">
              <a:buNone/>
            </a:pPr>
            <a:endParaRPr lang="en-CA" dirty="0"/>
          </a:p>
          <a:p>
            <a:r>
              <a:rPr lang="en-CA" dirty="0"/>
              <a:t>Output:</a:t>
            </a:r>
          </a:p>
          <a:p>
            <a:endParaRPr lang="en-CA" dirty="0"/>
          </a:p>
          <a:p>
            <a:pPr marL="0" indent="0">
              <a:buNone/>
            </a:pPr>
            <a:r>
              <a:rPr lang="en-CA" dirty="0"/>
              <a:t>  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7076" y="1873572"/>
            <a:ext cx="5188368" cy="213550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7902" y="4649794"/>
            <a:ext cx="6566715" cy="112812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5B6A00-0527-42BE-B711-C465CBE4A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1516 Lesson 3: Branching, While, CLI</a:t>
            </a:r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5E70C2-670F-424D-8AB8-5E6D5D303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2574F-29BE-4E51-8613-731F26CF1810}" type="slidenum">
              <a:rPr lang="en-CA" smtClean="0"/>
              <a:t>32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102281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0902"/>
          </a:xfrm>
        </p:spPr>
        <p:txBody>
          <a:bodyPr/>
          <a:lstStyle/>
          <a:p>
            <a:r>
              <a:rPr lang="en-CA"/>
              <a:t>Repetition Statements: </a:t>
            </a:r>
            <a:r>
              <a:rPr lang="en-CA" dirty="0"/>
              <a:t>while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56028"/>
            <a:ext cx="10515600" cy="492093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/>
              <a:t># print the even numbers from 1 to 100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i = 1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while i &lt;= 100:</a:t>
            </a:r>
          </a:p>
          <a:p>
            <a:pPr marL="0" indent="0">
              <a:buNone/>
            </a:pPr>
            <a:r>
              <a:rPr lang="en-US"/>
              <a:t>    if i % 2 == 0:</a:t>
            </a:r>
          </a:p>
          <a:p>
            <a:pPr marL="0" indent="0">
              <a:buNone/>
            </a:pPr>
            <a:r>
              <a:rPr lang="en-US"/>
              <a:t>        print(i)</a:t>
            </a:r>
          </a:p>
          <a:p>
            <a:pPr marL="0" indent="0">
              <a:buNone/>
            </a:pPr>
            <a:r>
              <a:rPr lang="en-US"/>
              <a:t>    i += 1  # or i = i + 1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   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5B6A00-0527-42BE-B711-C465CBE4A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1516 Lesson 3: Branching, While, CLI</a:t>
            </a:r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5E70C2-670F-424D-8AB8-5E6D5D303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2574F-29BE-4E51-8613-731F26CF1810}" type="slidenum">
              <a:rPr lang="en-CA" smtClean="0"/>
              <a:t>33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546307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Repetition Statements: </a:t>
            </a:r>
            <a:r>
              <a:rPr lang="en-CA" dirty="0"/>
              <a:t>while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This is how the while loop is executed:</a:t>
            </a:r>
          </a:p>
          <a:p>
            <a:pPr marL="0" indent="0">
              <a:buNone/>
            </a:pPr>
            <a:r>
              <a:rPr lang="en-CA" dirty="0"/>
              <a:t> number = 1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    print(number)</a:t>
            </a:r>
          </a:p>
          <a:p>
            <a:pPr marL="0" indent="0">
              <a:buNone/>
            </a:pPr>
            <a:r>
              <a:rPr lang="en-CA" dirty="0"/>
              <a:t>    number =  number + 1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6880634" y="2761306"/>
            <a:ext cx="4182701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dirty="0"/>
              <a:t>the condition will be checked,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74002" y="2761306"/>
            <a:ext cx="3362608" cy="40011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sz="2000" dirty="0"/>
              <a:t>while number &lt;= 10: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E7B7E0-A637-49DF-B4EA-34651070B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1516 Lesson 3: Branching, While, CLI</a:t>
            </a:r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B702E7-A5C9-415F-AEAD-ED08756BB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2574F-29BE-4E51-8613-731F26CF1810}" type="slidenum">
              <a:rPr lang="en-CA" smtClean="0"/>
              <a:t>34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30260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Repetition Statements: </a:t>
            </a:r>
            <a:r>
              <a:rPr lang="en-CA" dirty="0"/>
              <a:t>while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This is how the while loop is executed:</a:t>
            </a:r>
          </a:p>
          <a:p>
            <a:pPr marL="0" indent="0">
              <a:buNone/>
            </a:pPr>
            <a:r>
              <a:rPr lang="en-CA" dirty="0"/>
              <a:t> number = 1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6889687" y="3161416"/>
            <a:ext cx="4182701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dirty="0"/>
              <a:t>the condition will be checked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74002" y="2761306"/>
            <a:ext cx="3362608" cy="40011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sz="2000" dirty="0"/>
              <a:t>while number &lt;= 10: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89686" y="3530748"/>
            <a:ext cx="4182701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dirty="0"/>
              <a:t>if True the while block(body) runs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74002" y="3315304"/>
            <a:ext cx="3362608" cy="40011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sz="2000" dirty="0"/>
              <a:t>    print(number)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74002" y="3900080"/>
            <a:ext cx="3362608" cy="40011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sz="2000" dirty="0"/>
              <a:t>    number = number + 1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167281-9657-4DB8-BDD0-A1B8468B1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1516 Lesson 3: Branching, While, CLI</a:t>
            </a:r>
            <a:endParaRPr lang="en-CA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C50BABC-1604-4E9A-863A-D82A03ED9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2574F-29BE-4E51-8613-731F26CF1810}" type="slidenum">
              <a:rPr lang="en-CA" smtClean="0"/>
              <a:t>35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1339622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Repetition Statements: </a:t>
            </a:r>
            <a:r>
              <a:rPr lang="en-CA" dirty="0"/>
              <a:t>while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This is how the while loop is executed:</a:t>
            </a:r>
          </a:p>
          <a:p>
            <a:pPr marL="0" indent="0">
              <a:buNone/>
            </a:pPr>
            <a:r>
              <a:rPr lang="en-CA" dirty="0"/>
              <a:t> number = 1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6889685" y="2761306"/>
            <a:ext cx="4182701" cy="92333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/>
            <a:r>
              <a:rPr lang="en-CA" dirty="0"/>
              <a:t>After the last statement of the while block is executed, the computer goes back to the condition and checks it again.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74002" y="2761306"/>
            <a:ext cx="3362608" cy="40011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sz="2000" dirty="0"/>
              <a:t>while number &lt;= 10: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89684" y="3961303"/>
            <a:ext cx="4182701" cy="64633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dirty="0"/>
              <a:t>If True the while block(body) runs, if it is false the while loop stops.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74002" y="3346082"/>
            <a:ext cx="3362608" cy="40011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sz="2000" dirty="0"/>
              <a:t>    print(number)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74002" y="4001294"/>
            <a:ext cx="3362608" cy="40011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sz="2000" dirty="0"/>
              <a:t>    number = number + 1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97D4EF-4DEF-4A1D-88FB-E19F2528B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1516 Lesson 3: Branching, While, CLI</a:t>
            </a:r>
            <a:endParaRPr lang="en-CA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A14073DC-F229-438A-A5FB-812A67820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2574F-29BE-4E51-8613-731F26CF1810}" type="slidenum">
              <a:rPr lang="en-CA" smtClean="0"/>
              <a:t>36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119255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1492"/>
          </a:xfrm>
        </p:spPr>
        <p:txBody>
          <a:bodyPr>
            <a:normAutofit/>
          </a:bodyPr>
          <a:lstStyle/>
          <a:p>
            <a:r>
              <a:rPr lang="en-CA" dirty="0"/>
              <a:t> </a:t>
            </a:r>
            <a:r>
              <a:rPr lang="en-CA"/>
              <a:t>Infinite Loop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An infinite loop occurs when a program keeps executing within one loop, never leaving it. </a:t>
            </a:r>
          </a:p>
          <a:p>
            <a:r>
              <a:rPr lang="en-CA" dirty="0"/>
              <a:t>This happens if the condition will never be False.</a:t>
            </a:r>
          </a:p>
          <a:p>
            <a:r>
              <a:rPr lang="en-CA" dirty="0"/>
              <a:t>Example:</a:t>
            </a:r>
          </a:p>
          <a:p>
            <a:pPr marL="0" indent="0">
              <a:buNone/>
            </a:pPr>
            <a:r>
              <a:rPr lang="en-CA" dirty="0"/>
              <a:t>  number = 1</a:t>
            </a:r>
          </a:p>
          <a:p>
            <a:pPr marL="0" indent="0">
              <a:buNone/>
            </a:pPr>
            <a:r>
              <a:rPr lang="en-CA" dirty="0"/>
              <a:t>  while number &lt;= 10:</a:t>
            </a:r>
          </a:p>
          <a:p>
            <a:pPr marL="0" indent="0">
              <a:buNone/>
            </a:pPr>
            <a:r>
              <a:rPr lang="en-CA" dirty="0"/>
              <a:t>       print(number)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8ECA9A-A62E-4499-90C4-B4E84900B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1516 Lesson 3: Branching, While, CLI</a:t>
            </a:r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41EECC-AEC1-447E-82CF-CB59153B7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2574F-29BE-4E51-8613-731F26CF1810}" type="slidenum">
              <a:rPr lang="en-CA" smtClean="0"/>
              <a:t>37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7707341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Stopping a while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The while loop condition should eventually evaluate to False.</a:t>
            </a:r>
          </a:p>
          <a:p>
            <a:r>
              <a:rPr lang="en-CA" dirty="0"/>
              <a:t>Use </a:t>
            </a:r>
            <a:r>
              <a:rPr lang="en-CA" b="1" dirty="0"/>
              <a:t>break</a:t>
            </a:r>
            <a:r>
              <a:rPr lang="en-CA" dirty="0"/>
              <a:t> statement to terminate the loop; the flow of control will jump to the statement directly after the while loop. </a:t>
            </a:r>
          </a:p>
          <a:p>
            <a:endParaRPr lang="en-CA" dirty="0"/>
          </a:p>
          <a:p>
            <a:r>
              <a:rPr lang="en-CA" dirty="0"/>
              <a:t>Use </a:t>
            </a:r>
            <a:r>
              <a:rPr lang="en-CA" b="1" dirty="0"/>
              <a:t>exit()</a:t>
            </a:r>
            <a:r>
              <a:rPr lang="en-CA" dirty="0"/>
              <a:t> to terminate the program (note: this is rarely used).</a:t>
            </a:r>
          </a:p>
          <a:p>
            <a:r>
              <a:rPr lang="en-CA" dirty="0"/>
              <a:t>Use </a:t>
            </a:r>
            <a:r>
              <a:rPr lang="en-CA" b="1" dirty="0"/>
              <a:t>return</a:t>
            </a:r>
            <a:r>
              <a:rPr lang="en-CA" dirty="0"/>
              <a:t> to exit from a function.</a:t>
            </a:r>
          </a:p>
          <a:p>
            <a:r>
              <a:rPr lang="en-CA" dirty="0"/>
              <a:t>Use </a:t>
            </a:r>
            <a:r>
              <a:rPr lang="en-CA" b="1" dirty="0"/>
              <a:t>continue</a:t>
            </a:r>
            <a:r>
              <a:rPr lang="en-CA" dirty="0"/>
              <a:t> to skip the rest of the current iteration of a while loop.</a:t>
            </a: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6EFD1B-111F-4785-94D5-D1ECC4A81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1516 Lesson 3: Branching, While, CLI</a:t>
            </a:r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E41B1F-00A2-4E15-AB0E-603EF706F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2574F-29BE-4E51-8613-731F26CF1810}" type="slidenum">
              <a:rPr lang="en-CA" smtClean="0"/>
              <a:t>38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6262111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23532"/>
          </a:xfrm>
        </p:spPr>
        <p:txBody>
          <a:bodyPr/>
          <a:lstStyle/>
          <a:p>
            <a:r>
              <a:rPr lang="en-CA" dirty="0"/>
              <a:t>Stopping a while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8758" y="1283368"/>
            <a:ext cx="11065042" cy="4893595"/>
          </a:xfrm>
        </p:spPr>
        <p:txBody>
          <a:bodyPr/>
          <a:lstStyle/>
          <a:p>
            <a:r>
              <a:rPr lang="en-CA" dirty="0"/>
              <a:t>Example of using </a:t>
            </a:r>
            <a:r>
              <a:rPr lang="en-CA"/>
              <a:t>break statement to stop the loop before printing 5:</a:t>
            </a:r>
            <a:endParaRPr lang="en-CA" dirty="0"/>
          </a:p>
        </p:txBody>
      </p:sp>
      <p:grpSp>
        <p:nvGrpSpPr>
          <p:cNvPr id="7" name="Group 6"/>
          <p:cNvGrpSpPr/>
          <p:nvPr/>
        </p:nvGrpSpPr>
        <p:grpSpPr>
          <a:xfrm>
            <a:off x="7539446" y="1788465"/>
            <a:ext cx="3814354" cy="2862322"/>
            <a:chOff x="7539446" y="1788465"/>
            <a:chExt cx="3814354" cy="2862322"/>
          </a:xfrm>
        </p:grpSpPr>
        <p:sp>
          <p:nvSpPr>
            <p:cNvPr id="5" name="TextBox 4"/>
            <p:cNvSpPr txBox="1"/>
            <p:nvPr/>
          </p:nvSpPr>
          <p:spPr>
            <a:xfrm>
              <a:off x="7539446" y="1788465"/>
              <a:ext cx="3814354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/>
                <a:t>Output:</a:t>
              </a:r>
            </a:p>
            <a:p>
              <a:endParaRPr lang="en-CA" dirty="0"/>
            </a:p>
            <a:p>
              <a:endParaRPr lang="en-CA" dirty="0"/>
            </a:p>
            <a:p>
              <a:endParaRPr lang="en-CA" dirty="0"/>
            </a:p>
            <a:p>
              <a:endParaRPr lang="en-CA" dirty="0"/>
            </a:p>
            <a:p>
              <a:endParaRPr lang="en-CA" dirty="0"/>
            </a:p>
            <a:p>
              <a:endParaRPr lang="en-CA" dirty="0"/>
            </a:p>
            <a:p>
              <a:endParaRPr lang="en-CA" dirty="0"/>
            </a:p>
            <a:p>
              <a:endParaRPr lang="en-CA" dirty="0"/>
            </a:p>
            <a:p>
              <a:endParaRPr lang="en-CA" dirty="0"/>
            </a:p>
          </p:txBody>
        </p:sp>
        <p:pic>
          <p:nvPicPr>
            <p:cNvPr id="6" name="Picture 5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7686675" y="2513686"/>
              <a:ext cx="3667125" cy="1695450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</p:grp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0D79E7-E682-4BC1-B0C2-F5C85DFAE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1516 Lesson 3: Branching, While, CLI</a:t>
            </a:r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3D7E1E-0B72-4C62-9759-2EFC464ED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2574F-29BE-4E51-8613-731F26CF1810}" type="slidenum">
              <a:rPr lang="en-CA" smtClean="0"/>
              <a:t>39</a:t>
            </a:fld>
            <a:endParaRPr lang="en-CA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F30EB47-FC7A-46DA-AE2E-CE38EE6905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021" y="1788465"/>
            <a:ext cx="6248400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56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Boolean Expression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Boolean expression is a comparison expression that would produce either True or False.</a:t>
            </a:r>
          </a:p>
          <a:p>
            <a:r>
              <a:rPr lang="en-CA" dirty="0"/>
              <a:t>Relational operators can be used in boolean expressions.</a:t>
            </a:r>
          </a:p>
          <a:p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0F3B73-AEF2-4349-992B-C10C1D6A6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1516 Lesson 3: Branching, While, CLI</a:t>
            </a:r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505C7E-933D-40FD-9EF8-D13D2AD3F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2574F-29BE-4E51-8613-731F26CF1810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5711191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06326"/>
          </a:xfrm>
        </p:spPr>
        <p:txBody>
          <a:bodyPr/>
          <a:lstStyle/>
          <a:p>
            <a:r>
              <a:rPr lang="en-CA" dirty="0"/>
              <a:t>Stopping a while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1452"/>
            <a:ext cx="10515600" cy="4905511"/>
          </a:xfrm>
        </p:spPr>
        <p:txBody>
          <a:bodyPr/>
          <a:lstStyle/>
          <a:p>
            <a:r>
              <a:rPr lang="en-CA" dirty="0"/>
              <a:t>Example of using </a:t>
            </a:r>
            <a:r>
              <a:rPr lang="en-CA"/>
              <a:t>return statement (inside a function), which stops the entire function running:</a:t>
            </a:r>
            <a:endParaRPr lang="en-CA" dirty="0"/>
          </a:p>
          <a:p>
            <a:pPr marL="0" indent="0">
              <a:buNone/>
            </a:pPr>
            <a:endParaRPr lang="en-CA" dirty="0"/>
          </a:p>
        </p:txBody>
      </p:sp>
      <p:grpSp>
        <p:nvGrpSpPr>
          <p:cNvPr id="7" name="Group 6"/>
          <p:cNvGrpSpPr/>
          <p:nvPr/>
        </p:nvGrpSpPr>
        <p:grpSpPr>
          <a:xfrm>
            <a:off x="7209283" y="1597669"/>
            <a:ext cx="3944983" cy="2862322"/>
            <a:chOff x="7184570" y="1515291"/>
            <a:chExt cx="3944983" cy="2862322"/>
          </a:xfrm>
        </p:grpSpPr>
        <p:sp>
          <p:nvSpPr>
            <p:cNvPr id="5" name="TextBox 4"/>
            <p:cNvSpPr txBox="1"/>
            <p:nvPr/>
          </p:nvSpPr>
          <p:spPr>
            <a:xfrm>
              <a:off x="7184570" y="1515291"/>
              <a:ext cx="3944983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/>
                <a:t>Output:</a:t>
              </a:r>
            </a:p>
            <a:p>
              <a:endParaRPr lang="en-CA" dirty="0"/>
            </a:p>
            <a:p>
              <a:endParaRPr lang="en-CA" dirty="0"/>
            </a:p>
            <a:p>
              <a:endParaRPr lang="en-CA" dirty="0"/>
            </a:p>
            <a:p>
              <a:endParaRPr lang="en-CA" dirty="0"/>
            </a:p>
            <a:p>
              <a:endParaRPr lang="en-CA" dirty="0"/>
            </a:p>
            <a:p>
              <a:endParaRPr lang="en-CA" dirty="0"/>
            </a:p>
            <a:p>
              <a:endParaRPr lang="en-CA" dirty="0"/>
            </a:p>
            <a:p>
              <a:endParaRPr lang="en-CA" dirty="0"/>
            </a:p>
            <a:p>
              <a:endParaRPr lang="en-CA" dirty="0"/>
            </a:p>
          </p:txBody>
        </p:sp>
        <p:pic>
          <p:nvPicPr>
            <p:cNvPr id="6" name="Picture 5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7212873" y="2177778"/>
              <a:ext cx="3629025" cy="1447800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</p:grp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B0F871-F110-4873-B54C-1A96313F7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1516 Lesson 3: Branching, While, CLI</a:t>
            </a:r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94FA9D-6CF7-4BCA-877C-6BAAD604F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2574F-29BE-4E51-8613-731F26CF1810}" type="slidenum">
              <a:rPr lang="en-CA" smtClean="0"/>
              <a:t>40</a:t>
            </a:fld>
            <a:endParaRPr lang="en-CA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35FE267-64A0-4237-942C-42CDCA4CE2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682" y="2376488"/>
            <a:ext cx="5048250" cy="380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41383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2412"/>
          </a:xfrm>
        </p:spPr>
        <p:txBody>
          <a:bodyPr/>
          <a:lstStyle/>
          <a:p>
            <a:r>
              <a:rPr lang="en-CA" dirty="0"/>
              <a:t>Stopping a while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47538"/>
            <a:ext cx="10515600" cy="4829425"/>
          </a:xfrm>
        </p:spPr>
        <p:txBody>
          <a:bodyPr/>
          <a:lstStyle/>
          <a:p>
            <a:r>
              <a:rPr lang="en-CA" dirty="0"/>
              <a:t>Example of using </a:t>
            </a:r>
            <a:r>
              <a:rPr lang="en-CA"/>
              <a:t>continue statement to stop the rest of the current iteration, and ask if the loop should continue or not:</a:t>
            </a:r>
            <a:endParaRPr lang="en-CA" dirty="0"/>
          </a:p>
          <a:p>
            <a:endParaRPr lang="en-CA" dirty="0"/>
          </a:p>
        </p:txBody>
      </p:sp>
      <p:grpSp>
        <p:nvGrpSpPr>
          <p:cNvPr id="7" name="Group 6"/>
          <p:cNvGrpSpPr/>
          <p:nvPr/>
        </p:nvGrpSpPr>
        <p:grpSpPr>
          <a:xfrm>
            <a:off x="7330412" y="2245557"/>
            <a:ext cx="4315326" cy="4247317"/>
            <a:chOff x="7283116" y="1668379"/>
            <a:chExt cx="4315326" cy="4247317"/>
          </a:xfrm>
        </p:grpSpPr>
        <p:sp>
          <p:nvSpPr>
            <p:cNvPr id="5" name="TextBox 4"/>
            <p:cNvSpPr txBox="1"/>
            <p:nvPr/>
          </p:nvSpPr>
          <p:spPr>
            <a:xfrm>
              <a:off x="7283116" y="1668379"/>
              <a:ext cx="4315326" cy="42473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/>
                <a:t>Output:</a:t>
              </a:r>
            </a:p>
            <a:p>
              <a:endParaRPr lang="en-CA" dirty="0"/>
            </a:p>
            <a:p>
              <a:endParaRPr lang="en-CA" dirty="0"/>
            </a:p>
            <a:p>
              <a:endParaRPr lang="en-CA" dirty="0"/>
            </a:p>
            <a:p>
              <a:endParaRPr lang="en-CA" dirty="0"/>
            </a:p>
            <a:p>
              <a:endParaRPr lang="en-CA" dirty="0"/>
            </a:p>
            <a:p>
              <a:endParaRPr lang="en-CA" dirty="0"/>
            </a:p>
            <a:p>
              <a:endParaRPr lang="en-CA" dirty="0"/>
            </a:p>
            <a:p>
              <a:endParaRPr lang="en-CA" dirty="0"/>
            </a:p>
            <a:p>
              <a:endParaRPr lang="en-CA" dirty="0"/>
            </a:p>
            <a:p>
              <a:endParaRPr lang="en-CA" dirty="0"/>
            </a:p>
            <a:p>
              <a:endParaRPr lang="en-CA" dirty="0"/>
            </a:p>
            <a:p>
              <a:endParaRPr lang="en-CA" dirty="0"/>
            </a:p>
            <a:p>
              <a:endParaRPr lang="en-CA" dirty="0"/>
            </a:p>
            <a:p>
              <a:endParaRPr lang="en-CA" dirty="0"/>
            </a:p>
          </p:txBody>
        </p:sp>
        <p:pic>
          <p:nvPicPr>
            <p:cNvPr id="6" name="Picture 5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7283116" y="2167889"/>
              <a:ext cx="3994484" cy="3335927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</p:grp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54E78A-8E12-4014-903B-07377D098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1516 Lesson 3: Branching, While, CLI</a:t>
            </a:r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939B6D-2D20-4D3F-874E-A551E137C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2574F-29BE-4E51-8613-731F26CF1810}" type="slidenum">
              <a:rPr lang="en-CA" smtClean="0"/>
              <a:t>41</a:t>
            </a:fld>
            <a:endParaRPr lang="en-CA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9B12032-8E2F-45B7-A4A1-A0A35B737C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39949"/>
            <a:ext cx="5610225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32418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CLI Command Line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 Python program is run from the command-line (i.e., the Windows or Linux command prompt or terminal)</a:t>
            </a:r>
          </a:p>
          <a:p>
            <a:r>
              <a:rPr lang="en-CA" dirty="0"/>
              <a:t>In PyCharm, we have three options to run our programs</a:t>
            </a:r>
          </a:p>
          <a:p>
            <a:pPr lvl="1"/>
            <a:r>
              <a:rPr lang="en-CA" dirty="0"/>
              <a:t>PyCharm Console (preferred)</a:t>
            </a:r>
          </a:p>
          <a:p>
            <a:pPr lvl="1"/>
            <a:r>
              <a:rPr lang="en-CA" dirty="0"/>
              <a:t>Python Console using runfile ()  command</a:t>
            </a:r>
          </a:p>
          <a:p>
            <a:pPr lvl="1"/>
            <a:r>
              <a:rPr lang="en-CA" dirty="0"/>
              <a:t>Terminal using python command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3425BD-B986-4ECF-B1D6-EB52E5E64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1516 Lesson 3: Branching, While, CLI</a:t>
            </a:r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5E2069-0B76-43C7-8541-5A7973B27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2574F-29BE-4E51-8613-731F26CF1810}" type="slidenum">
              <a:rPr lang="en-CA" smtClean="0"/>
              <a:t>42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9376088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CLI Command Line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831286" cy="4540341"/>
          </a:xfrm>
        </p:spPr>
        <p:txBody>
          <a:bodyPr/>
          <a:lstStyle/>
          <a:p>
            <a:r>
              <a:rPr lang="en-CA" dirty="0"/>
              <a:t>Example of running a program from Python console using runfile()</a:t>
            </a:r>
          </a:p>
          <a:p>
            <a:pPr marL="0" indent="0">
              <a:buNone/>
            </a:pPr>
            <a:r>
              <a:rPr lang="en-CA" dirty="0"/>
              <a:t>Given the following python script</a:t>
            </a:r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2167" y="2834481"/>
            <a:ext cx="4229242" cy="302088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TextBox 5"/>
          <p:cNvSpPr txBox="1"/>
          <p:nvPr/>
        </p:nvSpPr>
        <p:spPr>
          <a:xfrm>
            <a:off x="7126362" y="2775263"/>
            <a:ext cx="431532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Running the script from Python console: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7322" y="3452790"/>
            <a:ext cx="3686175" cy="20955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B1D001-5389-4B30-9E3D-E0741ABE8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1516 Lesson 3: Branching, While, CLI</a:t>
            </a:r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C1FFE2-55B4-45B5-BF7A-BBA736D67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2574F-29BE-4E51-8613-731F26CF1810}" type="slidenum">
              <a:rPr lang="en-CA" smtClean="0"/>
              <a:t>43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1562574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CLI Command Line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831286" cy="4540341"/>
          </a:xfrm>
        </p:spPr>
        <p:txBody>
          <a:bodyPr/>
          <a:lstStyle/>
          <a:p>
            <a:r>
              <a:rPr lang="en-CA" dirty="0"/>
              <a:t>Example of running a script from Windows Command Prompt using command python</a:t>
            </a:r>
          </a:p>
          <a:p>
            <a:pPr marL="0" indent="0">
              <a:buNone/>
            </a:pPr>
            <a:r>
              <a:rPr lang="en-CA" dirty="0"/>
              <a:t>Given the following python script</a:t>
            </a:r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367" y="3180435"/>
            <a:ext cx="4229242" cy="290685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TextBox 5"/>
          <p:cNvSpPr txBox="1"/>
          <p:nvPr/>
        </p:nvSpPr>
        <p:spPr>
          <a:xfrm>
            <a:off x="6177127" y="2775263"/>
            <a:ext cx="4804381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/>
              <a:t>Running the script from Windows command Prompt: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1508" y="3673704"/>
            <a:ext cx="4922657" cy="119017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ED8235D-5988-4211-A2BD-D88744C14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1516 Lesson 3: Branching, While, CLI</a:t>
            </a:r>
            <a:endParaRPr lang="en-CA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4FDB0C7-19A3-41B0-99CC-5A3E9EB5E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2574F-29BE-4E51-8613-731F26CF1810}" type="slidenum">
              <a:rPr lang="en-CA" smtClean="0"/>
              <a:t>44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236715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Next Week 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Review the material.</a:t>
            </a:r>
          </a:p>
          <a:p>
            <a:r>
              <a:rPr lang="en-CA" dirty="0"/>
              <a:t>Complete the lab.</a:t>
            </a:r>
          </a:p>
          <a:p>
            <a:r>
              <a:rPr lang="en-CA" dirty="0"/>
              <a:t>In Python there is a comparison operator (is)  and (is not). What is the difference between operators  </a:t>
            </a:r>
            <a:r>
              <a:rPr lang="en-CA" b="1" dirty="0"/>
              <a:t>== </a:t>
            </a:r>
            <a:r>
              <a:rPr lang="en-CA" dirty="0"/>
              <a:t>and </a:t>
            </a:r>
            <a:r>
              <a:rPr lang="en-CA" b="1" dirty="0"/>
              <a:t>is</a:t>
            </a:r>
            <a:r>
              <a:rPr lang="en-CA" dirty="0"/>
              <a:t> in Python? Quiz question</a:t>
            </a:r>
          </a:p>
          <a:p>
            <a:r>
              <a:rPr lang="en-CA" dirty="0"/>
              <a:t>Read chapter 6: </a:t>
            </a:r>
            <a:br>
              <a:rPr lang="en-CA" dirty="0"/>
            </a:br>
            <a:r>
              <a:rPr lang="en-CA" dirty="0"/>
              <a:t>http://do1.dr-chuck.com/pythonlearn/EN_us/pythonlearn.pdf</a:t>
            </a:r>
          </a:p>
          <a:p>
            <a:r>
              <a:rPr lang="en-CA" dirty="0"/>
              <a:t>Prepare for the quiz next week which will be on the topics of this session. (Lesson #3)</a:t>
            </a:r>
          </a:p>
          <a:p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B75CD8-477C-42A9-915C-A717281F5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1516 Lesson 3: Branching, While, CLI</a:t>
            </a:r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A65283-8DAD-49ED-AA0C-CCE02685E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2574F-29BE-4E51-8613-731F26CF1810}" type="slidenum">
              <a:rPr lang="en-CA" smtClean="0"/>
              <a:t>45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60898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44109"/>
          </a:xfrm>
        </p:spPr>
        <p:txBody>
          <a:bodyPr>
            <a:normAutofit fontScale="90000"/>
          </a:bodyPr>
          <a:lstStyle/>
          <a:p>
            <a:r>
              <a:rPr lang="en-CA" dirty="0"/>
              <a:t>Relational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28431"/>
            <a:ext cx="11761076" cy="5852923"/>
          </a:xfrm>
        </p:spPr>
        <p:txBody>
          <a:bodyPr/>
          <a:lstStyle/>
          <a:p>
            <a:r>
              <a:rPr lang="en-CA" sz="2400" dirty="0"/>
              <a:t>Relational operators are used to compare between values and evaluate to True or False.</a:t>
            </a:r>
          </a:p>
          <a:p>
            <a:r>
              <a:rPr lang="en-CA" sz="2400" dirty="0"/>
              <a:t>Relational operators can be used to compare between numbers or strings.</a:t>
            </a:r>
          </a:p>
          <a:p>
            <a:endParaRPr lang="en-CA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3721706"/>
              </p:ext>
            </p:extLst>
          </p:nvPr>
        </p:nvGraphicFramePr>
        <p:xfrm>
          <a:off x="1413661" y="1677647"/>
          <a:ext cx="8568539" cy="454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93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434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057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Relational Operator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Example </a:t>
                      </a:r>
                    </a:p>
                    <a:p>
                      <a:pPr algn="ctr"/>
                      <a:r>
                        <a:rPr lang="en-CA" sz="1600"/>
                        <a:t>(a </a:t>
                      </a:r>
                      <a:r>
                        <a:rPr lang="en-CA" sz="1600" dirty="0"/>
                        <a:t>= 3 ,</a:t>
                      </a:r>
                      <a:r>
                        <a:rPr lang="en-CA" sz="1600" baseline="0" dirty="0"/>
                        <a:t> </a:t>
                      </a:r>
                      <a:r>
                        <a:rPr lang="en-CA" sz="1600" dirty="0"/>
                        <a:t>b =</a:t>
                      </a:r>
                      <a:r>
                        <a:rPr lang="en-CA" sz="1600" baseline="0" dirty="0"/>
                        <a:t> 4 </a:t>
                      </a:r>
                      <a:r>
                        <a:rPr lang="en-CA" sz="16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600" dirty="0"/>
                        <a:t>a</a:t>
                      </a:r>
                      <a:r>
                        <a:rPr lang="en-CA" sz="1600" baseline="0" dirty="0"/>
                        <a:t> </a:t>
                      </a:r>
                      <a:r>
                        <a:rPr lang="en-CA" sz="1600" dirty="0"/>
                        <a:t> &lt;  b means a is</a:t>
                      </a:r>
                      <a:r>
                        <a:rPr lang="en-CA" sz="1600" baseline="0" dirty="0"/>
                        <a:t> less than b</a:t>
                      </a:r>
                      <a:endParaRPr lang="en-CA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600" dirty="0"/>
                        <a:t> a &lt; b  </a:t>
                      </a:r>
                      <a:r>
                        <a:rPr lang="en-CA" sz="1600" dirty="0"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en-CA" sz="1600" dirty="0"/>
                        <a:t>True</a:t>
                      </a:r>
                    </a:p>
                    <a:p>
                      <a:pPr algn="l"/>
                      <a:r>
                        <a:rPr lang="en-CA" sz="1600" dirty="0"/>
                        <a:t> a</a:t>
                      </a:r>
                      <a:r>
                        <a:rPr lang="en-CA" sz="1600" baseline="0" dirty="0"/>
                        <a:t> &lt; 2  </a:t>
                      </a:r>
                      <a:r>
                        <a:rPr lang="en-CA" sz="1600" baseline="0" dirty="0">
                          <a:sym typeface="Wingdings" panose="05000000000000000000" pitchFamily="2" charset="2"/>
                        </a:rPr>
                        <a:t> False</a:t>
                      </a:r>
                      <a:endParaRPr lang="en-CA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600" dirty="0"/>
                        <a:t>a</a:t>
                      </a:r>
                      <a:r>
                        <a:rPr lang="en-CA" sz="1600" baseline="0" dirty="0"/>
                        <a:t> </a:t>
                      </a:r>
                      <a:r>
                        <a:rPr lang="en-CA" sz="1600" dirty="0"/>
                        <a:t>&gt;  b means a is greater than 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600" baseline="0" dirty="0"/>
                        <a:t> b &gt; a  </a:t>
                      </a:r>
                      <a:r>
                        <a:rPr lang="en-CA" sz="1600" baseline="0" dirty="0">
                          <a:sym typeface="Wingdings" panose="05000000000000000000" pitchFamily="2" charset="2"/>
                        </a:rPr>
                        <a:t> True</a:t>
                      </a:r>
                    </a:p>
                    <a:p>
                      <a:pPr algn="l"/>
                      <a:r>
                        <a:rPr lang="en-CA" sz="1600" baseline="0" dirty="0">
                          <a:sym typeface="Wingdings" panose="05000000000000000000" pitchFamily="2" charset="2"/>
                        </a:rPr>
                        <a:t> a &gt; b   False</a:t>
                      </a:r>
                      <a:endParaRPr lang="en-CA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&lt;=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600" dirty="0"/>
                        <a:t>a &lt;= b means a is </a:t>
                      </a:r>
                      <a:r>
                        <a:rPr lang="en-CA" sz="1600"/>
                        <a:t>less than</a:t>
                      </a:r>
                      <a:r>
                        <a:rPr lang="en-CA" sz="1600" baseline="0"/>
                        <a:t> </a:t>
                      </a:r>
                      <a:r>
                        <a:rPr lang="en-CA" sz="1600" baseline="0" dirty="0"/>
                        <a:t>or equal to b</a:t>
                      </a:r>
                      <a:endParaRPr lang="en-CA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600" dirty="0"/>
                        <a:t>a &lt;= b </a:t>
                      </a:r>
                      <a:r>
                        <a:rPr lang="en-CA" sz="1600" dirty="0">
                          <a:sym typeface="Wingdings" panose="05000000000000000000" pitchFamily="2" charset="2"/>
                        </a:rPr>
                        <a:t> True</a:t>
                      </a:r>
                    </a:p>
                    <a:p>
                      <a:pPr algn="l"/>
                      <a:r>
                        <a:rPr lang="en-CA" sz="1600" dirty="0">
                          <a:sym typeface="Wingdings" panose="05000000000000000000" pitchFamily="2" charset="2"/>
                        </a:rPr>
                        <a:t>a &lt;= 3  True</a:t>
                      </a:r>
                    </a:p>
                    <a:p>
                      <a:pPr algn="l"/>
                      <a:r>
                        <a:rPr lang="en-CA" sz="1600" dirty="0"/>
                        <a:t>a &lt;= 2 </a:t>
                      </a:r>
                      <a:r>
                        <a:rPr lang="en-CA" sz="1600" dirty="0">
                          <a:sym typeface="Wingdings" panose="05000000000000000000" pitchFamily="2" charset="2"/>
                        </a:rPr>
                        <a:t> False</a:t>
                      </a:r>
                      <a:endParaRPr lang="en-CA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&gt;=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600" dirty="0"/>
                        <a:t>a &gt;= b means a is greater</a:t>
                      </a:r>
                      <a:r>
                        <a:rPr lang="en-CA" sz="1600" baseline="0" dirty="0"/>
                        <a:t> than or equal to b</a:t>
                      </a:r>
                      <a:endParaRPr lang="en-CA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600" dirty="0"/>
                        <a:t>b &gt;= a </a:t>
                      </a:r>
                      <a:r>
                        <a:rPr lang="en-CA" sz="1600" dirty="0">
                          <a:sym typeface="Wingdings" panose="05000000000000000000" pitchFamily="2" charset="2"/>
                        </a:rPr>
                        <a:t> True</a:t>
                      </a:r>
                    </a:p>
                    <a:p>
                      <a:pPr algn="l"/>
                      <a:r>
                        <a:rPr lang="en-CA" sz="1600" dirty="0"/>
                        <a:t>b &gt;= 4 </a:t>
                      </a:r>
                      <a:r>
                        <a:rPr lang="en-CA" sz="1600" dirty="0">
                          <a:sym typeface="Wingdings" panose="05000000000000000000" pitchFamily="2" charset="2"/>
                        </a:rPr>
                        <a:t> True</a:t>
                      </a:r>
                    </a:p>
                    <a:p>
                      <a:pPr algn="l"/>
                      <a:r>
                        <a:rPr lang="en-CA" sz="1600"/>
                        <a:t>b</a:t>
                      </a:r>
                      <a:r>
                        <a:rPr lang="en-CA" sz="1600" baseline="0"/>
                        <a:t> </a:t>
                      </a:r>
                      <a:r>
                        <a:rPr lang="en-CA" sz="1600" baseline="0" dirty="0"/>
                        <a:t>&gt;= 5 </a:t>
                      </a:r>
                      <a:r>
                        <a:rPr lang="en-CA" sz="1600" baseline="0" dirty="0">
                          <a:sym typeface="Wingdings" panose="05000000000000000000" pitchFamily="2" charset="2"/>
                        </a:rPr>
                        <a:t> False</a:t>
                      </a:r>
                      <a:endParaRPr lang="en-CA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==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600" dirty="0"/>
                        <a:t>a</a:t>
                      </a:r>
                      <a:r>
                        <a:rPr lang="en-CA" sz="1600" baseline="0" dirty="0"/>
                        <a:t> </a:t>
                      </a:r>
                      <a:r>
                        <a:rPr lang="en-CA" sz="1600" dirty="0"/>
                        <a:t>== b means a is equal</a:t>
                      </a:r>
                      <a:r>
                        <a:rPr lang="en-CA" sz="1600" baseline="0" dirty="0"/>
                        <a:t> to b</a:t>
                      </a:r>
                      <a:endParaRPr lang="en-CA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600" dirty="0"/>
                        <a:t>a == 3 </a:t>
                      </a:r>
                      <a:r>
                        <a:rPr lang="en-CA" sz="1600" dirty="0">
                          <a:sym typeface="Wingdings" panose="05000000000000000000" pitchFamily="2" charset="2"/>
                        </a:rPr>
                        <a:t> True</a:t>
                      </a:r>
                    </a:p>
                    <a:p>
                      <a:pPr algn="l"/>
                      <a:r>
                        <a:rPr lang="en-CA" sz="1600" dirty="0">
                          <a:sym typeface="Wingdings" panose="05000000000000000000" pitchFamily="2" charset="2"/>
                        </a:rPr>
                        <a:t>a == b  False</a:t>
                      </a:r>
                      <a:endParaRPr lang="en-CA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!=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600" dirty="0"/>
                        <a:t>a</a:t>
                      </a:r>
                      <a:r>
                        <a:rPr lang="en-CA" sz="1600" baseline="0" dirty="0"/>
                        <a:t> </a:t>
                      </a:r>
                      <a:r>
                        <a:rPr lang="en-CA" sz="1600" dirty="0"/>
                        <a:t>!= b means a is not equal</a:t>
                      </a:r>
                      <a:r>
                        <a:rPr lang="en-CA" sz="1600" baseline="0" dirty="0"/>
                        <a:t> to b</a:t>
                      </a:r>
                      <a:endParaRPr lang="en-CA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600" dirty="0"/>
                        <a:t>a != b </a:t>
                      </a:r>
                      <a:r>
                        <a:rPr lang="en-CA" sz="1600" dirty="0">
                          <a:sym typeface="Wingdings" panose="05000000000000000000" pitchFamily="2" charset="2"/>
                        </a:rPr>
                        <a:t> True</a:t>
                      </a:r>
                    </a:p>
                    <a:p>
                      <a:pPr algn="l"/>
                      <a:r>
                        <a:rPr lang="en-CA" sz="1600" dirty="0">
                          <a:sym typeface="Wingdings" panose="05000000000000000000" pitchFamily="2" charset="2"/>
                        </a:rPr>
                        <a:t>a != 3 False</a:t>
                      </a:r>
                      <a:endParaRPr lang="en-CA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E41D24-CC49-43E0-B3C6-F502DBB88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1516 Lesson 3: Branching, While, CLI</a:t>
            </a:r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14C017-B525-4DB6-935A-344008338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2574F-29BE-4E51-8613-731F26CF1810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87410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Relational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Note that = and == are different symbols</a:t>
            </a:r>
          </a:p>
          <a:p>
            <a:r>
              <a:rPr lang="en-CA" dirty="0"/>
              <a:t>= is an </a:t>
            </a:r>
            <a:r>
              <a:rPr lang="en-CA"/>
              <a:t>assignment operator; assign the value on the right to the variable on the left</a:t>
            </a:r>
            <a:endParaRPr lang="en-CA" dirty="0"/>
          </a:p>
          <a:p>
            <a:r>
              <a:rPr lang="en-CA" dirty="0"/>
              <a:t>== is equality </a:t>
            </a:r>
            <a:r>
              <a:rPr lang="en-CA"/>
              <a:t>comparison operator that evaluates to True or False</a:t>
            </a:r>
            <a:endParaRPr lang="en-CA" dirty="0"/>
          </a:p>
          <a:p>
            <a:pPr lvl="1"/>
            <a:r>
              <a:rPr lang="en-CA" dirty="0"/>
              <a:t>number = </a:t>
            </a:r>
            <a:r>
              <a:rPr lang="en-CA"/>
              <a:t>5 	assigns </a:t>
            </a:r>
            <a:r>
              <a:rPr lang="en-CA" dirty="0"/>
              <a:t>the value 5 to the variable number</a:t>
            </a:r>
          </a:p>
          <a:p>
            <a:pPr lvl="1"/>
            <a:r>
              <a:rPr lang="en-CA" dirty="0"/>
              <a:t>number == </a:t>
            </a:r>
            <a:r>
              <a:rPr lang="en-CA"/>
              <a:t>5 </a:t>
            </a:r>
            <a:r>
              <a:rPr lang="en-CA">
                <a:sym typeface="Wingdings" panose="05000000000000000000" pitchFamily="2" charset="2"/>
              </a:rPr>
              <a:t>	True or False; does </a:t>
            </a:r>
            <a:r>
              <a:rPr lang="en-CA"/>
              <a:t>variable number have </a:t>
            </a:r>
            <a:r>
              <a:rPr lang="en-CA" dirty="0"/>
              <a:t>the </a:t>
            </a:r>
            <a:r>
              <a:rPr lang="en-CA"/>
              <a:t>value 5?</a:t>
            </a:r>
            <a:endParaRPr lang="en-CA" dirty="0"/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01B67E-7D86-4BA4-98F6-F5F2A81AC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1516 Lesson 3: Branching, While, CLI</a:t>
            </a:r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2309BB-3366-43EA-9B31-D97373365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2574F-29BE-4E51-8613-731F26CF1810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49539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if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CA" dirty="0"/>
              <a:t>So </a:t>
            </a:r>
            <a:r>
              <a:rPr lang="en-CA"/>
              <a:t>far we </a:t>
            </a:r>
            <a:r>
              <a:rPr lang="en-CA" dirty="0"/>
              <a:t>have seen sequential execution of the statements.</a:t>
            </a:r>
          </a:p>
          <a:p>
            <a:r>
              <a:rPr lang="en-CA" dirty="0"/>
              <a:t>Statements are executed one after the other in </a:t>
            </a:r>
            <a:r>
              <a:rPr lang="en-CA"/>
              <a:t>the order in which they appear:</a:t>
            </a:r>
          </a:p>
          <a:p>
            <a:pPr marL="457200" lvl="1" indent="0">
              <a:buNone/>
            </a:pPr>
            <a:r>
              <a:rPr lang="en-CA"/>
              <a:t>	a()</a:t>
            </a:r>
          </a:p>
          <a:p>
            <a:pPr marL="457200" lvl="1" indent="0">
              <a:buNone/>
            </a:pPr>
            <a:r>
              <a:rPr lang="en-CA"/>
              <a:t>	b()</a:t>
            </a:r>
          </a:p>
          <a:p>
            <a:pPr marL="457200" lvl="1" indent="0">
              <a:buNone/>
            </a:pPr>
            <a:r>
              <a:rPr lang="en-CA"/>
              <a:t>	c()</a:t>
            </a:r>
            <a:endParaRPr lang="en-CA" dirty="0"/>
          </a:p>
          <a:p>
            <a:r>
              <a:rPr lang="en-CA" dirty="0"/>
              <a:t>Sometimes the behaviour of program needs to change depending on a certain condition.</a:t>
            </a:r>
          </a:p>
          <a:p>
            <a:r>
              <a:rPr lang="en-CA" b="1"/>
              <a:t>If statements </a:t>
            </a:r>
            <a:r>
              <a:rPr lang="en-CA" dirty="0"/>
              <a:t>are used to check conditions and change the behaviour of the </a:t>
            </a:r>
            <a:r>
              <a:rPr lang="en-CA"/>
              <a:t>program accordingly; they can be used to skip code sections, or to select one section out of many:</a:t>
            </a:r>
          </a:p>
          <a:p>
            <a:pPr marL="0" indent="0">
              <a:buNone/>
            </a:pPr>
            <a:r>
              <a:rPr lang="en-CA"/>
              <a:t>	a()</a:t>
            </a:r>
          </a:p>
          <a:p>
            <a:pPr marL="0" indent="0">
              <a:buNone/>
            </a:pPr>
            <a:r>
              <a:rPr lang="en-CA"/>
              <a:t>	if something is True:</a:t>
            </a:r>
          </a:p>
          <a:p>
            <a:pPr marL="0" indent="0">
              <a:buNone/>
            </a:pPr>
            <a:r>
              <a:rPr lang="en-CA"/>
              <a:t>		b()  # b may or may not be executed</a:t>
            </a:r>
          </a:p>
          <a:p>
            <a:pPr marL="0" indent="0">
              <a:buNone/>
            </a:pPr>
            <a:r>
              <a:rPr lang="en-CA"/>
              <a:t>	c()</a:t>
            </a:r>
            <a:endParaRPr lang="en-CA" dirty="0"/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B44538-A041-4DF8-84FB-793550987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1516 Lesson 3: Branching, While, CLI</a:t>
            </a:r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9B214F-B1E0-4FF4-BD6A-B97A57F70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2574F-29BE-4E51-8613-731F26CF1810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234430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if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General syntax: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/>
              <a:t>if Boolean expression:</a:t>
            </a:r>
            <a:endParaRPr lang="en-CA" dirty="0"/>
          </a:p>
          <a:p>
            <a:pPr marL="0" indent="0">
              <a:buNone/>
            </a:pPr>
            <a:r>
              <a:rPr lang="en-CA" dirty="0"/>
              <a:t>    statement</a:t>
            </a:r>
          </a:p>
          <a:p>
            <a:pPr marL="0" indent="0">
              <a:buNone/>
            </a:pPr>
            <a:r>
              <a:rPr lang="en-CA" dirty="0"/>
              <a:t>    statement</a:t>
            </a:r>
          </a:p>
          <a:p>
            <a:pPr marL="0" indent="0">
              <a:buNone/>
            </a:pPr>
            <a:r>
              <a:rPr lang="en-CA" dirty="0"/>
              <a:t>     etc.</a:t>
            </a:r>
          </a:p>
          <a:p>
            <a:pPr marL="0" indent="0">
              <a:buNone/>
            </a:pPr>
            <a:endParaRPr lang="en-CA" dirty="0"/>
          </a:p>
          <a:p>
            <a:r>
              <a:rPr lang="en-CA" dirty="0"/>
              <a:t>The statements </a:t>
            </a:r>
            <a:r>
              <a:rPr lang="en-CA"/>
              <a:t>will execute ONLY IF </a:t>
            </a:r>
            <a:r>
              <a:rPr lang="en-CA" dirty="0"/>
              <a:t>the result of the Boolean </a:t>
            </a:r>
            <a:r>
              <a:rPr lang="en-CA"/>
              <a:t>expression is True</a:t>
            </a:r>
            <a:r>
              <a:rPr lang="en-CA" dirty="0"/>
              <a:t>.</a:t>
            </a: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6AD8A2-492B-468F-906E-BC8801C88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1516 Lesson 3: Branching, While, CLI</a:t>
            </a:r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00BDA9-ADBF-464E-A238-11DF5F183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2574F-29BE-4E51-8613-731F26CF1810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137232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if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Example:</a:t>
            </a:r>
          </a:p>
          <a:p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374" y="2631656"/>
            <a:ext cx="4201026" cy="180246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AF1C7A-87B8-4679-A32A-EB267E196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1516 Lesson 3: Branching, While, CLI</a:t>
            </a:r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83EA48-6E8D-4DEE-AEE8-737511B49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2574F-29BE-4E51-8613-731F26CF1810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07513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8154</TotalTime>
  <Words>2860</Words>
  <Application>Microsoft Office PowerPoint</Application>
  <PresentationFormat>Widescreen</PresentationFormat>
  <Paragraphs>498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9" baseType="lpstr">
      <vt:lpstr>Arial</vt:lpstr>
      <vt:lpstr>Calibri</vt:lpstr>
      <vt:lpstr>Calibri Light</vt:lpstr>
      <vt:lpstr>Office Theme</vt:lpstr>
      <vt:lpstr>Branching, while, CLI</vt:lpstr>
      <vt:lpstr>Lesson #3 Learning Outcomes</vt:lpstr>
      <vt:lpstr>Boolean</vt:lpstr>
      <vt:lpstr>Boolean Expression</vt:lpstr>
      <vt:lpstr>Relational Operators</vt:lpstr>
      <vt:lpstr>Relational Operators</vt:lpstr>
      <vt:lpstr>if Statement</vt:lpstr>
      <vt:lpstr>if statement</vt:lpstr>
      <vt:lpstr>if Statement</vt:lpstr>
      <vt:lpstr>if else Statement</vt:lpstr>
      <vt:lpstr>if else Statement</vt:lpstr>
      <vt:lpstr>if else Statement</vt:lpstr>
      <vt:lpstr>if else Statement</vt:lpstr>
      <vt:lpstr>Chained conditionals  (if / elif / else)</vt:lpstr>
      <vt:lpstr>Chained conditionals  (if / elif / else)</vt:lpstr>
      <vt:lpstr>if/ elif/ else</vt:lpstr>
      <vt:lpstr>Nested if statements</vt:lpstr>
      <vt:lpstr>Distinct if Statements</vt:lpstr>
      <vt:lpstr>Distinct if Statements</vt:lpstr>
      <vt:lpstr>Logical Operators</vt:lpstr>
      <vt:lpstr>Logical Operators: and, or, not</vt:lpstr>
      <vt:lpstr>Logical Expressions – Order of Operations</vt:lpstr>
      <vt:lpstr>Short-Circuit Evaluation</vt:lpstr>
      <vt:lpstr>Short-Circuit Evaluation: and</vt:lpstr>
      <vt:lpstr>Short-Circuit Evaluation: or</vt:lpstr>
      <vt:lpstr>Short-Circuit Evaluation</vt:lpstr>
      <vt:lpstr>Short-Circuit Evaluation</vt:lpstr>
      <vt:lpstr>Repetition Statements: while loop</vt:lpstr>
      <vt:lpstr>Repetition Statements: while loop</vt:lpstr>
      <vt:lpstr>Repetition Statements: while loop</vt:lpstr>
      <vt:lpstr>Repetition Statements: while loop</vt:lpstr>
      <vt:lpstr>Repetition Statements: while loop</vt:lpstr>
      <vt:lpstr>Repetition Statements: while loop</vt:lpstr>
      <vt:lpstr>Repetition Statements: while loop</vt:lpstr>
      <vt:lpstr>Repetition Statements: while loop</vt:lpstr>
      <vt:lpstr>Repetition Statements: while loop</vt:lpstr>
      <vt:lpstr> Infinite Loop</vt:lpstr>
      <vt:lpstr>Stopping a while Loop</vt:lpstr>
      <vt:lpstr>Stopping a while Loop</vt:lpstr>
      <vt:lpstr>Stopping a while Loop</vt:lpstr>
      <vt:lpstr>Stopping a while loop</vt:lpstr>
      <vt:lpstr>CLI Command Line Interface</vt:lpstr>
      <vt:lpstr>CLI Command Line Interface</vt:lpstr>
      <vt:lpstr>CLI Command Line Interface</vt:lpstr>
      <vt:lpstr>Next Week Homework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Branching</dc:title>
  <dc:creator>Rana Alsammarraie</dc:creator>
  <cp:lastModifiedBy>Mathew Linder</cp:lastModifiedBy>
  <cp:revision>146</cp:revision>
  <dcterms:created xsi:type="dcterms:W3CDTF">2020-08-10T18:07:48Z</dcterms:created>
  <dcterms:modified xsi:type="dcterms:W3CDTF">2021-04-20T16:25:51Z</dcterms:modified>
</cp:coreProperties>
</file>