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9" r:id="rId7"/>
    <p:sldId id="261" r:id="rId8"/>
    <p:sldId id="262" r:id="rId9"/>
    <p:sldId id="263" r:id="rId10"/>
    <p:sldId id="265" r:id="rId11"/>
    <p:sldId id="264" r:id="rId12"/>
    <p:sldId id="266" r:id="rId13"/>
    <p:sldId id="267" r:id="rId14"/>
    <p:sldId id="268" r:id="rId15"/>
    <p:sldId id="271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81" autoAdjust="0"/>
    <p:restoredTop sz="94660"/>
  </p:normalViewPr>
  <p:slideViewPr>
    <p:cSldViewPr snapToGrid="0">
      <p:cViewPr varScale="1">
        <p:scale>
          <a:sx n="98" d="100"/>
          <a:sy n="98" d="100"/>
        </p:scale>
        <p:origin x="36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C06C4A-3007-41DB-A03D-1139357199AC}" type="datetimeFigureOut">
              <a:rPr lang="en-CA" smtClean="0"/>
              <a:t>2021-02-13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C77ECF-D985-48CF-BE5B-604878EC66B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9429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ADC79-D626-419A-B688-44AE37B22DAC}" type="datetime1">
              <a:rPr lang="en-CA" smtClean="0"/>
              <a:t>2021-02-13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1516 Lesson 6: For loop, Ranges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F6298-ABA9-41EC-81DA-1AD6932F0C6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40868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95C64-83D9-46F9-B839-671EC77E0822}" type="datetime1">
              <a:rPr lang="en-CA" smtClean="0"/>
              <a:t>2021-02-13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1516 Lesson 6: For loop, Ranges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F6298-ABA9-41EC-81DA-1AD6932F0C6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29996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71D9E-BB37-4C05-956C-3FB5DF97727B}" type="datetime1">
              <a:rPr lang="en-CA" smtClean="0"/>
              <a:t>2021-02-13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1516 Lesson 6: For loop, Ranges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F6298-ABA9-41EC-81DA-1AD6932F0C6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99797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10471-A1B9-4251-88F7-2BFF44F0ECA3}" type="datetime1">
              <a:rPr lang="en-CA" smtClean="0"/>
              <a:t>2021-02-13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1516 Lesson 6: For loop, Ranges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F6298-ABA9-41EC-81DA-1AD6932F0C6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2564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1B09D-D330-4E0E-AC22-106F06AFD82B}" type="datetime1">
              <a:rPr lang="en-CA" smtClean="0"/>
              <a:t>2021-02-13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1516 Lesson 6: For loop, Ranges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F6298-ABA9-41EC-81DA-1AD6932F0C6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85675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15DDD-33FF-421B-8DD6-5AC9285FBBF0}" type="datetime1">
              <a:rPr lang="en-CA" smtClean="0"/>
              <a:t>2021-02-13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1516 Lesson 6: For loop, Ranges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F6298-ABA9-41EC-81DA-1AD6932F0C6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73750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9D6F0-4AAC-4F5E-AAC6-C94620CEACA0}" type="datetime1">
              <a:rPr lang="en-CA" smtClean="0"/>
              <a:t>2021-02-13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1516 Lesson 6: For loop, Ranges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F6298-ABA9-41EC-81DA-1AD6932F0C6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89228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8BA68-0949-45FA-B3A0-FCC096CA5923}" type="datetime1">
              <a:rPr lang="en-CA" smtClean="0"/>
              <a:t>2021-02-13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1516 Lesson 6: For loop, Ranges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F6298-ABA9-41EC-81DA-1AD6932F0C6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95068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6821A-DD1E-459A-BCD2-FECF0DFC5D86}" type="datetime1">
              <a:rPr lang="en-CA" smtClean="0"/>
              <a:t>2021-02-13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1516 Lesson 6: For loop, Ranges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F6298-ABA9-41EC-81DA-1AD6932F0C6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857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CF474-918B-4D90-96F8-8B8F6D215B77}" type="datetime1">
              <a:rPr lang="en-CA" smtClean="0"/>
              <a:t>2021-02-13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1516 Lesson 6: For loop, Ranges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F6298-ABA9-41EC-81DA-1AD6932F0C6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11324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F819A-BA9D-483D-91B5-AF5902E76E4E}" type="datetime1">
              <a:rPr lang="en-CA" smtClean="0"/>
              <a:t>2021-02-13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1516 Lesson 6: For loop, Ranges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F6298-ABA9-41EC-81DA-1AD6932F0C6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76091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0DD063-B6F2-49AA-AEE4-3D4BEF33D39F}" type="datetime1">
              <a:rPr lang="en-CA" smtClean="0"/>
              <a:t>2021-02-13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CA"/>
              <a:t>1516 Lesson 6: For loop, Ranges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EF6298-ABA9-41EC-81DA-1AD6932F0C6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85005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COMP1516</a:t>
            </a:r>
            <a:br>
              <a:rPr lang="en-CA" dirty="0"/>
            </a:br>
            <a:r>
              <a:rPr lang="en-CA" dirty="0"/>
              <a:t>for loop, ranges</a:t>
            </a:r>
          </a:p>
        </p:txBody>
      </p:sp>
    </p:spTree>
    <p:extLst>
      <p:ext uri="{BB962C8B-B14F-4D97-AF65-F5344CB8AC3E}">
        <p14:creationId xmlns:p14="http://schemas.microsoft.com/office/powerpoint/2010/main" val="19880035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for loop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Using for loop with a range</a:t>
            </a:r>
          </a:p>
          <a:p>
            <a:r>
              <a:rPr lang="en-CA" dirty="0"/>
              <a:t>Example:					Output:</a:t>
            </a: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700463" y="3001169"/>
            <a:ext cx="4828674" cy="234085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7010400" y="3514370"/>
            <a:ext cx="4170947" cy="131444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C7DA5E-9F1E-448F-9037-FD66E276F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1516 Lesson 6: For loop, Ranges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DA31F2-56D2-463B-B2DB-18CE8821D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F6298-ABA9-41EC-81DA-1AD6932F0C6F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008158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7822"/>
          </a:xfrm>
        </p:spPr>
        <p:txBody>
          <a:bodyPr/>
          <a:lstStyle/>
          <a:p>
            <a:r>
              <a:rPr lang="en-CA"/>
              <a:t>nested loops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011" y="1122948"/>
            <a:ext cx="11646568" cy="5054015"/>
          </a:xfrm>
        </p:spPr>
        <p:txBody>
          <a:bodyPr/>
          <a:lstStyle/>
          <a:p>
            <a:r>
              <a:rPr lang="en-CA" dirty="0"/>
              <a:t>A nested loop is a loop that appears in the body of another loop (outer loop and inner loop)</a:t>
            </a:r>
          </a:p>
          <a:p>
            <a:r>
              <a:rPr lang="en-CA" dirty="0"/>
              <a:t>Example:						Output:</a:t>
            </a:r>
          </a:p>
          <a:p>
            <a:endParaRPr lang="en-CA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501315" y="2472739"/>
            <a:ext cx="5386137" cy="370422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6208295" y="2472739"/>
            <a:ext cx="3657600" cy="37052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E6907C-431F-4848-BFF0-2D1921515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1516 Lesson 6: For loop, Ranges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2AC6B5-67F0-4B8F-888E-B71F5C6FB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F6298-ABA9-41EC-81DA-1AD6932F0C6F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287639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7191"/>
          </a:xfrm>
        </p:spPr>
        <p:txBody>
          <a:bodyPr>
            <a:normAutofit fontScale="90000"/>
          </a:bodyPr>
          <a:lstStyle/>
          <a:p>
            <a:r>
              <a:rPr lang="en-CA"/>
              <a:t>nested loops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421" y="1042736"/>
            <a:ext cx="11758863" cy="5598695"/>
          </a:xfrm>
        </p:spPr>
        <p:txBody>
          <a:bodyPr/>
          <a:lstStyle/>
          <a:p>
            <a:r>
              <a:rPr lang="en-CA" dirty="0"/>
              <a:t>Nested loops can be used with lists of lists.</a:t>
            </a:r>
          </a:p>
          <a:p>
            <a:r>
              <a:rPr lang="en-CA" dirty="0"/>
              <a:t>Example:					OR: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pPr marL="0" indent="0">
              <a:buNone/>
            </a:pPr>
            <a:r>
              <a:rPr lang="en-CA" dirty="0"/>
              <a:t>Output:</a:t>
            </a:r>
          </a:p>
          <a:p>
            <a:endParaRPr lang="en-CA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60421" y="2048093"/>
            <a:ext cx="5855367" cy="249182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6303795" y="2048092"/>
            <a:ext cx="5327482" cy="20288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5"/>
          <p:cNvPicPr/>
          <p:nvPr/>
        </p:nvPicPr>
        <p:blipFill>
          <a:blip r:embed="rId4"/>
          <a:stretch>
            <a:fillRect/>
          </a:stretch>
        </p:blipFill>
        <p:spPr>
          <a:xfrm>
            <a:off x="2714374" y="4700337"/>
            <a:ext cx="3076825" cy="184609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BFA3DD2-54A7-4BD7-A83B-874BE5053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1516 Lesson 6: For loop, Ranges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886463B-5707-431A-859F-D6B860CBB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F6298-ABA9-41EC-81DA-1AD6932F0C6F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271665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break statement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241505" cy="4351338"/>
          </a:xfrm>
        </p:spPr>
        <p:txBody>
          <a:bodyPr/>
          <a:lstStyle/>
          <a:p>
            <a:r>
              <a:rPr lang="en-CA" dirty="0"/>
              <a:t>break can be used to terminate a loop prematurely.</a:t>
            </a:r>
          </a:p>
          <a:p>
            <a:r>
              <a:rPr lang="en-CA" dirty="0"/>
              <a:t>Example:					     Output:</a:t>
            </a:r>
          </a:p>
          <a:p>
            <a:endParaRPr lang="en-CA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114675" y="2919412"/>
            <a:ext cx="5173830" cy="277553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6564979" y="2919412"/>
            <a:ext cx="5065295" cy="291991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CE138F-997D-45C8-9D82-CA2E431F6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1516 Lesson 6: For loop, Ranges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B25FF8-6A31-4DC0-BFC5-AD35DB7A4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F6298-ABA9-41EC-81DA-1AD6932F0C6F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703459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Continue is used to immediately stop </a:t>
            </a:r>
            <a:r>
              <a:rPr lang="en-CA"/>
              <a:t>the rest of the current </a:t>
            </a:r>
            <a:r>
              <a:rPr lang="en-CA" dirty="0"/>
              <a:t>iteration </a:t>
            </a:r>
            <a:r>
              <a:rPr lang="en-CA"/>
              <a:t>and asks if it should continue to </a:t>
            </a:r>
            <a:r>
              <a:rPr lang="en-CA" dirty="0"/>
              <a:t>the next iteration.</a:t>
            </a:r>
          </a:p>
          <a:p>
            <a:r>
              <a:rPr lang="en-CA" dirty="0"/>
              <a:t>Example: 					Output:</a:t>
            </a:r>
          </a:p>
          <a:p>
            <a:endParaRPr lang="en-CA" dirty="0"/>
          </a:p>
          <a:p>
            <a:endParaRPr lang="en-CA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A"/>
              <a:t>continue statement</a:t>
            </a:r>
            <a:endParaRPr lang="en-CA" dirty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838200" y="3356058"/>
            <a:ext cx="5017168" cy="24191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7447296" y="3356058"/>
            <a:ext cx="1600451" cy="24191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B957ECE-DF0E-4BFF-BBAF-7A3347E40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1516 Lesson 6: For loop, Ranges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C1FF33-39D2-4567-B734-F1857C8BA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F6298-ABA9-41EC-81DA-1AD6932F0C6F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004743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C59B6-369D-42E9-B6EE-B8A0EF960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Ending things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EAE777-E4C5-446D-AF8B-E54A4A51F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pass			does nothing at all</a:t>
            </a:r>
          </a:p>
          <a:p>
            <a:r>
              <a:rPr lang="en-CA" dirty="0"/>
              <a:t>break		ends a loop immediately</a:t>
            </a:r>
          </a:p>
          <a:p>
            <a:r>
              <a:rPr lang="en-CA" dirty="0"/>
              <a:t>continue		immediately jumps to the condition at the top, to 				ask “should I continue?”</a:t>
            </a:r>
          </a:p>
          <a:p>
            <a:r>
              <a:rPr lang="en-CA" dirty="0"/>
              <a:t>return		ends a function immediately</a:t>
            </a:r>
          </a:p>
          <a:p>
            <a:r>
              <a:rPr lang="en-CA" dirty="0"/>
              <a:t>exit			ends the program (don’t do this)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CB9149-C441-4EEB-9B3E-D92181C3C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1516 Lesson 6: For loop, Ranges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3DADBD-632C-4AC0-BC2B-83CFFF333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F6298-ABA9-41EC-81DA-1AD6932F0C6F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728153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665EF-F717-40A8-B2F1-122445993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enumeration: get index inside for loop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49A09-A2ED-409F-A41E-0620E70A19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0578" y="1603203"/>
            <a:ext cx="10515600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CA" dirty="0"/>
              <a:t>for num in range(2, 101, 2):</a:t>
            </a:r>
          </a:p>
          <a:p>
            <a:pPr marL="0" indent="0">
              <a:buNone/>
            </a:pPr>
            <a:r>
              <a:rPr lang="en-CA" dirty="0"/>
              <a:t>    print(num)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cities = ['</a:t>
            </a:r>
            <a:r>
              <a:rPr lang="en-CA" dirty="0" err="1"/>
              <a:t>vancouver</a:t>
            </a:r>
            <a:r>
              <a:rPr lang="en-CA" dirty="0"/>
              <a:t>', '</a:t>
            </a:r>
            <a:r>
              <a:rPr lang="en-CA" dirty="0" err="1"/>
              <a:t>calgary</a:t>
            </a:r>
            <a:r>
              <a:rPr lang="en-CA" dirty="0"/>
              <a:t>', '</a:t>
            </a:r>
            <a:r>
              <a:rPr lang="en-CA" dirty="0" err="1"/>
              <a:t>victoria</a:t>
            </a:r>
            <a:r>
              <a:rPr lang="en-CA" dirty="0"/>
              <a:t>', '</a:t>
            </a:r>
            <a:r>
              <a:rPr lang="en-CA" dirty="0" err="1"/>
              <a:t>burnaby</a:t>
            </a:r>
            <a:r>
              <a:rPr lang="en-CA" dirty="0"/>
              <a:t>', '</a:t>
            </a:r>
            <a:r>
              <a:rPr lang="en-CA" dirty="0" err="1"/>
              <a:t>edmonton</a:t>
            </a:r>
            <a:r>
              <a:rPr lang="en-CA" dirty="0"/>
              <a:t>']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for city in cities:</a:t>
            </a:r>
          </a:p>
          <a:p>
            <a:pPr marL="0" indent="0">
              <a:buNone/>
            </a:pPr>
            <a:r>
              <a:rPr lang="en-CA" dirty="0"/>
              <a:t>    print(city)  # note: do not reference the cities container inside the loop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for </a:t>
            </a:r>
            <a:r>
              <a:rPr lang="en-CA" b="1" dirty="0"/>
              <a:t>index, c in enumerate(cities)</a:t>
            </a:r>
            <a:r>
              <a:rPr lang="en-CA" dirty="0"/>
              <a:t>:</a:t>
            </a:r>
          </a:p>
          <a:p>
            <a:pPr marL="0" indent="0">
              <a:buNone/>
            </a:pPr>
            <a:r>
              <a:rPr lang="en-CA" dirty="0"/>
              <a:t>    print("index of %s is %d" % (c, index)) # index of </a:t>
            </a:r>
            <a:r>
              <a:rPr lang="en-CA" dirty="0" err="1"/>
              <a:t>vancouver</a:t>
            </a:r>
            <a:r>
              <a:rPr lang="en-CA" dirty="0"/>
              <a:t> is 0, </a:t>
            </a:r>
            <a:r>
              <a:rPr lang="en-CA" dirty="0" err="1"/>
              <a:t>calgary</a:t>
            </a:r>
            <a:r>
              <a:rPr lang="en-CA" dirty="0"/>
              <a:t> is 1, etc...</a:t>
            </a:r>
          </a:p>
          <a:p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3C8710-ADD4-41EA-A5D2-724E28BCB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1516 Lesson 6: For loop, Ranges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C8484B-F89A-471D-8E5B-6A81ACA0E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F6298-ABA9-41EC-81DA-1AD6932F0C6F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6511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range</a:t>
            </a:r>
            <a:r>
              <a:rPr lang="en-CA"/>
              <a:t>() function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05804"/>
          </a:xfrm>
        </p:spPr>
        <p:txBody>
          <a:bodyPr>
            <a:normAutofit fontScale="92500" lnSpcReduction="20000"/>
          </a:bodyPr>
          <a:lstStyle/>
          <a:p>
            <a:r>
              <a:rPr lang="en-CA" dirty="0"/>
              <a:t>Function range() creates a ‘range’ type object that represents a sequence of integers with a start, end and step.</a:t>
            </a:r>
          </a:p>
          <a:p>
            <a:r>
              <a:rPr lang="en-CA" dirty="0"/>
              <a:t>General syntax:</a:t>
            </a:r>
          </a:p>
          <a:p>
            <a:pPr marL="0" indent="0">
              <a:buNone/>
            </a:pPr>
            <a:r>
              <a:rPr lang="en-CA" dirty="0"/>
              <a:t>	</a:t>
            </a:r>
            <a:r>
              <a:rPr lang="en-CA" b="1" dirty="0"/>
              <a:t>range</a:t>
            </a:r>
            <a:r>
              <a:rPr lang="en-CA" dirty="0"/>
              <a:t>(start, stop, step)</a:t>
            </a:r>
          </a:p>
          <a:p>
            <a:pPr lvl="0"/>
            <a:r>
              <a:rPr lang="en-CA" dirty="0"/>
              <a:t>Update to three arguments:</a:t>
            </a:r>
            <a:endParaRPr lang="en-CA" sz="2000" dirty="0"/>
          </a:p>
          <a:p>
            <a:pPr lvl="1"/>
            <a:r>
              <a:rPr lang="en-CA" dirty="0"/>
              <a:t>start</a:t>
            </a:r>
            <a:endParaRPr lang="en-CA" sz="1800" dirty="0"/>
          </a:p>
          <a:p>
            <a:pPr lvl="1"/>
            <a:r>
              <a:rPr lang="en-CA" dirty="0"/>
              <a:t>end</a:t>
            </a:r>
            <a:endParaRPr lang="en-CA" sz="1800" dirty="0"/>
          </a:p>
          <a:p>
            <a:pPr lvl="1"/>
            <a:r>
              <a:rPr lang="en-CA" dirty="0"/>
              <a:t>step</a:t>
            </a:r>
            <a:endParaRPr lang="en-CA" sz="1800" dirty="0"/>
          </a:p>
          <a:p>
            <a:pPr lvl="0"/>
            <a:r>
              <a:rPr lang="en-CA" dirty="0"/>
              <a:t>Combinations:</a:t>
            </a:r>
            <a:endParaRPr lang="en-CA" sz="2000" dirty="0"/>
          </a:p>
          <a:p>
            <a:pPr lvl="1"/>
            <a:r>
              <a:rPr lang="en-CA" b="1" dirty="0"/>
              <a:t>range(end)  # start is 0 and step is 1; e.g. range(50) gives a range from 0 to 49, by 1s</a:t>
            </a:r>
            <a:endParaRPr lang="en-CA" sz="1800" b="1" dirty="0"/>
          </a:p>
          <a:p>
            <a:pPr lvl="1"/>
            <a:r>
              <a:rPr lang="en-CA" b="1" dirty="0"/>
              <a:t>range(start, end)  # step is 1; e.g. range(30, 40) gives a range from 30 to 39, by 1s</a:t>
            </a:r>
            <a:endParaRPr lang="en-CA" sz="1800" b="1" dirty="0"/>
          </a:p>
          <a:p>
            <a:pPr lvl="1"/>
            <a:r>
              <a:rPr lang="en-CA" b="1" dirty="0"/>
              <a:t>range(start, end, step)  # e.g. range(45, 57, 2) gives a range 45, 47, 49, 51, 53, 55</a:t>
            </a:r>
          </a:p>
          <a:p>
            <a:r>
              <a:rPr lang="en-CA" sz="2400" dirty="0"/>
              <a:t>range() does not work with float values, because float cannot be interpreted as an integer.</a:t>
            </a:r>
          </a:p>
          <a:p>
            <a:pPr marL="457200" lvl="1" indent="0">
              <a:buNone/>
            </a:pPr>
            <a:endParaRPr lang="en-CA" sz="1800" dirty="0"/>
          </a:p>
          <a:p>
            <a:endParaRPr lang="en-CA" dirty="0"/>
          </a:p>
          <a:p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928293-040D-4E90-8DBB-5BDFBCE5C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1516 Lesson 6: For loop, Ranges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925E24-0C6E-4CB8-85D7-13E2C0251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F6298-ABA9-41EC-81DA-1AD6932F0C6F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32693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7822"/>
          </a:xfrm>
        </p:spPr>
        <p:txBody>
          <a:bodyPr/>
          <a:lstStyle/>
          <a:p>
            <a:r>
              <a:rPr lang="en-CA" dirty="0"/>
              <a:t>range() function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4879831"/>
              </p:ext>
            </p:extLst>
          </p:nvPr>
        </p:nvGraphicFramePr>
        <p:xfrm>
          <a:off x="978568" y="1321720"/>
          <a:ext cx="8742948" cy="487233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166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50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55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7778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700" dirty="0">
                          <a:effectLst/>
                        </a:rPr>
                        <a:t>Range</a:t>
                      </a:r>
                      <a:endParaRPr lang="en-C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5617" marR="45617" marT="45617" marB="45617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700" dirty="0">
                          <a:effectLst/>
                        </a:rPr>
                        <a:t>Generated Sequence</a:t>
                      </a:r>
                      <a:endParaRPr lang="en-C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5617" marR="45617" marT="45617" marB="45617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700" dirty="0">
                          <a:effectLst/>
                        </a:rPr>
                        <a:t>Explanation</a:t>
                      </a:r>
                      <a:endParaRPr lang="en-C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5617" marR="45617" marT="45617" marB="4561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136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700">
                          <a:effectLst/>
                        </a:rPr>
                        <a:t>range(5)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2987" marR="72987" marT="72987" marB="72987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700" dirty="0">
                          <a:effectLst/>
                        </a:rPr>
                        <a:t>0 1 2 3 4</a:t>
                      </a:r>
                      <a:endParaRPr lang="en-C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2987" marR="72987" marT="72987" marB="72987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700">
                          <a:effectLst/>
                        </a:rPr>
                        <a:t>Every integer from 0 to 4.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2987" marR="72987" marT="72987" marB="7298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136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700">
                          <a:effectLst/>
                        </a:rPr>
                        <a:t>range(0, 5)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2987" marR="72987" marT="72987" marB="72987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700">
                          <a:effectLst/>
                        </a:rPr>
                        <a:t>0 1 2 3 4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2987" marR="72987" marT="72987" marB="72987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700">
                          <a:effectLst/>
                        </a:rPr>
                        <a:t>Every integer from 0 to 4.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2987" marR="72987" marT="72987" marB="7298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136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700" dirty="0">
                          <a:effectLst/>
                        </a:rPr>
                        <a:t>range(3, 7)</a:t>
                      </a:r>
                      <a:endParaRPr lang="en-C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2987" marR="72987" marT="72987" marB="72987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700" dirty="0">
                          <a:effectLst/>
                        </a:rPr>
                        <a:t>3 4 5 6</a:t>
                      </a:r>
                      <a:endParaRPr lang="en-C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2987" marR="72987" marT="72987" marB="72987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700" dirty="0">
                          <a:effectLst/>
                        </a:rPr>
                        <a:t>Every integer from 3 to 6.</a:t>
                      </a:r>
                      <a:endParaRPr lang="en-C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2987" marR="72987" marT="72987" marB="7298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136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700">
                          <a:effectLst/>
                        </a:rPr>
                        <a:t>range(10, 13)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2987" marR="72987" marT="72987" marB="72987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700">
                          <a:effectLst/>
                        </a:rPr>
                        <a:t>10 11 12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2987" marR="72987" marT="72987" marB="72987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700">
                          <a:effectLst/>
                        </a:rPr>
                        <a:t>Every integer from 10 to 12.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2987" marR="72987" marT="72987" marB="7298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136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700" dirty="0">
                          <a:effectLst/>
                        </a:rPr>
                        <a:t>range(0, 5, 1)</a:t>
                      </a:r>
                      <a:endParaRPr lang="en-C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2987" marR="72987" marT="72987" marB="72987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700">
                          <a:effectLst/>
                        </a:rPr>
                        <a:t>0 1 2 3 4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2987" marR="72987" marT="72987" marB="72987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700">
                          <a:effectLst/>
                        </a:rPr>
                        <a:t>Every 1 integer from 0 to 4.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2987" marR="72987" marT="72987" marB="72987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136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700">
                          <a:effectLst/>
                        </a:rPr>
                        <a:t>range(0, 5, 2)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2987" marR="72987" marT="72987" marB="72987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700">
                          <a:effectLst/>
                        </a:rPr>
                        <a:t>0 2 4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2987" marR="72987" marT="72987" marB="72987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700">
                          <a:effectLst/>
                        </a:rPr>
                        <a:t>Every 2nd integer from 0 to 4.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2987" marR="72987" marT="72987" marB="72987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136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700" dirty="0">
                          <a:effectLst/>
                        </a:rPr>
                        <a:t>range(5, 0, -1)</a:t>
                      </a:r>
                      <a:endParaRPr lang="en-C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2987" marR="72987" marT="72987" marB="72987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700">
                          <a:effectLst/>
                        </a:rPr>
                        <a:t>5 4 3 2 1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2987" marR="72987" marT="72987" marB="72987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700">
                          <a:effectLst/>
                        </a:rPr>
                        <a:t>Every 1 integer from 5 down to 1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2987" marR="72987" marT="72987" marB="72987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76503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700">
                          <a:effectLst/>
                        </a:rPr>
                        <a:t>range(5, 0, -2)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2987" marR="72987" marT="72987" marB="72987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700">
                          <a:effectLst/>
                        </a:rPr>
                        <a:t>5 3 1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2987" marR="72987" marT="72987" marB="72987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700" dirty="0">
                          <a:effectLst/>
                        </a:rPr>
                        <a:t>Every 2nd integer from 5 down to 1</a:t>
                      </a:r>
                      <a:endParaRPr lang="en-C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2987" marR="72987" marT="72987" marB="72987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42AC30-7EA0-4275-9493-E10B1AD27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1516 Lesson 6: For loop, Ranges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5B2C2E-30CB-46B8-9152-288A651AE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F6298-ABA9-41EC-81DA-1AD6932F0C6F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594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5738"/>
          </a:xfrm>
        </p:spPr>
        <p:txBody>
          <a:bodyPr/>
          <a:lstStyle/>
          <a:p>
            <a:r>
              <a:rPr lang="en-CA" dirty="0"/>
              <a:t>range() with while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5062" y="1235242"/>
            <a:ext cx="11417969" cy="4989847"/>
          </a:xfrm>
        </p:spPr>
        <p:txBody>
          <a:bodyPr/>
          <a:lstStyle/>
          <a:p>
            <a:r>
              <a:rPr lang="en-CA" dirty="0"/>
              <a:t>Using range in a while loop:			Output</a:t>
            </a:r>
          </a:p>
          <a:p>
            <a:endParaRPr lang="en-CA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723649" y="1877928"/>
            <a:ext cx="5320100" cy="283340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6799346" y="1877928"/>
            <a:ext cx="4439904" cy="378493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5BCA77-9CC1-4F5F-8D1A-9D3FF019D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1516 Lesson 6: For loop, Ranges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DCFE51-640F-46E7-A7B2-87014F304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F6298-ABA9-41EC-81DA-1AD6932F0C6F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64492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Definite iteration: for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  <a:p>
            <a:r>
              <a:rPr lang="en-CA" dirty="0"/>
              <a:t>Definite iteration is an iteration where number of repetitions is specified in advance.</a:t>
            </a:r>
          </a:p>
          <a:p>
            <a:r>
              <a:rPr lang="en-CA" dirty="0"/>
              <a:t>For loops can be used to iterate over a sequence/container (string, list, tuple) at a time, assigning the next element to the variable that can be used in the loop body.</a:t>
            </a:r>
          </a:p>
          <a:p>
            <a:r>
              <a:rPr lang="en-CA" dirty="0"/>
              <a:t>For loop syntax:</a:t>
            </a:r>
          </a:p>
          <a:p>
            <a:pPr marL="0" indent="0">
              <a:buNone/>
            </a:pPr>
            <a:r>
              <a:rPr lang="en-CA" dirty="0"/>
              <a:t>	for &lt;var&gt; in &lt;variable&gt; :</a:t>
            </a:r>
          </a:p>
          <a:p>
            <a:pPr marL="0" indent="0">
              <a:buNone/>
            </a:pPr>
            <a:r>
              <a:rPr lang="en-CA" dirty="0"/>
              <a:t>	    &lt;statements&gt;</a:t>
            </a:r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ABBA7B-83D5-476C-8D48-D5CA67D4E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1516 Lesson 6: For loop, Ranges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FAF662-3CB5-4B79-80FC-61FDAC0E2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F6298-ABA9-41EC-81DA-1AD6932F0C6F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61756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for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  <a:p>
            <a:pPr marL="0" indent="0">
              <a:buNone/>
            </a:pPr>
            <a:r>
              <a:rPr lang="en-CA" dirty="0"/>
              <a:t>letters = [‘a’, ‘b’, ‘c’, ‘d’]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for letter in letters:</a:t>
            </a:r>
          </a:p>
          <a:p>
            <a:pPr marL="0" indent="0">
              <a:buNone/>
            </a:pPr>
            <a:r>
              <a:rPr lang="en-CA" dirty="0"/>
              <a:t>        print(letter)</a:t>
            </a:r>
          </a:p>
          <a:p>
            <a:endParaRPr lang="en-CA" dirty="0"/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ABBA7B-83D5-476C-8D48-D5CA67D4E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1516 Lesson 6: For loop, Ranges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FAF662-3CB5-4B79-80FC-61FDAC0E2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F6298-ABA9-41EC-81DA-1AD6932F0C6F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6501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for </a:t>
            </a:r>
            <a:r>
              <a:rPr lang="en-CA" dirty="0"/>
              <a:t>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Using a for loop with a string:			Output:</a:t>
            </a: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124952" y="2507580"/>
            <a:ext cx="4971048" cy="260985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8611602" y="2507580"/>
            <a:ext cx="1446797" cy="272214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AD1A7D-2BB1-4CD3-86F5-96FCA36B4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1516 Lesson 6: For loop, Ranges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8DCC19-91FC-4CE2-8958-87285194D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F6298-ABA9-41EC-81DA-1AD6932F0C6F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28058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for </a:t>
            </a:r>
            <a:r>
              <a:rPr lang="en-CA" dirty="0"/>
              <a:t>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Using for loop with a list:				Output</a:t>
            </a:r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838199" y="2616367"/>
            <a:ext cx="6396789" cy="235668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8366960" y="2616367"/>
            <a:ext cx="2028323" cy="235668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2C78FB-90C2-44C0-8EDF-DE09FF33D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1516 Lesson 6: For loop, Ranges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39B781-2D98-4DDD-A1DF-59A2CC57C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F6298-ABA9-41EC-81DA-1AD6932F0C6F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506904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4406"/>
          </a:xfrm>
        </p:spPr>
        <p:txBody>
          <a:bodyPr/>
          <a:lstStyle/>
          <a:p>
            <a:r>
              <a:rPr lang="en-CA"/>
              <a:t>for </a:t>
            </a:r>
            <a:r>
              <a:rPr lang="en-CA" dirty="0"/>
              <a:t>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509" y="1149532"/>
            <a:ext cx="11782697" cy="5027431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Using for loop with a tuple:				Output:</a:t>
            </a: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461347" y="1632777"/>
            <a:ext cx="6701589" cy="379968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7442767" y="1632777"/>
            <a:ext cx="4357348" cy="274598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C0D66A-600E-4817-BE0C-368745E4D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1516 Lesson 6: For loop, Ranges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D2F4FA-C937-44C8-BAE7-03AC9B6BB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F6298-ABA9-41EC-81DA-1AD6932F0C6F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03706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566</TotalTime>
  <Words>909</Words>
  <Application>Microsoft Office PowerPoint</Application>
  <PresentationFormat>Widescreen</PresentationFormat>
  <Paragraphs>135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COMP1516 for loop, ranges</vt:lpstr>
      <vt:lpstr>range() function</vt:lpstr>
      <vt:lpstr>range() function</vt:lpstr>
      <vt:lpstr>range() with while loop</vt:lpstr>
      <vt:lpstr>Definite iteration: for loop</vt:lpstr>
      <vt:lpstr>for loop</vt:lpstr>
      <vt:lpstr>for loop</vt:lpstr>
      <vt:lpstr>for loop</vt:lpstr>
      <vt:lpstr>for loop</vt:lpstr>
      <vt:lpstr>for loop</vt:lpstr>
      <vt:lpstr>nested loops</vt:lpstr>
      <vt:lpstr>nested loops</vt:lpstr>
      <vt:lpstr>break statement</vt:lpstr>
      <vt:lpstr>continue statement</vt:lpstr>
      <vt:lpstr>Ending things</vt:lpstr>
      <vt:lpstr>enumeration: get index inside for loop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Range() Function</dc:title>
  <dc:creator>Rana Alsammarraie</dc:creator>
  <cp:lastModifiedBy>mlinder3@bcit.ca</cp:lastModifiedBy>
  <cp:revision>36</cp:revision>
  <dcterms:created xsi:type="dcterms:W3CDTF">2020-08-12T19:15:21Z</dcterms:created>
  <dcterms:modified xsi:type="dcterms:W3CDTF">2021-02-13T21:53:48Z</dcterms:modified>
</cp:coreProperties>
</file>