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8" r:id="rId14"/>
    <p:sldId id="267" r:id="rId15"/>
    <p:sldId id="268" r:id="rId16"/>
    <p:sldId id="269" r:id="rId17"/>
    <p:sldId id="270" r:id="rId18"/>
    <p:sldId id="271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6B54F-FD15-42C3-B72E-95C2B3E3C115}" type="datetimeFigureOut">
              <a:rPr lang="en-CA" smtClean="0"/>
              <a:t>2021-06-05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7719C-4FA1-4B25-9D1A-C37DBCEB99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64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2963-5F9A-4BCF-A7A5-6FF2240916EB}" type="datetime1">
              <a:rPr lang="en-CA" smtClean="0"/>
              <a:t>2021-06-05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45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8699-DDAA-4AC8-ADBE-D66DA88C6CF2}" type="datetime1">
              <a:rPr lang="en-CA" smtClean="0"/>
              <a:t>2021-06-05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9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F48E-C713-4E67-8305-C9DF731EC18F}" type="datetime1">
              <a:rPr lang="en-CA" smtClean="0"/>
              <a:t>2021-06-05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90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2B1C-80A1-4B1A-946B-7171A70BF787}" type="datetime1">
              <a:rPr lang="en-CA" smtClean="0"/>
              <a:t>2021-06-05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98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5963-9EBD-4593-AE70-3094D0244D40}" type="datetime1">
              <a:rPr lang="en-CA" smtClean="0"/>
              <a:t>2021-06-05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18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1B68-34EC-412E-8AAB-F6FF1C53A2F1}" type="datetime1">
              <a:rPr lang="en-CA" smtClean="0"/>
              <a:t>2021-06-05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3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A44C-503E-4F15-9DC6-4DA8013DB9BF}" type="datetime1">
              <a:rPr lang="en-CA" smtClean="0"/>
              <a:t>2021-06-05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022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69-8191-4BD7-B1E1-BCC4DC4E7048}" type="datetime1">
              <a:rPr lang="en-CA" smtClean="0"/>
              <a:t>2021-06-05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09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5BFE-76B1-4880-8494-71B26C7F3055}" type="datetime1">
              <a:rPr lang="en-CA" smtClean="0"/>
              <a:t>2021-06-05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CA"/>
              <a:t>Lesson 7 - Sets, Dictionaries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08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391029-07AF-49CA-8163-84FEB1F0668F}" type="datetime1">
              <a:rPr lang="en-CA" smtClean="0"/>
              <a:t>2021-06-05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/>
              <a:t>Lesson 7 - Sets, Dictionaries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576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4E18-D491-410C-B8E9-0C64620CBF7B}" type="datetime1">
              <a:rPr lang="en-CA" smtClean="0"/>
              <a:t>2021-06-05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60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BC68A6-8309-4CE4-96F1-7741CB11A924}" type="datetime1">
              <a:rPr lang="en-CA" smtClean="0"/>
              <a:t>2021-06-05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CA"/>
              <a:t>Lesson 7 - Sets, Dictionaries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56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tmp"/><Relationship Id="rId4" Type="http://schemas.openxmlformats.org/officeDocument/2006/relationships/image" Target="../media/image29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7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ysClr val="windowText" lastClr="000000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ysClr val="windowText" lastClr="000000">
              <a:alpha val="85000"/>
            </a:sysClr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 txBox="1">
            <a:spLocks/>
          </p:cNvSpPr>
          <p:nvPr/>
        </p:nvSpPr>
        <p:spPr>
          <a:xfrm>
            <a:off x="8123416" y="1475234"/>
            <a:ext cx="3297059" cy="29016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5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COMP1516</a:t>
            </a:r>
            <a:endParaRPr kumimoji="0" lang="en-US" sz="4400" b="0" i="0" u="none" strike="noStrike" kern="1200" cap="none" spc="-5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man Old Style" panose="020F0302020204030204"/>
              <a:ea typeface="+mj-ea"/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8127750" y="4608576"/>
            <a:ext cx="3205640" cy="7741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F0A22E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1600" b="0" i="0" u="none" strike="noStrike" kern="1200" cap="all" spc="2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Lesson 7: Sets, Dictionaries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noFill/>
          <a:ln w="19050" cap="flat" cmpd="sng" algn="ctr">
            <a:solidFill>
              <a:srgbClr val="F0A22E"/>
            </a:solidFill>
            <a:prstDash val="soli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 w="15875" cap="flat" cmpd="sng" algn="ctr">
            <a:noFill/>
            <a:prstDash val="solid"/>
          </a:ln>
          <a:effectLst/>
        </p:spPr>
      </p:sp>
    </p:spTree>
    <p:extLst>
      <p:ext uri="{BB962C8B-B14F-4D97-AF65-F5344CB8AC3E}">
        <p14:creationId xmlns:p14="http://schemas.microsoft.com/office/powerpoint/2010/main" val="4157890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1513-378D-4FF9-85D3-2FEA5305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9E292-B6AE-49B2-8A59-A4385D25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200" dirty="0"/>
              <a:t>The union() method returns a new set with all items from each of the sets</a:t>
            </a:r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r>
              <a:rPr lang="en-CA" sz="2200" dirty="0"/>
              <a:t>Can also be done using update()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E9A78B95-B088-4335-8B6B-F42CFD9E3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17" y="2349934"/>
            <a:ext cx="5832509" cy="1507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F55F29-5E9C-45B0-8D6E-71C0B61C9B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17"/>
          <a:stretch/>
        </p:blipFill>
        <p:spPr>
          <a:xfrm>
            <a:off x="1181317" y="4104012"/>
            <a:ext cx="7198785" cy="48367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C35AA-A0CE-4264-8473-C6707635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3F774-F8BD-4BDC-885D-E69253B2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00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5339-6DAC-45D2-8836-585EBC75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E0464-4E7F-44ED-A8B7-09E95AE0A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200" dirty="0"/>
              <a:t>A dictionary is an object that stores an </a:t>
            </a:r>
            <a:r>
              <a:rPr lang="en-CA" sz="2200" u="sng" dirty="0"/>
              <a:t>unordered</a:t>
            </a:r>
            <a:r>
              <a:rPr lang="en-CA" sz="2200" dirty="0"/>
              <a:t> collection of data</a:t>
            </a:r>
          </a:p>
          <a:p>
            <a:r>
              <a:rPr lang="en-CA" sz="2200" dirty="0"/>
              <a:t>Each element has </a:t>
            </a:r>
            <a:r>
              <a:rPr lang="en-CA" sz="2200" u="sng" dirty="0"/>
              <a:t>two parts</a:t>
            </a:r>
            <a:r>
              <a:rPr lang="en-CA" sz="2200" dirty="0"/>
              <a:t>: a key and a value</a:t>
            </a:r>
          </a:p>
          <a:p>
            <a:r>
              <a:rPr lang="en-CA" sz="2200" b="1" dirty="0"/>
              <a:t>A list element has an index</a:t>
            </a:r>
            <a:br>
              <a:rPr lang="en-CA" sz="2200" b="1" dirty="0"/>
            </a:br>
            <a:r>
              <a:rPr lang="en-CA" sz="2200" b="1" dirty="0"/>
              <a:t>A dictionary value has a key</a:t>
            </a:r>
          </a:p>
          <a:p>
            <a:r>
              <a:rPr lang="en-CA" sz="2200" dirty="0"/>
              <a:t>A key is like a </a:t>
            </a:r>
            <a:r>
              <a:rPr lang="en-CA" sz="2200" u="sng" dirty="0"/>
              <a:t>meaningful</a:t>
            </a:r>
            <a:r>
              <a:rPr lang="en-CA" sz="2200" dirty="0"/>
              <a:t> index</a:t>
            </a:r>
          </a:p>
          <a:p>
            <a:r>
              <a:rPr lang="en-CA" sz="2200" dirty="0"/>
              <a:t>Each key is associated with one value, much like each word in the English Language dictionary is associated with a definition</a:t>
            </a:r>
          </a:p>
          <a:p>
            <a:r>
              <a:rPr lang="en-CA" sz="2200" dirty="0"/>
              <a:t>Elements are commonly referred to as key-value pairs, and sometimes as an item</a:t>
            </a:r>
          </a:p>
          <a:p>
            <a:r>
              <a:rPr lang="en-CA" sz="2200" dirty="0"/>
              <a:t>To retrieve a specific value from a dictionary, you use the key that is associated with that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4154F-7F4F-41F7-869C-8A872FB5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2DBF6-4686-4F15-B373-DAF2BBD6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34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BF2D-5B31-40D9-8B1D-06C6FFFE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8634-24CB-4FDE-8674-3089E55F3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 fontScale="85000" lnSpcReduction="20000"/>
          </a:bodyPr>
          <a:lstStyle/>
          <a:p>
            <a:r>
              <a:rPr lang="en-CA" sz="2200" dirty="0"/>
              <a:t>You can create a dictionary using {}</a:t>
            </a:r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endParaRPr lang="en-CA" sz="2200"/>
          </a:p>
          <a:p>
            <a:endParaRPr lang="en-CA" sz="2200"/>
          </a:p>
          <a:p>
            <a:endParaRPr lang="en-CA" sz="2200"/>
          </a:p>
          <a:p>
            <a:endParaRPr lang="en-CA" sz="2200" dirty="0"/>
          </a:p>
          <a:p>
            <a:r>
              <a:rPr lang="en-CA" sz="2200" dirty="0"/>
              <a:t>The </a:t>
            </a:r>
            <a:r>
              <a:rPr lang="en-CA" sz="2200"/>
              <a:t>keys ‘a00123456’, and ‘a00987654’, has </a:t>
            </a:r>
            <a:r>
              <a:rPr lang="en-CA" sz="2200" dirty="0"/>
              <a:t>the </a:t>
            </a:r>
            <a:r>
              <a:rPr lang="en-CA" sz="2200"/>
              <a:t>data ‘tiger woods’, and ‘elon musk’ associated </a:t>
            </a:r>
            <a:r>
              <a:rPr lang="en-CA" sz="2200" dirty="0"/>
              <a:t>with them respectively</a:t>
            </a:r>
          </a:p>
          <a:p>
            <a:endParaRPr lang="en-CA" sz="2200" dirty="0"/>
          </a:p>
          <a:p>
            <a:r>
              <a:rPr lang="en-CA" sz="2200" b="1" dirty="0" err="1"/>
              <a:t>dictionary_name</a:t>
            </a:r>
            <a:r>
              <a:rPr lang="en-CA" sz="2200" b="1" dirty="0"/>
              <a:t> = { “</a:t>
            </a:r>
            <a:r>
              <a:rPr lang="en-CA" sz="2200" b="1" dirty="0" err="1"/>
              <a:t>key_name</a:t>
            </a:r>
            <a:r>
              <a:rPr lang="en-CA" sz="2200" b="1" dirty="0"/>
              <a:t>” : “value”, “key_2_name” : “value 2”}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07009-2F89-40D1-82AE-12EC6485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7C256-8D9D-4E4F-B3AC-24315E26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12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E0F96D-379B-41EF-8977-7F2A31A44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14818"/>
            <a:ext cx="8239125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65ABD8-C002-41D2-851A-CD4872EE5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760214"/>
            <a:ext cx="69151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2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1530-33F8-4381-BE2C-A4D6D396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23470-78DA-435B-8DDE-BFABE5BD1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Tuple  		( value1, value2 )</a:t>
            </a:r>
          </a:p>
          <a:p>
            <a:r>
              <a:rPr lang="en-US" sz="3200" dirty="0"/>
              <a:t>List 			[ value3, value4 ]</a:t>
            </a:r>
          </a:p>
          <a:p>
            <a:r>
              <a:rPr lang="en-US" sz="3200" dirty="0"/>
              <a:t>Set 			{ value5, value6 }</a:t>
            </a:r>
          </a:p>
          <a:p>
            <a:r>
              <a:rPr lang="en-US" sz="3200" dirty="0"/>
              <a:t>Dictionary 	{ </a:t>
            </a:r>
            <a:r>
              <a:rPr lang="en-US" sz="3200"/>
              <a:t>key7: value7</a:t>
            </a:r>
            <a:r>
              <a:rPr lang="en-US" sz="3200" dirty="0"/>
              <a:t>, </a:t>
            </a:r>
            <a:r>
              <a:rPr lang="en-US" sz="3200"/>
              <a:t>key8: value8 </a:t>
            </a:r>
            <a:r>
              <a:rPr lang="en-US" sz="3200" dirty="0"/>
              <a:t>}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AF16F-BC91-4C48-838A-C4646EA9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58BED-8EB2-4706-8F0F-290B50CB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170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D5B3-C97C-49F6-9AC2-15547971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FF84-7105-42D1-BA3F-D94D12D75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200" dirty="0"/>
              <a:t>You can also use the built-in function </a:t>
            </a:r>
            <a:r>
              <a:rPr lang="en-CA" sz="2200" dirty="0" err="1"/>
              <a:t>dict</a:t>
            </a:r>
            <a:r>
              <a:rPr lang="en-CA" sz="2200" dirty="0"/>
              <a:t>() using keyword arguments to specify </a:t>
            </a:r>
            <a:r>
              <a:rPr lang="en-CA" sz="2200"/>
              <a:t>the </a:t>
            </a:r>
            <a:br>
              <a:rPr lang="en-CA" sz="2200"/>
            </a:br>
            <a:r>
              <a:rPr lang="en-CA" sz="2200" b="1"/>
              <a:t>key-value </a:t>
            </a:r>
            <a:r>
              <a:rPr lang="en-CA" sz="2200" b="1" dirty="0"/>
              <a:t>pairs</a:t>
            </a:r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r>
              <a:rPr lang="en-CA" sz="2200" dirty="0"/>
              <a:t>Or by specifying a list of tuple-pairs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B61E5-31B1-4321-9D6E-6C0462304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46" y="2502473"/>
            <a:ext cx="8571763" cy="851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AE97D8-9692-432C-ADD2-FC366075F0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1"/>
          <a:stretch/>
        </p:blipFill>
        <p:spPr>
          <a:xfrm>
            <a:off x="1172645" y="3454805"/>
            <a:ext cx="8411693" cy="462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6067F8-950D-4D36-8E5B-1615B0512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45" y="4516327"/>
            <a:ext cx="10248032" cy="753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792655-B1EA-456E-BF95-4CEB8B2BE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64"/>
          <a:stretch/>
        </p:blipFill>
        <p:spPr>
          <a:xfrm>
            <a:off x="1172644" y="5345828"/>
            <a:ext cx="8411693" cy="4494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3A87A-DAE7-4014-9ADC-30B03C2A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B9891-979A-4368-91FD-B758A783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45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D5B3-C97C-49F6-9AC2-15547971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FF84-7105-42D1-BA3F-D94D12D75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084" y="1737360"/>
            <a:ext cx="10259716" cy="4623099"/>
          </a:xfrm>
        </p:spPr>
        <p:txBody>
          <a:bodyPr>
            <a:normAutofit/>
          </a:bodyPr>
          <a:lstStyle/>
          <a:p>
            <a:r>
              <a:rPr lang="en-CA" sz="2200" dirty="0"/>
              <a:t>Access values by using square brackets, </a:t>
            </a:r>
            <a:r>
              <a:rPr lang="en-CA" sz="2200" dirty="0" err="1"/>
              <a:t>this_dict</a:t>
            </a:r>
            <a:r>
              <a:rPr lang="en-CA" sz="2200" dirty="0"/>
              <a:t>[key]</a:t>
            </a:r>
          </a:p>
          <a:p>
            <a:endParaRPr lang="en-CA" sz="2200" dirty="0"/>
          </a:p>
          <a:p>
            <a:r>
              <a:rPr lang="en-CA" sz="2200" dirty="0"/>
              <a:t>Also done by using get() method</a:t>
            </a:r>
          </a:p>
          <a:p>
            <a:endParaRPr lang="en-CA" sz="2200" dirty="0"/>
          </a:p>
          <a:p>
            <a:endParaRPr lang="en-CA" sz="2200" dirty="0"/>
          </a:p>
          <a:p>
            <a:r>
              <a:rPr lang="en-CA" sz="2200" dirty="0"/>
              <a:t>Square brackets are also used for adding or modifying a value</a:t>
            </a:r>
          </a:p>
          <a:p>
            <a:endParaRPr lang="en-CA" sz="2200" dirty="0"/>
          </a:p>
          <a:p>
            <a:r>
              <a:rPr lang="en-CA" sz="2200" dirty="0"/>
              <a:t>If the key exists, the value is modified (NO DUPLICATE KEYS ARE POSSIBLE)</a:t>
            </a:r>
          </a:p>
          <a:p>
            <a:r>
              <a:rPr lang="en-CA" sz="2200" dirty="0"/>
              <a:t>If the key does not exist, the key-value pair is added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925FB-ADB2-4299-8551-8FC971039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48" y="2111888"/>
            <a:ext cx="5479277" cy="4314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F569DD-EFFC-4122-B06E-ACA3BBFFAD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b="14760"/>
          <a:stretch/>
        </p:blipFill>
        <p:spPr>
          <a:xfrm>
            <a:off x="1141148" y="3072954"/>
            <a:ext cx="6384117" cy="3941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B2C235-2F3C-4D0F-B85A-E1C6D1461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148" y="4571649"/>
            <a:ext cx="5986338" cy="4621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C24512-E75E-435D-A43F-8B3EB6A43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48" y="3555525"/>
            <a:ext cx="9547447" cy="42088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83B7D-031A-4E42-AB20-9BD2434E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FEDDD-20D7-4B73-8B44-EFA4567D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61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0796-4786-43C5-BC33-D9B2C9F0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AFC1-1127-4AA3-8F82-9C171505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/>
              <a:t>Delete a key using the del keyword</a:t>
            </a:r>
          </a:p>
          <a:p>
            <a:endParaRPr lang="en-CA" sz="2200" dirty="0"/>
          </a:p>
          <a:p>
            <a:r>
              <a:rPr lang="en-CA" sz="2200" dirty="0"/>
              <a:t>Remove all items from a dictionary using the clear() method</a:t>
            </a:r>
          </a:p>
          <a:p>
            <a:endParaRPr lang="en-US" sz="2200" dirty="0"/>
          </a:p>
          <a:p>
            <a:endParaRPr lang="en-CA" sz="2200" dirty="0"/>
          </a:p>
          <a:p>
            <a:r>
              <a:rPr lang="en-CA" sz="2200" dirty="0"/>
              <a:t>Merge dictionaries together using the update() method</a:t>
            </a:r>
          </a:p>
          <a:p>
            <a:r>
              <a:rPr lang="en-CA" sz="2200" dirty="0"/>
              <a:t>Existing entries are overwritten if the same key exists in the second dictionary (</a:t>
            </a:r>
            <a:r>
              <a:rPr lang="en-CA" sz="2200" dirty="0" err="1"/>
              <a:t>that_dict</a:t>
            </a:r>
            <a:r>
              <a:rPr lang="en-CA" sz="22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D741B-B576-46C1-945E-D3BEC18CA2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 b="7108"/>
          <a:stretch/>
        </p:blipFill>
        <p:spPr>
          <a:xfrm>
            <a:off x="1176776" y="2279654"/>
            <a:ext cx="3994995" cy="423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A9F31D-FC67-4F47-A64F-9ADBFE54A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76" y="3320990"/>
            <a:ext cx="2864227" cy="423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297ED1-6FFD-41F1-A2BB-9A207F221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76" y="5445511"/>
            <a:ext cx="5106525" cy="42358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40944-3C28-4E18-881F-42305BBF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A2979-2B81-4CB0-A908-89F2313D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657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0796-4786-43C5-BC33-D9B2C9F0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AFC1-1127-4AA3-8F82-9C171505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200" dirty="0"/>
              <a:t>Remove and return the key value from the dictionary using the pop() method</a:t>
            </a:r>
          </a:p>
          <a:p>
            <a:r>
              <a:rPr lang="en-CA" sz="2200" dirty="0"/>
              <a:t>If a value does not exist, the default is returned</a:t>
            </a:r>
          </a:p>
          <a:p>
            <a:endParaRPr lang="en-CA" sz="2200" dirty="0"/>
          </a:p>
          <a:p>
            <a:endParaRPr lang="en-CA" sz="2200" dirty="0"/>
          </a:p>
          <a:p>
            <a:r>
              <a:rPr lang="en-CA" sz="2200" dirty="0"/>
              <a:t>Use the </a:t>
            </a: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CA" sz="2200" dirty="0"/>
              <a:t> keyword to test for existence of a key in </a:t>
            </a:r>
            <a:r>
              <a:rPr lang="en-CA" sz="2200" dirty="0" err="1"/>
              <a:t>this_dict</a:t>
            </a:r>
            <a:endParaRPr lang="en-CA" sz="2200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len</a:t>
            </a:r>
            <a:r>
              <a:rPr lang="en-US" dirty="0"/>
              <a:t>() is used to return the amount of elements in a dictionary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3C808-A4D0-491E-B224-533881A27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28" y="2852651"/>
            <a:ext cx="10307764" cy="447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68BDC2-09D1-42A7-9EC6-3EE7441D34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1" b="-1"/>
          <a:stretch/>
        </p:blipFill>
        <p:spPr>
          <a:xfrm>
            <a:off x="1179128" y="4292967"/>
            <a:ext cx="5492286" cy="696068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28" y="5579726"/>
            <a:ext cx="2306898" cy="39774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2C9AD-9E07-4AF9-9D0D-7168811A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B5ED9-20E0-4511-8C89-EB192411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421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8EA2-FE0D-4B0D-A487-6A294679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Dictionaries: </a:t>
            </a:r>
            <a:r>
              <a:rPr lang="en-CA" dirty="0"/>
              <a:t>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646D-B6EF-47D4-865A-515245E4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432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students = {"a00123456": "tiger woods", "a00987654": "elon musk", "a00555555": "bill gates"}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print(students)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print(students['a00123456'])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for key in students: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print("the key is %s..." % key)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for key in students: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print("the key is %s and the value is %s!!" % (key, students[key]))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for value in students.values():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print("the student is " + value)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for key, value in students.items():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print("key is %s and value is %s :)" % (key, value))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for student_number, student_name in students.items():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print("key is %s and value is %s :)" % (student_number, student_name))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23B8E-4CB6-4C4C-AB4B-3CEE61E8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9808F-21B4-4B50-8518-071D8F9B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806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633F-D965-4D12-9BC8-B1C5AA82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Dictionaries: </a:t>
            </a:r>
            <a:r>
              <a:rPr lang="en-CA" dirty="0"/>
              <a:t>Nested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6D59-A8C7-423F-B47F-81CE049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err="1"/>
              <a:t>canada</a:t>
            </a:r>
            <a:r>
              <a:rPr lang="en-CA" dirty="0"/>
              <a:t> = {"</a:t>
            </a:r>
            <a:r>
              <a:rPr lang="en-CA" dirty="0" err="1"/>
              <a:t>bc</a:t>
            </a:r>
            <a:r>
              <a:rPr lang="en-CA" dirty="0"/>
              <a:t>": "</a:t>
            </a:r>
            <a:r>
              <a:rPr lang="en-CA" dirty="0" err="1"/>
              <a:t>british</a:t>
            </a:r>
            <a:r>
              <a:rPr lang="en-CA" dirty="0"/>
              <a:t> </a:t>
            </a:r>
            <a:r>
              <a:rPr lang="en-CA" dirty="0" err="1"/>
              <a:t>columbia</a:t>
            </a:r>
            <a:r>
              <a:rPr lang="en-CA" dirty="0"/>
              <a:t>", "ab": "</a:t>
            </a:r>
            <a:r>
              <a:rPr lang="en-CA" dirty="0" err="1"/>
              <a:t>alberta</a:t>
            </a:r>
            <a:r>
              <a:rPr lang="en-CA" dirty="0"/>
              <a:t>", "</a:t>
            </a:r>
            <a:r>
              <a:rPr lang="en-CA" dirty="0" err="1"/>
              <a:t>sk</a:t>
            </a:r>
            <a:r>
              <a:rPr lang="en-CA" dirty="0"/>
              <a:t>": "</a:t>
            </a:r>
            <a:r>
              <a:rPr lang="en-CA" dirty="0" err="1"/>
              <a:t>saskatchewan</a:t>
            </a:r>
            <a:r>
              <a:rPr lang="en-CA" dirty="0"/>
              <a:t>"}</a:t>
            </a:r>
          </a:p>
          <a:p>
            <a:r>
              <a:rPr lang="en-CA" dirty="0" err="1"/>
              <a:t>united_states</a:t>
            </a:r>
            <a:r>
              <a:rPr lang="en-CA" dirty="0"/>
              <a:t> = {"or": "</a:t>
            </a:r>
            <a:r>
              <a:rPr lang="en-CA" dirty="0" err="1"/>
              <a:t>oregon</a:t>
            </a:r>
            <a:r>
              <a:rPr lang="en-CA" dirty="0"/>
              <a:t>", "ca": "</a:t>
            </a:r>
            <a:r>
              <a:rPr lang="en-CA" dirty="0" err="1"/>
              <a:t>california</a:t>
            </a:r>
            <a:r>
              <a:rPr lang="en-CA" dirty="0"/>
              <a:t>"}</a:t>
            </a:r>
          </a:p>
          <a:p>
            <a:r>
              <a:rPr lang="en-CA" dirty="0"/>
              <a:t>china = {"</a:t>
            </a:r>
            <a:r>
              <a:rPr lang="en-CA" dirty="0" err="1"/>
              <a:t>ni</a:t>
            </a:r>
            <a:r>
              <a:rPr lang="en-CA" dirty="0"/>
              <a:t>": "</a:t>
            </a:r>
            <a:r>
              <a:rPr lang="en-CA" dirty="0" err="1"/>
              <a:t>ningxia</a:t>
            </a:r>
            <a:r>
              <a:rPr lang="en-CA" dirty="0"/>
              <a:t>", "</a:t>
            </a:r>
            <a:r>
              <a:rPr lang="en-CA" dirty="0" err="1"/>
              <a:t>ga</a:t>
            </a:r>
            <a:r>
              <a:rPr lang="en-CA" dirty="0"/>
              <a:t>": "</a:t>
            </a:r>
            <a:r>
              <a:rPr lang="en-CA" dirty="0" err="1"/>
              <a:t>gansu</a:t>
            </a:r>
            <a:r>
              <a:rPr lang="en-CA" dirty="0"/>
              <a:t>"}</a:t>
            </a:r>
          </a:p>
          <a:p>
            <a:endParaRPr lang="en-CA" dirty="0"/>
          </a:p>
          <a:p>
            <a:r>
              <a:rPr lang="en-CA" dirty="0"/>
              <a:t>countries = {"ca": </a:t>
            </a:r>
            <a:r>
              <a:rPr lang="en-CA" dirty="0" err="1"/>
              <a:t>canada</a:t>
            </a:r>
            <a:r>
              <a:rPr lang="en-CA" dirty="0"/>
              <a:t>, "us": </a:t>
            </a:r>
            <a:r>
              <a:rPr lang="en-CA" dirty="0" err="1"/>
              <a:t>united_states</a:t>
            </a:r>
            <a:r>
              <a:rPr lang="en-CA" dirty="0"/>
              <a:t>, "</a:t>
            </a:r>
            <a:r>
              <a:rPr lang="en-CA" dirty="0" err="1"/>
              <a:t>ch</a:t>
            </a:r>
            <a:r>
              <a:rPr lang="en-CA" dirty="0"/>
              <a:t>": china}</a:t>
            </a:r>
          </a:p>
          <a:p>
            <a:endParaRPr lang="en-CA" dirty="0"/>
          </a:p>
          <a:p>
            <a:r>
              <a:rPr lang="en-CA" dirty="0"/>
              <a:t>for country in countries:</a:t>
            </a:r>
          </a:p>
          <a:p>
            <a:r>
              <a:rPr lang="en-CA" dirty="0"/>
              <a:t>    print("The country is %s!!!" % country)</a:t>
            </a:r>
          </a:p>
          <a:p>
            <a:r>
              <a:rPr lang="en-CA" dirty="0"/>
              <a:t>    for </a:t>
            </a:r>
            <a:r>
              <a:rPr lang="en-CA" dirty="0" err="1"/>
              <a:t>province_code</a:t>
            </a:r>
            <a:r>
              <a:rPr lang="en-CA" dirty="0"/>
              <a:t>, </a:t>
            </a:r>
            <a:r>
              <a:rPr lang="en-CA" dirty="0" err="1"/>
              <a:t>province_name</a:t>
            </a:r>
            <a:r>
              <a:rPr lang="en-CA" dirty="0"/>
              <a:t> in countries[country].items():</a:t>
            </a:r>
          </a:p>
          <a:p>
            <a:r>
              <a:rPr lang="en-CA" dirty="0"/>
              <a:t>        print("%s is the code for %s..." % (</a:t>
            </a:r>
            <a:r>
              <a:rPr lang="en-CA" dirty="0" err="1"/>
              <a:t>province_code</a:t>
            </a:r>
            <a:r>
              <a:rPr lang="en-CA" dirty="0"/>
              <a:t>, </a:t>
            </a:r>
            <a:r>
              <a:rPr lang="en-CA" dirty="0" err="1"/>
              <a:t>province_name</a:t>
            </a:r>
            <a:r>
              <a:rPr lang="en-CA"/>
              <a:t>))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A7D24-C5C6-4D3F-9920-8CF648C4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5A265-A0C9-4177-A7B5-ACED083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80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5CEE-16F7-404D-9AB7-32E1500A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Outcomes: </a:t>
            </a:r>
            <a:r>
              <a:rPr lang="en-CA"/>
              <a:t>Lesson 7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4178-D67F-4C3A-BA11-D65D2FC7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2200" dirty="0"/>
          </a:p>
          <a:p>
            <a:r>
              <a:rPr lang="en-CA" sz="2200" dirty="0"/>
              <a:t>Sets</a:t>
            </a:r>
          </a:p>
          <a:p>
            <a:r>
              <a:rPr lang="en-CA" sz="2200" dirty="0"/>
              <a:t>Dictionaries</a:t>
            </a:r>
          </a:p>
          <a:p>
            <a:r>
              <a:rPr lang="en-CA" sz="2200" dirty="0"/>
              <a:t>Nested Dictionaries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5AD04-92B2-422F-BF0C-AD453939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2E247-C46D-44F7-A089-FC711A58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644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633F-D965-4D12-9BC8-B1C5AA82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Dictionaries: </a:t>
            </a:r>
            <a:r>
              <a:rPr lang="en-CA" dirty="0"/>
              <a:t>Nested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6D59-A8C7-423F-B47F-81CE049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golfers = {"</a:t>
            </a:r>
            <a:r>
              <a:rPr lang="en-CA" dirty="0" err="1"/>
              <a:t>tw</a:t>
            </a:r>
            <a:r>
              <a:rPr lang="en-CA" dirty="0"/>
              <a:t>": "tiger woods", "pm": "</a:t>
            </a:r>
            <a:r>
              <a:rPr lang="en-CA" dirty="0" err="1"/>
              <a:t>phil</a:t>
            </a:r>
            <a:r>
              <a:rPr lang="en-CA" dirty="0"/>
              <a:t> </a:t>
            </a:r>
            <a:r>
              <a:rPr lang="en-CA" dirty="0" err="1"/>
              <a:t>mickelson</a:t>
            </a:r>
            <a:r>
              <a:rPr lang="en-CA" dirty="0"/>
              <a:t>"}</a:t>
            </a:r>
          </a:p>
          <a:p>
            <a:r>
              <a:rPr lang="en-CA" dirty="0"/>
              <a:t>singers = {"</a:t>
            </a:r>
            <a:r>
              <a:rPr lang="en-CA" dirty="0" err="1"/>
              <a:t>kp</a:t>
            </a:r>
            <a:r>
              <a:rPr lang="en-CA" dirty="0"/>
              <a:t>": "katy </a:t>
            </a:r>
            <a:r>
              <a:rPr lang="en-CA" dirty="0" err="1"/>
              <a:t>perry</a:t>
            </a:r>
            <a:r>
              <a:rPr lang="en-CA" dirty="0"/>
              <a:t>", "tr": "</a:t>
            </a:r>
            <a:r>
              <a:rPr lang="en-CA" dirty="0" err="1"/>
              <a:t>trent</a:t>
            </a:r>
            <a:r>
              <a:rPr lang="en-CA" dirty="0"/>
              <a:t> </a:t>
            </a:r>
            <a:r>
              <a:rPr lang="en-CA" dirty="0" err="1"/>
              <a:t>reznor</a:t>
            </a:r>
            <a:r>
              <a:rPr lang="en-CA" dirty="0"/>
              <a:t>", "</a:t>
            </a:r>
            <a:r>
              <a:rPr lang="en-CA" dirty="0" err="1"/>
              <a:t>ny</a:t>
            </a:r>
            <a:r>
              <a:rPr lang="en-CA" dirty="0"/>
              <a:t>": "</a:t>
            </a:r>
            <a:r>
              <a:rPr lang="en-CA" dirty="0" err="1"/>
              <a:t>neil</a:t>
            </a:r>
            <a:r>
              <a:rPr lang="en-CA" dirty="0"/>
              <a:t> young"}</a:t>
            </a:r>
          </a:p>
          <a:p>
            <a:r>
              <a:rPr lang="en-CA" dirty="0"/>
              <a:t>athletes = {"</a:t>
            </a:r>
            <a:r>
              <a:rPr lang="en-CA" dirty="0" err="1"/>
              <a:t>wg</a:t>
            </a:r>
            <a:r>
              <a:rPr lang="en-CA" dirty="0"/>
              <a:t>": "</a:t>
            </a:r>
            <a:r>
              <a:rPr lang="en-CA" dirty="0" err="1"/>
              <a:t>wayne</a:t>
            </a:r>
            <a:r>
              <a:rPr lang="en-CA" dirty="0"/>
              <a:t> </a:t>
            </a:r>
            <a:r>
              <a:rPr lang="en-CA" dirty="0" err="1"/>
              <a:t>gretzky</a:t>
            </a:r>
            <a:r>
              <a:rPr lang="en-CA" dirty="0"/>
              <a:t>", "mt": "mike </a:t>
            </a:r>
            <a:r>
              <a:rPr lang="en-CA" dirty="0" err="1"/>
              <a:t>tyson</a:t>
            </a:r>
            <a:r>
              <a:rPr lang="en-CA" dirty="0"/>
              <a:t>"}</a:t>
            </a:r>
          </a:p>
          <a:p>
            <a:endParaRPr lang="en-CA" dirty="0"/>
          </a:p>
          <a:p>
            <a:r>
              <a:rPr lang="en-CA" dirty="0"/>
              <a:t>people = {"golf": golfers, "sports": athletes, "music": singers}</a:t>
            </a:r>
          </a:p>
          <a:p>
            <a:endParaRPr lang="en-CA" dirty="0"/>
          </a:p>
          <a:p>
            <a:r>
              <a:rPr lang="en-CA" dirty="0"/>
              <a:t>for job in people:</a:t>
            </a:r>
          </a:p>
          <a:p>
            <a:r>
              <a:rPr lang="en-CA" dirty="0"/>
              <a:t>    print("people who do " + job + ":")</a:t>
            </a:r>
          </a:p>
          <a:p>
            <a:r>
              <a:rPr lang="en-CA" dirty="0"/>
              <a:t>    for initials in people[job]:</a:t>
            </a:r>
          </a:p>
          <a:p>
            <a:r>
              <a:rPr lang="en-CA"/>
              <a:t>        print("The initials " + initials + " stand for " + people[job][initials])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A7D24-C5C6-4D3F-9920-8CF648C4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5A265-A0C9-4177-A7B5-ACED083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88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1CB2-6CE2-4D11-A6A9-0948B6D8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Dictionaries: Nested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C6AEB-1C51-4E16-BD84-234F7192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hockey_players = {"wg": "wayne gretzky", "sc": "sydney crosby", "pb": "pavel bure", "tl": "trevor linden"}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golfers = {"tw": "tiger woods", "jn": "jack nicklaus"}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singers = {"ny": "neil young"}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fighters = {"mt": "mike tyson", "cn": "chuck norris", "bl": "bruce lee"}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people = {"hockey": hockey_players, "golf": golfers, "music": singers, "fighting": fighters}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print(len(people))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for key in people: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print(key)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these_people_dict = people[key]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for initials in these_people_dict: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print("The initials %s stand for name %s who is into %s!" % (initials, these_people_dict[initials], key))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FD0F8-7A21-4B89-8452-07645DD2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7BCD1-1DDF-450A-9C89-63D8B22C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81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7D0B-6C1B-4980-9271-F99C434B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B79F-3D57-4EA3-8C7F-2A81A877D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7718"/>
            <a:ext cx="10058400" cy="3731375"/>
          </a:xfrm>
        </p:spPr>
        <p:txBody>
          <a:bodyPr>
            <a:normAutofit/>
          </a:bodyPr>
          <a:lstStyle/>
          <a:p>
            <a:r>
              <a:rPr lang="en-CA" sz="2200" dirty="0"/>
              <a:t>The four container types in python are tuples, lists, sets, and dictionaries</a:t>
            </a:r>
          </a:p>
          <a:p>
            <a:r>
              <a:rPr lang="en-CA" sz="2200" dirty="0"/>
              <a:t>A set is a </a:t>
            </a:r>
            <a:r>
              <a:rPr lang="en-CA" sz="2200" u="sng" dirty="0"/>
              <a:t>container</a:t>
            </a:r>
            <a:r>
              <a:rPr lang="en-CA" sz="2200" dirty="0"/>
              <a:t> object that stores a collection of data </a:t>
            </a:r>
          </a:p>
          <a:p>
            <a:r>
              <a:rPr lang="en-CA" sz="2200" dirty="0"/>
              <a:t>All elements are unique, no duplicates</a:t>
            </a:r>
          </a:p>
          <a:p>
            <a:r>
              <a:rPr lang="en-CA" sz="2200" dirty="0"/>
              <a:t>Elements in a set are not stored in any particular order</a:t>
            </a:r>
          </a:p>
          <a:p>
            <a:r>
              <a:rPr lang="en-CA" sz="2200" dirty="0"/>
              <a:t>Elements in a set can be of different data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C9DC7-826D-45C8-BDC4-3A070F24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17226-F8A7-485F-AE7D-923F9FB6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71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7D0B-6C1B-4980-9271-F99C434B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B79F-3D57-4EA3-8C7F-2A81A877D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65870"/>
            <a:ext cx="10351523" cy="4576493"/>
          </a:xfrm>
        </p:spPr>
        <p:txBody>
          <a:bodyPr>
            <a:normAutofit/>
          </a:bodyPr>
          <a:lstStyle/>
          <a:p>
            <a:r>
              <a:rPr lang="en-CA" sz="2200" dirty="0"/>
              <a:t>A set can be created using the built-in set() function</a:t>
            </a:r>
          </a:p>
          <a:p>
            <a:endParaRPr lang="en-CA" sz="2200" dirty="0"/>
          </a:p>
          <a:p>
            <a:endParaRPr lang="en-US" sz="2200" dirty="0"/>
          </a:p>
          <a:p>
            <a:endParaRPr lang="en-CA" sz="2200" dirty="0"/>
          </a:p>
          <a:p>
            <a:r>
              <a:rPr lang="en-CA" sz="2200"/>
              <a:t>Strings </a:t>
            </a:r>
            <a:r>
              <a:rPr lang="en-CA" sz="2200" dirty="0"/>
              <a:t>are treated as separate items unless given as a list or tuple </a:t>
            </a:r>
          </a:p>
          <a:p>
            <a:pPr marL="0" indent="0">
              <a:buNone/>
            </a:pPr>
            <a:endParaRPr lang="en-CA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4BC844-EA98-4EDD-857A-92F0564BB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85" y="4246833"/>
            <a:ext cx="9128772" cy="838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FA93B-47AE-4583-8DE9-3E1F37FC5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85" y="5145793"/>
            <a:ext cx="6391215" cy="6049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75DDEB-C9A4-4CFB-96F4-A84EAF0E4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85" y="2272974"/>
            <a:ext cx="3968820" cy="8532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6E4518-CA18-4D22-AB19-36832A8FDF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87" y="3208617"/>
            <a:ext cx="4077895" cy="492499"/>
          </a:xfrm>
          <a:prstGeom prst="rect">
            <a:avLst/>
          </a:prstGeom>
        </p:spPr>
      </p:pic>
      <p:pic>
        <p:nvPicPr>
          <p:cNvPr id="21" name="Picture 20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2B1B9E00-C3BD-47DB-9B13-E98240E12A2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5" b="12276"/>
          <a:stretch/>
        </p:blipFill>
        <p:spPr>
          <a:xfrm>
            <a:off x="5522234" y="2272975"/>
            <a:ext cx="4460988" cy="8532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CBC643D-5C05-4C9B-9675-9F28CE1BF3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34" y="3226234"/>
            <a:ext cx="5738156" cy="47488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2E5C8-A079-4E43-965C-16B97A3D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A3272-BD4D-4A16-9CAF-C067C1A4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05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7D0B-6C1B-4980-9271-F99C434B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B79F-3D57-4EA3-8C7F-2A81A877D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351523" cy="47050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200" dirty="0"/>
          </a:p>
          <a:p>
            <a:pPr marL="0" indent="0">
              <a:buNone/>
            </a:pPr>
            <a:r>
              <a:rPr lang="en-CA" sz="2200" dirty="0"/>
              <a:t>A set can also be created using curly brackets {}</a:t>
            </a:r>
          </a:p>
          <a:p>
            <a:pPr marL="0" indent="0">
              <a:buNone/>
            </a:pPr>
            <a:endParaRPr lang="en-CA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F7A6F-B8B9-4925-A316-66CB86587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8" y="2823098"/>
            <a:ext cx="5452464" cy="1104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42A5A3-14BC-49CD-99D9-50555BA63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8" y="4289117"/>
            <a:ext cx="4373723" cy="72431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180F5-E6F2-4808-A837-26563F7C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5E342-0A44-4DC9-9DF2-5B7731E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26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1513-378D-4FF9-85D3-2FEA5305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9E292-B6AE-49B2-8A59-A4385D25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200" dirty="0"/>
              <a:t>Cannot access items by referring to an index</a:t>
            </a:r>
          </a:p>
          <a:p>
            <a:r>
              <a:rPr lang="en-CA" sz="2200" dirty="0"/>
              <a:t>Loop through the set</a:t>
            </a:r>
          </a:p>
          <a:p>
            <a:r>
              <a:rPr lang="en-CA" sz="2200" dirty="0"/>
              <a:t>Use the </a:t>
            </a:r>
            <a:r>
              <a:rPr lang="en-CA" sz="2200" dirty="0">
                <a:solidFill>
                  <a:srgbClr val="FF0000"/>
                </a:solidFill>
              </a:rPr>
              <a:t>in</a:t>
            </a:r>
            <a:r>
              <a:rPr lang="en-CA" sz="2200" dirty="0"/>
              <a:t> keyword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061B11A0-B6D1-4DB2-9D54-310CC5DD0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94" y="4482310"/>
            <a:ext cx="1270747" cy="1378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328583-321D-452E-8CB9-8082B8931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3429000"/>
            <a:ext cx="4055966" cy="8538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B37B89-1B4A-4FFB-BE92-EC9D7DE36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4482310"/>
            <a:ext cx="2839876" cy="40569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8061-7A77-40B7-987A-FA5895D4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33CF8-E733-480E-92AA-D85C6FB4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6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083EB4-2C8B-4125-BC66-2912DEB6F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3499298"/>
            <a:ext cx="3865706" cy="78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4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1513-378D-4FF9-85D3-2FEA5305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9E292-B6AE-49B2-8A59-A4385D25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200" dirty="0"/>
              <a:t>Once a set is created, you cannot change its items, but you can add/remove items</a:t>
            </a:r>
          </a:p>
          <a:p>
            <a:r>
              <a:rPr lang="en-CA" sz="2200" dirty="0"/>
              <a:t>Add one item using add() method</a:t>
            </a:r>
          </a:p>
          <a:p>
            <a:r>
              <a:rPr lang="en-CA" sz="2200" dirty="0"/>
              <a:t>Add multiple items using the update() method</a:t>
            </a:r>
          </a:p>
          <a:p>
            <a:pPr marL="0" indent="0">
              <a:buNone/>
            </a:pPr>
            <a:endParaRPr lang="en-CA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CA" dirty="0"/>
            </a:br>
            <a:endParaRPr lang="en-CA" dirty="0"/>
          </a:p>
        </p:txBody>
      </p:sp>
      <p:pic>
        <p:nvPicPr>
          <p:cNvPr id="5" name="Picture 4" descr="A picture containing device, meter, monitor, screen&#10;&#10;Description automatically generated">
            <a:extLst>
              <a:ext uri="{FF2B5EF4-FFF2-40B4-BE49-F238E27FC236}">
                <a16:creationId xmlns:a16="http://schemas.microsoft.com/office/drawing/2014/main" id="{D21A4653-715D-497B-8A9B-0DF0A8DD2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96" y="3791459"/>
            <a:ext cx="8428400" cy="15583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7ADAF-E98C-4A44-AD7C-9FB15C0E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9A16A-72FF-4B2E-8453-C4290518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85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1513-378D-4FF9-85D3-2FEA5305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9E292-B6AE-49B2-8A59-A4385D25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Get the number of items in a set using </a:t>
            </a:r>
            <a:r>
              <a:rPr lang="en-CA" sz="22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len</a:t>
            </a:r>
            <a:r>
              <a:rPr lang="en-CA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() function</a:t>
            </a:r>
          </a:p>
          <a:p>
            <a:endParaRPr lang="en-CA" sz="2200" dirty="0">
              <a:solidFill>
                <a:srgbClr val="000000"/>
              </a:solidFill>
            </a:endParaRPr>
          </a:p>
          <a:p>
            <a:endParaRPr lang="en-CA" sz="2200" dirty="0">
              <a:solidFill>
                <a:srgbClr val="000000"/>
              </a:solidFill>
            </a:endParaRPr>
          </a:p>
          <a:p>
            <a:r>
              <a:rPr lang="en-CA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an item using the remove() method</a:t>
            </a:r>
          </a:p>
          <a:p>
            <a:endParaRPr lang="en-CA" sz="2200" dirty="0">
              <a:solidFill>
                <a:srgbClr val="000000"/>
              </a:solidFill>
            </a:endParaRPr>
          </a:p>
          <a:p>
            <a:endParaRPr lang="en-CA" sz="2200" dirty="0">
              <a:solidFill>
                <a:srgbClr val="000000"/>
              </a:solidFill>
            </a:endParaRPr>
          </a:p>
          <a:p>
            <a:r>
              <a:rPr lang="en-CA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an item using the discard() method</a:t>
            </a:r>
            <a:b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651AB-EE63-4445-B673-FEA7AE4A90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2" r="1320" b="6250"/>
          <a:stretch/>
        </p:blipFill>
        <p:spPr>
          <a:xfrm>
            <a:off x="1182643" y="2245254"/>
            <a:ext cx="6386853" cy="798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3EB708-3DCF-4947-AB7B-2B3431343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43" y="3773156"/>
            <a:ext cx="5865304" cy="719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167E5F-9928-4D6B-9D79-DDE859471C02}"/>
              </a:ext>
            </a:extLst>
          </p:cNvPr>
          <p:cNvSpPr txBox="1"/>
          <p:nvPr/>
        </p:nvSpPr>
        <p:spPr>
          <a:xfrm>
            <a:off x="7210668" y="3773156"/>
            <a:ext cx="3782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*if the item does not exist, remove</a:t>
            </a:r>
            <a:r>
              <a:rPr lang="en-CA"/>
              <a:t>()    </a:t>
            </a:r>
          </a:p>
          <a:p>
            <a:r>
              <a:rPr lang="en-CA"/>
              <a:t>  will </a:t>
            </a:r>
            <a:r>
              <a:rPr lang="en-CA" dirty="0"/>
              <a:t>raise an error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432E1F-D6F5-47E4-BA31-D4EF698B9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43" y="5103723"/>
            <a:ext cx="5629727" cy="7653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6E868C-AAE3-46A3-B0DE-F79FF5E61C00}"/>
              </a:ext>
            </a:extLst>
          </p:cNvPr>
          <p:cNvSpPr txBox="1"/>
          <p:nvPr/>
        </p:nvSpPr>
        <p:spPr>
          <a:xfrm>
            <a:off x="7210668" y="5103723"/>
            <a:ext cx="3782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*if the item does not exist, discard() </a:t>
            </a:r>
          </a:p>
          <a:p>
            <a:r>
              <a:rPr lang="en-CA" dirty="0"/>
              <a:t>  will </a:t>
            </a:r>
            <a:r>
              <a:rPr lang="en-CA" dirty="0">
                <a:solidFill>
                  <a:srgbClr val="FF0000"/>
                </a:solidFill>
              </a:rPr>
              <a:t>NOT</a:t>
            </a:r>
            <a:r>
              <a:rPr lang="en-CA" dirty="0"/>
              <a:t> raise an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69CEE-E2A9-4681-BA4E-A4E15CB5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C78CB-C341-41EC-9F42-8191ED87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429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1513-378D-4FF9-85D3-2FEA5305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9E292-B6AE-49B2-8A59-A4385D25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200" dirty="0"/>
              <a:t>The clear() method empties the set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sz="2200" dirty="0"/>
              <a:t>The </a:t>
            </a:r>
            <a:r>
              <a:rPr lang="en-CA" sz="2200">
                <a:solidFill>
                  <a:srgbClr val="FF0000"/>
                </a:solidFill>
              </a:rPr>
              <a:t>del</a:t>
            </a:r>
            <a:r>
              <a:rPr lang="en-CA" sz="2200"/>
              <a:t> keyword will </a:t>
            </a:r>
            <a:r>
              <a:rPr lang="en-CA" sz="2200" dirty="0"/>
              <a:t>delete the set completely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FFA4A-D2E1-4B06-BF63-A13024F72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04" y="2402436"/>
            <a:ext cx="6258922" cy="792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F3B520-CA7B-42AA-8DA5-A7148C0739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7" b="20893"/>
          <a:stretch/>
        </p:blipFill>
        <p:spPr>
          <a:xfrm>
            <a:off x="1174204" y="4180289"/>
            <a:ext cx="2429844" cy="5165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45B1A-B2BF-4DB7-8518-23989CB4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D9405-57F1-46D3-AA30-C57EDEA3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9537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7988</TotalTime>
  <Words>1367</Words>
  <Application>Microsoft Office PowerPoint</Application>
  <PresentationFormat>Widescreen</PresentationFormat>
  <Paragraphs>223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Bookman Old Style</vt:lpstr>
      <vt:lpstr>Calibri</vt:lpstr>
      <vt:lpstr>Calibri Light</vt:lpstr>
      <vt:lpstr>Consolas</vt:lpstr>
      <vt:lpstr>Courier New</vt:lpstr>
      <vt:lpstr>Franklin Gothic Book</vt:lpstr>
      <vt:lpstr>Retrospect</vt:lpstr>
      <vt:lpstr>PowerPoint Presentation</vt:lpstr>
      <vt:lpstr>Learning Outcomes: Lesson 7</vt:lpstr>
      <vt:lpstr>Sets</vt:lpstr>
      <vt:lpstr>Sets</vt:lpstr>
      <vt:lpstr>Sets</vt:lpstr>
      <vt:lpstr>Sets</vt:lpstr>
      <vt:lpstr>Sets</vt:lpstr>
      <vt:lpstr>Sets</vt:lpstr>
      <vt:lpstr>Sets</vt:lpstr>
      <vt:lpstr>Sets</vt:lpstr>
      <vt:lpstr>Dictionaries</vt:lpstr>
      <vt:lpstr>Dictionaries</vt:lpstr>
      <vt:lpstr>Containers</vt:lpstr>
      <vt:lpstr>Dictionaries</vt:lpstr>
      <vt:lpstr>Dictionaries</vt:lpstr>
      <vt:lpstr>Dictionaries</vt:lpstr>
      <vt:lpstr>Dictionaries</vt:lpstr>
      <vt:lpstr>Dictionaries: Iterating</vt:lpstr>
      <vt:lpstr>Dictionaries: Nested </vt:lpstr>
      <vt:lpstr>Dictionaries: Nested </vt:lpstr>
      <vt:lpstr>Dictionaries: Nested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1516 Programming Fundamentals with Python</dc:title>
  <dc:creator>Matt Linder</dc:creator>
  <cp:lastModifiedBy>jason harrison</cp:lastModifiedBy>
  <cp:revision>85</cp:revision>
  <dcterms:created xsi:type="dcterms:W3CDTF">2020-08-11T01:53:41Z</dcterms:created>
  <dcterms:modified xsi:type="dcterms:W3CDTF">2021-06-05T17:35:10Z</dcterms:modified>
</cp:coreProperties>
</file>