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23"/>
  </p:notesMasterIdLst>
  <p:sldIdLst>
    <p:sldId id="298" r:id="rId5"/>
    <p:sldId id="299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20" r:id="rId19"/>
    <p:sldId id="321" r:id="rId20"/>
    <p:sldId id="322" r:id="rId21"/>
    <p:sldId id="32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19" autoAdjust="0"/>
  </p:normalViewPr>
  <p:slideViewPr>
    <p:cSldViewPr snapToGrid="0">
      <p:cViewPr varScale="1">
        <p:scale>
          <a:sx n="96" d="100"/>
          <a:sy n="96" d="100"/>
        </p:scale>
        <p:origin x="8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4DFB0-9CF3-4FDC-AF9E-53FD4CADFBA2}" type="datetimeFigureOut">
              <a:rPr lang="en-CA" smtClean="0"/>
              <a:t>2021-06-01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563B92-264E-4BFB-A0AE-4CC3DC003C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4755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67A82-77B7-4108-BF50-AA345CAC0DB8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COMP1516 Lesson 8: Files, Scope, References, Debugging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1C61-83D1-4C06-9CED-D93606EA6230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COMP1516 Lesson 8: Files, Scope, References, Debugging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F66D-4B76-4BD2-8847-FA7F96CC52F5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COMP1516 Lesson 8: Files, Scope, References, Debugging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CAEF-B4E1-4DDF-9B4D-E96640535899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COMP1516 Lesson 8: Files, Scope, References, Debugging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ADBF7-00B7-4C3D-971A-99E8CAF850BF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COMP1516 Lesson 8: Files, Scope, References, Debugging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1570-E8B0-41A7-B0A9-BB6F1B48E7B7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COMP1516 Lesson 8: Files, Scope, References, Debugging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4969-8751-4E96-85F3-66B414C9432A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COMP1516 Lesson 8: Files, Scope, References, Debugging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A805FC24-2221-4D1E-ABF5-F2DD22BF763A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COMP1516 Lesson 8: Files, Scope, References, Debugging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555A15-8772-4BD5-AF93-1BEA522D89A2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r>
              <a:rPr lang="en-US"/>
              <a:t>COMP1516 Lesson 8: Files, Scope, References, Debugging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215DF160-7533-4521-8792-9C25D99A52AF}" type="datetime1">
              <a:rPr lang="en-US" smtClean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COMP1516 Lesson 8: Files, Scope, References, Debugging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97059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COMP1516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Lesson 5: Files, scope, refs, debugging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B2196-AC4A-4978-B2AB-8947AF48A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Scope: </a:t>
            </a:r>
            <a:r>
              <a:rPr lang="en-US"/>
              <a:t>Local Variables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7948A-F366-42EF-B518-84992F530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5905"/>
            <a:ext cx="10058400" cy="4304962"/>
          </a:xfrm>
        </p:spPr>
        <p:txBody>
          <a:bodyPr>
            <a:normAutofit fontScale="92500" lnSpcReduction="20000"/>
          </a:bodyPr>
          <a:lstStyle/>
          <a:p>
            <a:r>
              <a:rPr lang="en-CA" b="1"/>
              <a:t>Scope </a:t>
            </a:r>
            <a:r>
              <a:rPr lang="en-CA"/>
              <a:t>refers to </a:t>
            </a:r>
            <a:r>
              <a:rPr lang="en-CA" u="sng"/>
              <a:t>where</a:t>
            </a:r>
            <a:r>
              <a:rPr lang="en-CA"/>
              <a:t> a variable is accessible.</a:t>
            </a:r>
          </a:p>
          <a:p>
            <a:r>
              <a:rPr lang="en-CA"/>
              <a:t>Examples include “in this loop only”, “in this function only”, “in this file only”, etc….</a:t>
            </a:r>
          </a:p>
          <a:p>
            <a:r>
              <a:rPr lang="en-CA" b="1"/>
              <a:t>Function Scope (aka Local Scope) </a:t>
            </a:r>
            <a:r>
              <a:rPr lang="en-CA"/>
              <a:t>means a variable is defined inside a function.</a:t>
            </a:r>
          </a:p>
          <a:p>
            <a:r>
              <a:rPr lang="en-CA" b="1"/>
              <a:t>These “local variables” are accessible </a:t>
            </a:r>
            <a:r>
              <a:rPr lang="en-CA" b="1" u="sng"/>
              <a:t>only inside that function</a:t>
            </a:r>
            <a:r>
              <a:rPr lang="en-CA" b="1"/>
              <a:t>.</a:t>
            </a:r>
          </a:p>
          <a:p>
            <a:r>
              <a:rPr lang="en-US"/>
              <a:t>def </a:t>
            </a:r>
            <a:r>
              <a:rPr lang="en-US" err="1"/>
              <a:t>get</a:t>
            </a:r>
            <a:r>
              <a:rPr lang="en-US"/>
              <a:t>_name(first, last):</a:t>
            </a:r>
            <a:endParaRPr lang="en-US" dirty="0"/>
          </a:p>
          <a:p>
            <a:r>
              <a:rPr lang="en-US" dirty="0"/>
              <a:t>    </a:t>
            </a:r>
            <a:r>
              <a:rPr lang="en-US"/>
              <a:t># name </a:t>
            </a:r>
            <a:r>
              <a:rPr lang="en-US" dirty="0"/>
              <a:t>is a </a:t>
            </a:r>
            <a:r>
              <a:rPr lang="en-US"/>
              <a:t>local variable, accessible only inside the </a:t>
            </a:r>
            <a:r>
              <a:rPr lang="en-US" dirty="0"/>
              <a:t>function</a:t>
            </a:r>
          </a:p>
          <a:p>
            <a:r>
              <a:rPr lang="en-US"/>
              <a:t>    name = first.title</a:t>
            </a:r>
            <a:r>
              <a:rPr lang="en-US" dirty="0"/>
              <a:t>() + ' ' </a:t>
            </a:r>
            <a:r>
              <a:rPr lang="en-US"/>
              <a:t>+ last.</a:t>
            </a:r>
            <a:r>
              <a:rPr lang="en-US" dirty="0" err="1"/>
              <a:t>title</a:t>
            </a:r>
            <a:r>
              <a:rPr lang="en-US" dirty="0"/>
              <a:t>()	</a:t>
            </a:r>
          </a:p>
          <a:p>
            <a:r>
              <a:rPr lang="en-US" dirty="0"/>
              <a:t>    </a:t>
            </a:r>
            <a:r>
              <a:rPr lang="en-US"/>
              <a:t>return name</a:t>
            </a:r>
            <a:endParaRPr lang="en-US" dirty="0"/>
          </a:p>
          <a:p>
            <a:r>
              <a:rPr lang="en-US" dirty="0"/>
              <a:t>print(</a:t>
            </a:r>
            <a:r>
              <a:rPr lang="en-US" err="1"/>
              <a:t>get</a:t>
            </a:r>
            <a:r>
              <a:rPr lang="en-US"/>
              <a:t>_name(</a:t>
            </a:r>
            <a:r>
              <a:rPr lang="en-US" dirty="0"/>
              <a:t>'tiger', 'woods'))  	# Tiger Woods</a:t>
            </a:r>
          </a:p>
          <a:p>
            <a:r>
              <a:rPr lang="en-US"/>
              <a:t>print(name)                       		# NameError</a:t>
            </a:r>
            <a:r>
              <a:rPr lang="en-US" dirty="0"/>
              <a:t>: </a:t>
            </a:r>
            <a:r>
              <a:rPr lang="en-US"/>
              <a:t>name 'name</a:t>
            </a:r>
            <a:r>
              <a:rPr lang="en-US" dirty="0"/>
              <a:t>" is </a:t>
            </a:r>
            <a:r>
              <a:rPr lang="en-US"/>
              <a:t>not defined (outside of the function)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1D6B2-F13B-41CD-A3A0-9CABF389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COMP1516 Lesson 8: Files, Scope, References, Debugging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06297E-19E0-4A3C-A026-E36174521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56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B2196-AC4A-4978-B2AB-8947AF48A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9177"/>
            <a:ext cx="10058400" cy="1450757"/>
          </a:xfrm>
        </p:spPr>
        <p:txBody>
          <a:bodyPr/>
          <a:lstStyle/>
          <a:p>
            <a:r>
              <a:rPr lang="en-US" dirty="0"/>
              <a:t>Variable Scope: Writing to </a:t>
            </a:r>
            <a:r>
              <a:rPr lang="en-US" dirty="0" err="1"/>
              <a:t>Globals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7948A-F366-42EF-B518-84992F530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5905"/>
            <a:ext cx="10425778" cy="4304962"/>
          </a:xfrm>
        </p:spPr>
        <p:txBody>
          <a:bodyPr>
            <a:normAutofit/>
          </a:bodyPr>
          <a:lstStyle/>
          <a:p>
            <a:r>
              <a:rPr lang="en-CA" dirty="0"/>
              <a:t>The keyword </a:t>
            </a:r>
            <a:r>
              <a:rPr lang="en-CA" b="1" i="1" dirty="0"/>
              <a:t>global</a:t>
            </a:r>
            <a:r>
              <a:rPr lang="en-CA" dirty="0"/>
              <a:t> must be used to </a:t>
            </a:r>
            <a:r>
              <a:rPr lang="en-CA" i="1" dirty="0"/>
              <a:t>change</a:t>
            </a:r>
            <a:r>
              <a:rPr lang="en-CA" dirty="0"/>
              <a:t> the value of a </a:t>
            </a:r>
            <a:r>
              <a:rPr lang="en-CA"/>
              <a:t>global variable from inside </a:t>
            </a:r>
            <a:r>
              <a:rPr lang="en-CA" dirty="0"/>
              <a:t>of a </a:t>
            </a:r>
            <a:r>
              <a:rPr lang="en-CA"/>
              <a:t>function.</a:t>
            </a:r>
          </a:p>
          <a:p>
            <a:endParaRPr lang="en-CA" dirty="0"/>
          </a:p>
          <a:p>
            <a:r>
              <a:rPr lang="en-US" dirty="0" err="1"/>
              <a:t>first_name</a:t>
            </a:r>
            <a:r>
              <a:rPr lang="en-US" dirty="0"/>
              <a:t> = </a:t>
            </a:r>
            <a:r>
              <a:rPr lang="en-US"/>
              <a:t>'tiger’  # global variable (i.e. declared/accessible in the script itself, NOT in a function)</a:t>
            </a:r>
            <a:endParaRPr lang="en-US" dirty="0"/>
          </a:p>
          <a:p>
            <a:r>
              <a:rPr lang="en-US"/>
              <a:t>def change():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first_name</a:t>
            </a:r>
            <a:r>
              <a:rPr lang="en-US" dirty="0"/>
              <a:t> = 'jason’	# syntax error: cannot change global variable from inside a function!</a:t>
            </a:r>
          </a:p>
          <a:p>
            <a:r>
              <a:rPr lang="en-US"/>
              <a:t>change()</a:t>
            </a:r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first_name</a:t>
            </a:r>
            <a:r>
              <a:rPr lang="en-US" dirty="0"/>
              <a:t>)		# tiger			NOT CHANGED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1D6B2-F13B-41CD-A3A0-9CABF389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COMP1516 Lesson 8: Files, Scope, References, Debugging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06297E-19E0-4A3C-A026-E36174521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147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B2196-AC4A-4978-B2AB-8947AF48A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9177"/>
            <a:ext cx="10058400" cy="1450757"/>
          </a:xfrm>
        </p:spPr>
        <p:txBody>
          <a:bodyPr/>
          <a:lstStyle/>
          <a:p>
            <a:r>
              <a:rPr lang="en-US" dirty="0"/>
              <a:t>Variable Scope: Writing to </a:t>
            </a:r>
            <a:r>
              <a:rPr lang="en-US" dirty="0" err="1"/>
              <a:t>Globals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7948A-F366-42EF-B518-84992F530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925905"/>
            <a:ext cx="10450055" cy="4304962"/>
          </a:xfrm>
        </p:spPr>
        <p:txBody>
          <a:bodyPr>
            <a:normAutofit/>
          </a:bodyPr>
          <a:lstStyle/>
          <a:p>
            <a:r>
              <a:rPr lang="en-CA" dirty="0"/>
              <a:t>The keyword </a:t>
            </a:r>
            <a:r>
              <a:rPr lang="en-CA" b="1" i="1" dirty="0"/>
              <a:t>global</a:t>
            </a:r>
            <a:r>
              <a:rPr lang="en-CA" dirty="0"/>
              <a:t> must be used to </a:t>
            </a:r>
            <a:r>
              <a:rPr lang="en-CA" i="1" dirty="0"/>
              <a:t>change</a:t>
            </a:r>
            <a:r>
              <a:rPr lang="en-CA" dirty="0"/>
              <a:t> the value of a global </a:t>
            </a:r>
            <a:r>
              <a:rPr lang="en-CA"/>
              <a:t>variable from inside </a:t>
            </a:r>
            <a:r>
              <a:rPr lang="en-CA" dirty="0"/>
              <a:t>of a </a:t>
            </a:r>
            <a:r>
              <a:rPr lang="en-CA"/>
              <a:t>function.</a:t>
            </a:r>
          </a:p>
          <a:p>
            <a:endParaRPr lang="en-CA" dirty="0"/>
          </a:p>
          <a:p>
            <a:r>
              <a:rPr lang="en-US" dirty="0" err="1"/>
              <a:t>first_name</a:t>
            </a:r>
            <a:r>
              <a:rPr lang="en-US" dirty="0"/>
              <a:t> = 'tiger’</a:t>
            </a:r>
          </a:p>
          <a:p>
            <a:r>
              <a:rPr lang="en-US"/>
              <a:t>def change():</a:t>
            </a:r>
            <a:endParaRPr lang="en-US" dirty="0"/>
          </a:p>
          <a:p>
            <a:r>
              <a:rPr lang="en-US" dirty="0"/>
              <a:t>    </a:t>
            </a:r>
            <a:r>
              <a:rPr lang="en-US" b="1" dirty="0"/>
              <a:t>global </a:t>
            </a:r>
            <a:r>
              <a:rPr lang="en-US" b="1" dirty="0" err="1"/>
              <a:t>first</a:t>
            </a:r>
            <a:r>
              <a:rPr lang="en-US" b="1" err="1"/>
              <a:t>_</a:t>
            </a:r>
            <a:r>
              <a:rPr lang="en-US" b="1"/>
              <a:t>name	# telling python “I am referring to the global variable, on purpose”</a:t>
            </a:r>
            <a:endParaRPr lang="en-US" b="1" dirty="0"/>
          </a:p>
          <a:p>
            <a:r>
              <a:rPr lang="en-US" dirty="0"/>
              <a:t>    </a:t>
            </a:r>
            <a:r>
              <a:rPr lang="en-US" dirty="0" err="1"/>
              <a:t>first_name</a:t>
            </a:r>
            <a:r>
              <a:rPr lang="en-US" dirty="0"/>
              <a:t> = 'jason’	# ok; changed</a:t>
            </a:r>
          </a:p>
          <a:p>
            <a:r>
              <a:rPr lang="en-US"/>
              <a:t>change()</a:t>
            </a:r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first_name</a:t>
            </a:r>
            <a:r>
              <a:rPr lang="en-US" dirty="0"/>
              <a:t>)		# jason			CHANGED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1D6B2-F13B-41CD-A3A0-9CABF389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COMP1516 Lesson 8: Files, Scope, References, Debugging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06297E-19E0-4A3C-A026-E36174521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288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F0E1-33D8-4C38-83CA-27B68C2CC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BFCD0-1055-48CA-A240-BC866C0E0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27863"/>
          </a:xfrm>
        </p:spPr>
        <p:txBody>
          <a:bodyPr>
            <a:normAutofit/>
          </a:bodyPr>
          <a:lstStyle/>
          <a:p>
            <a:r>
              <a:rPr lang="en-CA" b="1" i="1"/>
              <a:t>Python uses “pass-by-assignment” which means:</a:t>
            </a:r>
          </a:p>
          <a:p>
            <a:r>
              <a:rPr lang="en-CA">
                <a:latin typeface="Courier New" panose="02070309020205020404" pitchFamily="49" charset="0"/>
                <a:cs typeface="Courier New" panose="02070309020205020404" pitchFamily="49" charset="0"/>
              </a:rPr>
              <a:t>When you pass a parameter, its value can change inside the function but it won’t change the passer’s value outside of the function.</a:t>
            </a:r>
          </a:p>
          <a:p>
            <a:pPr marL="0" indent="0">
              <a:buNone/>
            </a:pPr>
            <a:endParaRPr lang="en-CA" dirty="0"/>
          </a:p>
          <a:p>
            <a:pPr marL="40005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def birthday(age):</a:t>
            </a:r>
          </a:p>
          <a:p>
            <a:pPr marL="40005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	age = age </a:t>
            </a:r>
            <a:r>
              <a:rPr lang="en-CA">
                <a:latin typeface="Courier New" panose="02070309020205020404" pitchFamily="49" charset="0"/>
                <a:cs typeface="Courier New" panose="02070309020205020404" pitchFamily="49" charset="0"/>
              </a:rPr>
              <a:t>+ 1		#</a:t>
            </a:r>
            <a:r>
              <a:rPr lang="en-CA" b="1">
                <a:latin typeface="Courier New" panose="02070309020205020404" pitchFamily="49" charset="0"/>
                <a:cs typeface="Courier New" panose="02070309020205020404" pitchFamily="49" charset="0"/>
              </a:rPr>
              <a:t>changes to 8 </a:t>
            </a:r>
            <a:r>
              <a:rPr lang="en-CA">
                <a:latin typeface="Courier New" panose="02070309020205020404" pitchFamily="49" charset="0"/>
                <a:cs typeface="Courier New" panose="02070309020205020404" pitchFamily="49" charset="0"/>
              </a:rPr>
              <a:t>INSIDE THE FUNCTION ONLY, so…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timmy_age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= 7</a:t>
            </a:r>
          </a:p>
          <a:p>
            <a:pPr marL="400050" lvl="1" indent="0">
              <a:buNone/>
            </a:pP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birthday(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timmy_age</a:t>
            </a:r>
            <a:r>
              <a:rPr lang="en-CA">
                <a:latin typeface="Courier New" panose="02070309020205020404" pitchFamily="49" charset="0"/>
                <a:cs typeface="Courier New" panose="02070309020205020404" pitchFamily="49" charset="0"/>
              </a:rPr>
              <a:t>) 	# timmy_age won’t be changed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timmy_age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>
                <a:latin typeface="Courier New" panose="02070309020205020404" pitchFamily="49" charset="0"/>
                <a:cs typeface="Courier New" panose="02070309020205020404" pitchFamily="49" charset="0"/>
              </a:rPr>
              <a:t>		# …timmy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_age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is </a:t>
            </a:r>
            <a:r>
              <a:rPr lang="en-CA" b="1">
                <a:latin typeface="Courier New" panose="02070309020205020404" pitchFamily="49" charset="0"/>
                <a:cs typeface="Courier New" panose="02070309020205020404" pitchFamily="49" charset="0"/>
              </a:rPr>
              <a:t>still 7</a:t>
            </a:r>
          </a:p>
          <a:p>
            <a:pPr marL="400050" lvl="1" indent="0">
              <a:buNone/>
            </a:pPr>
            <a:endParaRPr lang="en-CA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06A0FA-5AEA-4C48-B9EA-ED81609DD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COMP1516 Lesson 8: Files, Scope, References, Debugging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19F83F-4319-46BB-9B97-44CE8E791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976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F0E1-33D8-4C38-83CA-27B68C2CC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BFCD0-1055-48CA-A240-BC866C0E0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When a function modifies a parameter, whether or not that modification is seen outside the scope of the function depends on the </a:t>
            </a:r>
            <a:r>
              <a:rPr lang="en-CA" i="1" dirty="0"/>
              <a:t>mutability</a:t>
            </a:r>
            <a:r>
              <a:rPr lang="en-CA" dirty="0"/>
              <a:t> of the argument object.</a:t>
            </a:r>
          </a:p>
          <a:p>
            <a:pPr lvl="1"/>
            <a:r>
              <a:rPr lang="en-CA" dirty="0"/>
              <a:t>If the object is </a:t>
            </a:r>
            <a:r>
              <a:rPr lang="en-CA" b="1" dirty="0"/>
              <a:t>immutable</a:t>
            </a:r>
            <a:r>
              <a:rPr lang="en-CA" dirty="0"/>
              <a:t>, such as a string </a:t>
            </a:r>
            <a:r>
              <a:rPr lang="en-CA"/>
              <a:t>or integer or tuple, </a:t>
            </a:r>
            <a:r>
              <a:rPr lang="en-CA" dirty="0"/>
              <a:t>then the modification is limited to inside the function. Any modification to an immutable object results in the creation of a </a:t>
            </a:r>
            <a:r>
              <a:rPr lang="en-CA" i="1" dirty="0"/>
              <a:t>new</a:t>
            </a:r>
            <a:r>
              <a:rPr lang="en-CA" dirty="0"/>
              <a:t> object in the function's local scope, thus leaving the original argument object unchanged.</a:t>
            </a:r>
          </a:p>
          <a:p>
            <a:pPr lvl="1"/>
            <a:r>
              <a:rPr lang="en-CA" dirty="0"/>
              <a:t>If the object is </a:t>
            </a:r>
            <a:r>
              <a:rPr lang="en-CA" b="1" dirty="0"/>
              <a:t>mutable</a:t>
            </a:r>
            <a:r>
              <a:rPr lang="en-CA"/>
              <a:t>, though, then </a:t>
            </a:r>
            <a:r>
              <a:rPr lang="en-CA" dirty="0"/>
              <a:t>in-place modification of the object </a:t>
            </a:r>
            <a:r>
              <a:rPr lang="en-CA" b="1" dirty="0"/>
              <a:t>can be seen outside the scope of the function</a:t>
            </a:r>
            <a:r>
              <a:rPr lang="en-CA" dirty="0"/>
              <a:t>. Any operation like adding elements to </a:t>
            </a:r>
            <a:r>
              <a:rPr lang="en-CA"/>
              <a:t>a list </a:t>
            </a:r>
            <a:r>
              <a:rPr lang="en-CA" dirty="0"/>
              <a:t>or sorting a list that is performed within a function </a:t>
            </a:r>
            <a:r>
              <a:rPr lang="en-CA" u="sng" dirty="0"/>
              <a:t>will also affect any other variables in the program that reference the same object</a:t>
            </a:r>
            <a:r>
              <a:rPr lang="en-CA" dirty="0"/>
              <a:t>.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def modify(the_list):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the_list[1] =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my_list = [10, 20, 30]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modify(my_list)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print(my_list)  # my_list now is [10,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, 30]	# CHANGED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06A0FA-5AEA-4C48-B9EA-ED81609DD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COMP1516 Lesson 8: Files, Scope, References, Debugging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19F83F-4319-46BB-9B97-44CE8E791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178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F2BB1-9BF6-42C0-96A3-CAE1407B6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 Debugger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BB353-90C8-43F1-8DC1-055AD0967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important components that are useful in this (and all) debuggers:</a:t>
            </a:r>
          </a:p>
          <a:p>
            <a:r>
              <a:rPr lang="en-US" dirty="0"/>
              <a:t>1. watch window: 	see what the program is storing in variables</a:t>
            </a:r>
          </a:p>
          <a:p>
            <a:r>
              <a:rPr lang="en-US" dirty="0"/>
              <a:t>2. stack trace: 		see where the program is coming from and going to</a:t>
            </a:r>
          </a:p>
          <a:p>
            <a:r>
              <a:rPr lang="en-US" dirty="0"/>
              <a:t>3. step: 			one at a time, execute (and/or skip) individual instructions</a:t>
            </a:r>
          </a:p>
          <a:p>
            <a:endParaRPr lang="en-US" dirty="0"/>
          </a:p>
          <a:p>
            <a:r>
              <a:rPr lang="en-US" dirty="0"/>
              <a:t>We can put a “breakpoint” in our code and then Debug it. The program will run until it reaches the breakpoint and then pause. Put a breakpoint at any executable line of code by clicking in the margin to the right of the line number (see next slide).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B0C02-D52F-4494-8D31-526FBE09D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COMP1516 Lesson 8: Files, Scope, References, Debugging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2E172-EE18-43E3-883A-6487113B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086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F2BB1-9BF6-42C0-96A3-CAE1407B6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BB353-90C8-43F1-8DC1-055AD0967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Watch Window: 	</a:t>
            </a:r>
          </a:p>
          <a:p>
            <a:br>
              <a:rPr lang="en-US" dirty="0"/>
            </a:br>
            <a:r>
              <a:rPr lang="en-US" dirty="0"/>
              <a:t>see what my script named ‘two’ is </a:t>
            </a:r>
            <a:br>
              <a:rPr lang="en-US" dirty="0"/>
            </a:br>
            <a:r>
              <a:rPr lang="en-US" dirty="0"/>
              <a:t>storing in variables:</a:t>
            </a:r>
          </a:p>
          <a:p>
            <a:r>
              <a:rPr lang="en-US" dirty="0"/>
              <a:t>Instead of </a:t>
            </a:r>
            <a:r>
              <a:rPr lang="en-US" b="1" dirty="0"/>
              <a:t>R</a:t>
            </a:r>
            <a:r>
              <a:rPr lang="en-US" b="1" u="sng" dirty="0"/>
              <a:t>u</a:t>
            </a:r>
            <a:r>
              <a:rPr lang="en-US" b="1" dirty="0"/>
              <a:t>n ‘two’</a:t>
            </a:r>
            <a:r>
              <a:rPr lang="en-US" dirty="0"/>
              <a:t>, highlight</a:t>
            </a:r>
            <a:br>
              <a:rPr lang="en-US" dirty="0"/>
            </a:br>
            <a:r>
              <a:rPr lang="en-US" dirty="0"/>
              <a:t>variables and select </a:t>
            </a:r>
            <a:r>
              <a:rPr lang="en-US" b="1" dirty="0"/>
              <a:t>Add to Watches</a:t>
            </a:r>
          </a:p>
          <a:p>
            <a:r>
              <a:rPr lang="en-US" dirty="0"/>
              <a:t>Then select </a:t>
            </a:r>
            <a:r>
              <a:rPr lang="en-US" b="1" u="sng" dirty="0"/>
              <a:t>D</a:t>
            </a:r>
            <a:r>
              <a:rPr lang="en-US" b="1" dirty="0"/>
              <a:t>ebug ‘two’</a:t>
            </a:r>
          </a:p>
          <a:p>
            <a:r>
              <a:rPr lang="en-US" dirty="0"/>
              <a:t>Now we see the values of the </a:t>
            </a:r>
            <a:br>
              <a:rPr lang="en-US" dirty="0"/>
            </a:br>
            <a:r>
              <a:rPr lang="en-US" dirty="0"/>
              <a:t>variables in the Debugger console</a:t>
            </a:r>
            <a:br>
              <a:rPr lang="en-US" dirty="0"/>
            </a:br>
            <a:r>
              <a:rPr lang="en-US" dirty="0"/>
              <a:t>at the bottom.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B0C02-D52F-4494-8D31-526FBE09D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COMP1516 Lesson 8: Files, Scope, References, Debugging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2E172-EE18-43E3-883A-6487113B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705CBB-95C2-40CA-848C-C30AB1F38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274" y="421243"/>
            <a:ext cx="6723318" cy="555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167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F2BB1-9BF6-42C0-96A3-CAE1407B6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Trace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BB353-90C8-43F1-8DC1-055AD0967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Stack Trace: 	</a:t>
            </a:r>
          </a:p>
          <a:p>
            <a:br>
              <a:rPr lang="en-US" dirty="0"/>
            </a:br>
            <a:r>
              <a:rPr lang="en-US" dirty="0"/>
              <a:t>I put a breakpoint on line 14,</a:t>
            </a:r>
            <a:br>
              <a:rPr lang="en-US" dirty="0"/>
            </a:br>
            <a:r>
              <a:rPr lang="en-US" dirty="0"/>
              <a:t>inside the d() function, and</a:t>
            </a:r>
            <a:br>
              <a:rPr lang="en-US" dirty="0"/>
            </a:br>
            <a:r>
              <a:rPr lang="en-US" dirty="0"/>
              <a:t>the stack trace at the bottom-</a:t>
            </a:r>
            <a:br>
              <a:rPr lang="en-US" dirty="0"/>
            </a:br>
            <a:r>
              <a:rPr lang="en-US" dirty="0"/>
              <a:t>right of the debugger console</a:t>
            </a:r>
            <a:br>
              <a:rPr lang="en-US" dirty="0"/>
            </a:br>
            <a:r>
              <a:rPr lang="en-US" dirty="0"/>
              <a:t>shows that d() is on the top of</a:t>
            </a:r>
            <a:br>
              <a:rPr lang="en-US" dirty="0"/>
            </a:br>
            <a:r>
              <a:rPr lang="en-US" dirty="0"/>
              <a:t>the stack (imagine a stack of</a:t>
            </a:r>
            <a:br>
              <a:rPr lang="en-US" dirty="0"/>
            </a:br>
            <a:r>
              <a:rPr lang="en-US" dirty="0"/>
              <a:t>plates), and we can see that</a:t>
            </a:r>
            <a:br>
              <a:rPr lang="en-US" dirty="0"/>
            </a:br>
            <a:r>
              <a:rPr lang="en-US" dirty="0"/>
              <a:t>d() was called from c() which </a:t>
            </a:r>
            <a:br>
              <a:rPr lang="en-US" dirty="0"/>
            </a:br>
            <a:r>
              <a:rPr lang="en-US" dirty="0"/>
              <a:t>was called from b() which was </a:t>
            </a:r>
            <a:br>
              <a:rPr lang="en-US" dirty="0"/>
            </a:br>
            <a:r>
              <a:rPr lang="en-US" dirty="0"/>
              <a:t>called from a()…and we can</a:t>
            </a:r>
            <a:br>
              <a:rPr lang="en-US" dirty="0"/>
            </a:br>
            <a:r>
              <a:rPr lang="en-US" dirty="0"/>
              <a:t>see that none of these four </a:t>
            </a:r>
            <a:br>
              <a:rPr lang="en-US" dirty="0"/>
            </a:br>
            <a:r>
              <a:rPr lang="en-US" dirty="0"/>
              <a:t>functions are yet closed </a:t>
            </a:r>
            <a:br>
              <a:rPr lang="en-US" dirty="0"/>
            </a:br>
            <a:r>
              <a:rPr lang="en-US" dirty="0"/>
              <a:t>(finished). We can see </a:t>
            </a:r>
            <a:r>
              <a:rPr lang="en-US" i="1" dirty="0"/>
              <a:t>how</a:t>
            </a:r>
            <a:r>
              <a:rPr lang="en-US" dirty="0"/>
              <a:t> we got</a:t>
            </a:r>
            <a:br>
              <a:rPr lang="en-US" dirty="0"/>
            </a:br>
            <a:r>
              <a:rPr lang="en-US" dirty="0"/>
              <a:t>to d().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B0C02-D52F-4494-8D31-526FBE09D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COMP1516 Lesson 8: Files, Scope, References, Debugging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2E172-EE18-43E3-883A-6487113B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A7BEB3-E513-4BBA-9099-6CAFF938F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488" y="1923308"/>
            <a:ext cx="7625862" cy="41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926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F2BB1-9BF6-42C0-96A3-CAE1407B6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BB353-90C8-43F1-8DC1-055AD0967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Step: 	</a:t>
            </a:r>
          </a:p>
          <a:p>
            <a:br>
              <a:rPr lang="en-US" dirty="0"/>
            </a:br>
            <a:r>
              <a:rPr lang="en-US" dirty="0"/>
              <a:t>Once your program has</a:t>
            </a:r>
            <a:br>
              <a:rPr lang="en-US" dirty="0"/>
            </a:br>
            <a:r>
              <a:rPr lang="en-US" dirty="0"/>
              <a:t>stopped at a breakpoint, we</a:t>
            </a:r>
            <a:br>
              <a:rPr lang="en-US" dirty="0"/>
            </a:br>
            <a:r>
              <a:rPr lang="en-US" dirty="0"/>
              <a:t>can choose to step into that</a:t>
            </a:r>
            <a:br>
              <a:rPr lang="en-US" dirty="0"/>
            </a:br>
            <a:r>
              <a:rPr lang="en-US" dirty="0"/>
              <a:t>line (for instance, if the line is</a:t>
            </a:r>
            <a:br>
              <a:rPr lang="en-US" dirty="0"/>
            </a:br>
            <a:r>
              <a:rPr lang="en-US" dirty="0"/>
              <a:t>a function call), or step over it</a:t>
            </a:r>
            <a:br>
              <a:rPr lang="en-US" dirty="0"/>
            </a:br>
            <a:r>
              <a:rPr lang="en-US" dirty="0"/>
              <a:t>one “line” at a time, by using </a:t>
            </a:r>
            <a:br>
              <a:rPr lang="en-US" dirty="0"/>
            </a:br>
            <a:r>
              <a:rPr lang="en-US" dirty="0"/>
              <a:t>the little arrows at the top of</a:t>
            </a:r>
            <a:br>
              <a:rPr lang="en-US" dirty="0"/>
            </a:br>
            <a:r>
              <a:rPr lang="en-US" dirty="0"/>
              <a:t>the debugging console.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B0C02-D52F-4494-8D31-526FBE09D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COMP1516 Lesson 8: Files, Scope, References, Debugging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2E172-EE18-43E3-883A-6487113B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A7BEB3-E513-4BBA-9099-6CAFF938F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488" y="1923308"/>
            <a:ext cx="7625862" cy="41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514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58ED3-057E-4925-AD01-64C4F6278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F5815-A492-4E60-8489-F8E131395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Files</a:t>
            </a:r>
          </a:p>
          <a:p>
            <a:r>
              <a:rPr lang="en-US" dirty="0"/>
              <a:t>Local vs. global scope</a:t>
            </a:r>
          </a:p>
          <a:p>
            <a:r>
              <a:rPr lang="en-US" dirty="0"/>
              <a:t>Object references</a:t>
            </a:r>
          </a:p>
          <a:p>
            <a:r>
              <a:rPr lang="en-US" dirty="0"/>
              <a:t>Debugging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93D30E-B1C5-4941-8D7A-8E7DEFA97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COMP1516 Lesson 8: Files, Scope, References, Debugging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E77278-0865-4C3D-BC15-BAC44E7FF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459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B2196-AC4A-4978-B2AB-8947AF48A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7948A-F366-42EF-B518-84992F530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handling refers to the process of opening a file with various </a:t>
            </a:r>
            <a:r>
              <a:rPr lang="en-US"/>
              <a:t>permissions (e</a:t>
            </a:r>
            <a:r>
              <a:rPr lang="en-US" dirty="0"/>
              <a:t>.g. for reading and writing, for reading only, </a:t>
            </a:r>
            <a:r>
              <a:rPr lang="en-US" dirty="0" err="1"/>
              <a:t>etc</a:t>
            </a:r>
            <a:r>
              <a:rPr lang="en-US" dirty="0"/>
              <a:t>…), </a:t>
            </a:r>
            <a:r>
              <a:rPr lang="en-US"/>
              <a:t>reading and/or </a:t>
            </a:r>
            <a:r>
              <a:rPr lang="en-US" dirty="0"/>
              <a:t>writing to the file, and </a:t>
            </a:r>
            <a:r>
              <a:rPr lang="en-US"/>
              <a:t>closing the file.</a:t>
            </a:r>
            <a:endParaRPr lang="en-US" dirty="0"/>
          </a:p>
          <a:p>
            <a:r>
              <a:rPr lang="en-CA" dirty="0"/>
              <a:t>A typical pattern for working with files is:</a:t>
            </a:r>
          </a:p>
          <a:p>
            <a:r>
              <a:rPr lang="en-CA" dirty="0"/>
              <a:t>1. open the file with a certain permission and assign a file handle</a:t>
            </a:r>
            <a:r>
              <a:rPr lang="en-CA"/>
              <a:t>	file </a:t>
            </a:r>
            <a:r>
              <a:rPr lang="en-CA" dirty="0"/>
              <a:t>= open(“books.txt”, “r”)</a:t>
            </a:r>
          </a:p>
          <a:p>
            <a:r>
              <a:rPr lang="en-CA" dirty="0"/>
              <a:t>2. read/write to the file handle					string </a:t>
            </a:r>
            <a:r>
              <a:rPr lang="en-CA"/>
              <a:t>= file.</a:t>
            </a:r>
            <a:r>
              <a:rPr lang="en-CA" dirty="0" err="1"/>
              <a:t>read</a:t>
            </a:r>
            <a:r>
              <a:rPr lang="en-CA" dirty="0"/>
              <a:t>()</a:t>
            </a:r>
          </a:p>
          <a:p>
            <a:r>
              <a:rPr lang="en-CA" dirty="0"/>
              <a:t>3. close </a:t>
            </a:r>
            <a:r>
              <a:rPr lang="en-CA"/>
              <a:t>the file handle</a:t>
            </a:r>
            <a:r>
              <a:rPr lang="en-CA" dirty="0"/>
              <a:t>					</a:t>
            </a:r>
            <a:r>
              <a:rPr lang="en-CA"/>
              <a:t>	file.</a:t>
            </a:r>
            <a:r>
              <a:rPr lang="en-CA" dirty="0" err="1"/>
              <a:t>close</a:t>
            </a:r>
            <a:r>
              <a:rPr lang="en-CA" dirty="0"/>
              <a:t>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1D6B2-F13B-41CD-A3A0-9CABF389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COMP1516 Lesson 8: Files, Scope, References, Debugging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06297E-19E0-4A3C-A026-E36174521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30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B2196-AC4A-4978-B2AB-8947AF48A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7948A-F366-42EF-B518-84992F530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Always close a file you open.</a:t>
            </a:r>
          </a:p>
          <a:p>
            <a:r>
              <a:rPr lang="en-US" dirty="0"/>
              <a:t>Failing to close a file that you opened can result in a variety of issues:</a:t>
            </a:r>
          </a:p>
          <a:p>
            <a:r>
              <a:rPr lang="en-US" dirty="0"/>
              <a:t>- a permanently-locked state (inaccessible for operations now)</a:t>
            </a:r>
          </a:p>
          <a:p>
            <a:r>
              <a:rPr lang="en-US" dirty="0"/>
              <a:t>- a corrupted file</a:t>
            </a:r>
          </a:p>
          <a:p>
            <a:r>
              <a:rPr lang="en-US" dirty="0"/>
              <a:t>- any writing may have gone uncommitted (so, no write actually happened)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1D6B2-F13B-41CD-A3A0-9CABF389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COMP1516 Lesson 8: Files, Scope, References, Debugging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06297E-19E0-4A3C-A026-E36174521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955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B2196-AC4A-4978-B2AB-8947AF48A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Files: Reading and Writing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7948A-F366-42EF-B518-84992F530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create a file (or overwrite it if the file already exists), write data on four separate lines, then close the file.</a:t>
            </a:r>
          </a:p>
          <a:p>
            <a:r>
              <a:rPr lang="en-CA" dirty="0"/>
              <a:t>f = open(“books.txt”, “w”)</a:t>
            </a:r>
          </a:p>
          <a:p>
            <a:r>
              <a:rPr lang="en-CA" dirty="0" err="1"/>
              <a:t>f.write</a:t>
            </a:r>
            <a:r>
              <a:rPr lang="en-CA" dirty="0"/>
              <a:t>(“harry potter\</a:t>
            </a:r>
            <a:r>
              <a:rPr lang="en-CA" dirty="0" err="1"/>
              <a:t>nstar</a:t>
            </a:r>
            <a:r>
              <a:rPr lang="en-CA" dirty="0"/>
              <a:t> wars\</a:t>
            </a:r>
            <a:r>
              <a:rPr lang="en-CA" dirty="0" err="1"/>
              <a:t>nlord</a:t>
            </a:r>
            <a:r>
              <a:rPr lang="en-CA" dirty="0"/>
              <a:t> of the rings\</a:t>
            </a:r>
            <a:r>
              <a:rPr lang="en-CA" dirty="0" err="1"/>
              <a:t>npython</a:t>
            </a:r>
            <a:r>
              <a:rPr lang="en-CA" dirty="0"/>
              <a:t> for everybody”)</a:t>
            </a:r>
          </a:p>
          <a:p>
            <a:r>
              <a:rPr lang="en-CA" dirty="0" err="1"/>
              <a:t>f.close</a:t>
            </a:r>
            <a:r>
              <a:rPr lang="en-CA" dirty="0"/>
              <a:t>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1D6B2-F13B-41CD-A3A0-9CABF389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COMP1516 Lesson 8: Files, Scope, References, Debugging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06297E-19E0-4A3C-A026-E36174521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5AD2EA-4F9A-4431-8B60-F7E3F3D17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0" y="3967215"/>
            <a:ext cx="34480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925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B2196-AC4A-4978-B2AB-8947AF48A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Files: Appending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7948A-F366-42EF-B518-84992F530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open the file and append (i.e. add to the end) data on two more separate lines, then close the file.</a:t>
            </a:r>
          </a:p>
          <a:p>
            <a:r>
              <a:rPr lang="en-CA" dirty="0"/>
              <a:t>f = open(“books.txt”, “a”)</a:t>
            </a:r>
          </a:p>
          <a:p>
            <a:r>
              <a:rPr lang="en-CA" dirty="0" err="1"/>
              <a:t>f.</a:t>
            </a:r>
            <a:r>
              <a:rPr lang="en-CA" err="1"/>
              <a:t>write</a:t>
            </a:r>
            <a:r>
              <a:rPr lang="en-CA"/>
              <a:t>(“\nthe four-hour workweek</a:t>
            </a:r>
            <a:r>
              <a:rPr lang="en-CA" dirty="0"/>
              <a:t>\</a:t>
            </a:r>
            <a:r>
              <a:rPr lang="en-CA" dirty="0" err="1"/>
              <a:t>ngetting</a:t>
            </a:r>
            <a:r>
              <a:rPr lang="en-CA" dirty="0"/>
              <a:t> real”)</a:t>
            </a:r>
          </a:p>
          <a:p>
            <a:r>
              <a:rPr lang="en-CA" dirty="0" err="1"/>
              <a:t>f.close</a:t>
            </a:r>
            <a:r>
              <a:rPr lang="en-CA" dirty="0"/>
              <a:t>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1D6B2-F13B-41CD-A3A0-9CABF389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COMP1516 Lesson 8: Files, Scope, References, Debugging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06297E-19E0-4A3C-A026-E36174521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B98439-9FA0-424A-A7CE-CA5065E67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2814637"/>
            <a:ext cx="36195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461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B2196-AC4A-4978-B2AB-8947AF48A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Files: Reading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7948A-F366-42EF-B518-84992F530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Let’s read the file and dump it into a list (one line = one element):</a:t>
            </a:r>
          </a:p>
          <a:p>
            <a:r>
              <a:rPr lang="en-CA" dirty="0"/>
              <a:t>f = open("books.txt", "r")</a:t>
            </a:r>
          </a:p>
          <a:p>
            <a:r>
              <a:rPr lang="en-CA" dirty="0" err="1"/>
              <a:t>file_as_list</a:t>
            </a:r>
            <a:r>
              <a:rPr lang="en-CA" dirty="0"/>
              <a:t> = </a:t>
            </a:r>
            <a:r>
              <a:rPr lang="en-CA" dirty="0" err="1"/>
              <a:t>f.readlines</a:t>
            </a:r>
            <a:r>
              <a:rPr lang="en-CA" dirty="0"/>
              <a:t>()</a:t>
            </a:r>
          </a:p>
          <a:p>
            <a:r>
              <a:rPr lang="en-CA" dirty="0" err="1"/>
              <a:t>f.close</a:t>
            </a:r>
            <a:r>
              <a:rPr lang="en-CA" dirty="0"/>
              <a:t>()</a:t>
            </a:r>
          </a:p>
          <a:p>
            <a:endParaRPr lang="en-CA" dirty="0"/>
          </a:p>
          <a:p>
            <a:r>
              <a:rPr lang="en-CA" dirty="0"/>
              <a:t>print("entire file is %s" % </a:t>
            </a:r>
            <a:r>
              <a:rPr lang="en-CA" dirty="0" err="1"/>
              <a:t>file_as_list</a:t>
            </a:r>
            <a:r>
              <a:rPr lang="en-CA" dirty="0"/>
              <a:t>)</a:t>
            </a:r>
          </a:p>
          <a:p>
            <a:r>
              <a:rPr lang="en-CA" u="sng" dirty="0"/>
              <a:t>Output:</a:t>
            </a:r>
          </a:p>
          <a:p>
            <a:r>
              <a:rPr lang="en-CA" dirty="0"/>
              <a:t>entire file is ['harry potter\n', 'star wars\n', 'lord of the rings\n', 'python for everybody\n', 'the four-hour workweek\n', 'getting real']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1D6B2-F13B-41CD-A3A0-9CABF389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COMP1516 Lesson 8: Files, Scope, References, Debugging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06297E-19E0-4A3C-A026-E36174521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79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B2196-AC4A-4978-B2AB-8947AF48A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Files: Reading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7948A-F366-42EF-B518-84992F530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5905"/>
            <a:ext cx="10058400" cy="430496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Let’s read the file and dump it into a string (one file = one string):</a:t>
            </a:r>
          </a:p>
          <a:p>
            <a:r>
              <a:rPr lang="en-CA" dirty="0"/>
              <a:t>f = open("books.txt", "r")</a:t>
            </a:r>
          </a:p>
          <a:p>
            <a:r>
              <a:rPr lang="en-CA" dirty="0" err="1"/>
              <a:t>file_as_string</a:t>
            </a:r>
            <a:r>
              <a:rPr lang="en-CA" dirty="0"/>
              <a:t> = </a:t>
            </a:r>
            <a:r>
              <a:rPr lang="en-CA" dirty="0" err="1"/>
              <a:t>f.read</a:t>
            </a:r>
            <a:r>
              <a:rPr lang="en-CA" dirty="0"/>
              <a:t>()</a:t>
            </a:r>
          </a:p>
          <a:p>
            <a:r>
              <a:rPr lang="en-CA" dirty="0" err="1"/>
              <a:t>f.close</a:t>
            </a:r>
            <a:r>
              <a:rPr lang="en-CA" dirty="0"/>
              <a:t>()</a:t>
            </a:r>
          </a:p>
          <a:p>
            <a:endParaRPr lang="en-CA" dirty="0"/>
          </a:p>
          <a:p>
            <a:r>
              <a:rPr lang="en-CA" dirty="0"/>
              <a:t>print("entire file is %s" % </a:t>
            </a:r>
            <a:r>
              <a:rPr lang="en-CA" dirty="0" err="1"/>
              <a:t>file_as_string</a:t>
            </a:r>
            <a:r>
              <a:rPr lang="en-CA" dirty="0"/>
              <a:t>)</a:t>
            </a:r>
          </a:p>
          <a:p>
            <a:r>
              <a:rPr lang="en-CA" u="sng" dirty="0"/>
              <a:t>Output: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entire file is harry potter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star wars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lord of the rings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python for everybody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four-hour workweek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getting real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1D6B2-F13B-41CD-A3A0-9CABF389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COMP1516 Lesson 8: Files, Scope, References, Debugging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06297E-19E0-4A3C-A026-E36174521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77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B2196-AC4A-4978-B2AB-8947AF48A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Files: Modes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7948A-F366-42EF-B518-84992F530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5905"/>
            <a:ext cx="10058400" cy="430496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CA" sz="1600" dirty="0"/>
              <a:t>f = open("books.txt", "r")</a:t>
            </a:r>
          </a:p>
          <a:p>
            <a:pPr>
              <a:spcBef>
                <a:spcPts val="0"/>
              </a:spcBef>
            </a:pPr>
            <a:r>
              <a:rPr lang="en-CA" sz="1600" dirty="0"/>
              <a:t>The instruction above opens the file for reading only</a:t>
            </a:r>
            <a:r>
              <a:rPr lang="en-CA" sz="1600"/>
              <a:t>. </a:t>
            </a:r>
          </a:p>
          <a:p>
            <a:pPr>
              <a:spcBef>
                <a:spcPts val="0"/>
              </a:spcBef>
            </a:pPr>
            <a:r>
              <a:rPr lang="en-CA" sz="1600"/>
              <a:t>The </a:t>
            </a:r>
            <a:r>
              <a:rPr lang="en-CA" sz="1600" dirty="0"/>
              <a:t>“r” is called the </a:t>
            </a:r>
            <a:r>
              <a:rPr lang="en-CA" sz="1600" u="sng" dirty="0"/>
              <a:t>mode</a:t>
            </a:r>
            <a:r>
              <a:rPr lang="en-CA" sz="1600"/>
              <a:t>. </a:t>
            </a:r>
          </a:p>
          <a:p>
            <a:pPr>
              <a:spcBef>
                <a:spcPts val="0"/>
              </a:spcBef>
            </a:pPr>
            <a:r>
              <a:rPr lang="en-CA" sz="1600"/>
              <a:t>Reading </a:t>
            </a:r>
            <a:r>
              <a:rPr lang="en-CA" sz="1600" dirty="0"/>
              <a:t>is the default mode, so in this case we could have omitted it and written f = open(“books.</a:t>
            </a:r>
            <a:r>
              <a:rPr lang="en-CA" sz="1600"/>
              <a:t>txt”).</a:t>
            </a:r>
          </a:p>
          <a:p>
            <a:pPr>
              <a:spcBef>
                <a:spcPts val="0"/>
              </a:spcBef>
            </a:pPr>
            <a:endParaRPr lang="en-CA" sz="1600" dirty="0"/>
          </a:p>
          <a:p>
            <a:pPr>
              <a:spcBef>
                <a:spcPts val="0"/>
              </a:spcBef>
            </a:pPr>
            <a:r>
              <a:rPr lang="en-CA" sz="1600" dirty="0"/>
              <a:t>Other modes:</a:t>
            </a:r>
          </a:p>
          <a:p>
            <a:pPr>
              <a:spcBef>
                <a:spcPts val="0"/>
              </a:spcBef>
            </a:pPr>
            <a:r>
              <a:rPr lang="en-CA" sz="1600" dirty="0"/>
              <a:t>w</a:t>
            </a:r>
            <a:r>
              <a:rPr lang="en-CA" sz="1600"/>
              <a:t>	writing only; </a:t>
            </a:r>
            <a:r>
              <a:rPr lang="en-CA" sz="1600" dirty="0"/>
              <a:t>totally overwrites an existing file</a:t>
            </a:r>
            <a:r>
              <a:rPr lang="en-CA" sz="1600"/>
              <a:t>; tries to create </a:t>
            </a:r>
            <a:r>
              <a:rPr lang="en-CA" sz="1600" dirty="0"/>
              <a:t>file if it </a:t>
            </a:r>
            <a:r>
              <a:rPr lang="en-CA" sz="1600"/>
              <a:t>doesn’t exist</a:t>
            </a:r>
            <a:endParaRPr lang="en-CA" sz="1600" dirty="0"/>
          </a:p>
          <a:p>
            <a:pPr>
              <a:spcBef>
                <a:spcPts val="0"/>
              </a:spcBef>
            </a:pPr>
            <a:r>
              <a:rPr lang="en-CA" sz="1600" dirty="0"/>
              <a:t>x	creates </a:t>
            </a:r>
            <a:r>
              <a:rPr lang="en-CA" sz="1600"/>
              <a:t>a file and opens it for writing; </a:t>
            </a:r>
            <a:r>
              <a:rPr lang="en-CA" sz="1600" dirty="0"/>
              <a:t>if the file exists already an error is given</a:t>
            </a:r>
          </a:p>
          <a:p>
            <a:pPr>
              <a:spcBef>
                <a:spcPts val="0"/>
              </a:spcBef>
            </a:pPr>
            <a:r>
              <a:rPr lang="en-CA" sz="1600" dirty="0"/>
              <a:t>a	appending; writes to the end of an existing file; creates file if it doesn’t exist already</a:t>
            </a:r>
          </a:p>
          <a:p>
            <a:pPr>
              <a:spcBef>
                <a:spcPts val="0"/>
              </a:spcBef>
            </a:pPr>
            <a:r>
              <a:rPr lang="en-CA" sz="1600"/>
              <a:t>r+	reading and writing; gives an error if the file does not exist</a:t>
            </a:r>
          </a:p>
          <a:p>
            <a:pPr>
              <a:spcBef>
                <a:spcPts val="0"/>
              </a:spcBef>
            </a:pPr>
            <a:r>
              <a:rPr lang="en-CA" sz="1600"/>
              <a:t>w+	writing and reading; creates the file if it does not exist</a:t>
            </a:r>
          </a:p>
          <a:p>
            <a:pPr>
              <a:spcBef>
                <a:spcPts val="0"/>
              </a:spcBef>
            </a:pPr>
            <a:r>
              <a:rPr lang="en-CA" sz="1600"/>
              <a:t>a+	appending and reading</a:t>
            </a:r>
          </a:p>
          <a:p>
            <a:pPr>
              <a:spcBef>
                <a:spcPts val="0"/>
              </a:spcBef>
            </a:pPr>
            <a:r>
              <a:rPr lang="en-CA" sz="1600"/>
              <a:t>x+	creation and reading</a:t>
            </a:r>
          </a:p>
          <a:p>
            <a:pPr>
              <a:spcBef>
                <a:spcPts val="0"/>
              </a:spcBef>
            </a:pPr>
            <a:endParaRPr lang="en-CA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1D6B2-F13B-41CD-A3A0-9CABF389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COMP1516 Lesson 8: Files, Scope, References, Debugging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06297E-19E0-4A3C-A026-E36174521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05505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{964FABA0-8084-4DC5-B9A4-51AC47F46CCD}tf22712842_win32</Template>
  <TotalTime>3509</TotalTime>
  <Words>1820</Words>
  <Application>Microsoft Office PowerPoint</Application>
  <PresentationFormat>Widescreen</PresentationFormat>
  <Paragraphs>167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Bookman Old Style</vt:lpstr>
      <vt:lpstr>Calibri</vt:lpstr>
      <vt:lpstr>Courier New</vt:lpstr>
      <vt:lpstr>Franklin Gothic Book</vt:lpstr>
      <vt:lpstr>1_RetrospectVTI</vt:lpstr>
      <vt:lpstr>COMP1516</vt:lpstr>
      <vt:lpstr>Topics</vt:lpstr>
      <vt:lpstr>Files</vt:lpstr>
      <vt:lpstr>Files</vt:lpstr>
      <vt:lpstr>Files: Reading and Writing</vt:lpstr>
      <vt:lpstr>Files: Appending</vt:lpstr>
      <vt:lpstr>Files: Reading</vt:lpstr>
      <vt:lpstr>Files: Reading</vt:lpstr>
      <vt:lpstr>Files: Modes</vt:lpstr>
      <vt:lpstr>Variable Scope: Local Variables</vt:lpstr>
      <vt:lpstr>Variable Scope: Writing to Globals</vt:lpstr>
      <vt:lpstr>Variable Scope: Writing to Globals</vt:lpstr>
      <vt:lpstr>References</vt:lpstr>
      <vt:lpstr>References</vt:lpstr>
      <vt:lpstr>PyCharm Debugger</vt:lpstr>
      <vt:lpstr>Watch</vt:lpstr>
      <vt:lpstr>Stack Trace</vt:lpstr>
      <vt:lpstr>Step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COMP1516</dc:title>
  <dc:creator>jason harrison</dc:creator>
  <cp:lastModifiedBy>Mathew Linder</cp:lastModifiedBy>
  <cp:revision>121</cp:revision>
  <dcterms:created xsi:type="dcterms:W3CDTF">2020-08-25T23:05:09Z</dcterms:created>
  <dcterms:modified xsi:type="dcterms:W3CDTF">2021-06-02T00:31:40Z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