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70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72" r:id="rId12"/>
    <p:sldId id="285" r:id="rId13"/>
    <p:sldId id="287" r:id="rId14"/>
    <p:sldId id="286" r:id="rId15"/>
    <p:sldId id="277" r:id="rId16"/>
    <p:sldId id="288" r:id="rId17"/>
    <p:sldId id="273" r:id="rId18"/>
    <p:sldId id="289" r:id="rId19"/>
    <p:sldId id="290" r:id="rId20"/>
    <p:sldId id="29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943-426B-4098-8AAF-5FFF3B9A6918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2CD2-81C7-4AFB-A375-984BE9C08E11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5031-C2AA-4818-856F-FAC82AEA72F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A98A-6A02-449E-A32D-E17A0D76A971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67AA-B462-4C21-A34C-918D08A217A7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A7A5-0764-4EEC-BD0D-98379B663FDC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7E72-CC37-4D5C-A8AC-6B32DE18D18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70A-B13F-4203-A622-8E7EB392B9CF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44CE-520E-4EE0-9093-C86D3BE19C50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902-6B83-4772-9CAB-F088438BDFD9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1D87-5239-4D22-B5CD-2C09DF2C4E14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7AA2-CD73-43B7-AD01-A7FFD8EFC86A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2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Example: Array and Foreach Loop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10515600" cy="528492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class Mathematics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</a:t>
            </a:r>
            <a:r>
              <a:rPr lang="en-CA">
                <a:highlight>
                  <a:srgbClr val="FFFF00"/>
                </a:highlight>
              </a:rPr>
              <a:t>double</a:t>
            </a:r>
            <a:r>
              <a:rPr lang="en-CA"/>
              <a:t>[]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Mathematics()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 = new double[4];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mathematicalConstants[0] = 3.14159;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mathematicalConstants[1] = 1.41421;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mathematicalConstants[2] = 1.61803;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mathematicalConstants[3] = 2.71828;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FFFF00"/>
                </a:highlight>
              </a:rPr>
              <a:t>double</a:t>
            </a:r>
            <a:r>
              <a:rPr lang="en-CA"/>
              <a:t> </a:t>
            </a:r>
            <a:r>
              <a:rPr lang="en-CA">
                <a:highlight>
                  <a:srgbClr val="00FF00"/>
                </a:highlight>
              </a:rPr>
              <a:t>constant</a:t>
            </a:r>
            <a:r>
              <a:rPr lang="en-CA"/>
              <a:t>: </a:t>
            </a:r>
            <a:r>
              <a:rPr lang="en-CA">
                <a:highlight>
                  <a:srgbClr val="00FFFF"/>
                </a:highlight>
              </a:rPr>
              <a:t>mathematicalConstants</a:t>
            </a:r>
            <a:r>
              <a:rPr lang="en-CA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</a:t>
            </a:r>
            <a:r>
              <a:rPr lang="en-CA">
                <a:highlight>
                  <a:srgbClr val="00FF00"/>
                </a:highlight>
              </a:rPr>
              <a:t>constant</a:t>
            </a:r>
            <a:r>
              <a:rPr lang="en-CA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main(final 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Mathematics math = new Mathematics();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3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E374-B2BC-49F5-93B6-7B313ADE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246DF7-A513-404D-8C71-360FA5B5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 Collections include three types:</a:t>
            </a:r>
          </a:p>
          <a:p>
            <a:pPr lvl="1"/>
            <a:r>
              <a:rPr lang="en-US" b="1"/>
              <a:t>List</a:t>
            </a:r>
          </a:p>
          <a:p>
            <a:pPr lvl="1"/>
            <a:r>
              <a:rPr lang="en-US" b="1"/>
              <a:t>Set</a:t>
            </a:r>
          </a:p>
          <a:p>
            <a:pPr lvl="1"/>
            <a:r>
              <a:rPr lang="en-US" b="1"/>
              <a:t>Map</a:t>
            </a:r>
          </a:p>
          <a:p>
            <a:pPr lvl="1"/>
            <a:r>
              <a:rPr lang="en-US"/>
              <a:t>(Array is NOT a collection type)</a:t>
            </a:r>
          </a:p>
          <a:p>
            <a:endParaRPr lang="en-US"/>
          </a:p>
          <a:p>
            <a:r>
              <a:rPr lang="en-US"/>
              <a:t>There are different subclasses (subtypes) of each of these, too:</a:t>
            </a:r>
          </a:p>
          <a:p>
            <a:pPr lvl="1"/>
            <a:r>
              <a:rPr lang="en-US"/>
              <a:t>ArrayList</a:t>
            </a:r>
          </a:p>
          <a:p>
            <a:pPr lvl="1"/>
            <a:r>
              <a:rPr lang="en-US"/>
              <a:t>HashMap</a:t>
            </a:r>
          </a:p>
          <a:p>
            <a:endParaRPr lang="en-US"/>
          </a:p>
          <a:p>
            <a:r>
              <a:rPr lang="en-US"/>
              <a:t>Java collections can contain only references (not primitives)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1F75DC-6FF6-4FDA-8404-E34B70FB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96203B-E110-42CE-908E-81D6184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377A-BCFE-47F7-8A83-8ADBB22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91C7-361A-4B06-8367-26E1E329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is a subtype of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it from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it as an instance variable (or local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Parameterize its type (e.g. the </a:t>
            </a:r>
            <a:r>
              <a:rPr lang="en-US" dirty="0" err="1"/>
              <a:t>ArrayList</a:t>
            </a:r>
            <a:r>
              <a:rPr lang="en-US" dirty="0"/>
              <a:t> below stores only String references)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Instantiate it in the constructor (for example)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its remove(), add(), get(), size() methods (RAGS).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CarLot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final </a:t>
            </a:r>
            <a:r>
              <a:rPr lang="en-US" dirty="0" err="1"/>
              <a:t>ArrayList</a:t>
            </a:r>
            <a:r>
              <a:rPr lang="en-US" dirty="0"/>
              <a:t>&lt;String&gt; cars;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CarLot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cars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7B24-9FC2-4EC7-9FF1-010021E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E502E-B8B2-493D-9B1D-6073004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4363"/>
            <a:ext cx="10515600" cy="665794"/>
          </a:xfrm>
        </p:spPr>
        <p:txBody>
          <a:bodyPr>
            <a:normAutofit fontScale="90000"/>
          </a:bodyPr>
          <a:lstStyle/>
          <a:p>
            <a:r>
              <a:rPr lang="en-US"/>
              <a:t>Java ArrayList: ArrayList + Foreach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3401"/>
            <a:ext cx="5157787" cy="473974"/>
          </a:xfrm>
        </p:spPr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964" y="1870102"/>
            <a:ext cx="5656612" cy="412774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# tuple and list of book titles</a:t>
            </a:r>
          </a:p>
          <a:p>
            <a:pPr marL="0" indent="0">
              <a:buNone/>
            </a:pPr>
            <a:r>
              <a:rPr lang="en-US"/>
              <a:t>book_titles = ("getting things done", "python for everybody", "the four-hour workweek")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more_book_titles = []</a:t>
            </a:r>
          </a:p>
          <a:p>
            <a:pPr marL="0" indent="0">
              <a:buNone/>
            </a:pPr>
            <a:r>
              <a:rPr lang="en-US"/>
              <a:t>more_book_titles.append("getting real")</a:t>
            </a:r>
          </a:p>
          <a:p>
            <a:pPr marL="0" indent="0">
              <a:buNone/>
            </a:pPr>
            <a:r>
              <a:rPr lang="en-US"/>
              <a:t>more_book_titles.append("the $100 startup")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all_book_titles = list(book_titles) + more_book_titles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title in all_book_titles:</a:t>
            </a:r>
          </a:p>
          <a:p>
            <a:pPr marL="0" indent="0">
              <a:buNone/>
            </a:pPr>
            <a:r>
              <a:rPr lang="en-US"/>
              <a:t>    print(title)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744690"/>
            <a:ext cx="5183188" cy="473974"/>
          </a:xfrm>
        </p:spPr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146876"/>
            <a:ext cx="6263235" cy="557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public class BookStore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private final ArrayList&lt;String&gt; titles;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public BookStore()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titles.add("getting things done");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titles.add("the four-hour workweek");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titles.add("getting real");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titles.add("the $100 startup");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if(titles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for(final String title: titles)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    System.out.println(title.toLowerCase());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    BookStore b = new BookStore();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  <a:p>
            <a:pPr marL="0" indent="0">
              <a:spcBef>
                <a:spcPts val="0"/>
              </a:spcBef>
              <a:buNone/>
            </a:pPr>
            <a:r>
              <a:rPr lang="en-US" sz="1100"/>
              <a:t>*An ArrayList can “always” add more elements into it.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3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Collections: Iterator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Iterator rules: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Import from java.util: </a:t>
            </a:r>
            <a:r>
              <a:rPr lang="en-US" b="1"/>
              <a:t>import java.util.Iterator; </a:t>
            </a:r>
            <a:r>
              <a:rPr lang="en-US"/>
              <a:t>at top of the class</a:t>
            </a:r>
            <a:endParaRPr lang="en-US" b="1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Declare as </a:t>
            </a:r>
            <a:r>
              <a:rPr lang="en-US" u="sng"/>
              <a:t>local</a:t>
            </a:r>
            <a:r>
              <a:rPr lang="en-US"/>
              <a:t> variable inside a method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Parameterize the iterator (whatever type is in the collection)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/>
              <a:t>Combine with while loop: while it.hasNext() next()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ArrayList: ArrayList + Iterator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3401"/>
            <a:ext cx="5157787" cy="473974"/>
          </a:xfrm>
        </p:spPr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0103"/>
            <a:ext cx="5354639" cy="36845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# tuple and list of book titles</a:t>
            </a:r>
          </a:p>
          <a:p>
            <a:pPr marL="0" indent="0">
              <a:buNone/>
            </a:pPr>
            <a:r>
              <a:rPr lang="en-US"/>
              <a:t>book_titles = ("getting things done", "python for everybody", "the four-hour workweek")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more_book_titles = []</a:t>
            </a:r>
          </a:p>
          <a:p>
            <a:pPr marL="0" indent="0">
              <a:buNone/>
            </a:pPr>
            <a:r>
              <a:rPr lang="en-US"/>
              <a:t>more_book_titles.append("getting real")</a:t>
            </a:r>
          </a:p>
          <a:p>
            <a:pPr marL="0" indent="0">
              <a:buNone/>
            </a:pPr>
            <a:r>
              <a:rPr lang="en-US"/>
              <a:t>more_book_titles.append("the $100 startup")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all_book_titles = list(book_titles) + more_book_titles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title in all_book_titles:</a:t>
            </a:r>
          </a:p>
          <a:p>
            <a:pPr marL="0" indent="0">
              <a:buNone/>
            </a:pPr>
            <a:r>
              <a:rPr lang="en-US"/>
              <a:t>    print(title)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83401"/>
            <a:ext cx="5183188" cy="473974"/>
          </a:xfrm>
        </p:spPr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870103"/>
            <a:ext cx="6263235" cy="4622772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import java.util.Iterator;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public class BookStore2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private final ArrayList&lt;</a:t>
            </a:r>
            <a:r>
              <a:rPr lang="en-US">
                <a:highlight>
                  <a:srgbClr val="FFFF00"/>
                </a:highlight>
              </a:rPr>
              <a:t>String</a:t>
            </a:r>
            <a:r>
              <a:rPr lang="en-US"/>
              <a:t>&gt; </a:t>
            </a:r>
            <a:r>
              <a:rPr lang="en-US">
                <a:highlight>
                  <a:srgbClr val="00FFFF"/>
                </a:highlight>
              </a:rPr>
              <a:t>titles</a:t>
            </a:r>
            <a:r>
              <a:rPr lang="en-US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BookStore2()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lang="en-US">
                <a:highlight>
                  <a:srgbClr val="00FFFF"/>
                </a:highlight>
              </a:rPr>
              <a:t>titles</a:t>
            </a:r>
            <a:r>
              <a:rPr lang="en-US"/>
              <a:t> = new ArrayList&lt;&gt;();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titles.add("getting things done");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titles.add("the four-hour workweek");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titles.add("getting real");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titles.add("the $100 startup");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if(titles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    </a:t>
            </a:r>
            <a:r>
              <a:rPr lang="en-US" b="1"/>
              <a:t>Iterator&lt;</a:t>
            </a:r>
            <a:r>
              <a:rPr lang="en-US" b="1">
                <a:highlight>
                  <a:srgbClr val="FFFF00"/>
                </a:highlight>
              </a:rPr>
              <a:t>String</a:t>
            </a:r>
            <a:r>
              <a:rPr lang="en-US" b="1"/>
              <a:t>&gt; it = </a:t>
            </a:r>
            <a:r>
              <a:rPr lang="en-US" b="1">
                <a:highlight>
                  <a:srgbClr val="00FFFF"/>
                </a:highlight>
              </a:rPr>
              <a:t>titles</a:t>
            </a:r>
            <a:r>
              <a:rPr lang="en-US" b="1"/>
              <a:t>.iterator();</a:t>
            </a:r>
          </a:p>
          <a:p>
            <a:pPr marL="0" indent="0">
              <a:spcBef>
                <a:spcPts val="0"/>
              </a:spcBef>
              <a:buNone/>
            </a:pPr>
            <a:endParaRPr lang="en-US" b="1"/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while(it.hasNext())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String title = it.next();  // also advances the iterator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    System.out.println(title);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BookStore2 b = new BookStore2();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9651"/>
          </a:xfrm>
        </p:spPr>
        <p:txBody>
          <a:bodyPr/>
          <a:lstStyle/>
          <a:p>
            <a:r>
              <a:rPr lang="en-US"/>
              <a:t>New Example: ArrayList + Iterator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938BF6-9AC4-4186-BB4A-D92C35ED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81549"/>
              </p:ext>
            </p:extLst>
          </p:nvPr>
        </p:nvGraphicFramePr>
        <p:xfrm>
          <a:off x="582626" y="772795"/>
          <a:ext cx="11458323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581">
                  <a:extLst>
                    <a:ext uri="{9D8B030D-6E8A-4147-A177-3AD203B41FA5}">
                      <a16:colId xmlns:a16="http://schemas.microsoft.com/office/drawing/2014/main" val="883625251"/>
                    </a:ext>
                  </a:extLst>
                </a:gridCol>
                <a:gridCol w="3753105">
                  <a:extLst>
                    <a:ext uri="{9D8B030D-6E8A-4147-A177-3AD203B41FA5}">
                      <a16:colId xmlns:a16="http://schemas.microsoft.com/office/drawing/2014/main" val="791271092"/>
                    </a:ext>
                  </a:extLst>
                </a:gridCol>
                <a:gridCol w="3440715">
                  <a:extLst>
                    <a:ext uri="{9D8B030D-6E8A-4147-A177-3AD203B41FA5}">
                      <a16:colId xmlns:a16="http://schemas.microsoft.com/office/drawing/2014/main" val="941838257"/>
                    </a:ext>
                  </a:extLst>
                </a:gridCol>
                <a:gridCol w="1399922">
                  <a:extLst>
                    <a:ext uri="{9D8B030D-6E8A-4147-A177-3AD203B41FA5}">
                      <a16:colId xmlns:a16="http://schemas.microsoft.com/office/drawing/2014/main" val="208976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Television.java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ElectronicsStore.java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Main.java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Output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/>
                        <a:t>class Television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private String manufacturer;</a:t>
                      </a:r>
                    </a:p>
                    <a:p>
                      <a:r>
                        <a:rPr lang="en-CA" sz="1200"/>
                        <a:t>    private int inches;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Television(String manufacturer,  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int inches)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this.manufacturer = manufacturer;</a:t>
                      </a:r>
                    </a:p>
                    <a:p>
                      <a:r>
                        <a:rPr lang="en-CA" sz="1200"/>
                        <a:t>        this.inches = inches;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String getManufacturer()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return manufacturer;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int getScreenSizeInches()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return inches;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import java.util.ArrayList;</a:t>
                      </a:r>
                    </a:p>
                    <a:p>
                      <a:r>
                        <a:rPr lang="en-CA" sz="1200"/>
                        <a:t>import java.util.Iterator;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class ElectronicsStore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private ArrayList&lt;Television&gt; televisions;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ElectronicsStore()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televisions = new ArrayList&lt;&gt;();</a:t>
                      </a:r>
                    </a:p>
                    <a:p>
                      <a:r>
                        <a:rPr lang="en-CA" sz="1200"/>
                        <a:t>        televisions.add(new Television("Panasonic", 82));</a:t>
                      </a:r>
                    </a:p>
                    <a:p>
                      <a:r>
                        <a:rPr lang="en-CA" sz="1200"/>
                        <a:t>        televisions.add(new Television("Sony", 55));</a:t>
                      </a:r>
                    </a:p>
                    <a:p>
                      <a:r>
                        <a:rPr lang="en-CA" sz="1200"/>
                        <a:t>        televisions.add(new Television("BENQ", 32));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public void listAllTelevisions()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Iterator&lt;Television&gt; it = televisions.iterator();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while(it.hasNext())</a:t>
                      </a:r>
                    </a:p>
                    <a:p>
                      <a:r>
                        <a:rPr lang="en-CA" sz="1200"/>
                        <a:t>        {</a:t>
                      </a:r>
                    </a:p>
                    <a:p>
                      <a:r>
                        <a:rPr lang="en-CA" sz="1200"/>
                        <a:t>            Television tv = it.next();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    System.out.println((tv.getManufacturer() + " " +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             tv.getScreenSizeInches() + " </a:t>
                      </a:r>
                      <a:br>
                        <a:rPr lang="en-CA" sz="1200"/>
                      </a:br>
                      <a:r>
                        <a:rPr lang="en-CA" sz="1200"/>
                        <a:t>                                               in"));</a:t>
                      </a:r>
                    </a:p>
                    <a:p>
                      <a:r>
                        <a:rPr lang="en-CA" sz="1200"/>
                        <a:t>        }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public class Main</a:t>
                      </a:r>
                    </a:p>
                    <a:p>
                      <a:r>
                        <a:rPr lang="en-CA" sz="1200"/>
                        <a:t>{</a:t>
                      </a:r>
                    </a:p>
                    <a:p>
                      <a:r>
                        <a:rPr lang="en-CA" sz="1200"/>
                        <a:t>    public static void main(String[] args)</a:t>
                      </a:r>
                    </a:p>
                    <a:p>
                      <a:r>
                        <a:rPr lang="en-CA" sz="1200"/>
                        <a:t>    {</a:t>
                      </a:r>
                    </a:p>
                    <a:p>
                      <a:r>
                        <a:rPr lang="en-CA" sz="1200"/>
                        <a:t>        ElectronicsStore store = new ElectronicsStore();</a:t>
                      </a:r>
                    </a:p>
                    <a:p>
                      <a:endParaRPr lang="en-CA" sz="1200"/>
                    </a:p>
                    <a:p>
                      <a:r>
                        <a:rPr lang="en-CA" sz="1200"/>
                        <a:t>        store.listAllTelevisions();</a:t>
                      </a:r>
                    </a:p>
                    <a:p>
                      <a:r>
                        <a:rPr lang="en-CA" sz="1200"/>
                        <a:t>    }</a:t>
                      </a:r>
                    </a:p>
                    <a:p>
                      <a:r>
                        <a:rPr lang="en-CA" sz="1200"/>
                        <a:t>}</a:t>
                      </a:r>
                    </a:p>
                    <a:p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Panasonic 82 in</a:t>
                      </a:r>
                    </a:p>
                    <a:p>
                      <a:r>
                        <a:rPr lang="en-US" sz="1200"/>
                        <a:t>Sony 55 in</a:t>
                      </a:r>
                    </a:p>
                    <a:p>
                      <a:r>
                        <a:rPr lang="en-US" sz="1200"/>
                        <a:t>BENQ 32 in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9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759-4F1E-47F9-B667-7EECC6C2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RAGS: remove, add, get, size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6FE1-D897-47F6-B3F0-A86E8436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6353"/>
            <a:ext cx="5157787" cy="394335"/>
          </a:xfrm>
        </p:spPr>
        <p:txBody>
          <a:bodyPr>
            <a:normAutofit lnSpcReduction="10000"/>
          </a:bodyPr>
          <a:lstStyle/>
          <a:p>
            <a:r>
              <a:rPr lang="en-US"/>
              <a:t>car_lot.py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5371-E570-4C72-A695-563F13BC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3557"/>
            <a:ext cx="5157787" cy="44161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cars = ['viper', 'accord', 'beetle']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cars.</a:t>
            </a:r>
            <a:r>
              <a:rPr lang="en-US" b="1"/>
              <a:t>append</a:t>
            </a:r>
            <a:r>
              <a:rPr lang="en-US"/>
              <a:t>("charger")</a:t>
            </a:r>
          </a:p>
          <a:p>
            <a:pPr marL="0" indent="0">
              <a:buNone/>
            </a:pPr>
            <a:r>
              <a:rPr lang="en-US"/>
              <a:t>cars.</a:t>
            </a:r>
            <a:r>
              <a:rPr lang="en-US" b="1"/>
              <a:t>remove</a:t>
            </a:r>
            <a:r>
              <a:rPr lang="en-US"/>
              <a:t>("accord")</a:t>
            </a:r>
          </a:p>
          <a:p>
            <a:pPr marL="0" indent="0">
              <a:buNone/>
            </a:pPr>
            <a:r>
              <a:rPr lang="en-US"/>
              <a:t>print(</a:t>
            </a:r>
            <a:r>
              <a:rPr lang="en-US" b="1"/>
              <a:t>len</a:t>
            </a:r>
            <a:r>
              <a:rPr lang="en-US"/>
              <a:t>(cars))</a:t>
            </a:r>
          </a:p>
          <a:p>
            <a:pPr marL="0" indent="0">
              <a:buNone/>
            </a:pPr>
            <a:r>
              <a:rPr lang="en-US"/>
              <a:t>print(</a:t>
            </a:r>
            <a:r>
              <a:rPr lang="en-US" b="1"/>
              <a:t>cars[2]</a:t>
            </a:r>
            <a:r>
              <a:rPr lang="en-US"/>
              <a:t>) # equivalent to java’s “get”</a:t>
            </a:r>
          </a:p>
          <a:p>
            <a:pPr marL="0" indent="0">
              <a:buNone/>
            </a:pPr>
            <a:r>
              <a:rPr lang="en-US"/>
              <a:t>print(cars)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charger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['viper', 'beetle', 'charger']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D0CA6-3955-4B30-B0DC-826A7A75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867" y="1296353"/>
            <a:ext cx="5183188" cy="477204"/>
          </a:xfrm>
        </p:spPr>
        <p:txBody>
          <a:bodyPr>
            <a:normAutofit lnSpcReduction="10000"/>
          </a:bodyPr>
          <a:lstStyle/>
          <a:p>
            <a:r>
              <a:rPr lang="en-US"/>
              <a:t>CarLot.java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08CA-7850-43F0-8E0A-0A5AB80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3557"/>
            <a:ext cx="5183188" cy="4719318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java.util.ArrayList;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class CarLot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ArrayList&lt;String&gt; cars;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CarLot()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</a:t>
            </a:r>
            <a:r>
              <a:rPr lang="en-CA" b="1"/>
              <a:t>add</a:t>
            </a:r>
            <a:r>
              <a:rPr lang="en-CA"/>
              <a:t>("viper");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cars.add("accord");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cars.add("beetle");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cars.add("charger");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cars.</a:t>
            </a:r>
            <a:r>
              <a:rPr lang="en-CA" b="1"/>
              <a:t>remove</a:t>
            </a:r>
            <a:r>
              <a:rPr lang="en-CA"/>
              <a:t>("accord");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System.out.println(cars.</a:t>
            </a:r>
            <a:r>
              <a:rPr lang="en-CA" b="1"/>
              <a:t>size</a:t>
            </a:r>
            <a:r>
              <a:rPr lang="en-CA"/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System.out.println(cars.</a:t>
            </a:r>
            <a:r>
              <a:rPr lang="en-CA" b="1"/>
              <a:t>get</a:t>
            </a:r>
            <a:r>
              <a:rPr lang="en-CA"/>
              <a:t>(2));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System.out.println(cars);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CarLot carLot = new CarLot();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charger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[viper, beetle, charger]</a:t>
            </a:r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DD97CA-3EC8-4FE4-9243-5EAA0316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E2F60-9AEE-4E0A-AA13-25844A1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0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2FFB-1325-4CBB-ABF9-8718AC1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 and Iterating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9253-003D-4CCA-A5A7-C488DADA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collections can be iterated similarly to one another, regardless of the underlying collection type: </a:t>
            </a:r>
          </a:p>
          <a:p>
            <a:r>
              <a:rPr lang="en-US"/>
              <a:t>Sets, lists, and maps can </a:t>
            </a:r>
            <a:r>
              <a:rPr lang="en-US" b="1" u="sng"/>
              <a:t>all</a:t>
            </a:r>
            <a:r>
              <a:rPr lang="en-US"/>
              <a:t> use foreach loops and iterators</a:t>
            </a:r>
          </a:p>
          <a:p>
            <a:endParaRPr lang="en-US"/>
          </a:p>
          <a:p>
            <a:r>
              <a:rPr lang="en-US"/>
              <a:t>ArrayList has RAGS (remove, add, get, size) methods</a:t>
            </a:r>
          </a:p>
          <a:p>
            <a:r>
              <a:rPr lang="en-US"/>
              <a:t>HashMap has RPGS (remove, </a:t>
            </a:r>
            <a:r>
              <a:rPr lang="en-US" u="sng"/>
              <a:t>put</a:t>
            </a:r>
            <a:r>
              <a:rPr lang="en-US"/>
              <a:t>, get, size) methods (and </a:t>
            </a:r>
            <a:r>
              <a:rPr lang="en-US" b="1"/>
              <a:t>keySet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Maps, like python dictionaries, have no duplicate keys and no order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64578-21E8-4061-96B5-857C566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760F-2DE0-46D6-B08F-6B6EFE3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2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15-5873-44FD-98B6-A2A393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vs. Map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0F53-08AF-4CB3-8D30-C0C90F5B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32426"/>
            <a:ext cx="5157787" cy="441606"/>
          </a:xfrm>
        </p:spPr>
        <p:txBody>
          <a:bodyPr/>
          <a:lstStyle/>
          <a:p>
            <a:r>
              <a:rPr lang="en-US"/>
              <a:t>number_list.py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A67EA-83F2-47A8-9EC8-DB397FB3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2"/>
            <a:ext cx="5157787" cy="44156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numbers = {1: "one", 2: "two", 500: "five hundred", 730: "seven hundred thirty"}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print(numbers[500])</a:t>
            </a:r>
          </a:p>
          <a:p>
            <a:pPr marL="0" indent="0">
              <a:buNone/>
            </a:pPr>
            <a:r>
              <a:rPr lang="en-US"/>
              <a:t>del(numbers[500])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num in numbers:                  # gets each KEY </a:t>
            </a:r>
          </a:p>
          <a:p>
            <a:pPr marL="0" indent="0">
              <a:buNone/>
            </a:pPr>
            <a:r>
              <a:rPr lang="en-US"/>
              <a:t>    print(num)</a:t>
            </a:r>
          </a:p>
          <a:p>
            <a:pPr marL="0" indent="0">
              <a:buNone/>
            </a:pPr>
            <a:r>
              <a:rPr lang="en-US"/>
              <a:t>    </a:t>
            </a:r>
          </a:p>
          <a:p>
            <a:pPr marL="0" indent="0">
              <a:buNone/>
            </a:pPr>
            <a:r>
              <a:rPr lang="en-US"/>
              <a:t>for key, value in numbers.items():</a:t>
            </a:r>
          </a:p>
          <a:p>
            <a:pPr marL="0" indent="0">
              <a:buNone/>
            </a:pPr>
            <a:r>
              <a:rPr lang="en-US"/>
              <a:t>    print("key is ", key, " and value is ", value)</a:t>
            </a:r>
          </a:p>
          <a:p>
            <a:pPr marL="0" indent="0"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five hundred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730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1  and value is 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2  and value is  two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key is  730  and value is  seven hundred thirty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615418-6962-4B90-929B-B853C076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332426"/>
            <a:ext cx="5183188" cy="441606"/>
          </a:xfrm>
        </p:spPr>
        <p:txBody>
          <a:bodyPr/>
          <a:lstStyle/>
          <a:p>
            <a:r>
              <a:rPr lang="en-US"/>
              <a:t>NumberList.java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BCC1A-0D21-4BFB-9DAE-886EC140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4032"/>
            <a:ext cx="5183188" cy="4415631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java.util.HashMap;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import java.util.Set;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class NumberList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final HashMap&lt;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, String&gt; numbers;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NumberList()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 = new HashMap&lt;&gt;();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numbers.put(1, "one");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numbers.put(2, "two");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numbers.put(500, "five hundred");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numbers.put(730, "seven hundred thirty");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System.out.println(numbers.get(500));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numbers.remove(500);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Set&lt;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&gt; allOfTheKeys = numbers.keySet();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 key: allOfTheKeys)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for(</a:t>
            </a:r>
            <a:r>
              <a:rPr lang="en-CA">
                <a:highlight>
                  <a:srgbClr val="00FFFF"/>
                </a:highlight>
              </a:rPr>
              <a:t>Integer</a:t>
            </a:r>
            <a:r>
              <a:rPr lang="en-CA"/>
              <a:t> key: allOfTheKeys)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System.out.println("key is " + key + " and value is " + </a:t>
            </a:r>
            <a:r>
              <a:rPr lang="en-CA">
                <a:highlight>
                  <a:srgbClr val="FFFF00"/>
                </a:highlight>
              </a:rPr>
              <a:t>numbers.get(key)</a:t>
            </a:r>
            <a:r>
              <a:rPr lang="en-CA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static void main(String[] args)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NumberList numList = new NumberList();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C599-04F8-43CC-807C-59829BA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C489-BC3E-43E9-8A60-25F6BFD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1 introduction: try to pass some AddressTest tests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Java to Python: containers and iteration </a:t>
            </a: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to, and comparison with, Java collections and iterating techniques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A15-5873-44FD-98B6-A2A3931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example: Dictionary vs. Map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20F53-08AF-4CB3-8D30-C0C90F5B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69" y="1290754"/>
            <a:ext cx="5157787" cy="441606"/>
          </a:xfrm>
        </p:spPr>
        <p:txBody>
          <a:bodyPr/>
          <a:lstStyle/>
          <a:p>
            <a:r>
              <a:rPr lang="en-US"/>
              <a:t>student.py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A67EA-83F2-47A8-9EC8-DB397FB3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689" y="1660855"/>
            <a:ext cx="5157787" cy="1268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/>
              <a:t>class Student: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def __init__(self, last_name, student_number, year_born, grade_point_average):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self.last_name = last_name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self.student_id = student_number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self.year_of_birth = year_born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        self.gpa = grade_point_average</a:t>
            </a:r>
            <a:endParaRPr lang="en-CA" sz="1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615418-6962-4B90-929B-B853C076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24258" y="1347744"/>
            <a:ext cx="5183188" cy="441606"/>
          </a:xfrm>
        </p:spPr>
        <p:txBody>
          <a:bodyPr/>
          <a:lstStyle/>
          <a:p>
            <a:r>
              <a:rPr lang="en-US"/>
              <a:t>Student.java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BCC1A-0D21-4BFB-9DAE-886EC140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24258" y="1815703"/>
            <a:ext cx="3129142" cy="4415631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public class 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String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String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int yearOfBirth;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  <a:r>
              <a:rPr lang="en-CA" b="1"/>
              <a:t>private</a:t>
            </a:r>
            <a:r>
              <a:rPr lang="en-CA"/>
              <a:t> double gpa;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Student(String lastName, String studentNumber, </a:t>
            </a:r>
            <a:br>
              <a:rPr lang="en-CA"/>
            </a:br>
            <a:r>
              <a:rPr lang="en-CA"/>
              <a:t>                                int yearBorn, double grade_point_average)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this.lastName =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this.studentNumber =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this.yearOfBirth = yearBorn;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this.gpa = grade_point_average;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String getLastName()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lastName;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String getStudentNumber()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studentNumber;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int getYearOfBirth()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yearOfBirth;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public double getGpa()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return gpa;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  <a:r>
              <a:rPr lang="en-CA" b="1"/>
              <a:t>public void setGpa(double gpa)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this.gpa = gpa;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CC599-04F8-43CC-807C-59829BA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C489-BC3E-43E9-8A60-25F6BFD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DA931F9-4833-4BF8-89CA-7DF2DE0472D3}"/>
              </a:ext>
            </a:extLst>
          </p:cNvPr>
          <p:cNvSpPr txBox="1">
            <a:spLocks/>
          </p:cNvSpPr>
          <p:nvPr/>
        </p:nvSpPr>
        <p:spPr>
          <a:xfrm>
            <a:off x="127689" y="3028090"/>
            <a:ext cx="5157787" cy="44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school.py</a:t>
            </a:r>
            <a:endParaRPr lang="en-CA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3E6F317-41CC-40A2-88D2-E1F7E9769BB1}"/>
              </a:ext>
            </a:extLst>
          </p:cNvPr>
          <p:cNvSpPr txBox="1">
            <a:spLocks/>
          </p:cNvSpPr>
          <p:nvPr/>
        </p:nvSpPr>
        <p:spPr>
          <a:xfrm>
            <a:off x="67870" y="3469696"/>
            <a:ext cx="5217606" cy="282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from student import Student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def main():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student1 = Student("woods", "A00111222", 1975, 3.9)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student2 = Student("gates", "A00333444", 1955, 3.8)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students = {"A00111222": student1, “A00333444": student2}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students["A00333444"].gpa = 4.0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for key, value in students.items():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    print("st #", key, " is ", value.last_name, " with gpa ", value.gpa)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if __name__ == "__main__":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/>
              <a:t>    main()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5C60442-86B2-4BAA-90D0-49F37F5BF848}"/>
              </a:ext>
            </a:extLst>
          </p:cNvPr>
          <p:cNvSpPr txBox="1">
            <a:spLocks/>
          </p:cNvSpPr>
          <p:nvPr/>
        </p:nvSpPr>
        <p:spPr>
          <a:xfrm>
            <a:off x="8000779" y="1340693"/>
            <a:ext cx="5183188" cy="441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School.java</a:t>
            </a:r>
            <a:endParaRPr lang="en-CA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DF1829F-6C95-4985-A1B8-C80D029C517D}"/>
              </a:ext>
            </a:extLst>
          </p:cNvPr>
          <p:cNvSpPr txBox="1">
            <a:spLocks/>
          </p:cNvSpPr>
          <p:nvPr/>
        </p:nvSpPr>
        <p:spPr>
          <a:xfrm>
            <a:off x="8000779" y="1782299"/>
            <a:ext cx="3676028" cy="477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import java.util.HashMap;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import java.util.Set;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class School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private HashMap&lt;String, Student&gt; students;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School()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 = new HashMap&lt;&gt;();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 student1 = new Student("woods", </a:t>
            </a:r>
            <a:br>
              <a:rPr lang="en-CA"/>
            </a:br>
            <a:r>
              <a:rPr lang="en-CA"/>
              <a:t>                                               "A00111222", 1975, 3.9);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 student2 = new Student("gates", </a:t>
            </a:r>
            <a:br>
              <a:rPr lang="en-CA"/>
            </a:br>
            <a:r>
              <a:rPr lang="en-CA"/>
              <a:t>                                               "A00333444", 1955, 3.8);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students.put("A00111222", student1);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students.put("A00333444", student2);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students.get("A00333444").setGpa(4.0);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Set&lt;String&gt; keys = students.keySet();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for(String key: keys)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    Student student = students.get(key);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    System.out.println("st #" + key + " is " + </a:t>
            </a:r>
            <a:br>
              <a:rPr lang="en-CA"/>
            </a:br>
            <a:r>
              <a:rPr lang="en-CA"/>
              <a:t>                       student.getLastName() + " with gpa " + </a:t>
            </a:r>
            <a:br>
              <a:rPr lang="en-CA"/>
            </a:br>
            <a:r>
              <a:rPr lang="en-CA"/>
              <a:t>                       student.getGpa());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public static void main(String[] args)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    School school = new School();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    }</a:t>
            </a:r>
            <a:endParaRPr lang="en-CA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72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2a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Do with a different partner than lab 1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4C5E-1C2E-4C3E-8A46-0D245954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Lab 2b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AE26-C1F6-4695-B0A2-1854AB67C6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Do alone (at home)</a:t>
            </a:r>
          </a:p>
          <a:p>
            <a:r>
              <a:rPr lang="en-US"/>
              <a:t>Due before the start of next lesson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382-7713-4AB3-8A42-4FCBC35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1847D9-5E72-4A83-9075-18E9C5AE3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5558F8-4ADC-4B70-9DBD-9C86EEA50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Tuple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Dictionary</a:t>
            </a:r>
          </a:p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A0D62-8FE7-4E36-8EA4-338ED404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Java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66789-2B68-4F3E-A45F-620E30312A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or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1E1A1-A729-416E-8482-254A7C9F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3075-4F51-4BD3-84F1-3A96F582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Array: Simple Array of Strings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7215"/>
            <a:ext cx="5157787" cy="498250"/>
          </a:xfrm>
        </p:spPr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46" y="1853918"/>
            <a:ext cx="5157787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book_titles</a:t>
            </a:r>
            <a:r>
              <a:rPr lang="en-US" sz="2400" dirty="0"/>
              <a:t> = ("getting things done",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"python for everybody",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"the four-hour workweek")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CA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9420" y="1367215"/>
            <a:ext cx="5183188" cy="498251"/>
          </a:xfrm>
        </p:spPr>
        <p:txBody>
          <a:bodyPr/>
          <a:lstStyle/>
          <a:p>
            <a:r>
              <a:rPr lang="en-US" dirty="0"/>
              <a:t>BookStore.java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9420" y="1865465"/>
            <a:ext cx="5478308" cy="42164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public class </a:t>
            </a:r>
            <a:r>
              <a:rPr lang="en-CA" dirty="0" err="1"/>
              <a:t>BookStore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BookStore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 = new String[2];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[0] = "getting real";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[1] = "the $100 </a:t>
            </a:r>
            <a:r>
              <a:rPr lang="en-CA" dirty="0" err="1"/>
              <a:t>startup</a:t>
            </a:r>
            <a:r>
              <a:rPr lang="en-CA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bookTitles</a:t>
            </a:r>
            <a:r>
              <a:rPr lang="en-CA" dirty="0"/>
              <a:t>[0] = "the 5AM club";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* </a:t>
            </a:r>
            <a:r>
              <a:rPr lang="en-CA" dirty="0" err="1"/>
              <a:t>bookTitles</a:t>
            </a:r>
            <a:r>
              <a:rPr lang="en-CA" dirty="0"/>
              <a:t> will now always be length 2; it is not possible to add more Strings to it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4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More Arrays of Strings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79" y="1354019"/>
            <a:ext cx="5157787" cy="519312"/>
          </a:xfrm>
        </p:spPr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589" y="2501072"/>
            <a:ext cx="463561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# tuple and list of book titles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book_titles</a:t>
            </a:r>
            <a:r>
              <a:rPr lang="en-US" sz="3400" dirty="0"/>
              <a:t> = ("getting things done",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                          "python for everybody",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/>
              <a:t>                          "the four-hour workweek")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</a:t>
            </a:r>
            <a:r>
              <a:rPr lang="en-US" sz="3400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more_book_titles.append</a:t>
            </a:r>
            <a:r>
              <a:rPr lang="en-US" sz="3400" dirty="0"/>
              <a:t>("getting real")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more_book_titles.append</a:t>
            </a:r>
            <a:r>
              <a:rPr lang="en-US" sz="3400" dirty="0"/>
              <a:t>("the $100 startup")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400" dirty="0" err="1"/>
              <a:t>all_book_titles</a:t>
            </a:r>
            <a:r>
              <a:rPr lang="en-US" sz="3400" dirty="0"/>
              <a:t> = list(</a:t>
            </a:r>
            <a:r>
              <a:rPr lang="en-US" sz="3400" dirty="0" err="1"/>
              <a:t>book_titles</a:t>
            </a:r>
            <a:r>
              <a:rPr lang="en-US" sz="3400" dirty="0"/>
              <a:t>) + </a:t>
            </a:r>
            <a:r>
              <a:rPr lang="en-US" sz="3400" dirty="0" err="1"/>
              <a:t>more_book_titles</a:t>
            </a: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US" sz="3400" dirty="0"/>
          </a:p>
          <a:p>
            <a:pPr marL="0" indent="0">
              <a:spcBef>
                <a:spcPts val="0"/>
              </a:spcBef>
              <a:buNone/>
            </a:pPr>
            <a:endParaRPr lang="en-CA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7329" y="1325105"/>
            <a:ext cx="5183188" cy="443800"/>
          </a:xfrm>
        </p:spPr>
        <p:txBody>
          <a:bodyPr/>
          <a:lstStyle/>
          <a:p>
            <a:r>
              <a:rPr lang="en-US" dirty="0"/>
              <a:t>BookStore.java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9973" y="1873331"/>
            <a:ext cx="7156240" cy="484814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/* Array of book titles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java.util.Arrays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public class </a:t>
            </a:r>
            <a:r>
              <a:rPr lang="en-CA" dirty="0" err="1"/>
              <a:t>BookStore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bookTitles</a:t>
            </a:r>
            <a:r>
              <a:rPr lang="en-CA" dirty="0"/>
              <a:t> = {"getting things done", "the four-hour workweek"};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moreBookTitles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String[] </a:t>
            </a:r>
            <a:r>
              <a:rPr lang="en-CA" dirty="0" err="1"/>
              <a:t>allBookTitles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BookStore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 = new String[2];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allBookTitles</a:t>
            </a:r>
            <a:r>
              <a:rPr lang="en-CA" dirty="0"/>
              <a:t> = new String[4];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[0] = "getting real";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moreBookTitles</a:t>
            </a:r>
            <a:r>
              <a:rPr lang="en-CA" dirty="0"/>
              <a:t>[1] = "the $100 </a:t>
            </a:r>
            <a:r>
              <a:rPr lang="en-CA" dirty="0" err="1"/>
              <a:t>startup</a:t>
            </a:r>
            <a:r>
              <a:rPr lang="en-CA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b="1" dirty="0"/>
              <a:t>/* IGNORE THE NEXT TWO LINES; WE DON’T NEED TO MEMORIZE THIS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allBookTitles</a:t>
            </a:r>
            <a:r>
              <a:rPr lang="en-CA" dirty="0"/>
              <a:t> = </a:t>
            </a:r>
            <a:r>
              <a:rPr lang="en-CA" dirty="0" err="1"/>
              <a:t>Arrays.copyOf</a:t>
            </a:r>
            <a:r>
              <a:rPr lang="en-CA" dirty="0"/>
              <a:t>(</a:t>
            </a:r>
            <a:r>
              <a:rPr lang="en-CA" dirty="0" err="1"/>
              <a:t>bookTitles</a:t>
            </a:r>
            <a:r>
              <a:rPr lang="en-CA" dirty="0"/>
              <a:t>, </a:t>
            </a:r>
            <a:r>
              <a:rPr lang="en-CA" dirty="0" err="1"/>
              <a:t>bookTitles.length</a:t>
            </a:r>
            <a:r>
              <a:rPr lang="en-CA" dirty="0"/>
              <a:t> + </a:t>
            </a:r>
            <a:r>
              <a:rPr lang="en-CA" dirty="0" err="1"/>
              <a:t>moreBookTitles.length</a:t>
            </a:r>
            <a:r>
              <a:rPr lang="en-CA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System.arraycopy</a:t>
            </a:r>
            <a:r>
              <a:rPr lang="en-CA" dirty="0"/>
              <a:t>(</a:t>
            </a:r>
            <a:r>
              <a:rPr lang="en-CA" dirty="0" err="1"/>
              <a:t>moreBookTitles</a:t>
            </a:r>
            <a:r>
              <a:rPr lang="en-CA" dirty="0"/>
              <a:t>, 0, </a:t>
            </a:r>
            <a:r>
              <a:rPr lang="en-CA" dirty="0" err="1"/>
              <a:t>allBookTitles</a:t>
            </a:r>
            <a:r>
              <a:rPr lang="en-CA" dirty="0"/>
              <a:t>, </a:t>
            </a:r>
            <a:r>
              <a:rPr lang="en-CA" dirty="0" err="1"/>
              <a:t>bookTitles.length</a:t>
            </a:r>
            <a:r>
              <a:rPr lang="en-CA" dirty="0"/>
              <a:t>, </a:t>
            </a:r>
            <a:r>
              <a:rPr lang="en-CA" dirty="0" err="1"/>
              <a:t>moreBookTitles.length</a:t>
            </a:r>
            <a:r>
              <a:rPr lang="en-CA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static void main(String[]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BookStore</a:t>
            </a:r>
            <a:r>
              <a:rPr lang="en-CA" dirty="0"/>
              <a:t> b = new </a:t>
            </a:r>
            <a:r>
              <a:rPr lang="en-CA" dirty="0" err="1"/>
              <a:t>BookStore</a:t>
            </a:r>
            <a:r>
              <a:rPr lang="en-CA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while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000"/>
              <a:t>i = 0</a:t>
            </a:r>
            <a:br>
              <a:rPr lang="en-US" sz="4000"/>
            </a:br>
            <a:r>
              <a:rPr lang="en-US" sz="4000"/>
              <a:t>while i &lt; len(all_book_titles):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print(all_book_titles[i])</a:t>
            </a:r>
            <a:br>
              <a:rPr lang="en-US" sz="4000"/>
            </a:br>
            <a:r>
              <a:rPr lang="en-US" sz="4000"/>
              <a:t>    i += 1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int 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while(i &lt; allBookTitles.length)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while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000"/>
              <a:t>i = 0</a:t>
            </a:r>
            <a:br>
              <a:rPr lang="en-US" sz="4000"/>
            </a:br>
            <a:r>
              <a:rPr lang="en-US" sz="4000"/>
              <a:t>while i &lt; len(all_book_titles):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print(all_book_titles[i])</a:t>
            </a:r>
            <a:br>
              <a:rPr lang="en-US" sz="4000"/>
            </a:br>
            <a:r>
              <a:rPr lang="en-US" sz="4000"/>
              <a:t>    i += 1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 int i = 0;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</a:t>
            </a:r>
            <a:r>
              <a:rPr lang="en-CA">
                <a:solidFill>
                  <a:srgbClr val="FF0000"/>
                </a:solidFill>
              </a:rPr>
              <a:t>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while(i &lt; allBookTitles.length)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</a:t>
            </a:r>
            <a:r>
              <a:rPr lang="en-CA">
                <a:solidFill>
                  <a:srgbClr val="FF0000"/>
                </a:solidFill>
              </a:rPr>
              <a:t>if(allBookTitles[i]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Array: for loop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book_store.py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for title in all_book_titles: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print(title)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 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</a:t>
            </a:r>
            <a:r>
              <a:rPr lang="en-CA" b="1"/>
              <a:t>for(int i = 0; i &lt; allBookTitles.length;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if(allBookTitles[i]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    System.out.println(allBookTitles[i]);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BC4-B693-41D9-AF88-2988C8D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Array: for-each loop (“enhanced for”)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C25E-6FC3-4B6E-9442-2AB661FB5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book_store.py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C6B7-B8D2-4765-925D-8C6154203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for title in all_book_titles: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/>
              <a:t>    print(title)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# prints: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things done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python for everybody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four-hour workweek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getting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>
                <a:solidFill>
                  <a:srgbClr val="FF0000"/>
                </a:solidFill>
              </a:rPr>
              <a:t>the $100 startup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/>
          </a:p>
          <a:p>
            <a:pPr marL="0" indent="0"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17CAF-AD53-42A2-B5CB-95CCBA4C3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BookStore.java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F102C-8F1B-48F2-87B7-DBB1775F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2977" y="2505075"/>
            <a:ext cx="6263235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       if(allBookTitles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for(String title: allBookTitles)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if(title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        System.out.println(title);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* This is probably usually the best iteration form, better than for loops, better than while loops.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0AA754-1C2E-4678-8990-F565F002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2: Collections and Iteration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9F5A93-786A-42A3-B588-7690F78A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5775</TotalTime>
  <Words>3252</Words>
  <Application>Microsoft Office PowerPoint</Application>
  <PresentationFormat>Widescreen</PresentationFormat>
  <Paragraphs>671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COMP2501 Lesson 2</vt:lpstr>
      <vt:lpstr>Lesson 2 topics</vt:lpstr>
      <vt:lpstr>Python vs. Java</vt:lpstr>
      <vt:lpstr>Java Array: Simple Array of Strings</vt:lpstr>
      <vt:lpstr>Java Array: More Arrays of Strings</vt:lpstr>
      <vt:lpstr>Java Array: while loop</vt:lpstr>
      <vt:lpstr>Java Array: while loop</vt:lpstr>
      <vt:lpstr>Java Array: for loop</vt:lpstr>
      <vt:lpstr>Java Array: for-each loop (“enhanced for”)</vt:lpstr>
      <vt:lpstr>New Example: Array and Foreach Loop</vt:lpstr>
      <vt:lpstr>Java Collections</vt:lpstr>
      <vt:lpstr>ArrayList</vt:lpstr>
      <vt:lpstr>Java ArrayList: ArrayList + Foreach</vt:lpstr>
      <vt:lpstr>Java Collections: Iterator</vt:lpstr>
      <vt:lpstr>Java ArrayList: ArrayList + Iterator</vt:lpstr>
      <vt:lpstr>New Example: ArrayList + Iterator</vt:lpstr>
      <vt:lpstr>ArrayList RAGS: remove, add, get, size</vt:lpstr>
      <vt:lpstr>Java Collections and Iterating</vt:lpstr>
      <vt:lpstr>Dictionary vs. Map</vt:lpstr>
      <vt:lpstr>New example: Dictionary vs. Map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188</cp:revision>
  <dcterms:created xsi:type="dcterms:W3CDTF">2020-12-29T01:07:21Z</dcterms:created>
  <dcterms:modified xsi:type="dcterms:W3CDTF">2021-06-18T23:36:29Z</dcterms:modified>
</cp:coreProperties>
</file>