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1"/>
  </p:sldMasterIdLst>
  <p:notesMasterIdLst>
    <p:notesMasterId r:id="rId61"/>
  </p:notesMasterIdLst>
  <p:handoutMasterIdLst>
    <p:handoutMasterId r:id="rId62"/>
  </p:handoutMasterIdLst>
  <p:sldIdLst>
    <p:sldId id="501" r:id="rId2"/>
    <p:sldId id="504" r:id="rId3"/>
    <p:sldId id="518" r:id="rId4"/>
    <p:sldId id="506" r:id="rId5"/>
    <p:sldId id="560" r:id="rId6"/>
    <p:sldId id="507" r:id="rId7"/>
    <p:sldId id="508" r:id="rId8"/>
    <p:sldId id="570" r:id="rId9"/>
    <p:sldId id="561" r:id="rId10"/>
    <p:sldId id="510" r:id="rId11"/>
    <p:sldId id="511" r:id="rId12"/>
    <p:sldId id="512" r:id="rId13"/>
    <p:sldId id="569" r:id="rId14"/>
    <p:sldId id="513" r:id="rId15"/>
    <p:sldId id="571" r:id="rId16"/>
    <p:sldId id="562" r:id="rId17"/>
    <p:sldId id="553" r:id="rId18"/>
    <p:sldId id="555" r:id="rId19"/>
    <p:sldId id="563" r:id="rId20"/>
    <p:sldId id="556" r:id="rId21"/>
    <p:sldId id="564" r:id="rId22"/>
    <p:sldId id="565" r:id="rId23"/>
    <p:sldId id="516" r:id="rId24"/>
    <p:sldId id="567" r:id="rId25"/>
    <p:sldId id="566" r:id="rId26"/>
    <p:sldId id="568" r:id="rId27"/>
    <p:sldId id="514" r:id="rId28"/>
    <p:sldId id="572" r:id="rId29"/>
    <p:sldId id="552" r:id="rId30"/>
    <p:sldId id="520" r:id="rId31"/>
    <p:sldId id="521" r:id="rId32"/>
    <p:sldId id="515" r:id="rId33"/>
    <p:sldId id="522" r:id="rId34"/>
    <p:sldId id="523" r:id="rId35"/>
    <p:sldId id="503" r:id="rId36"/>
    <p:sldId id="524" r:id="rId37"/>
    <p:sldId id="525" r:id="rId38"/>
    <p:sldId id="526" r:id="rId39"/>
    <p:sldId id="528" r:id="rId40"/>
    <p:sldId id="530" r:id="rId41"/>
    <p:sldId id="531" r:id="rId42"/>
    <p:sldId id="533" r:id="rId43"/>
    <p:sldId id="534" r:id="rId44"/>
    <p:sldId id="535" r:id="rId45"/>
    <p:sldId id="536" r:id="rId46"/>
    <p:sldId id="537" r:id="rId47"/>
    <p:sldId id="539" r:id="rId48"/>
    <p:sldId id="540" r:id="rId49"/>
    <p:sldId id="541" r:id="rId50"/>
    <p:sldId id="542" r:id="rId51"/>
    <p:sldId id="543" r:id="rId52"/>
    <p:sldId id="544" r:id="rId53"/>
    <p:sldId id="545" r:id="rId54"/>
    <p:sldId id="546" r:id="rId55"/>
    <p:sldId id="557" r:id="rId56"/>
    <p:sldId id="548" r:id="rId57"/>
    <p:sldId id="549" r:id="rId58"/>
    <p:sldId id="558" r:id="rId59"/>
    <p:sldId id="559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7" autoAdjust="0"/>
    <p:restoredTop sz="86779" autoAdjust="0"/>
  </p:normalViewPr>
  <p:slideViewPr>
    <p:cSldViewPr>
      <p:cViewPr varScale="1">
        <p:scale>
          <a:sx n="100" d="100"/>
          <a:sy n="100" d="100"/>
        </p:scale>
        <p:origin x="100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74C70-D0CB-45F4-BAFF-49B7954FAE7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1037B-AE81-4C7D-B052-139996830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840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0EAF3-A1E0-4D99-9EA4-C73DC97E7E2C}" type="datetimeFigureOut">
              <a:rPr lang="en-CA" smtClean="0"/>
              <a:t>2018-11-28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D9691-6A3B-44DC-9586-FF54CE6CC0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8499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D9691-6A3B-44DC-9586-FF54CE6CC07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4360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D9691-6A3B-44DC-9586-FF54CE6CC07F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2412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62F9A1-D5C1-4FAC-9DBA-57DB556CA1FC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886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D9691-6A3B-44DC-9586-FF54CE6CC07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448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D9691-6A3B-44DC-9586-FF54CE6CC07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989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sparse graph the adjacency list use less space than the matrix.</a:t>
            </a:r>
          </a:p>
          <a:p>
            <a:r>
              <a:rPr lang="en-US" baseline="0" dirty="0" smtClean="0"/>
              <a:t>This situation is exactly opposite for  dense 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D9691-6A3B-44DC-9586-FF54CE6CC07F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71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D9691-6A3B-44DC-9586-FF54CE6CC07F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9788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 Web crawling</a:t>
            </a:r>
          </a:p>
          <a:p>
            <a:r>
              <a:rPr lang="en-US" dirty="0" smtClean="0"/>
              <a:t>2-Socila network</a:t>
            </a:r>
          </a:p>
          <a:p>
            <a:r>
              <a:rPr lang="en-US" dirty="0" smtClean="0"/>
              <a:t>3- Network</a:t>
            </a:r>
            <a:r>
              <a:rPr lang="en-US" baseline="0" dirty="0" smtClean="0"/>
              <a:t> broadcast</a:t>
            </a:r>
          </a:p>
          <a:p>
            <a:r>
              <a:rPr lang="en-US" baseline="0" dirty="0" smtClean="0"/>
              <a:t>4- Garbage collection</a:t>
            </a:r>
          </a:p>
          <a:p>
            <a:r>
              <a:rPr lang="en-US" baseline="0" dirty="0" smtClean="0"/>
              <a:t>5-solving puzzle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D9691-6A3B-44DC-9586-FF54CE6CC07F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444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D9691-6A3B-44DC-9586-FF54CE6CC07F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918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D9691-6A3B-44DC-9586-FF54CE6CC07F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507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01197-1DA9-4FE9-B5BC-7C6CE2C50EBE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20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A9B2DC0-7014-4F44-9AC8-9E2A604AA134}" type="datetime1">
              <a:rPr lang="en-CA" smtClean="0"/>
              <a:t>2018-11-28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A1A145A-3A79-4AE2-9D6B-F1AD90794C6F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346-C907-4923-854C-C6E505497E46}" type="datetime1">
              <a:rPr lang="en-CA" smtClean="0"/>
              <a:t>2018-11-28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346-C907-4923-854C-C6E505497E46}" type="datetime1">
              <a:rPr lang="en-CA" smtClean="0"/>
              <a:t>2018-11-28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346-C907-4923-854C-C6E505497E46}" type="datetime1">
              <a:rPr lang="en-CA" smtClean="0"/>
              <a:t>2018-11-28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346-C907-4923-854C-C6E505497E46}" type="datetime1">
              <a:rPr lang="en-CA" smtClean="0"/>
              <a:t>2018-11-28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346-C907-4923-854C-C6E505497E46}" type="datetime1">
              <a:rPr lang="en-CA" smtClean="0"/>
              <a:t>2018-11-28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346-C907-4923-854C-C6E505497E46}" type="datetime1">
              <a:rPr lang="en-CA" smtClean="0"/>
              <a:t>2018-11-28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0CDD-DD11-44B2-B78C-1A49A17DB735}" type="datetime1">
              <a:rPr lang="en-CA" smtClean="0"/>
              <a:t>2018-11-28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A134-9972-47D0-B9C1-32A154D23E25}" type="datetime1">
              <a:rPr lang="en-CA" smtClean="0"/>
              <a:t>2018-11-28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11176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295401"/>
            <a:ext cx="54356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600" y="1295401"/>
            <a:ext cx="54356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34067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25600" y="6324600"/>
            <a:ext cx="85344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A. Levitin “Introduction to the Design &amp; Analysis of Algorithms,” 3rd ed., Ch. 3 ©2012 Pearson Education, Inc. Upper Saddle River, NJ. All Rights Reserved.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652000" y="65532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fld id="{DDF13219-CAC5-4FE9-BA8B-206E62406C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33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AB9A-68B7-480E-AF89-44FEFF5591F1}" type="datetime1">
              <a:rPr lang="en-CA" smtClean="0"/>
              <a:t>2018-11-28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50B5-C694-4618-9582-735EB124BF88}" type="datetime1">
              <a:rPr lang="en-CA" smtClean="0"/>
              <a:t>2018-11-28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7FF5-04F8-41F1-838C-CB3A0FACAD83}" type="datetime1">
              <a:rPr lang="en-CA" smtClean="0"/>
              <a:t>2018-11-28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9A9B-65CC-48A0-B1D8-53B744BD1726}" type="datetime1">
              <a:rPr lang="en-CA" smtClean="0"/>
              <a:t>2018-11-28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C4A-3262-4229-9174-D794555E1D14}" type="datetime1">
              <a:rPr lang="en-CA" smtClean="0"/>
              <a:t>2018-11-28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7A10-C49E-465C-B010-453635C75F65}" type="datetime1">
              <a:rPr lang="en-CA" smtClean="0"/>
              <a:t>2018-11-28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110C-6A79-4226-907E-DDC180D3F3A1}" type="datetime1">
              <a:rPr lang="en-CA" smtClean="0"/>
              <a:t>2018-11-28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D8CA-B8CF-495A-BFB1-55148DCDD172}" type="datetime1">
              <a:rPr lang="en-CA" smtClean="0"/>
              <a:t>2018-11-28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EDD346-C907-4923-854C-C6E505497E46}" type="datetime1">
              <a:rPr lang="en-CA" smtClean="0"/>
              <a:t>2018-11-28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1A145A-3A79-4AE2-9D6B-F1AD90794C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60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3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5744" y="1752602"/>
            <a:ext cx="8350696" cy="1829761"/>
          </a:xfrm>
        </p:spPr>
        <p:txBody>
          <a:bodyPr/>
          <a:lstStyle/>
          <a:p>
            <a:r>
              <a:rPr lang="en-US" dirty="0" smtClean="0"/>
              <a:t>Data Structure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(Chapter 1.4)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438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481329"/>
            <a:ext cx="8229600" cy="1227592"/>
          </a:xfrm>
        </p:spPr>
        <p:txBody>
          <a:bodyPr/>
          <a:lstStyle/>
          <a:p>
            <a:r>
              <a:rPr lang="en-US" dirty="0" smtClean="0"/>
              <a:t>Like a stack of plates</a:t>
            </a:r>
          </a:p>
          <a:p>
            <a:r>
              <a:rPr lang="en-US" dirty="0" smtClean="0"/>
              <a:t>Last-in-first-out (LIFO)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91944" y="5301208"/>
            <a:ext cx="1152128" cy="36004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5591944" y="4938531"/>
            <a:ext cx="1152128" cy="36004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5591944" y="4564969"/>
            <a:ext cx="1152128" cy="36004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1944" y="4221088"/>
            <a:ext cx="1152128" cy="36004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Item</a:t>
            </a:r>
          </a:p>
        </p:txBody>
      </p:sp>
      <p:cxnSp>
        <p:nvCxnSpPr>
          <p:cNvPr id="9" name="Curved Connector 8"/>
          <p:cNvCxnSpPr/>
          <p:nvPr/>
        </p:nvCxnSpPr>
        <p:spPr>
          <a:xfrm rot="10800000">
            <a:off x="5303912" y="3717032"/>
            <a:ext cx="576064" cy="50405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5400000">
            <a:off x="6348028" y="3609020"/>
            <a:ext cx="648072" cy="57606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151783" y="3537012"/>
            <a:ext cx="1152128" cy="36004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02287" y="3212976"/>
            <a:ext cx="1152128" cy="36004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75920" y="3969060"/>
            <a:ext cx="1512168" cy="198022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944207" y="3671149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push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08372" y="357301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15811" y="422337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peek</a:t>
            </a:r>
          </a:p>
        </p:txBody>
      </p:sp>
      <p:cxnSp>
        <p:nvCxnSpPr>
          <p:cNvPr id="19" name="Curved Connector 18"/>
          <p:cNvCxnSpPr>
            <a:stCxn id="18" idx="1"/>
          </p:cNvCxnSpPr>
          <p:nvPr/>
        </p:nvCxnSpPr>
        <p:spPr>
          <a:xfrm rot="10800000" flipV="1">
            <a:off x="6536436" y="4361876"/>
            <a:ext cx="879377" cy="1161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65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insert operation is called </a:t>
            </a:r>
            <a:r>
              <a:rPr lang="en-US" u="sng" dirty="0" smtClean="0"/>
              <a:t>Push</a:t>
            </a:r>
          </a:p>
          <a:p>
            <a:r>
              <a:rPr lang="en-US" dirty="0" smtClean="0"/>
              <a:t>the delete </a:t>
            </a:r>
            <a:r>
              <a:rPr lang="en-US" dirty="0"/>
              <a:t>operation is called </a:t>
            </a:r>
            <a:r>
              <a:rPr lang="en-US" u="sng" dirty="0" smtClean="0"/>
              <a:t>Pop</a:t>
            </a:r>
          </a:p>
          <a:p>
            <a:endParaRPr lang="en-US" u="sng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/>
              <a:t>Analysis of </a:t>
            </a:r>
            <a:r>
              <a:rPr lang="en-US" dirty="0" smtClean="0"/>
              <a:t>languages </a:t>
            </a:r>
            <a:r>
              <a:rPr lang="en-US" dirty="0"/>
              <a:t>(e.g. properly nested brackets) </a:t>
            </a:r>
          </a:p>
          <a:p>
            <a:pPr lvl="1"/>
            <a:r>
              <a:rPr lang="en-US" dirty="0" smtClean="0"/>
              <a:t>Properly </a:t>
            </a:r>
            <a:r>
              <a:rPr lang="en-US" dirty="0"/>
              <a:t>nested: </a:t>
            </a:r>
            <a:r>
              <a:rPr lang="en-US" dirty="0" smtClean="0"/>
              <a:t>(())</a:t>
            </a:r>
          </a:p>
          <a:p>
            <a:pPr lvl="1"/>
            <a:r>
              <a:rPr lang="en-US" dirty="0" smtClean="0"/>
              <a:t>Wrongly </a:t>
            </a:r>
            <a:r>
              <a:rPr lang="en-US" dirty="0"/>
              <a:t>nested: </a:t>
            </a:r>
            <a:r>
              <a:rPr lang="en-US" dirty="0" smtClean="0"/>
              <a:t>(()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1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639616" y="1417638"/>
            <a:ext cx="6912768" cy="415498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600" b="1" dirty="0" err="1">
                <a:solidFill>
                  <a:srgbClr val="06070E"/>
                </a:solidFill>
                <a:latin typeface="Courier New" pitchFamily="49" charset="0"/>
              </a:rPr>
              <a:t>CheckBalancedParenthesis</a:t>
            </a:r>
            <a:r>
              <a:rPr lang="en-US" sz="1600" b="1" dirty="0">
                <a:solidFill>
                  <a:srgbClr val="06070E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06070E"/>
                </a:solidFill>
                <a:latin typeface="Courier New" pitchFamily="49" charset="0"/>
              </a:rPr>
              <a:t>exp</a:t>
            </a:r>
            <a:r>
              <a:rPr lang="en-US" sz="1600" b="1" dirty="0">
                <a:solidFill>
                  <a:srgbClr val="06070E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en-US" sz="1600" b="1" dirty="0">
                <a:solidFill>
                  <a:srgbClr val="06070E"/>
                </a:solidFill>
                <a:latin typeface="Courier New" pitchFamily="49" charset="0"/>
              </a:rPr>
              <a:t>n </a:t>
            </a:r>
            <a:r>
              <a:rPr lang="en-US" sz="1600" b="1" dirty="0">
                <a:solidFill>
                  <a:srgbClr val="06070E"/>
                </a:solidFill>
                <a:latin typeface="Courier New" pitchFamily="49" charset="0"/>
                <a:sym typeface="Symbol" pitchFamily="18" charset="2"/>
              </a:rPr>
              <a:t> length(</a:t>
            </a:r>
            <a:r>
              <a:rPr lang="en-US" sz="1600" b="1" dirty="0" err="1">
                <a:solidFill>
                  <a:srgbClr val="06070E"/>
                </a:solidFill>
                <a:latin typeface="Courier New" pitchFamily="49" charset="0"/>
                <a:sym typeface="Symbol" pitchFamily="18" charset="2"/>
              </a:rPr>
              <a:t>exp</a:t>
            </a:r>
            <a:r>
              <a:rPr lang="en-US" sz="1600" b="1" dirty="0">
                <a:solidFill>
                  <a:srgbClr val="06070E"/>
                </a:solidFill>
                <a:latin typeface="Courier New" pitchFamily="49" charset="0"/>
                <a:sym typeface="Symbol" pitchFamily="18" charset="2"/>
              </a:rPr>
              <a:t>) 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en-US" sz="1600" b="1" dirty="0">
                <a:solidFill>
                  <a:srgbClr val="06070E"/>
                </a:solidFill>
                <a:latin typeface="Courier New" pitchFamily="49" charset="0"/>
                <a:sym typeface="Symbol" pitchFamily="18" charset="2"/>
              </a:rPr>
              <a:t>Create a stack s</a:t>
            </a: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rgbClr val="06070E"/>
                </a:solidFill>
                <a:latin typeface="Courier New" pitchFamily="49" charset="0"/>
              </a:rPr>
              <a:t>2.  for </a:t>
            </a:r>
            <a:r>
              <a:rPr lang="en-US" sz="1600" b="1" dirty="0" err="1">
                <a:solidFill>
                  <a:srgbClr val="06070E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06070E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6070E"/>
                </a:solidFill>
                <a:latin typeface="Courier New" pitchFamily="49" charset="0"/>
                <a:sym typeface="Symbol" pitchFamily="18" charset="2"/>
              </a:rPr>
              <a:t> 0 to n-1 do</a:t>
            </a: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rgbClr val="06070E"/>
                </a:solidFill>
                <a:latin typeface="Courier New" pitchFamily="49" charset="0"/>
              </a:rPr>
              <a:t>3.     	if (</a:t>
            </a:r>
            <a:r>
              <a:rPr lang="en-US" sz="1600" b="1" dirty="0" err="1">
                <a:solidFill>
                  <a:srgbClr val="06070E"/>
                </a:solidFill>
                <a:latin typeface="Courier New" pitchFamily="49" charset="0"/>
                <a:sym typeface="Symbol" pitchFamily="18" charset="2"/>
              </a:rPr>
              <a:t>exp</a:t>
            </a:r>
            <a:r>
              <a:rPr lang="en-US" sz="1600" b="1" dirty="0">
                <a:solidFill>
                  <a:srgbClr val="06070E"/>
                </a:solidFill>
                <a:latin typeface="Courier New" pitchFamily="49" charset="0"/>
                <a:sym typeface="Symbol" pitchFamily="18" charset="2"/>
              </a:rPr>
              <a:t>[</a:t>
            </a:r>
            <a:r>
              <a:rPr lang="en-US" sz="1600" b="1" dirty="0" err="1">
                <a:solidFill>
                  <a:srgbClr val="06070E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sz="1600" b="1" dirty="0">
                <a:solidFill>
                  <a:srgbClr val="06070E"/>
                </a:solidFill>
                <a:latin typeface="Courier New" pitchFamily="49" charset="0"/>
                <a:sym typeface="Symbol" pitchFamily="18" charset="2"/>
              </a:rPr>
              <a:t>] is ‘(‘ ) do</a:t>
            </a: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rgbClr val="06070E"/>
                </a:solidFill>
                <a:latin typeface="Courier New" pitchFamily="49" charset="0"/>
              </a:rPr>
              <a:t>6.         Push (</a:t>
            </a:r>
            <a:r>
              <a:rPr lang="en-US" sz="1600" b="1" dirty="0" err="1">
                <a:solidFill>
                  <a:srgbClr val="06070E"/>
                </a:solidFill>
                <a:latin typeface="Courier New" pitchFamily="49" charset="0"/>
              </a:rPr>
              <a:t>exp</a:t>
            </a:r>
            <a:r>
              <a:rPr lang="en-US" sz="1600" b="1" dirty="0">
                <a:solidFill>
                  <a:srgbClr val="06070E"/>
                </a:solidFill>
                <a:latin typeface="Courier New" pitchFamily="49" charset="0"/>
              </a:rPr>
              <a:t>[</a:t>
            </a:r>
            <a:r>
              <a:rPr lang="en-US" sz="1600" b="1" dirty="0" err="1">
                <a:solidFill>
                  <a:srgbClr val="06070E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06070E"/>
                </a:solidFill>
                <a:latin typeface="Courier New" pitchFamily="49" charset="0"/>
              </a:rPr>
              <a:t>])</a:t>
            </a:r>
            <a:endParaRPr lang="en-US" sz="1600" b="1" dirty="0">
              <a:solidFill>
                <a:srgbClr val="06070E"/>
              </a:solidFill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110000"/>
              </a:lnSpc>
              <a:buAutoNum type="arabicPeriod" startAt="7"/>
            </a:pPr>
            <a:r>
              <a:rPr lang="en-US" sz="1600" b="1" dirty="0">
                <a:solidFill>
                  <a:srgbClr val="06070E"/>
                </a:solidFill>
                <a:latin typeface="Courier New" pitchFamily="49" charset="0"/>
                <a:sym typeface="Symbol" pitchFamily="18" charset="2"/>
              </a:rPr>
              <a:t>   else if (</a:t>
            </a:r>
            <a:r>
              <a:rPr lang="en-US" sz="1600" b="1" dirty="0" err="1">
                <a:solidFill>
                  <a:srgbClr val="06070E"/>
                </a:solidFill>
                <a:latin typeface="Courier New" pitchFamily="49" charset="0"/>
                <a:sym typeface="Symbol" pitchFamily="18" charset="2"/>
              </a:rPr>
              <a:t>exp</a:t>
            </a:r>
            <a:r>
              <a:rPr lang="en-US" sz="1600" b="1" dirty="0">
                <a:solidFill>
                  <a:srgbClr val="06070E"/>
                </a:solidFill>
                <a:latin typeface="Courier New" pitchFamily="49" charset="0"/>
                <a:sym typeface="Symbol" pitchFamily="18" charset="2"/>
              </a:rPr>
              <a:t>[</a:t>
            </a:r>
            <a:r>
              <a:rPr lang="en-US" sz="1600" b="1" dirty="0" err="1">
                <a:solidFill>
                  <a:srgbClr val="06070E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sz="1600" b="1" dirty="0">
                <a:solidFill>
                  <a:srgbClr val="06070E"/>
                </a:solidFill>
                <a:latin typeface="Courier New" pitchFamily="49" charset="0"/>
                <a:sym typeface="Symbol" pitchFamily="18" charset="2"/>
              </a:rPr>
              <a:t>] is ‘)‘ )</a:t>
            </a:r>
          </a:p>
          <a:p>
            <a:pPr>
              <a:lnSpc>
                <a:spcPct val="110000"/>
              </a:lnSpc>
              <a:buAutoNum type="arabicPeriod" startAt="7"/>
            </a:pPr>
            <a:r>
              <a:rPr lang="en-US" sz="1600" b="1" dirty="0">
                <a:solidFill>
                  <a:srgbClr val="06070E"/>
                </a:solidFill>
                <a:latin typeface="Courier New" pitchFamily="49" charset="0"/>
                <a:sym typeface="Symbol" pitchFamily="18" charset="2"/>
              </a:rPr>
              <a:t>       if(s is empty or dose not pair with </a:t>
            </a:r>
            <a:r>
              <a:rPr lang="en-US" sz="1600" b="1" dirty="0" err="1">
                <a:solidFill>
                  <a:srgbClr val="06070E"/>
                </a:solidFill>
                <a:latin typeface="Courier New" pitchFamily="49" charset="0"/>
                <a:sym typeface="Symbol" pitchFamily="18" charset="2"/>
              </a:rPr>
              <a:t>exp</a:t>
            </a:r>
            <a:r>
              <a:rPr lang="en-US" sz="1600" b="1" dirty="0">
                <a:solidFill>
                  <a:srgbClr val="06070E"/>
                </a:solidFill>
                <a:latin typeface="Courier New" pitchFamily="49" charset="0"/>
                <a:sym typeface="Symbol" pitchFamily="18" charset="2"/>
              </a:rPr>
              <a:t>[</a:t>
            </a:r>
            <a:r>
              <a:rPr lang="en-US" sz="1600" b="1" dirty="0" err="1">
                <a:solidFill>
                  <a:srgbClr val="06070E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sz="1600" b="1" dirty="0">
                <a:solidFill>
                  <a:srgbClr val="06070E"/>
                </a:solidFill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lnSpc>
                <a:spcPct val="110000"/>
              </a:lnSpc>
              <a:buAutoNum type="arabicPeriod" startAt="7"/>
            </a:pPr>
            <a:r>
              <a:rPr lang="en-US" sz="1600" b="1" dirty="0">
                <a:solidFill>
                  <a:srgbClr val="06070E"/>
                </a:solidFill>
                <a:latin typeface="Courier New" pitchFamily="49" charset="0"/>
                <a:sym typeface="Symbol" pitchFamily="18" charset="2"/>
              </a:rPr>
              <a:t>       return False</a:t>
            </a:r>
          </a:p>
          <a:p>
            <a:pPr>
              <a:lnSpc>
                <a:spcPct val="110000"/>
              </a:lnSpc>
              <a:buAutoNum type="arabicPeriod" startAt="7"/>
            </a:pPr>
            <a:r>
              <a:rPr lang="en-US" sz="1600" b="1" dirty="0">
                <a:solidFill>
                  <a:srgbClr val="06070E"/>
                </a:solidFill>
                <a:latin typeface="Courier New" pitchFamily="49" charset="0"/>
                <a:sym typeface="Symbol" pitchFamily="18" charset="2"/>
              </a:rPr>
              <a:t>   else</a:t>
            </a:r>
          </a:p>
          <a:p>
            <a:pPr>
              <a:lnSpc>
                <a:spcPct val="110000"/>
              </a:lnSpc>
              <a:buAutoNum type="arabicPeriod" startAt="7"/>
            </a:pPr>
            <a:r>
              <a:rPr lang="en-US" sz="1600" b="1" dirty="0">
                <a:solidFill>
                  <a:srgbClr val="06070E"/>
                </a:solidFill>
                <a:latin typeface="Courier New" pitchFamily="49" charset="0"/>
                <a:sym typeface="Symbol" pitchFamily="18" charset="2"/>
              </a:rPr>
              <a:t>       pop()</a:t>
            </a:r>
          </a:p>
          <a:p>
            <a:pPr>
              <a:lnSpc>
                <a:spcPct val="110000"/>
              </a:lnSpc>
              <a:buAutoNum type="arabicPeriod" startAt="7"/>
            </a:pPr>
            <a:r>
              <a:rPr lang="en-US" sz="1600" b="1" dirty="0">
                <a:solidFill>
                  <a:srgbClr val="06070E"/>
                </a:solidFill>
                <a:latin typeface="Courier New" pitchFamily="49" charset="0"/>
                <a:sym typeface="Symbol" pitchFamily="18" charset="2"/>
              </a:rPr>
              <a:t>If (s is empty)</a:t>
            </a:r>
          </a:p>
          <a:p>
            <a:pPr>
              <a:lnSpc>
                <a:spcPct val="110000"/>
              </a:lnSpc>
              <a:buAutoNum type="arabicPeriod" startAt="7"/>
            </a:pPr>
            <a:r>
              <a:rPr lang="en-US" sz="1600" b="1" dirty="0">
                <a:solidFill>
                  <a:srgbClr val="06070E"/>
                </a:solidFill>
                <a:latin typeface="Courier New" pitchFamily="49" charset="0"/>
                <a:sym typeface="Symbol" pitchFamily="18" charset="2"/>
              </a:rPr>
              <a:t>    return true</a:t>
            </a:r>
          </a:p>
          <a:p>
            <a:pPr>
              <a:lnSpc>
                <a:spcPct val="110000"/>
              </a:lnSpc>
              <a:buAutoNum type="arabicPeriod" startAt="7"/>
            </a:pPr>
            <a:r>
              <a:rPr lang="en-US" sz="1600" b="1" dirty="0">
                <a:solidFill>
                  <a:srgbClr val="06070E"/>
                </a:solidFill>
                <a:latin typeface="Courier New" pitchFamily="49" charset="0"/>
                <a:sym typeface="Symbol" pitchFamily="18" charset="2"/>
              </a:rPr>
              <a:t>else</a:t>
            </a:r>
          </a:p>
          <a:p>
            <a:pPr>
              <a:lnSpc>
                <a:spcPct val="110000"/>
              </a:lnSpc>
              <a:buAutoNum type="arabicPeriod" startAt="7"/>
            </a:pPr>
            <a:r>
              <a:rPr lang="en-US" sz="1600" b="1" dirty="0">
                <a:solidFill>
                  <a:srgbClr val="06070E"/>
                </a:solidFill>
                <a:latin typeface="Courier New" pitchFamily="49" charset="0"/>
                <a:sym typeface="Symbol" pitchFamily="18" charset="2"/>
              </a:rPr>
              <a:t>    return false</a:t>
            </a:r>
          </a:p>
        </p:txBody>
      </p:sp>
    </p:spTree>
    <p:extLst>
      <p:ext uri="{BB962C8B-B14F-4D97-AF65-F5344CB8AC3E}">
        <p14:creationId xmlns:p14="http://schemas.microsoft.com/office/powerpoint/2010/main" val="103353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13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523976"/>
            <a:ext cx="10464800" cy="3429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91544" y="5924034"/>
            <a:ext cx="7930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cooervo.github.io</a:t>
            </a:r>
            <a:r>
              <a:rPr lang="en-US" dirty="0"/>
              <a:t>/Algorithms-</a:t>
            </a:r>
            <a:r>
              <a:rPr lang="en-US" dirty="0" err="1"/>
              <a:t>DataStructures</a:t>
            </a:r>
            <a:r>
              <a:rPr lang="en-US" dirty="0"/>
              <a:t>-</a:t>
            </a:r>
            <a:r>
              <a:rPr lang="en-US" dirty="0" err="1"/>
              <a:t>BigONotation</a:t>
            </a:r>
            <a:r>
              <a:rPr lang="en-US" dirty="0"/>
              <a:t>/</a:t>
            </a:r>
            <a:r>
              <a:rPr lang="en-US" dirty="0" err="1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4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481329"/>
            <a:ext cx="8229600" cy="1227592"/>
          </a:xfrm>
        </p:spPr>
        <p:txBody>
          <a:bodyPr/>
          <a:lstStyle/>
          <a:p>
            <a:r>
              <a:rPr lang="en-US" dirty="0" smtClean="0"/>
              <a:t>Like a line up</a:t>
            </a:r>
          </a:p>
          <a:p>
            <a:r>
              <a:rPr lang="en-US" dirty="0" smtClean="0"/>
              <a:t>First-in-first-out (FIFO)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91944" y="4509120"/>
            <a:ext cx="1152128" cy="36004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5591944" y="4146443"/>
            <a:ext cx="1152128" cy="36004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5591944" y="3772881"/>
            <a:ext cx="1152128" cy="36004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1944" y="3429000"/>
            <a:ext cx="1152128" cy="36004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Item</a:t>
            </a:r>
          </a:p>
        </p:txBody>
      </p:sp>
      <p:cxnSp>
        <p:nvCxnSpPr>
          <p:cNvPr id="9" name="Curved Connector 8"/>
          <p:cNvCxnSpPr/>
          <p:nvPr/>
        </p:nvCxnSpPr>
        <p:spPr>
          <a:xfrm rot="10800000">
            <a:off x="5303912" y="2924944"/>
            <a:ext cx="576064" cy="50405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14" idx="1"/>
            <a:endCxn id="4" idx="2"/>
          </p:cNvCxnSpPr>
          <p:nvPr/>
        </p:nvCxnSpPr>
        <p:spPr>
          <a:xfrm rot="10800000">
            <a:off x="6168008" y="4869160"/>
            <a:ext cx="1052076" cy="82809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151783" y="2744924"/>
            <a:ext cx="1152128" cy="36004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20084" y="5517232"/>
            <a:ext cx="1152128" cy="36004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75920" y="3176972"/>
            <a:ext cx="1512168" cy="198022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83912" y="5517233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enqueue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408372" y="2780929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dequeue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15811" y="343128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peek</a:t>
            </a:r>
          </a:p>
        </p:txBody>
      </p:sp>
      <p:cxnSp>
        <p:nvCxnSpPr>
          <p:cNvPr id="19" name="Curved Connector 18"/>
          <p:cNvCxnSpPr>
            <a:stCxn id="18" idx="1"/>
          </p:cNvCxnSpPr>
          <p:nvPr/>
        </p:nvCxnSpPr>
        <p:spPr>
          <a:xfrm rot="10800000" flipV="1">
            <a:off x="6536436" y="3569788"/>
            <a:ext cx="879377" cy="1161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4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15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7236"/>
          <a:stretch/>
        </p:blipFill>
        <p:spPr>
          <a:xfrm>
            <a:off x="1295402" y="3356992"/>
            <a:ext cx="9649072" cy="749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11552" b="2860"/>
          <a:stretch/>
        </p:blipFill>
        <p:spPr>
          <a:xfrm>
            <a:off x="1295402" y="4106292"/>
            <a:ext cx="9649072" cy="3454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60784" y="5784334"/>
            <a:ext cx="2718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bigocheatsheet.com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31118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Data Structures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Linear Data Structure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Array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Linked list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Stack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Queue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/>
              <a:t>Set  </a:t>
            </a:r>
          </a:p>
          <a:p>
            <a:r>
              <a:rPr lang="en-US" dirty="0" smtClean="0"/>
              <a:t>Dictionary (Map)</a:t>
            </a:r>
            <a:endParaRPr lang="en-US" dirty="0"/>
          </a:p>
          <a:p>
            <a:r>
              <a:rPr lang="en-US" dirty="0" smtClean="0"/>
              <a:t>Tree</a:t>
            </a:r>
            <a:endParaRPr lang="en-US" dirty="0"/>
          </a:p>
          <a:p>
            <a:r>
              <a:rPr lang="en-US" dirty="0" smtClean="0"/>
              <a:t>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505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Set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2DA2BF"/>
              </a:buClr>
            </a:pPr>
            <a:r>
              <a:rPr lang="en-CA" altLang="en-US" sz="2300" dirty="0">
                <a:solidFill>
                  <a:prstClr val="black"/>
                </a:solidFill>
              </a:rPr>
              <a:t>a Set is just like a Set in math, </a:t>
            </a:r>
            <a:r>
              <a:rPr lang="en-CA" altLang="en-US" sz="2300" dirty="0" err="1">
                <a:solidFill>
                  <a:prstClr val="black"/>
                </a:solidFill>
              </a:rPr>
              <a:t>ie</a:t>
            </a:r>
            <a:r>
              <a:rPr lang="en-CA" altLang="en-US" sz="2300" dirty="0">
                <a:solidFill>
                  <a:prstClr val="black"/>
                </a:solidFill>
              </a:rPr>
              <a:t>: set = { 1, 2, 3, 4 }</a:t>
            </a:r>
          </a:p>
          <a:p>
            <a:pPr>
              <a:buClr>
                <a:srgbClr val="2DA2BF"/>
              </a:buClr>
            </a:pPr>
            <a:r>
              <a:rPr lang="en-CA" altLang="en-US" sz="2300" dirty="0">
                <a:solidFill>
                  <a:prstClr val="black"/>
                </a:solidFill>
              </a:rPr>
              <a:t>the key thing to remember:</a:t>
            </a:r>
          </a:p>
          <a:p>
            <a:pPr lvl="1">
              <a:buClr>
                <a:srgbClr val="2DA2BF"/>
              </a:buClr>
            </a:pPr>
            <a:r>
              <a:rPr lang="en-CA" altLang="en-US" b="1" i="1" dirty="0">
                <a:solidFill>
                  <a:srgbClr val="C00000"/>
                </a:solidFill>
              </a:rPr>
              <a:t>sets cannot contain duplicate items</a:t>
            </a:r>
            <a:endParaRPr lang="en-CA" altLang="en-US" dirty="0">
              <a:solidFill>
                <a:prstClr val="black"/>
              </a:solidFill>
            </a:endParaRPr>
          </a:p>
          <a:p>
            <a:pPr>
              <a:buClr>
                <a:srgbClr val="2DA2BF"/>
              </a:buClr>
            </a:pPr>
            <a:r>
              <a:rPr lang="en-CA" altLang="en-US" sz="2300" dirty="0">
                <a:solidFill>
                  <a:prstClr val="black"/>
                </a:solidFill>
              </a:rPr>
              <a:t>all we can really do with a set is:</a:t>
            </a:r>
          </a:p>
          <a:p>
            <a:pPr lvl="1">
              <a:buClr>
                <a:srgbClr val="2DA2BF"/>
              </a:buClr>
            </a:pPr>
            <a:r>
              <a:rPr lang="en-CA" altLang="en-US" b="1" dirty="0">
                <a:solidFill>
                  <a:srgbClr val="0000CC"/>
                </a:solidFill>
              </a:rPr>
              <a:t>add things into it</a:t>
            </a:r>
          </a:p>
          <a:p>
            <a:pPr lvl="1">
              <a:buClr>
                <a:srgbClr val="2DA2BF"/>
              </a:buClr>
            </a:pPr>
            <a:r>
              <a:rPr lang="en-CA" altLang="en-US" b="1" dirty="0">
                <a:solidFill>
                  <a:srgbClr val="0000CC"/>
                </a:solidFill>
              </a:rPr>
              <a:t>take things out of it</a:t>
            </a:r>
          </a:p>
          <a:p>
            <a:pPr lvl="1">
              <a:buClr>
                <a:srgbClr val="2DA2BF"/>
              </a:buClr>
            </a:pPr>
            <a:r>
              <a:rPr lang="en-CA" altLang="en-US" b="1" dirty="0">
                <a:solidFill>
                  <a:srgbClr val="0000CC"/>
                </a:solidFill>
              </a:rPr>
              <a:t>check if it contains something</a:t>
            </a:r>
          </a:p>
          <a:p>
            <a:pPr lvl="1">
              <a:buClr>
                <a:srgbClr val="2DA2BF"/>
              </a:buClr>
            </a:pPr>
            <a:r>
              <a:rPr lang="en-CA" altLang="en-US" b="1" dirty="0">
                <a:solidFill>
                  <a:srgbClr val="0000CC"/>
                </a:solidFill>
              </a:rPr>
              <a:t>iterate over the Set (examine each item, one-by-one)</a:t>
            </a:r>
            <a:endParaRPr lang="en-CA" alt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56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Set in java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there are a few different ways to implement </a:t>
            </a:r>
            <a:r>
              <a:rPr lang="en-US" altLang="en-US" dirty="0" smtClean="0"/>
              <a:t>Set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HashSet</a:t>
            </a:r>
            <a:r>
              <a:rPr lang="en-US" dirty="0" smtClean="0"/>
              <a:t>:</a:t>
            </a:r>
          </a:p>
          <a:p>
            <a:pPr lvl="2"/>
            <a:r>
              <a:rPr lang="en-US" altLang="en-US" sz="2000" i="1" dirty="0" err="1"/>
              <a:t>HashSet</a:t>
            </a:r>
            <a:r>
              <a:rPr lang="en-US" altLang="en-US" sz="2000" dirty="0"/>
              <a:t> is the fastest implementation, </a:t>
            </a:r>
            <a:r>
              <a:rPr lang="en-US" altLang="en-US" sz="2000" i="1" dirty="0">
                <a:solidFill>
                  <a:srgbClr val="0000CC"/>
                </a:solidFill>
              </a:rPr>
              <a:t>but it is unordered</a:t>
            </a:r>
            <a:endParaRPr lang="en-US" sz="2000" i="1" dirty="0">
              <a:solidFill>
                <a:srgbClr val="0000CC"/>
              </a:solidFill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TreeSet</a:t>
            </a:r>
            <a:endParaRPr lang="en-US" dirty="0" smtClean="0"/>
          </a:p>
          <a:p>
            <a:pPr lvl="2"/>
            <a:r>
              <a:rPr lang="en-US" altLang="en-US" sz="2000" i="1" dirty="0" err="1"/>
              <a:t>TreeSet</a:t>
            </a:r>
            <a:r>
              <a:rPr lang="en-US" altLang="en-US" sz="2000" dirty="0"/>
              <a:t> is slower, </a:t>
            </a:r>
            <a:r>
              <a:rPr lang="en-US" altLang="en-US" sz="2000" i="1" dirty="0">
                <a:solidFill>
                  <a:srgbClr val="0000CC"/>
                </a:solidFill>
              </a:rPr>
              <a:t>but maintains a sorted order</a:t>
            </a:r>
          </a:p>
          <a:p>
            <a:pPr lvl="2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18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61228"/>
          <a:stretch/>
        </p:blipFill>
        <p:spPr>
          <a:xfrm>
            <a:off x="2639616" y="4419741"/>
            <a:ext cx="7302500" cy="4973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84651"/>
          <a:stretch/>
        </p:blipFill>
        <p:spPr>
          <a:xfrm>
            <a:off x="2639616" y="5772124"/>
            <a:ext cx="7302500" cy="1968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14302" y="6146801"/>
            <a:ext cx="10153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stackoverflow.com</a:t>
            </a:r>
            <a:r>
              <a:rPr lang="en-US" sz="1400" dirty="0"/>
              <a:t>/questions/559839/big-o-summary-for-java-collections-framework-implementations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63937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Data Structures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Linear Data Structure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Array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Linked list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Stack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Queue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Set </a:t>
            </a:r>
            <a:r>
              <a:rPr lang="en-US" dirty="0" smtClean="0"/>
              <a:t> </a:t>
            </a:r>
          </a:p>
          <a:p>
            <a:r>
              <a:rPr lang="en-US" dirty="0" smtClean="0"/>
              <a:t>Dictionary (Map)</a:t>
            </a:r>
            <a:endParaRPr lang="en-US" dirty="0"/>
          </a:p>
          <a:p>
            <a:r>
              <a:rPr lang="en-US" dirty="0" smtClean="0"/>
              <a:t>Tree</a:t>
            </a:r>
            <a:endParaRPr lang="en-US" dirty="0"/>
          </a:p>
          <a:p>
            <a:r>
              <a:rPr lang="en-US" dirty="0" smtClean="0"/>
              <a:t>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474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Often… the way you organize the data affects the performance of your algorithm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 smtClean="0"/>
              <a:t>data structure</a:t>
            </a:r>
            <a:r>
              <a:rPr lang="en-US" dirty="0" smtClean="0"/>
              <a:t> is a particular way of storing and organizing data</a:t>
            </a:r>
            <a:endParaRPr lang="en-US" dirty="0"/>
          </a:p>
          <a:p>
            <a:pPr lvl="1"/>
            <a:r>
              <a:rPr lang="en-US" dirty="0" smtClean="0"/>
              <a:t>Part of algorithm design is choosing the right data structure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6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374" name="Rectangle 38"/>
          <p:cNvSpPr>
            <a:spLocks noChangeArrowheads="1"/>
          </p:cNvSpPr>
          <p:nvPr/>
        </p:nvSpPr>
        <p:spPr bwMode="auto">
          <a:xfrm>
            <a:off x="4871864" y="1000448"/>
            <a:ext cx="8019926" cy="49685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Map</a:t>
            </a:r>
            <a:br>
              <a:rPr lang="en-US" altLang="en-US" dirty="0" smtClean="0"/>
            </a:br>
            <a:r>
              <a:rPr lang="en-US" altLang="en-US" dirty="0" smtClean="0"/>
              <a:t> (as a hash table)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1014104" y="3108257"/>
            <a:ext cx="3718455" cy="2438404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i="1" dirty="0">
                <a:solidFill>
                  <a:srgbClr val="FF0000"/>
                </a:solidFill>
              </a:rPr>
              <a:t>Map</a:t>
            </a:r>
            <a:r>
              <a:rPr lang="en-US" altLang="en-US" dirty="0"/>
              <a:t> is a lookup table that takes a </a:t>
            </a:r>
            <a:r>
              <a:rPr lang="en-US" altLang="en-US" b="1" i="1" dirty="0">
                <a:solidFill>
                  <a:srgbClr val="0E39F2"/>
                </a:solidFill>
              </a:rPr>
              <a:t>key</a:t>
            </a:r>
            <a:r>
              <a:rPr lang="en-US" altLang="en-US" dirty="0"/>
              <a:t> and returns a </a:t>
            </a:r>
            <a:r>
              <a:rPr lang="en-US" altLang="en-US" b="1" i="1" dirty="0">
                <a:solidFill>
                  <a:srgbClr val="0E39F2"/>
                </a:solidFill>
              </a:rPr>
              <a:t>value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the most common implementation is as a </a:t>
            </a:r>
            <a:r>
              <a:rPr lang="en-US" altLang="en-US" dirty="0" err="1"/>
              <a:t>hashtable</a:t>
            </a:r>
            <a:r>
              <a:rPr lang="en-US" altLang="en-US" dirty="0"/>
              <a:t> (</a:t>
            </a:r>
            <a:r>
              <a:rPr lang="en-US" altLang="en-US" dirty="0" err="1"/>
              <a:t>hashmap</a:t>
            </a:r>
            <a:r>
              <a:rPr lang="en-US" altLang="en-US" dirty="0"/>
              <a:t>)</a:t>
            </a:r>
          </a:p>
          <a:p>
            <a:endParaRPr lang="en-US" dirty="0"/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CB41-7EEB-4B3A-837B-E9B336F44CAE}" type="slidenum">
              <a:rPr lang="en-US" altLang="en-US"/>
              <a:pPr/>
              <a:t>20</a:t>
            </a:fld>
            <a:endParaRPr lang="en-US" altLang="en-US" dirty="0"/>
          </a:p>
        </p:txBody>
      </p:sp>
      <p:sp>
        <p:nvSpPr>
          <p:cNvPr id="2318342" name="Rectangle 6"/>
          <p:cNvSpPr>
            <a:spLocks noChangeArrowheads="1"/>
          </p:cNvSpPr>
          <p:nvPr/>
        </p:nvSpPr>
        <p:spPr bwMode="auto">
          <a:xfrm>
            <a:off x="5059880" y="2124396"/>
            <a:ext cx="1621609" cy="317107"/>
          </a:xfrm>
          <a:prstGeom prst="rect">
            <a:avLst/>
          </a:prstGeom>
          <a:solidFill>
            <a:srgbClr val="66CCFF"/>
          </a:solidFill>
          <a:ln w="25400">
            <a:solidFill>
              <a:srgbClr val="06070E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rgbClr val="06070E"/>
                </a:solidFill>
              </a:rPr>
              <a:t>fender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5091778" y="3475359"/>
            <a:ext cx="2805738" cy="1038966"/>
            <a:chOff x="556" y="2642"/>
            <a:chExt cx="1815" cy="652"/>
          </a:xfrm>
        </p:grpSpPr>
        <p:sp>
          <p:nvSpPr>
            <p:cNvPr id="19498" name="Rectangle 7"/>
            <p:cNvSpPr>
              <a:spLocks noChangeArrowheads="1"/>
            </p:cNvSpPr>
            <p:nvPr/>
          </p:nvSpPr>
          <p:spPr bwMode="auto">
            <a:xfrm>
              <a:off x="556" y="2642"/>
              <a:ext cx="1049" cy="199"/>
            </a:xfrm>
            <a:prstGeom prst="rect">
              <a:avLst/>
            </a:prstGeom>
            <a:solidFill>
              <a:srgbClr val="66CCFF"/>
            </a:solidFill>
            <a:ln w="25400">
              <a:solidFill>
                <a:srgbClr val="06070E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b="1">
                  <a:solidFill>
                    <a:srgbClr val="06070E"/>
                  </a:solidFill>
                </a:rPr>
                <a:t>gretsch</a:t>
              </a:r>
            </a:p>
          </p:txBody>
        </p:sp>
        <p:sp>
          <p:nvSpPr>
            <p:cNvPr id="19499" name="Line 27"/>
            <p:cNvSpPr>
              <a:spLocks noChangeShapeType="1"/>
            </p:cNvSpPr>
            <p:nvPr/>
          </p:nvSpPr>
          <p:spPr bwMode="auto">
            <a:xfrm>
              <a:off x="1605" y="2755"/>
              <a:ext cx="766" cy="539"/>
            </a:xfrm>
            <a:prstGeom prst="line">
              <a:avLst/>
            </a:prstGeom>
            <a:noFill/>
            <a:ln w="25400">
              <a:solidFill>
                <a:srgbClr val="06070E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5091778" y="1989459"/>
            <a:ext cx="2805738" cy="3163110"/>
            <a:chOff x="556" y="1706"/>
            <a:chExt cx="1815" cy="1985"/>
          </a:xfrm>
        </p:grpSpPr>
        <p:sp>
          <p:nvSpPr>
            <p:cNvPr id="19496" name="Rectangle 8"/>
            <p:cNvSpPr>
              <a:spLocks noChangeArrowheads="1"/>
            </p:cNvSpPr>
            <p:nvPr/>
          </p:nvSpPr>
          <p:spPr bwMode="auto">
            <a:xfrm>
              <a:off x="556" y="3492"/>
              <a:ext cx="1049" cy="199"/>
            </a:xfrm>
            <a:prstGeom prst="rect">
              <a:avLst/>
            </a:prstGeom>
            <a:solidFill>
              <a:srgbClr val="66CCFF"/>
            </a:solidFill>
            <a:ln w="25400">
              <a:solidFill>
                <a:srgbClr val="06070E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b="1">
                  <a:solidFill>
                    <a:srgbClr val="06070E"/>
                  </a:solidFill>
                </a:rPr>
                <a:t>danelectro</a:t>
              </a:r>
            </a:p>
          </p:txBody>
        </p:sp>
        <p:sp>
          <p:nvSpPr>
            <p:cNvPr id="19497" name="Line 28"/>
            <p:cNvSpPr>
              <a:spLocks noChangeShapeType="1"/>
            </p:cNvSpPr>
            <p:nvPr/>
          </p:nvSpPr>
          <p:spPr bwMode="auto">
            <a:xfrm flipV="1">
              <a:off x="1605" y="1706"/>
              <a:ext cx="766" cy="1871"/>
            </a:xfrm>
            <a:prstGeom prst="line">
              <a:avLst/>
            </a:prstGeom>
            <a:noFill/>
            <a:ln w="25400">
              <a:solidFill>
                <a:srgbClr val="06070E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18365" name="Line 29"/>
          <p:cNvSpPr>
            <a:spLocks noChangeShapeType="1"/>
          </p:cNvSpPr>
          <p:nvPr/>
        </p:nvSpPr>
        <p:spPr bwMode="auto">
          <a:xfrm>
            <a:off x="6713387" y="2259335"/>
            <a:ext cx="1184129" cy="1309862"/>
          </a:xfrm>
          <a:prstGeom prst="line">
            <a:avLst/>
          </a:prstGeom>
          <a:noFill/>
          <a:ln w="25400">
            <a:solidFill>
              <a:srgbClr val="06070E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8450668" y="3429321"/>
            <a:ext cx="3856923" cy="317107"/>
            <a:chOff x="2654" y="2613"/>
            <a:chExt cx="2495" cy="199"/>
          </a:xfrm>
        </p:grpSpPr>
        <p:sp>
          <p:nvSpPr>
            <p:cNvPr id="19493" name="Rectangle 23"/>
            <p:cNvSpPr>
              <a:spLocks noChangeArrowheads="1"/>
            </p:cNvSpPr>
            <p:nvPr/>
          </p:nvSpPr>
          <p:spPr bwMode="auto">
            <a:xfrm>
              <a:off x="3249" y="2613"/>
              <a:ext cx="936" cy="199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rgbClr val="06070E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rgbClr val="06070E"/>
                  </a:solidFill>
                  <a:latin typeface="Courier New" pitchFamily="49" charset="0"/>
                </a:rPr>
                <a:t>fender</a:t>
              </a:r>
            </a:p>
          </p:txBody>
        </p:sp>
        <p:sp>
          <p:nvSpPr>
            <p:cNvPr id="19494" name="Rectangle 24"/>
            <p:cNvSpPr>
              <a:spLocks noChangeArrowheads="1"/>
            </p:cNvSpPr>
            <p:nvPr/>
          </p:nvSpPr>
          <p:spPr bwMode="auto">
            <a:xfrm>
              <a:off x="4185" y="2613"/>
              <a:ext cx="964" cy="199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rgbClr val="06070E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rgbClr val="06070E"/>
                  </a:solidFill>
                  <a:latin typeface="Courier New" pitchFamily="49" charset="0"/>
                </a:rPr>
                <a:t>telecaster</a:t>
              </a:r>
            </a:p>
          </p:txBody>
        </p:sp>
        <p:sp>
          <p:nvSpPr>
            <p:cNvPr id="19495" name="Line 31"/>
            <p:cNvSpPr>
              <a:spLocks noChangeShapeType="1"/>
            </p:cNvSpPr>
            <p:nvPr/>
          </p:nvSpPr>
          <p:spPr bwMode="auto">
            <a:xfrm>
              <a:off x="2654" y="2727"/>
              <a:ext cx="595" cy="0"/>
            </a:xfrm>
            <a:prstGeom prst="line">
              <a:avLst/>
            </a:prstGeom>
            <a:noFill/>
            <a:ln w="25400">
              <a:solidFill>
                <a:srgbClr val="06070E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8450668" y="1854521"/>
            <a:ext cx="3856923" cy="317107"/>
            <a:chOff x="2654" y="1621"/>
            <a:chExt cx="2495" cy="199"/>
          </a:xfrm>
        </p:grpSpPr>
        <p:sp>
          <p:nvSpPr>
            <p:cNvPr id="19490" name="Rectangle 21"/>
            <p:cNvSpPr>
              <a:spLocks noChangeArrowheads="1"/>
            </p:cNvSpPr>
            <p:nvPr/>
          </p:nvSpPr>
          <p:spPr bwMode="auto">
            <a:xfrm>
              <a:off x="3249" y="1621"/>
              <a:ext cx="936" cy="199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rgbClr val="06070E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rgbClr val="06070E"/>
                  </a:solidFill>
                  <a:latin typeface="Courier New" pitchFamily="49" charset="0"/>
                </a:rPr>
                <a:t>danelectro</a:t>
              </a:r>
            </a:p>
          </p:txBody>
        </p:sp>
        <p:sp>
          <p:nvSpPr>
            <p:cNvPr id="19491" name="Rectangle 22"/>
            <p:cNvSpPr>
              <a:spLocks noChangeArrowheads="1"/>
            </p:cNvSpPr>
            <p:nvPr/>
          </p:nvSpPr>
          <p:spPr bwMode="auto">
            <a:xfrm>
              <a:off x="4185" y="1621"/>
              <a:ext cx="964" cy="199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rgbClr val="06070E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rgbClr val="06070E"/>
                  </a:solidFill>
                  <a:latin typeface="Courier New" pitchFamily="49" charset="0"/>
                </a:rPr>
                <a:t>DC3</a:t>
              </a:r>
            </a:p>
          </p:txBody>
        </p:sp>
        <p:sp>
          <p:nvSpPr>
            <p:cNvPr id="19492" name="Line 30"/>
            <p:cNvSpPr>
              <a:spLocks noChangeShapeType="1"/>
            </p:cNvSpPr>
            <p:nvPr/>
          </p:nvSpPr>
          <p:spPr bwMode="auto">
            <a:xfrm>
              <a:off x="2654" y="1735"/>
              <a:ext cx="595" cy="0"/>
            </a:xfrm>
            <a:prstGeom prst="line">
              <a:avLst/>
            </a:prstGeom>
            <a:noFill/>
            <a:ln w="25400">
              <a:solidFill>
                <a:srgbClr val="06070E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8450668" y="4375471"/>
            <a:ext cx="3856923" cy="317107"/>
            <a:chOff x="2654" y="3209"/>
            <a:chExt cx="2495" cy="199"/>
          </a:xfrm>
        </p:grpSpPr>
        <p:sp>
          <p:nvSpPr>
            <p:cNvPr id="19487" name="Rectangle 25"/>
            <p:cNvSpPr>
              <a:spLocks noChangeArrowheads="1"/>
            </p:cNvSpPr>
            <p:nvPr/>
          </p:nvSpPr>
          <p:spPr bwMode="auto">
            <a:xfrm>
              <a:off x="3249" y="3209"/>
              <a:ext cx="936" cy="199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rgbClr val="06070E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rgbClr val="06070E"/>
                  </a:solidFill>
                  <a:latin typeface="Courier New" pitchFamily="49" charset="0"/>
                </a:rPr>
                <a:t>gretcsh</a:t>
              </a:r>
            </a:p>
          </p:txBody>
        </p:sp>
        <p:sp>
          <p:nvSpPr>
            <p:cNvPr id="19488" name="Rectangle 26"/>
            <p:cNvSpPr>
              <a:spLocks noChangeArrowheads="1"/>
            </p:cNvSpPr>
            <p:nvPr/>
          </p:nvSpPr>
          <p:spPr bwMode="auto">
            <a:xfrm>
              <a:off x="4185" y="3209"/>
              <a:ext cx="964" cy="199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rgbClr val="06070E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rgbClr val="06070E"/>
                  </a:solidFill>
                  <a:latin typeface="Courier New" pitchFamily="49" charset="0"/>
                </a:rPr>
                <a:t>white falcon</a:t>
              </a:r>
            </a:p>
          </p:txBody>
        </p:sp>
        <p:sp>
          <p:nvSpPr>
            <p:cNvPr id="19489" name="Line 32"/>
            <p:cNvSpPr>
              <a:spLocks noChangeShapeType="1"/>
            </p:cNvSpPr>
            <p:nvPr/>
          </p:nvSpPr>
          <p:spPr bwMode="auto">
            <a:xfrm>
              <a:off x="2654" y="3322"/>
              <a:ext cx="595" cy="0"/>
            </a:xfrm>
            <a:prstGeom prst="line">
              <a:avLst/>
            </a:prstGeom>
            <a:noFill/>
            <a:ln w="25400">
              <a:solidFill>
                <a:srgbClr val="06070E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18369" name="Text Box 33"/>
          <p:cNvSpPr txBox="1">
            <a:spLocks noChangeArrowheads="1"/>
          </p:cNvSpPr>
          <p:nvPr/>
        </p:nvSpPr>
        <p:spPr bwMode="auto">
          <a:xfrm>
            <a:off x="5527076" y="1719585"/>
            <a:ext cx="5781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b="1">
                <a:solidFill>
                  <a:srgbClr val="06070E"/>
                </a:solidFill>
                <a:latin typeface="Courier New" pitchFamily="49" charset="0"/>
              </a:rPr>
              <a:t>KEY</a:t>
            </a: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6538995" y="1802135"/>
            <a:ext cx="1369633" cy="3387794"/>
            <a:chOff x="1492" y="1588"/>
            <a:chExt cx="886" cy="2126"/>
          </a:xfrm>
        </p:grpSpPr>
        <p:sp>
          <p:nvSpPr>
            <p:cNvPr id="19485" name="Oval 34"/>
            <p:cNvSpPr>
              <a:spLocks noChangeArrowheads="1"/>
            </p:cNvSpPr>
            <p:nvPr/>
          </p:nvSpPr>
          <p:spPr bwMode="auto">
            <a:xfrm>
              <a:off x="1520" y="1588"/>
              <a:ext cx="795" cy="212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19486" name="Text Box 35"/>
            <p:cNvSpPr txBox="1">
              <a:spLocks noChangeArrowheads="1"/>
            </p:cNvSpPr>
            <p:nvPr/>
          </p:nvSpPr>
          <p:spPr bwMode="auto">
            <a:xfrm>
              <a:off x="1492" y="2438"/>
              <a:ext cx="886" cy="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6070E"/>
                  </a:solidFill>
                  <a:latin typeface="Courier New" pitchFamily="49" charset="0"/>
                </a:rPr>
                <a:t>hash</a:t>
              </a:r>
            </a:p>
            <a:p>
              <a:pPr algn="ctr"/>
              <a:r>
                <a:rPr lang="en-US" altLang="en-US" sz="1600">
                  <a:solidFill>
                    <a:srgbClr val="06070E"/>
                  </a:solidFill>
                  <a:latin typeface="Courier New" pitchFamily="49" charset="0"/>
                </a:rPr>
                <a:t>function</a:t>
              </a:r>
            </a:p>
            <a:p>
              <a:pPr algn="ctr"/>
              <a:r>
                <a:rPr lang="en-US" altLang="en-US" sz="1600">
                  <a:solidFill>
                    <a:srgbClr val="06070E"/>
                  </a:solidFill>
                  <a:latin typeface="Courier New" pitchFamily="49" charset="0"/>
                </a:rPr>
                <a:t>translates</a:t>
              </a:r>
            </a:p>
            <a:p>
              <a:pPr algn="ctr"/>
              <a:r>
                <a:rPr lang="en-US" altLang="en-US" sz="1600">
                  <a:solidFill>
                    <a:srgbClr val="06070E"/>
                  </a:solidFill>
                  <a:latin typeface="Courier New" pitchFamily="49" charset="0"/>
                </a:rPr>
                <a:t>key into</a:t>
              </a:r>
            </a:p>
            <a:p>
              <a:pPr algn="ctr"/>
              <a:r>
                <a:rPr lang="en-US" altLang="en-US" sz="1600">
                  <a:solidFill>
                    <a:srgbClr val="06070E"/>
                  </a:solidFill>
                  <a:latin typeface="Courier New" pitchFamily="49" charset="0"/>
                </a:rPr>
                <a:t>index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7567050" y="1125858"/>
            <a:ext cx="1109928" cy="4527151"/>
            <a:chOff x="2144" y="1162"/>
            <a:chExt cx="718" cy="2841"/>
          </a:xfrm>
        </p:grpSpPr>
        <p:grpSp>
          <p:nvGrpSpPr>
            <p:cNvPr id="19473" name="Group 20"/>
            <p:cNvGrpSpPr>
              <a:grpSpLocks/>
            </p:cNvGrpSpPr>
            <p:nvPr/>
          </p:nvGrpSpPr>
          <p:grpSpPr bwMode="auto">
            <a:xfrm>
              <a:off x="2371" y="1423"/>
              <a:ext cx="283" cy="2580"/>
              <a:chOff x="2682" y="1196"/>
              <a:chExt cx="283" cy="2580"/>
            </a:xfrm>
          </p:grpSpPr>
          <p:sp>
            <p:nvSpPr>
              <p:cNvPr id="19475" name="Rectangle 9"/>
              <p:cNvSpPr>
                <a:spLocks noChangeArrowheads="1"/>
              </p:cNvSpPr>
              <p:nvPr/>
            </p:nvSpPr>
            <p:spPr bwMode="auto">
              <a:xfrm>
                <a:off x="2682" y="1196"/>
                <a:ext cx="283" cy="19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rgbClr val="06070E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1600" b="1">
                    <a:solidFill>
                      <a:srgbClr val="06070E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19476" name="Rectangle 10"/>
              <p:cNvSpPr>
                <a:spLocks noChangeArrowheads="1"/>
              </p:cNvSpPr>
              <p:nvPr/>
            </p:nvSpPr>
            <p:spPr bwMode="auto">
              <a:xfrm>
                <a:off x="2682" y="1395"/>
                <a:ext cx="283" cy="19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rgbClr val="06070E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1600" b="1">
                    <a:solidFill>
                      <a:srgbClr val="06070E"/>
                    </a:solidFill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19477" name="Rectangle 11"/>
              <p:cNvSpPr>
                <a:spLocks noChangeArrowheads="1"/>
              </p:cNvSpPr>
              <p:nvPr/>
            </p:nvSpPr>
            <p:spPr bwMode="auto">
              <a:xfrm>
                <a:off x="2682" y="1594"/>
                <a:ext cx="283" cy="19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rgbClr val="06070E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1600" b="1">
                    <a:solidFill>
                      <a:srgbClr val="06070E"/>
                    </a:solidFill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19478" name="Rectangle 12"/>
              <p:cNvSpPr>
                <a:spLocks noChangeArrowheads="1"/>
              </p:cNvSpPr>
              <p:nvPr/>
            </p:nvSpPr>
            <p:spPr bwMode="auto">
              <a:xfrm>
                <a:off x="2682" y="1791"/>
                <a:ext cx="283" cy="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6070E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>
                  <a:lnSpc>
                    <a:spcPct val="50000"/>
                  </a:lnSpc>
                </a:pPr>
                <a:r>
                  <a:rPr lang="en-US" altLang="en-US" sz="1600" b="1">
                    <a:solidFill>
                      <a:srgbClr val="06070E"/>
                    </a:solidFill>
                    <a:latin typeface="Courier New" pitchFamily="49" charset="0"/>
                  </a:rPr>
                  <a:t>.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US" altLang="en-US" sz="1600" b="1">
                    <a:solidFill>
                      <a:srgbClr val="06070E"/>
                    </a:solidFill>
                    <a:latin typeface="Courier New" pitchFamily="49" charset="0"/>
                  </a:rPr>
                  <a:t>.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US" altLang="en-US" sz="1600" b="1">
                    <a:solidFill>
                      <a:srgbClr val="06070E"/>
                    </a:solidFill>
                    <a:latin typeface="Courier New" pitchFamily="49" charset="0"/>
                  </a:rPr>
                  <a:t>.</a:t>
                </a:r>
              </a:p>
            </p:txBody>
          </p:sp>
          <p:sp>
            <p:nvSpPr>
              <p:cNvPr id="19479" name="Rectangle 14"/>
              <p:cNvSpPr>
                <a:spLocks noChangeArrowheads="1"/>
              </p:cNvSpPr>
              <p:nvPr/>
            </p:nvSpPr>
            <p:spPr bwMode="auto">
              <a:xfrm>
                <a:off x="2682" y="2185"/>
                <a:ext cx="283" cy="19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rgbClr val="06070E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1600" b="1">
                    <a:solidFill>
                      <a:srgbClr val="06070E"/>
                    </a:solidFill>
                    <a:latin typeface="Courier New" pitchFamily="49" charset="0"/>
                  </a:rPr>
                  <a:t>471</a:t>
                </a:r>
              </a:p>
            </p:txBody>
          </p:sp>
          <p:sp>
            <p:nvSpPr>
              <p:cNvPr id="19480" name="Rectangle 15"/>
              <p:cNvSpPr>
                <a:spLocks noChangeArrowheads="1"/>
              </p:cNvSpPr>
              <p:nvPr/>
            </p:nvSpPr>
            <p:spPr bwMode="auto">
              <a:xfrm>
                <a:off x="2682" y="2387"/>
                <a:ext cx="283" cy="19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rgbClr val="06070E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1600" b="1">
                    <a:solidFill>
                      <a:srgbClr val="06070E"/>
                    </a:solidFill>
                    <a:latin typeface="Courier New" pitchFamily="49" charset="0"/>
                  </a:rPr>
                  <a:t>472</a:t>
                </a:r>
              </a:p>
            </p:txBody>
          </p:sp>
          <p:sp>
            <p:nvSpPr>
              <p:cNvPr id="19481" name="Rectangle 16"/>
              <p:cNvSpPr>
                <a:spLocks noChangeArrowheads="1"/>
              </p:cNvSpPr>
              <p:nvPr/>
            </p:nvSpPr>
            <p:spPr bwMode="auto">
              <a:xfrm>
                <a:off x="2682" y="2585"/>
                <a:ext cx="283" cy="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6070E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>
                  <a:lnSpc>
                    <a:spcPct val="50000"/>
                  </a:lnSpc>
                </a:pPr>
                <a:r>
                  <a:rPr lang="en-US" altLang="en-US" sz="1600" b="1">
                    <a:solidFill>
                      <a:srgbClr val="06070E"/>
                    </a:solidFill>
                    <a:latin typeface="Courier New" pitchFamily="49" charset="0"/>
                  </a:rPr>
                  <a:t>.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US" altLang="en-US" sz="1600" b="1">
                    <a:solidFill>
                      <a:srgbClr val="06070E"/>
                    </a:solidFill>
                    <a:latin typeface="Courier New" pitchFamily="49" charset="0"/>
                  </a:rPr>
                  <a:t>.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US" altLang="en-US" sz="1600" b="1">
                    <a:solidFill>
                      <a:srgbClr val="06070E"/>
                    </a:solidFill>
                    <a:latin typeface="Courier New" pitchFamily="49" charset="0"/>
                  </a:rPr>
                  <a:t>.</a:t>
                </a:r>
              </a:p>
            </p:txBody>
          </p:sp>
          <p:sp>
            <p:nvSpPr>
              <p:cNvPr id="19482" name="Rectangle 17"/>
              <p:cNvSpPr>
                <a:spLocks noChangeArrowheads="1"/>
              </p:cNvSpPr>
              <p:nvPr/>
            </p:nvSpPr>
            <p:spPr bwMode="auto">
              <a:xfrm>
                <a:off x="2682" y="2979"/>
                <a:ext cx="283" cy="19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rgbClr val="06070E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1600" b="1">
                    <a:solidFill>
                      <a:srgbClr val="06070E"/>
                    </a:solidFill>
                    <a:latin typeface="Courier New" pitchFamily="49" charset="0"/>
                  </a:rPr>
                  <a:t>793</a:t>
                </a:r>
              </a:p>
            </p:txBody>
          </p:sp>
          <p:sp>
            <p:nvSpPr>
              <p:cNvPr id="19483" name="Rectangle 18"/>
              <p:cNvSpPr>
                <a:spLocks noChangeArrowheads="1"/>
              </p:cNvSpPr>
              <p:nvPr/>
            </p:nvSpPr>
            <p:spPr bwMode="auto">
              <a:xfrm>
                <a:off x="2682" y="3181"/>
                <a:ext cx="283" cy="19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rgbClr val="06070E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sz="1600" b="1">
                    <a:solidFill>
                      <a:srgbClr val="06070E"/>
                    </a:solidFill>
                    <a:latin typeface="Courier New" pitchFamily="49" charset="0"/>
                  </a:rPr>
                  <a:t>794</a:t>
                </a:r>
              </a:p>
            </p:txBody>
          </p:sp>
          <p:sp>
            <p:nvSpPr>
              <p:cNvPr id="19484" name="Rectangle 19"/>
              <p:cNvSpPr>
                <a:spLocks noChangeArrowheads="1"/>
              </p:cNvSpPr>
              <p:nvPr/>
            </p:nvSpPr>
            <p:spPr bwMode="auto">
              <a:xfrm>
                <a:off x="2682" y="3379"/>
                <a:ext cx="283" cy="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6070E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>
                  <a:lnSpc>
                    <a:spcPct val="50000"/>
                  </a:lnSpc>
                </a:pPr>
                <a:r>
                  <a:rPr lang="en-US" altLang="en-US" sz="1600" b="1">
                    <a:solidFill>
                      <a:srgbClr val="06070E"/>
                    </a:solidFill>
                    <a:latin typeface="Courier New" pitchFamily="49" charset="0"/>
                  </a:rPr>
                  <a:t>.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US" altLang="en-US" sz="1600" b="1">
                    <a:solidFill>
                      <a:srgbClr val="06070E"/>
                    </a:solidFill>
                    <a:latin typeface="Courier New" pitchFamily="49" charset="0"/>
                  </a:rPr>
                  <a:t>.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US" altLang="en-US" sz="1600" b="1">
                    <a:solidFill>
                      <a:srgbClr val="06070E"/>
                    </a:solidFill>
                    <a:latin typeface="Courier New" pitchFamily="49" charset="0"/>
                  </a:rPr>
                  <a:t>.</a:t>
                </a:r>
              </a:p>
            </p:txBody>
          </p:sp>
        </p:grpSp>
        <p:sp>
          <p:nvSpPr>
            <p:cNvPr id="19474" name="Text Box 36"/>
            <p:cNvSpPr txBox="1">
              <a:spLocks noChangeArrowheads="1"/>
            </p:cNvSpPr>
            <p:nvPr/>
          </p:nvSpPr>
          <p:spPr bwMode="auto">
            <a:xfrm>
              <a:off x="2144" y="1162"/>
              <a:ext cx="7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 b="1">
                  <a:solidFill>
                    <a:srgbClr val="06070E"/>
                  </a:solidFill>
                  <a:latin typeface="Courier New" pitchFamily="49" charset="0"/>
                </a:rPr>
                <a:t>INDEXES</a:t>
              </a:r>
            </a:p>
          </p:txBody>
        </p:sp>
      </p:grpSp>
      <p:sp>
        <p:nvSpPr>
          <p:cNvPr id="2318373" name="Text Box 37"/>
          <p:cNvSpPr txBox="1">
            <a:spLocks noChangeArrowheads="1"/>
          </p:cNvSpPr>
          <p:nvPr/>
        </p:nvSpPr>
        <p:spPr bwMode="auto">
          <a:xfrm>
            <a:off x="9280920" y="1125860"/>
            <a:ext cx="35029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b="1">
                <a:solidFill>
                  <a:srgbClr val="06070E"/>
                </a:solidFill>
                <a:latin typeface="Courier New" pitchFamily="49" charset="0"/>
              </a:rPr>
              <a:t>KEY:VALUE PAIRS (records)</a:t>
            </a:r>
          </a:p>
        </p:txBody>
      </p:sp>
    </p:spTree>
    <p:extLst>
      <p:ext uri="{BB962C8B-B14F-4D97-AF65-F5344CB8AC3E}">
        <p14:creationId xmlns:p14="http://schemas.microsoft.com/office/powerpoint/2010/main" val="179236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1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1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1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1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1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8374" grpId="0" animBg="1"/>
      <p:bldP spid="2318342" grpId="0" animBg="1"/>
      <p:bldP spid="2318365" grpId="0" animBg="1"/>
      <p:bldP spid="2318369" grpId="0"/>
      <p:bldP spid="23183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Map (as a balanced tree)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tree implementations, using red-black trees</a:t>
            </a:r>
          </a:p>
        </p:txBody>
      </p:sp>
      <p:sp>
        <p:nvSpPr>
          <p:cNvPr id="7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CB41-7EEB-4B3A-837B-E9B336F44CAE}" type="slidenum">
              <a:rPr lang="en-US" altLang="en-US"/>
              <a:pPr/>
              <a:t>21</a:t>
            </a:fld>
            <a:endParaRPr lang="en-US" altLang="en-US" dirty="0"/>
          </a:p>
        </p:txBody>
      </p:sp>
      <p:grpSp>
        <p:nvGrpSpPr>
          <p:cNvPr id="15" name="Group 89"/>
          <p:cNvGrpSpPr>
            <a:grpSpLocks/>
          </p:cNvGrpSpPr>
          <p:nvPr/>
        </p:nvGrpSpPr>
        <p:grpSpPr bwMode="auto">
          <a:xfrm>
            <a:off x="4367808" y="3288772"/>
            <a:ext cx="3194050" cy="1755775"/>
            <a:chOff x="3362" y="1480"/>
            <a:chExt cx="2012" cy="1106"/>
          </a:xfrm>
        </p:grpSpPr>
        <p:grpSp>
          <p:nvGrpSpPr>
            <p:cNvPr id="21515" name="Group 87"/>
            <p:cNvGrpSpPr>
              <a:grpSpLocks/>
            </p:cNvGrpSpPr>
            <p:nvPr/>
          </p:nvGrpSpPr>
          <p:grpSpPr bwMode="auto">
            <a:xfrm>
              <a:off x="3362" y="1593"/>
              <a:ext cx="823" cy="259"/>
              <a:chOff x="3050" y="1593"/>
              <a:chExt cx="823" cy="259"/>
            </a:xfrm>
          </p:grpSpPr>
          <p:sp>
            <p:nvSpPr>
              <p:cNvPr id="21542" name="Line 56"/>
              <p:cNvSpPr>
                <a:spLocks noChangeShapeType="1"/>
              </p:cNvSpPr>
              <p:nvPr/>
            </p:nvSpPr>
            <p:spPr bwMode="auto">
              <a:xfrm flipV="1">
                <a:off x="3504" y="1593"/>
                <a:ext cx="369" cy="141"/>
              </a:xfrm>
              <a:prstGeom prst="line">
                <a:avLst/>
              </a:prstGeom>
              <a:noFill/>
              <a:ln w="25400">
                <a:solidFill>
                  <a:srgbClr val="06070E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3" name="Text Box 60"/>
              <p:cNvSpPr txBox="1">
                <a:spLocks noChangeArrowheads="1"/>
              </p:cNvSpPr>
              <p:nvPr/>
            </p:nvSpPr>
            <p:spPr bwMode="auto">
              <a:xfrm>
                <a:off x="3050" y="1621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b="1">
                    <a:solidFill>
                      <a:srgbClr val="06070E"/>
                    </a:solidFill>
                    <a:latin typeface="Courier New" pitchFamily="49" charset="0"/>
                  </a:rPr>
                  <a:t>root</a:t>
                </a:r>
              </a:p>
            </p:txBody>
          </p:sp>
        </p:grpSp>
        <p:grpSp>
          <p:nvGrpSpPr>
            <p:cNvPr id="21516" name="Group 86"/>
            <p:cNvGrpSpPr>
              <a:grpSpLocks/>
            </p:cNvGrpSpPr>
            <p:nvPr/>
          </p:nvGrpSpPr>
          <p:grpSpPr bwMode="auto">
            <a:xfrm>
              <a:off x="3617" y="1480"/>
              <a:ext cx="1757" cy="1106"/>
              <a:chOff x="3362" y="2812"/>
              <a:chExt cx="1757" cy="1106"/>
            </a:xfrm>
          </p:grpSpPr>
          <p:grpSp>
            <p:nvGrpSpPr>
              <p:cNvPr id="21517" name="Group 57"/>
              <p:cNvGrpSpPr>
                <a:grpSpLocks/>
              </p:cNvGrpSpPr>
              <p:nvPr/>
            </p:nvGrpSpPr>
            <p:grpSpPr bwMode="auto">
              <a:xfrm>
                <a:off x="4666" y="3719"/>
                <a:ext cx="453" cy="199"/>
                <a:chOff x="2115" y="2330"/>
                <a:chExt cx="453" cy="199"/>
              </a:xfrm>
            </p:grpSpPr>
            <p:sp>
              <p:nvSpPr>
                <p:cNvPr id="21540" name="Rectangle 58"/>
                <p:cNvSpPr>
                  <a:spLocks noChangeArrowheads="1"/>
                </p:cNvSpPr>
                <p:nvPr/>
              </p:nvSpPr>
              <p:spPr bwMode="auto">
                <a:xfrm>
                  <a:off x="2115" y="2330"/>
                  <a:ext cx="198" cy="199"/>
                </a:xfrm>
                <a:prstGeom prst="rect">
                  <a:avLst/>
                </a:prstGeom>
                <a:solidFill>
                  <a:srgbClr val="66FF66"/>
                </a:solidFill>
                <a:ln w="19050">
                  <a:solidFill>
                    <a:srgbClr val="06070E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 sz="1600" b="1">
                      <a:solidFill>
                        <a:srgbClr val="06070E"/>
                      </a:solidFill>
                      <a:latin typeface="Courier New" pitchFamily="49" charset="0"/>
                    </a:rPr>
                    <a:t>s</a:t>
                  </a:r>
                </a:p>
              </p:txBody>
            </p:sp>
            <p:sp>
              <p:nvSpPr>
                <p:cNvPr id="21541" name="Rectangle 59"/>
                <p:cNvSpPr>
                  <a:spLocks noChangeArrowheads="1"/>
                </p:cNvSpPr>
                <p:nvPr/>
              </p:nvSpPr>
              <p:spPr bwMode="auto">
                <a:xfrm>
                  <a:off x="2313" y="2330"/>
                  <a:ext cx="255" cy="199"/>
                </a:xfrm>
                <a:prstGeom prst="rect">
                  <a:avLst/>
                </a:prstGeom>
                <a:solidFill>
                  <a:srgbClr val="66FF66"/>
                </a:solidFill>
                <a:ln w="19050">
                  <a:solidFill>
                    <a:srgbClr val="06070E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 sz="1600" b="1">
                      <a:solidFill>
                        <a:srgbClr val="06070E"/>
                      </a:solidFill>
                      <a:latin typeface="Courier New" pitchFamily="49" charset="0"/>
                    </a:rPr>
                    <a:t>16</a:t>
                  </a:r>
                </a:p>
              </p:txBody>
            </p:sp>
          </p:grpSp>
          <p:grpSp>
            <p:nvGrpSpPr>
              <p:cNvPr id="21518" name="Group 62"/>
              <p:cNvGrpSpPr>
                <a:grpSpLocks/>
              </p:cNvGrpSpPr>
              <p:nvPr/>
            </p:nvGrpSpPr>
            <p:grpSpPr bwMode="auto">
              <a:xfrm>
                <a:off x="3986" y="2812"/>
                <a:ext cx="453" cy="199"/>
                <a:chOff x="2115" y="2330"/>
                <a:chExt cx="453" cy="199"/>
              </a:xfrm>
            </p:grpSpPr>
            <p:sp>
              <p:nvSpPr>
                <p:cNvPr id="21538" name="Rectangle 63"/>
                <p:cNvSpPr>
                  <a:spLocks noChangeArrowheads="1"/>
                </p:cNvSpPr>
                <p:nvPr/>
              </p:nvSpPr>
              <p:spPr bwMode="auto">
                <a:xfrm>
                  <a:off x="2115" y="2330"/>
                  <a:ext cx="198" cy="199"/>
                </a:xfrm>
                <a:prstGeom prst="rect">
                  <a:avLst/>
                </a:prstGeom>
                <a:solidFill>
                  <a:srgbClr val="66FF66"/>
                </a:solidFill>
                <a:ln w="19050">
                  <a:solidFill>
                    <a:srgbClr val="06070E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 sz="1600" b="1">
                      <a:solidFill>
                        <a:srgbClr val="06070E"/>
                      </a:solidFill>
                      <a:latin typeface="Courier New" pitchFamily="49" charset="0"/>
                    </a:rPr>
                    <a:t>m</a:t>
                  </a:r>
                </a:p>
              </p:txBody>
            </p:sp>
            <p:sp>
              <p:nvSpPr>
                <p:cNvPr id="21539" name="Rectangle 64"/>
                <p:cNvSpPr>
                  <a:spLocks noChangeArrowheads="1"/>
                </p:cNvSpPr>
                <p:nvPr/>
              </p:nvSpPr>
              <p:spPr bwMode="auto">
                <a:xfrm>
                  <a:off x="2313" y="2330"/>
                  <a:ext cx="255" cy="199"/>
                </a:xfrm>
                <a:prstGeom prst="rect">
                  <a:avLst/>
                </a:prstGeom>
                <a:solidFill>
                  <a:srgbClr val="66FF66"/>
                </a:solidFill>
                <a:ln w="19050">
                  <a:solidFill>
                    <a:srgbClr val="06070E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 sz="1600" b="1">
                      <a:solidFill>
                        <a:srgbClr val="06070E"/>
                      </a:solidFill>
                      <a:latin typeface="Courier New" pitchFamily="49" charset="0"/>
                    </a:rPr>
                    <a:t>6</a:t>
                  </a:r>
                </a:p>
              </p:txBody>
            </p:sp>
          </p:grpSp>
          <p:sp>
            <p:nvSpPr>
              <p:cNvPr id="21519" name="Line 65"/>
              <p:cNvSpPr>
                <a:spLocks noChangeShapeType="1"/>
              </p:cNvSpPr>
              <p:nvPr/>
            </p:nvSpPr>
            <p:spPr bwMode="auto">
              <a:xfrm>
                <a:off x="4666" y="3492"/>
                <a:ext cx="113" cy="199"/>
              </a:xfrm>
              <a:prstGeom prst="line">
                <a:avLst/>
              </a:prstGeom>
              <a:noFill/>
              <a:ln w="25400">
                <a:solidFill>
                  <a:srgbClr val="06070E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520" name="Group 67"/>
              <p:cNvGrpSpPr>
                <a:grpSpLocks/>
              </p:cNvGrpSpPr>
              <p:nvPr/>
            </p:nvGrpSpPr>
            <p:grpSpPr bwMode="auto">
              <a:xfrm>
                <a:off x="3986" y="3719"/>
                <a:ext cx="453" cy="199"/>
                <a:chOff x="2115" y="2330"/>
                <a:chExt cx="453" cy="199"/>
              </a:xfrm>
            </p:grpSpPr>
            <p:sp>
              <p:nvSpPr>
                <p:cNvPr id="21536" name="Rectangle 68"/>
                <p:cNvSpPr>
                  <a:spLocks noChangeArrowheads="1"/>
                </p:cNvSpPr>
                <p:nvPr/>
              </p:nvSpPr>
              <p:spPr bwMode="auto">
                <a:xfrm>
                  <a:off x="2115" y="2330"/>
                  <a:ext cx="198" cy="199"/>
                </a:xfrm>
                <a:prstGeom prst="rect">
                  <a:avLst/>
                </a:prstGeom>
                <a:solidFill>
                  <a:srgbClr val="66FF66"/>
                </a:solidFill>
                <a:ln w="19050">
                  <a:solidFill>
                    <a:srgbClr val="06070E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 sz="1600" b="1">
                      <a:solidFill>
                        <a:srgbClr val="06070E"/>
                      </a:solidFill>
                      <a:latin typeface="Courier New" pitchFamily="49" charset="0"/>
                    </a:rPr>
                    <a:t>d</a:t>
                  </a:r>
                </a:p>
              </p:txBody>
            </p:sp>
            <p:sp>
              <p:nvSpPr>
                <p:cNvPr id="21537" name="Rectangle 69"/>
                <p:cNvSpPr>
                  <a:spLocks noChangeArrowheads="1"/>
                </p:cNvSpPr>
                <p:nvPr/>
              </p:nvSpPr>
              <p:spPr bwMode="auto">
                <a:xfrm>
                  <a:off x="2313" y="2330"/>
                  <a:ext cx="255" cy="199"/>
                </a:xfrm>
                <a:prstGeom prst="rect">
                  <a:avLst/>
                </a:prstGeom>
                <a:solidFill>
                  <a:srgbClr val="66FF66"/>
                </a:solidFill>
                <a:ln w="19050">
                  <a:solidFill>
                    <a:srgbClr val="06070E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 sz="1600" b="1">
                      <a:solidFill>
                        <a:srgbClr val="06070E"/>
                      </a:solidFill>
                      <a:latin typeface="Courier New" pitchFamily="49" charset="0"/>
                    </a:rPr>
                    <a:t>1</a:t>
                  </a:r>
                </a:p>
              </p:txBody>
            </p:sp>
          </p:grpSp>
          <p:sp>
            <p:nvSpPr>
              <p:cNvPr id="21521" name="Line 70"/>
              <p:cNvSpPr>
                <a:spLocks noChangeShapeType="1"/>
              </p:cNvSpPr>
              <p:nvPr/>
            </p:nvSpPr>
            <p:spPr bwMode="auto">
              <a:xfrm>
                <a:off x="4014" y="3492"/>
                <a:ext cx="113" cy="199"/>
              </a:xfrm>
              <a:prstGeom prst="line">
                <a:avLst/>
              </a:prstGeom>
              <a:noFill/>
              <a:ln w="25400">
                <a:solidFill>
                  <a:srgbClr val="06070E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522" name="Group 71"/>
              <p:cNvGrpSpPr>
                <a:grpSpLocks/>
              </p:cNvGrpSpPr>
              <p:nvPr/>
            </p:nvGrpSpPr>
            <p:grpSpPr bwMode="auto">
              <a:xfrm>
                <a:off x="3362" y="3492"/>
                <a:ext cx="453" cy="425"/>
                <a:chOff x="1349" y="3181"/>
                <a:chExt cx="453" cy="425"/>
              </a:xfrm>
            </p:grpSpPr>
            <p:grpSp>
              <p:nvGrpSpPr>
                <p:cNvPr id="21532" name="Group 72"/>
                <p:cNvGrpSpPr>
                  <a:grpSpLocks/>
                </p:cNvGrpSpPr>
                <p:nvPr/>
              </p:nvGrpSpPr>
              <p:grpSpPr bwMode="auto">
                <a:xfrm>
                  <a:off x="1349" y="3407"/>
                  <a:ext cx="453" cy="199"/>
                  <a:chOff x="2115" y="2330"/>
                  <a:chExt cx="453" cy="199"/>
                </a:xfrm>
              </p:grpSpPr>
              <p:sp>
                <p:nvSpPr>
                  <p:cNvPr id="21534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115" y="2330"/>
                    <a:ext cx="198" cy="199"/>
                  </a:xfrm>
                  <a:prstGeom prst="rect">
                    <a:avLst/>
                  </a:prstGeom>
                  <a:solidFill>
                    <a:srgbClr val="66FF66"/>
                  </a:solidFill>
                  <a:ln w="19050">
                    <a:solidFill>
                      <a:srgbClr val="06070E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9pPr>
                  </a:lstStyle>
                  <a:p>
                    <a:pPr algn="ctr"/>
                    <a:r>
                      <a:rPr lang="en-US" altLang="en-US" sz="1600" b="1">
                        <a:solidFill>
                          <a:srgbClr val="06070E"/>
                        </a:solidFill>
                        <a:latin typeface="Courier New" pitchFamily="49" charset="0"/>
                      </a:rPr>
                      <a:t>b</a:t>
                    </a:r>
                  </a:p>
                </p:txBody>
              </p:sp>
              <p:sp>
                <p:nvSpPr>
                  <p:cNvPr id="21535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2313" y="2330"/>
                    <a:ext cx="255" cy="199"/>
                  </a:xfrm>
                  <a:prstGeom prst="rect">
                    <a:avLst/>
                  </a:prstGeom>
                  <a:solidFill>
                    <a:srgbClr val="66FF66"/>
                  </a:solidFill>
                  <a:ln w="19050">
                    <a:solidFill>
                      <a:srgbClr val="06070E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9pPr>
                  </a:lstStyle>
                  <a:p>
                    <a:pPr algn="ctr"/>
                    <a:r>
                      <a:rPr lang="en-US" altLang="en-US" sz="1600" b="1">
                        <a:solidFill>
                          <a:srgbClr val="06070E"/>
                        </a:solidFill>
                        <a:latin typeface="Courier New" pitchFamily="49" charset="0"/>
                      </a:rPr>
                      <a:t>75</a:t>
                    </a:r>
                  </a:p>
                </p:txBody>
              </p:sp>
            </p:grpSp>
            <p:sp>
              <p:nvSpPr>
                <p:cNvPr id="21533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1633" y="3181"/>
                  <a:ext cx="113" cy="199"/>
                </a:xfrm>
                <a:prstGeom prst="line">
                  <a:avLst/>
                </a:prstGeom>
                <a:noFill/>
                <a:ln w="25400">
                  <a:solidFill>
                    <a:srgbClr val="06070E"/>
                  </a:solidFill>
                  <a:round/>
                  <a:headEnd/>
                  <a:tailEnd type="arrow" w="lg" len="lg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523" name="Group 76"/>
              <p:cNvGrpSpPr>
                <a:grpSpLocks/>
              </p:cNvGrpSpPr>
              <p:nvPr/>
            </p:nvGrpSpPr>
            <p:grpSpPr bwMode="auto">
              <a:xfrm>
                <a:off x="4326" y="3039"/>
                <a:ext cx="453" cy="426"/>
                <a:chOff x="2313" y="2727"/>
                <a:chExt cx="453" cy="426"/>
              </a:xfrm>
            </p:grpSpPr>
            <p:grpSp>
              <p:nvGrpSpPr>
                <p:cNvPr id="21528" name="Group 77"/>
                <p:cNvGrpSpPr>
                  <a:grpSpLocks/>
                </p:cNvGrpSpPr>
                <p:nvPr/>
              </p:nvGrpSpPr>
              <p:grpSpPr bwMode="auto">
                <a:xfrm>
                  <a:off x="2313" y="2954"/>
                  <a:ext cx="453" cy="199"/>
                  <a:chOff x="2115" y="2330"/>
                  <a:chExt cx="453" cy="199"/>
                </a:xfrm>
              </p:grpSpPr>
              <p:sp>
                <p:nvSpPr>
                  <p:cNvPr id="21530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2115" y="2330"/>
                    <a:ext cx="198" cy="199"/>
                  </a:xfrm>
                  <a:prstGeom prst="rect">
                    <a:avLst/>
                  </a:prstGeom>
                  <a:solidFill>
                    <a:srgbClr val="66FF66"/>
                  </a:solidFill>
                  <a:ln w="19050">
                    <a:solidFill>
                      <a:srgbClr val="06070E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9pPr>
                  </a:lstStyle>
                  <a:p>
                    <a:pPr algn="ctr"/>
                    <a:r>
                      <a:rPr lang="en-US" altLang="en-US" sz="1600" b="1">
                        <a:solidFill>
                          <a:srgbClr val="06070E"/>
                        </a:solidFill>
                        <a:latin typeface="Courier New" pitchFamily="49" charset="0"/>
                      </a:rPr>
                      <a:t>p</a:t>
                    </a:r>
                  </a:p>
                </p:txBody>
              </p:sp>
              <p:sp>
                <p:nvSpPr>
                  <p:cNvPr id="21531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2313" y="2330"/>
                    <a:ext cx="255" cy="199"/>
                  </a:xfrm>
                  <a:prstGeom prst="rect">
                    <a:avLst/>
                  </a:prstGeom>
                  <a:solidFill>
                    <a:srgbClr val="66FF66"/>
                  </a:solidFill>
                  <a:ln w="19050">
                    <a:solidFill>
                      <a:srgbClr val="06070E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  <a:ea typeface="MS PGothic" pitchFamily="34" charset="-128"/>
                      </a:defRPr>
                    </a:lvl9pPr>
                  </a:lstStyle>
                  <a:p>
                    <a:pPr algn="ctr"/>
                    <a:r>
                      <a:rPr lang="en-US" altLang="en-US" sz="1600" b="1">
                        <a:solidFill>
                          <a:srgbClr val="06070E"/>
                        </a:solidFill>
                        <a:latin typeface="Courier New" pitchFamily="49" charset="0"/>
                      </a:rPr>
                      <a:t>3</a:t>
                    </a:r>
                  </a:p>
                </p:txBody>
              </p:sp>
            </p:grpSp>
            <p:sp>
              <p:nvSpPr>
                <p:cNvPr id="21529" name="Line 80"/>
                <p:cNvSpPr>
                  <a:spLocks noChangeShapeType="1"/>
                </p:cNvSpPr>
                <p:nvPr/>
              </p:nvSpPr>
              <p:spPr bwMode="auto">
                <a:xfrm>
                  <a:off x="2341" y="2727"/>
                  <a:ext cx="113" cy="199"/>
                </a:xfrm>
                <a:prstGeom prst="line">
                  <a:avLst/>
                </a:prstGeom>
                <a:noFill/>
                <a:ln w="25400">
                  <a:solidFill>
                    <a:srgbClr val="06070E"/>
                  </a:solidFill>
                  <a:round/>
                  <a:headEnd/>
                  <a:tailEnd type="arrow" w="lg" len="lg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524" name="Group 82"/>
              <p:cNvGrpSpPr>
                <a:grpSpLocks/>
              </p:cNvGrpSpPr>
              <p:nvPr/>
            </p:nvGrpSpPr>
            <p:grpSpPr bwMode="auto">
              <a:xfrm>
                <a:off x="3674" y="3266"/>
                <a:ext cx="453" cy="199"/>
                <a:chOff x="2115" y="2330"/>
                <a:chExt cx="453" cy="199"/>
              </a:xfrm>
            </p:grpSpPr>
            <p:sp>
              <p:nvSpPr>
                <p:cNvPr id="21526" name="Rectangle 83"/>
                <p:cNvSpPr>
                  <a:spLocks noChangeArrowheads="1"/>
                </p:cNvSpPr>
                <p:nvPr/>
              </p:nvSpPr>
              <p:spPr bwMode="auto">
                <a:xfrm>
                  <a:off x="2115" y="2330"/>
                  <a:ext cx="198" cy="199"/>
                </a:xfrm>
                <a:prstGeom prst="rect">
                  <a:avLst/>
                </a:prstGeom>
                <a:solidFill>
                  <a:srgbClr val="66FF66"/>
                </a:solidFill>
                <a:ln w="19050">
                  <a:solidFill>
                    <a:srgbClr val="06070E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 sz="1600" b="1">
                      <a:solidFill>
                        <a:srgbClr val="06070E"/>
                      </a:solidFill>
                      <a:latin typeface="Courier New" pitchFamily="49" charset="0"/>
                    </a:rPr>
                    <a:t>c</a:t>
                  </a:r>
                </a:p>
              </p:txBody>
            </p:sp>
            <p:sp>
              <p:nvSpPr>
                <p:cNvPr id="21527" name="Rectangle 84"/>
                <p:cNvSpPr>
                  <a:spLocks noChangeArrowheads="1"/>
                </p:cNvSpPr>
                <p:nvPr/>
              </p:nvSpPr>
              <p:spPr bwMode="auto">
                <a:xfrm>
                  <a:off x="2313" y="2330"/>
                  <a:ext cx="255" cy="199"/>
                </a:xfrm>
                <a:prstGeom prst="rect">
                  <a:avLst/>
                </a:prstGeom>
                <a:solidFill>
                  <a:srgbClr val="66FF66"/>
                </a:solidFill>
                <a:ln w="19050">
                  <a:solidFill>
                    <a:srgbClr val="06070E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/>
                  <a:r>
                    <a:rPr lang="en-US" altLang="en-US" sz="1600" b="1">
                      <a:solidFill>
                        <a:srgbClr val="06070E"/>
                      </a:solidFill>
                      <a:latin typeface="Courier New" pitchFamily="49" charset="0"/>
                    </a:rPr>
                    <a:t>17</a:t>
                  </a:r>
                </a:p>
              </p:txBody>
            </p:sp>
          </p:grpSp>
          <p:sp>
            <p:nvSpPr>
              <p:cNvPr id="21525" name="Line 85"/>
              <p:cNvSpPr>
                <a:spLocks noChangeShapeType="1"/>
              </p:cNvSpPr>
              <p:nvPr/>
            </p:nvSpPr>
            <p:spPr bwMode="auto">
              <a:xfrm flipH="1">
                <a:off x="3957" y="3039"/>
                <a:ext cx="113" cy="199"/>
              </a:xfrm>
              <a:prstGeom prst="line">
                <a:avLst/>
              </a:prstGeom>
              <a:noFill/>
              <a:ln w="25400">
                <a:solidFill>
                  <a:srgbClr val="06070E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321516" name="Line 108"/>
          <p:cNvSpPr>
            <a:spLocks noChangeShapeType="1"/>
          </p:cNvSpPr>
          <p:nvPr/>
        </p:nvSpPr>
        <p:spPr bwMode="auto">
          <a:xfrm>
            <a:off x="5807671" y="4368272"/>
            <a:ext cx="179387" cy="315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1531" name="Line 123"/>
          <p:cNvSpPr>
            <a:spLocks noChangeShapeType="1"/>
          </p:cNvSpPr>
          <p:nvPr/>
        </p:nvSpPr>
        <p:spPr bwMode="auto">
          <a:xfrm flipH="1">
            <a:off x="5717182" y="3647547"/>
            <a:ext cx="179388" cy="315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2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1516" grpId="0" animBg="1"/>
      <p:bldP spid="23215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Data Structures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Linear Data Structure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Array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Linked list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Stack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Queue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Set 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Dictionary (Map)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/>
              <a:t>Tree</a:t>
            </a:r>
            <a:endParaRPr lang="en-US" dirty="0"/>
          </a:p>
          <a:p>
            <a:r>
              <a:rPr lang="en-US" dirty="0" smtClean="0"/>
              <a:t>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064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connected, acyclic graph</a:t>
            </a:r>
          </a:p>
          <a:p>
            <a:pPr lvl="1"/>
            <a:r>
              <a:rPr lang="en-US" dirty="0" smtClean="0"/>
              <a:t>Usually we think of trees as having a </a:t>
            </a:r>
            <a:r>
              <a:rPr lang="en-US" i="1" dirty="0" smtClean="0"/>
              <a:t>root</a:t>
            </a:r>
          </a:p>
          <a:p>
            <a:r>
              <a:rPr lang="en-US" dirty="0" smtClean="0"/>
              <a:t>Representing data in a tree can speed up your algorithms in many natural problems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0962" name="Picture 2" descr="http://upload.wikimedia.org/wikipedia/commons/thumb/f/f7/Binary_tree.svg/220px-Binary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421" y="4068888"/>
            <a:ext cx="2520280" cy="209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68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24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181100" y="303750"/>
            <a:ext cx="9601200" cy="1303337"/>
          </a:xfrm>
        </p:spPr>
        <p:txBody>
          <a:bodyPr/>
          <a:lstStyle/>
          <a:p>
            <a:r>
              <a:rPr lang="en-US" dirty="0" smtClean="0"/>
              <a:t>Binary tree implementation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019299" y="1417638"/>
            <a:ext cx="8153402" cy="4725988"/>
            <a:chOff x="288" y="1056"/>
            <a:chExt cx="5136" cy="2977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544" y="1056"/>
              <a:ext cx="673" cy="192"/>
              <a:chOff x="1151" y="1392"/>
              <a:chExt cx="625" cy="145"/>
            </a:xfrm>
          </p:grpSpPr>
          <p:sp>
            <p:nvSpPr>
              <p:cNvPr id="84" name="Rectangle 83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5" name="Oval 84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6" name="Rectangle 85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7" name="Oval 86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8" name="AutoShape 10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400">
                    <a:latin typeface="Verdana" panose="020B0604030504040204" pitchFamily="34" charset="0"/>
                  </a:rPr>
                  <a:t>a</a:t>
                </a:r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393" y="1680"/>
              <a:ext cx="673" cy="192"/>
              <a:chOff x="1151" y="1392"/>
              <a:chExt cx="625" cy="145"/>
            </a:xfrm>
          </p:grpSpPr>
          <p:sp>
            <p:nvSpPr>
              <p:cNvPr id="79" name="Rectangle 78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0" name="Oval 79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1" name="Rectangle 80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2" name="Oval 81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3" name="AutoShape 17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400">
                    <a:latin typeface="Verdana" panose="020B0604030504040204" pitchFamily="34" charset="0"/>
                  </a:rPr>
                  <a:t>b</a:t>
                </a:r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3649" y="1680"/>
              <a:ext cx="673" cy="192"/>
              <a:chOff x="1151" y="1392"/>
              <a:chExt cx="625" cy="145"/>
            </a:xfrm>
          </p:grpSpPr>
          <p:sp>
            <p:nvSpPr>
              <p:cNvPr id="74" name="Rectangle 73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5" name="Oval 74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6" name="Rectangle 75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Oval 76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8" name="AutoShape 23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400">
                    <a:latin typeface="Verdana" panose="020B0604030504040204" pitchFamily="34" charset="0"/>
                  </a:rPr>
                  <a:t>c</a:t>
                </a:r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16" y="2495"/>
              <a:ext cx="673" cy="193"/>
              <a:chOff x="1151" y="1392"/>
              <a:chExt cx="625" cy="145"/>
            </a:xfrm>
          </p:grpSpPr>
          <p:sp>
            <p:nvSpPr>
              <p:cNvPr id="69" name="Rectangle 68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Oval 69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Rectangle 70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Oval 71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AutoShape 29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400">
                    <a:latin typeface="Verdana" panose="020B0604030504040204" pitchFamily="34" charset="0"/>
                  </a:rPr>
                  <a:t>d</a:t>
                </a:r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1872" y="2496"/>
              <a:ext cx="673" cy="192"/>
              <a:chOff x="1151" y="1392"/>
              <a:chExt cx="625" cy="145"/>
            </a:xfrm>
          </p:grpSpPr>
          <p:sp>
            <p:nvSpPr>
              <p:cNvPr id="64" name="Rectangle 63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5" name="Oval 64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6" name="Rectangle 65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7" name="Oval 66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AutoShape 35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400">
                    <a:latin typeface="Verdana" panose="020B0604030504040204" pitchFamily="34" charset="0"/>
                  </a:rPr>
                  <a:t>e</a:t>
                </a:r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88" y="3168"/>
              <a:ext cx="673" cy="192"/>
              <a:chOff x="1151" y="1392"/>
              <a:chExt cx="625" cy="145"/>
            </a:xfrm>
          </p:grpSpPr>
          <p:sp>
            <p:nvSpPr>
              <p:cNvPr id="59" name="Rectangle 58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Oval 59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Rectangle 60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2" name="Oval 61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3" name="AutoShape 41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400">
                    <a:latin typeface="Verdana" panose="020B0604030504040204" pitchFamily="34" charset="0"/>
                  </a:rPr>
                  <a:t>g</a:t>
                </a:r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1441" y="3168"/>
              <a:ext cx="673" cy="192"/>
              <a:chOff x="1151" y="1392"/>
              <a:chExt cx="625" cy="145"/>
            </a:xfrm>
          </p:grpSpPr>
          <p:sp>
            <p:nvSpPr>
              <p:cNvPr id="54" name="Rectangle 53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Oval 54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Rectangle 55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Oval 56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AutoShape 47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400">
                    <a:latin typeface="Verdana" panose="020B0604030504040204" pitchFamily="34" charset="0"/>
                  </a:rPr>
                  <a:t>h</a:t>
                </a:r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2449" y="3168"/>
              <a:ext cx="673" cy="192"/>
              <a:chOff x="1151" y="1392"/>
              <a:chExt cx="625" cy="145"/>
            </a:xfrm>
          </p:grpSpPr>
          <p:sp>
            <p:nvSpPr>
              <p:cNvPr id="49" name="Rectangle 48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" name="Oval 49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1" name="Rectangle 50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2" name="Oval 51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3" name="AutoShape 53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400">
                    <a:latin typeface="Verdana" panose="020B0604030504040204" pitchFamily="34" charset="0"/>
                  </a:rPr>
                  <a:t>i</a:t>
                </a:r>
              </a:p>
            </p:txBody>
          </p:sp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1824" y="3888"/>
              <a:ext cx="625" cy="145"/>
              <a:chOff x="1151" y="1392"/>
              <a:chExt cx="625" cy="145"/>
            </a:xfrm>
          </p:grpSpPr>
          <p:sp>
            <p:nvSpPr>
              <p:cNvPr id="44" name="Rectangle 43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5" name="Oval 44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" name="Rectangle 45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" name="Oval 46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8" name="AutoShape 59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400">
                    <a:latin typeface="Verdana" panose="020B0604030504040204" pitchFamily="34" charset="0"/>
                  </a:rPr>
                  <a:t>l</a:t>
                </a:r>
              </a:p>
            </p:txBody>
          </p:sp>
        </p:grp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4273" y="2496"/>
              <a:ext cx="673" cy="192"/>
              <a:chOff x="1151" y="1392"/>
              <a:chExt cx="625" cy="145"/>
            </a:xfrm>
          </p:grpSpPr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" name="Oval 39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2" name="Oval 41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3" name="AutoShape 65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400">
                    <a:latin typeface="Verdana" panose="020B0604030504040204" pitchFamily="34" charset="0"/>
                  </a:rPr>
                  <a:t>f</a:t>
                </a:r>
              </a:p>
            </p:txBody>
          </p:sp>
        </p:grp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3791" y="3168"/>
              <a:ext cx="625" cy="145"/>
              <a:chOff x="1151" y="1392"/>
              <a:chExt cx="625" cy="145"/>
            </a:xfrm>
          </p:grpSpPr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" name="Oval 34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" name="Rectangle 35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" name="Oval 36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" name="AutoShape 71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400">
                    <a:latin typeface="Verdana" panose="020B0604030504040204" pitchFamily="34" charset="0"/>
                  </a:rPr>
                  <a:t>j</a:t>
                </a:r>
              </a:p>
            </p:txBody>
          </p:sp>
        </p:grp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4799" y="3168"/>
              <a:ext cx="625" cy="145"/>
              <a:chOff x="1151" y="1392"/>
              <a:chExt cx="625" cy="145"/>
            </a:xfrm>
          </p:grpSpPr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Oval 29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Oval 31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AutoShape 77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400">
                    <a:latin typeface="Verdana" panose="020B0604030504040204" pitchFamily="34" charset="0"/>
                  </a:rPr>
                  <a:t>k</a:t>
                </a:r>
              </a:p>
            </p:txBody>
          </p:sp>
        </p:grpSp>
        <p:sp>
          <p:nvSpPr>
            <p:cNvPr id="18" name="Line 79"/>
            <p:cNvSpPr>
              <a:spLocks noChangeShapeType="1"/>
            </p:cNvSpPr>
            <p:nvPr/>
          </p:nvSpPr>
          <p:spPr bwMode="auto">
            <a:xfrm flipH="1">
              <a:off x="1776" y="1152"/>
              <a:ext cx="86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Line 80"/>
            <p:cNvSpPr>
              <a:spLocks noChangeShapeType="1"/>
            </p:cNvSpPr>
            <p:nvPr/>
          </p:nvSpPr>
          <p:spPr bwMode="auto">
            <a:xfrm>
              <a:off x="3168" y="1152"/>
              <a:ext cx="76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82"/>
            <p:cNvSpPr>
              <a:spLocks noChangeShapeType="1"/>
            </p:cNvSpPr>
            <p:nvPr/>
          </p:nvSpPr>
          <p:spPr bwMode="auto">
            <a:xfrm flipH="1">
              <a:off x="1152" y="1776"/>
              <a:ext cx="336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83"/>
            <p:cNvSpPr>
              <a:spLocks noChangeShapeType="1"/>
            </p:cNvSpPr>
            <p:nvPr/>
          </p:nvSpPr>
          <p:spPr bwMode="auto">
            <a:xfrm>
              <a:off x="1968" y="1776"/>
              <a:ext cx="24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84"/>
            <p:cNvSpPr>
              <a:spLocks noChangeShapeType="1"/>
            </p:cNvSpPr>
            <p:nvPr/>
          </p:nvSpPr>
          <p:spPr bwMode="auto">
            <a:xfrm flipH="1">
              <a:off x="624" y="2592"/>
              <a:ext cx="28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Line 86"/>
            <p:cNvSpPr>
              <a:spLocks noChangeShapeType="1"/>
            </p:cNvSpPr>
            <p:nvPr/>
          </p:nvSpPr>
          <p:spPr bwMode="auto">
            <a:xfrm flipH="1">
              <a:off x="1776" y="2592"/>
              <a:ext cx="192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Line 87"/>
            <p:cNvSpPr>
              <a:spLocks noChangeShapeType="1"/>
            </p:cNvSpPr>
            <p:nvPr/>
          </p:nvSpPr>
          <p:spPr bwMode="auto">
            <a:xfrm>
              <a:off x="2448" y="2592"/>
              <a:ext cx="33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88"/>
            <p:cNvSpPr>
              <a:spLocks noChangeShapeType="1"/>
            </p:cNvSpPr>
            <p:nvPr/>
          </p:nvSpPr>
          <p:spPr bwMode="auto">
            <a:xfrm flipH="1">
              <a:off x="2160" y="3264"/>
              <a:ext cx="384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Line 89"/>
            <p:cNvSpPr>
              <a:spLocks noChangeShapeType="1"/>
            </p:cNvSpPr>
            <p:nvPr/>
          </p:nvSpPr>
          <p:spPr bwMode="auto">
            <a:xfrm>
              <a:off x="4224" y="1776"/>
              <a:ext cx="336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Line 90"/>
            <p:cNvSpPr>
              <a:spLocks noChangeShapeType="1"/>
            </p:cNvSpPr>
            <p:nvPr/>
          </p:nvSpPr>
          <p:spPr bwMode="auto">
            <a:xfrm flipH="1">
              <a:off x="4128" y="2592"/>
              <a:ext cx="24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Line 91"/>
            <p:cNvSpPr>
              <a:spLocks noChangeShapeType="1"/>
            </p:cNvSpPr>
            <p:nvPr/>
          </p:nvSpPr>
          <p:spPr bwMode="auto">
            <a:xfrm>
              <a:off x="4848" y="2592"/>
              <a:ext cx="24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434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node implementation</a:t>
            </a: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295401" y="2556932"/>
            <a:ext cx="9601196" cy="3406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sz="2400" dirty="0"/>
              <a:t>public class Node {</a:t>
            </a:r>
          </a:p>
          <a:p>
            <a:pPr marL="109728" indent="0">
              <a:buNone/>
            </a:pPr>
            <a:r>
              <a:rPr lang="en-US" sz="2400" dirty="0"/>
              <a:t>	public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data</a:t>
            </a:r>
            <a:r>
              <a:rPr lang="en-US" sz="2400" dirty="0"/>
              <a:t>;      </a:t>
            </a:r>
          </a:p>
          <a:p>
            <a:pPr marL="109728" indent="0">
              <a:buNone/>
            </a:pPr>
            <a:r>
              <a:rPr lang="en-US" sz="2400" dirty="0"/>
              <a:t>	public Node </a:t>
            </a:r>
            <a:r>
              <a:rPr lang="en-US" sz="2400" dirty="0">
                <a:solidFill>
                  <a:srgbClr val="FF0000"/>
                </a:solidFill>
              </a:rPr>
              <a:t>left</a:t>
            </a:r>
            <a:r>
              <a:rPr lang="en-US" sz="2400" dirty="0"/>
              <a:t>;    </a:t>
            </a:r>
          </a:p>
          <a:p>
            <a:pPr marL="109728" indent="0">
              <a:buNone/>
            </a:pPr>
            <a:r>
              <a:rPr lang="en-US" sz="2400" dirty="0"/>
              <a:t>	public Node </a:t>
            </a:r>
            <a:r>
              <a:rPr lang="en-US" sz="2400" dirty="0">
                <a:solidFill>
                  <a:srgbClr val="FF0000"/>
                </a:solidFill>
              </a:rPr>
              <a:t>right</a:t>
            </a:r>
            <a:r>
              <a:rPr lang="en-US" sz="2400" dirty="0"/>
              <a:t>; </a:t>
            </a:r>
          </a:p>
          <a:p>
            <a:pPr marL="109728" indent="0">
              <a:buNone/>
            </a:pPr>
            <a:r>
              <a:rPr lang="en-US" sz="2400" dirty="0"/>
              <a:t>	</a:t>
            </a:r>
          </a:p>
          <a:p>
            <a:pPr marL="109728" indent="0">
              <a:buNone/>
            </a:pPr>
            <a:r>
              <a:rPr lang="en-US" sz="2400" dirty="0"/>
              <a:t>	public Node(</a:t>
            </a:r>
            <a:r>
              <a:rPr lang="en-US" sz="2400" dirty="0" err="1"/>
              <a:t>int</a:t>
            </a:r>
            <a:r>
              <a:rPr lang="en-US" sz="2400" dirty="0"/>
              <a:t> d) {</a:t>
            </a:r>
          </a:p>
          <a:p>
            <a:pPr marL="109728" indent="0">
              <a:buNone/>
            </a:pPr>
            <a:r>
              <a:rPr lang="en-US" sz="2400" dirty="0"/>
              <a:t>		data = d;</a:t>
            </a:r>
          </a:p>
          <a:p>
            <a:pPr marL="10972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25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3497855"/>
            <a:ext cx="2781688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Data Structures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Linear Data Structure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Array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Linked list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Stack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Queue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Set 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Dictionary (Map)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Tree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/>
              <a:t>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39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95800" y="2654706"/>
            <a:ext cx="9601196" cy="3318936"/>
          </a:xfrm>
        </p:spPr>
        <p:txBody>
          <a:bodyPr/>
          <a:lstStyle/>
          <a:p>
            <a:r>
              <a:rPr lang="en-US" dirty="0" smtClean="0"/>
              <a:t>G = (V,E)</a:t>
            </a:r>
          </a:p>
          <a:p>
            <a:pPr lvl="1"/>
            <a:r>
              <a:rPr lang="en-US" dirty="0" smtClean="0"/>
              <a:t>V is a set of </a:t>
            </a:r>
            <a:r>
              <a:rPr lang="en-US" i="1" dirty="0" smtClean="0"/>
              <a:t>vertices</a:t>
            </a:r>
          </a:p>
          <a:p>
            <a:pPr lvl="1"/>
            <a:r>
              <a:rPr lang="en-US" dirty="0" smtClean="0"/>
              <a:t>E is a set of </a:t>
            </a:r>
            <a:r>
              <a:rPr lang="en-US" i="1" dirty="0" smtClean="0"/>
              <a:t>edges</a:t>
            </a:r>
            <a:endParaRPr lang="en-US" dirty="0" smtClean="0"/>
          </a:p>
        </p:txBody>
      </p:sp>
      <p:pic>
        <p:nvPicPr>
          <p:cNvPr id="38916" name="Picture 4" descr="http://upload.wikimedia.org/wikipedia/commons/thumb/5/5b/6n-graf.svg/250px-6n-graf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3942081"/>
            <a:ext cx="2727574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71108" y="5761445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Undirected</a:t>
            </a:r>
          </a:p>
        </p:txBody>
      </p:sp>
      <p:pic>
        <p:nvPicPr>
          <p:cNvPr id="38918" name="Picture 6" descr="http://www.journyx.com/images/images/directed%20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3860549"/>
            <a:ext cx="3096344" cy="192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642308" y="578716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Directed</a:t>
            </a:r>
          </a:p>
        </p:txBody>
      </p:sp>
    </p:spTree>
    <p:extLst>
      <p:ext uri="{BB962C8B-B14F-4D97-AF65-F5344CB8AC3E}">
        <p14:creationId xmlns:p14="http://schemas.microsoft.com/office/powerpoint/2010/main" val="236300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In-degree(v) – Number of edges facing towards node ‘v’</a:t>
            </a:r>
          </a:p>
          <a:p>
            <a:r>
              <a:rPr lang="en-US" dirty="0" smtClean="0"/>
              <a:t>Out-degree(v) – Number of edges facing outwards from ‘v’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103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Graphs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Adjacency matrix</a:t>
            </a:r>
          </a:p>
          <a:p>
            <a:pPr marL="624078" indent="-514350">
              <a:buFont typeface="+mj-lt"/>
              <a:buAutoNum type="arabicPeriod" startAt="2"/>
            </a:pPr>
            <a:r>
              <a:rPr lang="en-US" dirty="0" smtClean="0"/>
              <a:t>Adjacency lists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5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Data Structures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Linear Data Structure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Linked list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</a:t>
            </a:r>
            <a:endParaRPr lang="en-US" dirty="0"/>
          </a:p>
          <a:p>
            <a:r>
              <a:rPr lang="en-US" dirty="0" smtClean="0"/>
              <a:t>Set  </a:t>
            </a:r>
          </a:p>
          <a:p>
            <a:r>
              <a:rPr lang="en-US" dirty="0" smtClean="0"/>
              <a:t>Dictionary (Map)</a:t>
            </a:r>
            <a:endParaRPr lang="en-US" dirty="0"/>
          </a:p>
          <a:p>
            <a:r>
              <a:rPr lang="en-US" dirty="0" smtClean="0"/>
              <a:t>Tree</a:t>
            </a:r>
            <a:endParaRPr lang="en-US" dirty="0"/>
          </a:p>
          <a:p>
            <a:r>
              <a:rPr lang="en-US" dirty="0" smtClean="0"/>
              <a:t>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391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Representation: Adjacency Matrix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Adjacency matrix is the following: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 algn="l">
              <a:buFont typeface="Arial" charset="0"/>
              <a:buChar char="•"/>
            </a:pPr>
            <a:r>
              <a:rPr lang="en-US" sz="2400" dirty="0"/>
              <a:t>For this graph: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30</a:t>
            </a:fld>
            <a:endParaRPr lang="en-CA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933264"/>
              </p:ext>
            </p:extLst>
          </p:nvPr>
        </p:nvGraphicFramePr>
        <p:xfrm>
          <a:off x="1040582" y="3669586"/>
          <a:ext cx="3745441" cy="2070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Visio" r:id="rId3" imgW="1536700" imgH="850900" progId="Visio.Drawing.6">
                  <p:embed/>
                </p:oleObj>
              </mc:Choice>
              <mc:Fallback>
                <p:oleObj name="Visio" r:id="rId3" imgW="1536700" imgH="8509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582" y="3669586"/>
                        <a:ext cx="3745441" cy="2070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1"/>
          <p:cNvSpPr txBox="1">
            <a:spLocks/>
          </p:cNvSpPr>
          <p:nvPr/>
        </p:nvSpPr>
        <p:spPr>
          <a:xfrm>
            <a:off x="1295401" y="3264082"/>
            <a:ext cx="8229600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063345"/>
              </p:ext>
            </p:extLst>
          </p:nvPr>
        </p:nvGraphicFramePr>
        <p:xfrm>
          <a:off x="5418668" y="1892629"/>
          <a:ext cx="5285848" cy="370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0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3089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089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089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089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089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089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089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089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778708" y="1892629"/>
            <a:ext cx="0" cy="3866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90676" y="2180661"/>
            <a:ext cx="50560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60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31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54789" y="621517"/>
            <a:ext cx="9601200" cy="13033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Representation: Adjacency List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4294967295"/>
          </p:nvPr>
        </p:nvSpPr>
        <p:spPr>
          <a:xfrm>
            <a:off x="2651667" y="3699091"/>
            <a:ext cx="8229600" cy="230505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Adjacency list is the following:</a:t>
            </a:r>
          </a:p>
          <a:p>
            <a:pPr lvl="1"/>
            <a:r>
              <a:rPr lang="en-US" sz="1800" i="1" u="sng" dirty="0" smtClean="0"/>
              <a:t>For vertex a</a:t>
            </a:r>
            <a:r>
              <a:rPr lang="en-US" sz="1800" dirty="0" smtClean="0"/>
              <a:t>:                                                     </a:t>
            </a:r>
          </a:p>
          <a:p>
            <a:pPr lvl="1"/>
            <a:r>
              <a:rPr lang="en-US" sz="1800" i="1" u="sng" dirty="0" smtClean="0"/>
              <a:t>For vertex b</a:t>
            </a:r>
            <a:r>
              <a:rPr lang="en-US" sz="1800" dirty="0" smtClean="0"/>
              <a:t>:                                                    </a:t>
            </a:r>
          </a:p>
          <a:p>
            <a:pPr lvl="1"/>
            <a:r>
              <a:rPr lang="en-US" sz="1800" i="1" u="sng" dirty="0" smtClean="0"/>
              <a:t>For </a:t>
            </a:r>
            <a:r>
              <a:rPr lang="en-US" sz="1800" i="1" u="sng" dirty="0"/>
              <a:t>vertex </a:t>
            </a:r>
            <a:r>
              <a:rPr lang="en-US" sz="1800" i="1" u="sng" dirty="0" smtClean="0"/>
              <a:t>c</a:t>
            </a:r>
            <a:r>
              <a:rPr lang="en-US" sz="1800" dirty="0" smtClean="0"/>
              <a:t>:                                                      </a:t>
            </a:r>
          </a:p>
          <a:p>
            <a:pPr lvl="1"/>
            <a:r>
              <a:rPr lang="en-US" sz="1800" i="1" u="sng" dirty="0"/>
              <a:t>For vertex </a:t>
            </a:r>
            <a:r>
              <a:rPr lang="en-US" sz="1800" i="1" u="sng" dirty="0" smtClean="0"/>
              <a:t>d</a:t>
            </a:r>
            <a:r>
              <a:rPr lang="en-US" sz="1800" dirty="0" smtClean="0"/>
              <a:t>:                                                     </a:t>
            </a:r>
          </a:p>
          <a:p>
            <a:pPr lvl="1"/>
            <a:r>
              <a:rPr lang="en-US" sz="1800" i="1" u="sng" dirty="0"/>
              <a:t>For vertex </a:t>
            </a:r>
            <a:r>
              <a:rPr lang="en-US" sz="1800" i="1" u="sng" dirty="0" smtClean="0"/>
              <a:t>e</a:t>
            </a:r>
            <a:r>
              <a:rPr lang="en-US" sz="1800" dirty="0" smtClean="0"/>
              <a:t>:                                                        </a:t>
            </a:r>
          </a:p>
          <a:p>
            <a:pPr lvl="1"/>
            <a:r>
              <a:rPr lang="en-US" sz="1800" i="1" u="sng" dirty="0"/>
              <a:t>For vertex </a:t>
            </a:r>
            <a:r>
              <a:rPr lang="en-US" sz="1800" i="1" u="sng" dirty="0" smtClean="0"/>
              <a:t>f</a:t>
            </a:r>
            <a:r>
              <a:rPr lang="en-US" sz="1800" dirty="0" smtClean="0"/>
              <a:t>:                                                               </a:t>
            </a:r>
          </a:p>
          <a:p>
            <a:pPr lvl="1"/>
            <a:r>
              <a:rPr lang="en-US" sz="1800" i="1" u="sng" dirty="0"/>
              <a:t>For vertex </a:t>
            </a:r>
            <a:r>
              <a:rPr lang="en-US" sz="1800" i="1" u="sng" dirty="0" smtClean="0"/>
              <a:t>g</a:t>
            </a:r>
            <a:r>
              <a:rPr lang="en-US" sz="1800" dirty="0" smtClean="0"/>
              <a:t>:  </a:t>
            </a:r>
            <a:r>
              <a:rPr lang="en-US" dirty="0" smtClean="0"/>
              <a:t>                                                                     </a:t>
            </a:r>
          </a:p>
          <a:p>
            <a:pPr lvl="1"/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97092"/>
              </p:ext>
            </p:extLst>
          </p:nvPr>
        </p:nvGraphicFramePr>
        <p:xfrm>
          <a:off x="4223793" y="1772817"/>
          <a:ext cx="3241675" cy="179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Visio" r:id="rId3" imgW="1536700" imgH="850900" progId="Visio.Drawing.6">
                  <p:embed/>
                </p:oleObj>
              </mc:Choice>
              <mc:Fallback>
                <p:oleObj name="Visio" r:id="rId3" imgW="1536700" imgH="8509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793" y="1772817"/>
                        <a:ext cx="3241675" cy="179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1"/>
          <p:cNvSpPr txBox="1">
            <a:spLocks/>
          </p:cNvSpPr>
          <p:nvPr/>
        </p:nvSpPr>
        <p:spPr>
          <a:xfrm>
            <a:off x="1817616" y="2063641"/>
            <a:ext cx="8229600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For this graph:</a:t>
            </a:r>
          </a:p>
        </p:txBody>
      </p:sp>
      <p:sp>
        <p:nvSpPr>
          <p:cNvPr id="30" name="Rectangle 20"/>
          <p:cNvSpPr>
            <a:spLocks noChangeArrowheads="1"/>
          </p:cNvSpPr>
          <p:nvPr/>
        </p:nvSpPr>
        <p:spPr bwMode="auto">
          <a:xfrm>
            <a:off x="4215532" y="3985556"/>
            <a:ext cx="368300" cy="225995"/>
          </a:xfrm>
          <a:prstGeom prst="rect">
            <a:avLst/>
          </a:prstGeom>
          <a:noFill/>
          <a:ln w="25400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>
              <a:solidFill>
                <a:srgbClr val="FF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4215532" y="4221089"/>
            <a:ext cx="368300" cy="225995"/>
          </a:xfrm>
          <a:prstGeom prst="rect">
            <a:avLst/>
          </a:prstGeom>
          <a:noFill/>
          <a:ln w="25400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>
              <a:solidFill>
                <a:srgbClr val="FF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Rectangle 20"/>
          <p:cNvSpPr>
            <a:spLocks noChangeArrowheads="1"/>
          </p:cNvSpPr>
          <p:nvPr/>
        </p:nvSpPr>
        <p:spPr bwMode="auto">
          <a:xfrm>
            <a:off x="4215532" y="4437113"/>
            <a:ext cx="368300" cy="278061"/>
          </a:xfrm>
          <a:prstGeom prst="rect">
            <a:avLst/>
          </a:prstGeom>
          <a:noFill/>
          <a:ln w="25400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>
              <a:solidFill>
                <a:srgbClr val="FF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Rectangle 20"/>
          <p:cNvSpPr>
            <a:spLocks noChangeArrowheads="1"/>
          </p:cNvSpPr>
          <p:nvPr/>
        </p:nvSpPr>
        <p:spPr bwMode="auto">
          <a:xfrm>
            <a:off x="4215532" y="4715173"/>
            <a:ext cx="368300" cy="287166"/>
          </a:xfrm>
          <a:prstGeom prst="rect">
            <a:avLst/>
          </a:prstGeom>
          <a:noFill/>
          <a:ln w="25400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>
              <a:solidFill>
                <a:srgbClr val="FF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4215532" y="5003206"/>
            <a:ext cx="368300" cy="225995"/>
          </a:xfrm>
          <a:prstGeom prst="rect">
            <a:avLst/>
          </a:prstGeom>
          <a:noFill/>
          <a:ln w="25400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>
              <a:solidFill>
                <a:srgbClr val="FF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Rectangle 20"/>
          <p:cNvSpPr>
            <a:spLocks noChangeArrowheads="1"/>
          </p:cNvSpPr>
          <p:nvPr/>
        </p:nvSpPr>
        <p:spPr bwMode="auto">
          <a:xfrm>
            <a:off x="4215532" y="5218797"/>
            <a:ext cx="368300" cy="225995"/>
          </a:xfrm>
          <a:prstGeom prst="rect">
            <a:avLst/>
          </a:prstGeom>
          <a:noFill/>
          <a:ln w="25400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>
              <a:solidFill>
                <a:srgbClr val="FF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Rectangle 20"/>
          <p:cNvSpPr>
            <a:spLocks noChangeArrowheads="1"/>
          </p:cNvSpPr>
          <p:nvPr/>
        </p:nvSpPr>
        <p:spPr bwMode="auto">
          <a:xfrm>
            <a:off x="4215532" y="5435254"/>
            <a:ext cx="368300" cy="225995"/>
          </a:xfrm>
          <a:prstGeom prst="rect">
            <a:avLst/>
          </a:prstGeom>
          <a:noFill/>
          <a:ln w="25400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>
              <a:solidFill>
                <a:srgbClr val="FF003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2" name="Group 39"/>
          <p:cNvGrpSpPr>
            <a:grpSpLocks/>
          </p:cNvGrpSpPr>
          <p:nvPr/>
        </p:nvGrpSpPr>
        <p:grpSpPr bwMode="auto">
          <a:xfrm>
            <a:off x="4524543" y="3953001"/>
            <a:ext cx="1340694" cy="308758"/>
            <a:chOff x="3504" y="1392"/>
            <a:chExt cx="1436" cy="314"/>
          </a:xfrm>
        </p:grpSpPr>
        <p:sp>
          <p:nvSpPr>
            <p:cNvPr id="53" name="Rectangle 31"/>
            <p:cNvSpPr>
              <a:spLocks noChangeArrowheads="1"/>
            </p:cNvSpPr>
            <p:nvPr/>
          </p:nvSpPr>
          <p:spPr bwMode="auto">
            <a:xfrm>
              <a:off x="3844" y="1444"/>
              <a:ext cx="280" cy="184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32"/>
            <p:cNvSpPr>
              <a:spLocks noChangeArrowheads="1"/>
            </p:cNvSpPr>
            <p:nvPr/>
          </p:nvSpPr>
          <p:spPr bwMode="auto">
            <a:xfrm>
              <a:off x="3878" y="1392"/>
              <a:ext cx="116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400" kern="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5" name="Rectangle 33"/>
            <p:cNvSpPr>
              <a:spLocks noChangeArrowheads="1"/>
            </p:cNvSpPr>
            <p:nvPr/>
          </p:nvSpPr>
          <p:spPr bwMode="auto">
            <a:xfrm>
              <a:off x="4132" y="1444"/>
              <a:ext cx="184" cy="184"/>
            </a:xfrm>
            <a:prstGeom prst="rect">
              <a:avLst/>
            </a:prstGeom>
            <a:solidFill>
              <a:srgbClr val="FF00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Rectangle 34"/>
            <p:cNvSpPr>
              <a:spLocks noChangeArrowheads="1"/>
            </p:cNvSpPr>
            <p:nvPr/>
          </p:nvSpPr>
          <p:spPr bwMode="auto">
            <a:xfrm>
              <a:off x="4468" y="1444"/>
              <a:ext cx="280" cy="184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Rectangle 35"/>
            <p:cNvSpPr>
              <a:spLocks noChangeArrowheads="1"/>
            </p:cNvSpPr>
            <p:nvPr/>
          </p:nvSpPr>
          <p:spPr bwMode="auto">
            <a:xfrm>
              <a:off x="4502" y="1392"/>
              <a:ext cx="116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400" kern="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8" name="Rectangle 36"/>
            <p:cNvSpPr>
              <a:spLocks noChangeArrowheads="1"/>
            </p:cNvSpPr>
            <p:nvPr/>
          </p:nvSpPr>
          <p:spPr bwMode="auto">
            <a:xfrm>
              <a:off x="4756" y="1444"/>
              <a:ext cx="184" cy="18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Line 37"/>
            <p:cNvSpPr>
              <a:spLocks noChangeShapeType="1"/>
            </p:cNvSpPr>
            <p:nvPr/>
          </p:nvSpPr>
          <p:spPr bwMode="auto">
            <a:xfrm>
              <a:off x="3504" y="1536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" name="Line 38"/>
            <p:cNvSpPr>
              <a:spLocks noChangeShapeType="1"/>
            </p:cNvSpPr>
            <p:nvPr/>
          </p:nvSpPr>
          <p:spPr bwMode="auto">
            <a:xfrm>
              <a:off x="4224" y="1536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4" name="Group 75"/>
          <p:cNvGrpSpPr>
            <a:grpSpLocks/>
          </p:cNvGrpSpPr>
          <p:nvPr/>
        </p:nvGrpSpPr>
        <p:grpSpPr bwMode="auto">
          <a:xfrm>
            <a:off x="4524544" y="4182535"/>
            <a:ext cx="1994073" cy="277417"/>
            <a:chOff x="3504" y="2352"/>
            <a:chExt cx="2156" cy="285"/>
          </a:xfrm>
        </p:grpSpPr>
        <p:sp>
          <p:nvSpPr>
            <p:cNvPr id="75" name="Rectangle 63"/>
            <p:cNvSpPr>
              <a:spLocks noChangeArrowheads="1"/>
            </p:cNvSpPr>
            <p:nvPr/>
          </p:nvSpPr>
          <p:spPr bwMode="auto">
            <a:xfrm>
              <a:off x="3844" y="2404"/>
              <a:ext cx="280" cy="184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" name="Line 64"/>
            <p:cNvSpPr>
              <a:spLocks noChangeShapeType="1"/>
            </p:cNvSpPr>
            <p:nvPr/>
          </p:nvSpPr>
          <p:spPr bwMode="auto">
            <a:xfrm>
              <a:off x="3504" y="2496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" name="Rectangle 65"/>
            <p:cNvSpPr>
              <a:spLocks noChangeArrowheads="1"/>
            </p:cNvSpPr>
            <p:nvPr/>
          </p:nvSpPr>
          <p:spPr bwMode="auto">
            <a:xfrm>
              <a:off x="3878" y="2352"/>
              <a:ext cx="11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200" kern="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8" name="Rectangle 66"/>
            <p:cNvSpPr>
              <a:spLocks noChangeArrowheads="1"/>
            </p:cNvSpPr>
            <p:nvPr/>
          </p:nvSpPr>
          <p:spPr bwMode="auto">
            <a:xfrm>
              <a:off x="4132" y="2404"/>
              <a:ext cx="184" cy="184"/>
            </a:xfrm>
            <a:prstGeom prst="rect">
              <a:avLst/>
            </a:prstGeom>
            <a:solidFill>
              <a:srgbClr val="FF00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" name="Rectangle 67"/>
            <p:cNvSpPr>
              <a:spLocks noChangeArrowheads="1"/>
            </p:cNvSpPr>
            <p:nvPr/>
          </p:nvSpPr>
          <p:spPr bwMode="auto">
            <a:xfrm>
              <a:off x="4468" y="2404"/>
              <a:ext cx="280" cy="184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" name="Rectangle 68"/>
            <p:cNvSpPr>
              <a:spLocks noChangeArrowheads="1"/>
            </p:cNvSpPr>
            <p:nvPr/>
          </p:nvSpPr>
          <p:spPr bwMode="auto">
            <a:xfrm>
              <a:off x="4756" y="2404"/>
              <a:ext cx="184" cy="184"/>
            </a:xfrm>
            <a:prstGeom prst="rect">
              <a:avLst/>
            </a:prstGeom>
            <a:solidFill>
              <a:srgbClr val="FF00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" name="Line 69"/>
            <p:cNvSpPr>
              <a:spLocks noChangeShapeType="1"/>
            </p:cNvSpPr>
            <p:nvPr/>
          </p:nvSpPr>
          <p:spPr bwMode="auto">
            <a:xfrm>
              <a:off x="4224" y="2496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" name="Rectangle 70"/>
            <p:cNvSpPr>
              <a:spLocks noChangeArrowheads="1"/>
            </p:cNvSpPr>
            <p:nvPr/>
          </p:nvSpPr>
          <p:spPr bwMode="auto">
            <a:xfrm>
              <a:off x="5188" y="2404"/>
              <a:ext cx="280" cy="184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" name="Rectangle 71"/>
            <p:cNvSpPr>
              <a:spLocks noChangeArrowheads="1"/>
            </p:cNvSpPr>
            <p:nvPr/>
          </p:nvSpPr>
          <p:spPr bwMode="auto">
            <a:xfrm>
              <a:off x="5476" y="2404"/>
              <a:ext cx="184" cy="18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4" name="Line 72"/>
            <p:cNvSpPr>
              <a:spLocks noChangeShapeType="1"/>
            </p:cNvSpPr>
            <p:nvPr/>
          </p:nvSpPr>
          <p:spPr bwMode="auto">
            <a:xfrm>
              <a:off x="4848" y="2496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" name="Rectangle 73"/>
            <p:cNvSpPr>
              <a:spLocks noChangeArrowheads="1"/>
            </p:cNvSpPr>
            <p:nvPr/>
          </p:nvSpPr>
          <p:spPr bwMode="auto">
            <a:xfrm>
              <a:off x="4502" y="2352"/>
              <a:ext cx="11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200" kern="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6" name="Rectangle 74"/>
            <p:cNvSpPr>
              <a:spLocks noChangeArrowheads="1"/>
            </p:cNvSpPr>
            <p:nvPr/>
          </p:nvSpPr>
          <p:spPr bwMode="auto">
            <a:xfrm>
              <a:off x="5222" y="2352"/>
              <a:ext cx="11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200" kern="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87" name="Group 75"/>
          <p:cNvGrpSpPr>
            <a:grpSpLocks/>
          </p:cNvGrpSpPr>
          <p:nvPr/>
        </p:nvGrpSpPr>
        <p:grpSpPr bwMode="auto">
          <a:xfrm>
            <a:off x="4524544" y="4442421"/>
            <a:ext cx="1994073" cy="277417"/>
            <a:chOff x="3504" y="2352"/>
            <a:chExt cx="2156" cy="285"/>
          </a:xfrm>
        </p:grpSpPr>
        <p:sp>
          <p:nvSpPr>
            <p:cNvPr id="88" name="Rectangle 63"/>
            <p:cNvSpPr>
              <a:spLocks noChangeArrowheads="1"/>
            </p:cNvSpPr>
            <p:nvPr/>
          </p:nvSpPr>
          <p:spPr bwMode="auto">
            <a:xfrm>
              <a:off x="3844" y="2404"/>
              <a:ext cx="280" cy="184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" name="Line 64"/>
            <p:cNvSpPr>
              <a:spLocks noChangeShapeType="1"/>
            </p:cNvSpPr>
            <p:nvPr/>
          </p:nvSpPr>
          <p:spPr bwMode="auto">
            <a:xfrm>
              <a:off x="3504" y="2496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0" name="Rectangle 65"/>
            <p:cNvSpPr>
              <a:spLocks noChangeArrowheads="1"/>
            </p:cNvSpPr>
            <p:nvPr/>
          </p:nvSpPr>
          <p:spPr bwMode="auto">
            <a:xfrm>
              <a:off x="3878" y="2352"/>
              <a:ext cx="11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200" kern="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1" name="Rectangle 66"/>
            <p:cNvSpPr>
              <a:spLocks noChangeArrowheads="1"/>
            </p:cNvSpPr>
            <p:nvPr/>
          </p:nvSpPr>
          <p:spPr bwMode="auto">
            <a:xfrm>
              <a:off x="4132" y="2404"/>
              <a:ext cx="184" cy="184"/>
            </a:xfrm>
            <a:prstGeom prst="rect">
              <a:avLst/>
            </a:prstGeom>
            <a:solidFill>
              <a:srgbClr val="FF00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" name="Rectangle 67"/>
            <p:cNvSpPr>
              <a:spLocks noChangeArrowheads="1"/>
            </p:cNvSpPr>
            <p:nvPr/>
          </p:nvSpPr>
          <p:spPr bwMode="auto">
            <a:xfrm>
              <a:off x="4468" y="2404"/>
              <a:ext cx="280" cy="184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" name="Rectangle 68"/>
            <p:cNvSpPr>
              <a:spLocks noChangeArrowheads="1"/>
            </p:cNvSpPr>
            <p:nvPr/>
          </p:nvSpPr>
          <p:spPr bwMode="auto">
            <a:xfrm>
              <a:off x="4756" y="2404"/>
              <a:ext cx="184" cy="184"/>
            </a:xfrm>
            <a:prstGeom prst="rect">
              <a:avLst/>
            </a:prstGeom>
            <a:solidFill>
              <a:srgbClr val="FF00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" name="Line 69"/>
            <p:cNvSpPr>
              <a:spLocks noChangeShapeType="1"/>
            </p:cNvSpPr>
            <p:nvPr/>
          </p:nvSpPr>
          <p:spPr bwMode="auto">
            <a:xfrm>
              <a:off x="4224" y="2496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5" name="Rectangle 70"/>
            <p:cNvSpPr>
              <a:spLocks noChangeArrowheads="1"/>
            </p:cNvSpPr>
            <p:nvPr/>
          </p:nvSpPr>
          <p:spPr bwMode="auto">
            <a:xfrm>
              <a:off x="5188" y="2404"/>
              <a:ext cx="280" cy="184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" name="Rectangle 71"/>
            <p:cNvSpPr>
              <a:spLocks noChangeArrowheads="1"/>
            </p:cNvSpPr>
            <p:nvPr/>
          </p:nvSpPr>
          <p:spPr bwMode="auto">
            <a:xfrm>
              <a:off x="5476" y="2404"/>
              <a:ext cx="184" cy="18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7" name="Line 72"/>
            <p:cNvSpPr>
              <a:spLocks noChangeShapeType="1"/>
            </p:cNvSpPr>
            <p:nvPr/>
          </p:nvSpPr>
          <p:spPr bwMode="auto">
            <a:xfrm>
              <a:off x="4848" y="2496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" name="Rectangle 73"/>
            <p:cNvSpPr>
              <a:spLocks noChangeArrowheads="1"/>
            </p:cNvSpPr>
            <p:nvPr/>
          </p:nvSpPr>
          <p:spPr bwMode="auto">
            <a:xfrm>
              <a:off x="4502" y="2352"/>
              <a:ext cx="11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200" kern="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9" name="Rectangle 74"/>
            <p:cNvSpPr>
              <a:spLocks noChangeArrowheads="1"/>
            </p:cNvSpPr>
            <p:nvPr/>
          </p:nvSpPr>
          <p:spPr bwMode="auto">
            <a:xfrm>
              <a:off x="5222" y="2352"/>
              <a:ext cx="11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200" kern="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100" name="Group 75"/>
          <p:cNvGrpSpPr>
            <a:grpSpLocks/>
          </p:cNvGrpSpPr>
          <p:nvPr/>
        </p:nvGrpSpPr>
        <p:grpSpPr bwMode="auto">
          <a:xfrm>
            <a:off x="4513421" y="4721509"/>
            <a:ext cx="2693296" cy="277417"/>
            <a:chOff x="3504" y="2352"/>
            <a:chExt cx="2912" cy="285"/>
          </a:xfrm>
        </p:grpSpPr>
        <p:sp>
          <p:nvSpPr>
            <p:cNvPr id="101" name="Rectangle 63"/>
            <p:cNvSpPr>
              <a:spLocks noChangeArrowheads="1"/>
            </p:cNvSpPr>
            <p:nvPr/>
          </p:nvSpPr>
          <p:spPr bwMode="auto">
            <a:xfrm>
              <a:off x="3844" y="2404"/>
              <a:ext cx="280" cy="184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" name="Line 64"/>
            <p:cNvSpPr>
              <a:spLocks noChangeShapeType="1"/>
            </p:cNvSpPr>
            <p:nvPr/>
          </p:nvSpPr>
          <p:spPr bwMode="auto">
            <a:xfrm>
              <a:off x="3504" y="2496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" name="Rectangle 65"/>
            <p:cNvSpPr>
              <a:spLocks noChangeArrowheads="1"/>
            </p:cNvSpPr>
            <p:nvPr/>
          </p:nvSpPr>
          <p:spPr bwMode="auto">
            <a:xfrm>
              <a:off x="3878" y="2352"/>
              <a:ext cx="11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200" kern="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4" name="Rectangle 66"/>
            <p:cNvSpPr>
              <a:spLocks noChangeArrowheads="1"/>
            </p:cNvSpPr>
            <p:nvPr/>
          </p:nvSpPr>
          <p:spPr bwMode="auto">
            <a:xfrm>
              <a:off x="4132" y="2404"/>
              <a:ext cx="184" cy="184"/>
            </a:xfrm>
            <a:prstGeom prst="rect">
              <a:avLst/>
            </a:prstGeom>
            <a:solidFill>
              <a:srgbClr val="FF00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" name="Rectangle 67"/>
            <p:cNvSpPr>
              <a:spLocks noChangeArrowheads="1"/>
            </p:cNvSpPr>
            <p:nvPr/>
          </p:nvSpPr>
          <p:spPr bwMode="auto">
            <a:xfrm>
              <a:off x="4468" y="2404"/>
              <a:ext cx="280" cy="184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" name="Rectangle 68"/>
            <p:cNvSpPr>
              <a:spLocks noChangeArrowheads="1"/>
            </p:cNvSpPr>
            <p:nvPr/>
          </p:nvSpPr>
          <p:spPr bwMode="auto">
            <a:xfrm>
              <a:off x="4756" y="2404"/>
              <a:ext cx="184" cy="184"/>
            </a:xfrm>
            <a:prstGeom prst="rect">
              <a:avLst/>
            </a:prstGeom>
            <a:solidFill>
              <a:srgbClr val="FF00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" name="Line 69"/>
            <p:cNvSpPr>
              <a:spLocks noChangeShapeType="1"/>
            </p:cNvSpPr>
            <p:nvPr/>
          </p:nvSpPr>
          <p:spPr bwMode="auto">
            <a:xfrm>
              <a:off x="4224" y="2496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" name="Rectangle 70"/>
            <p:cNvSpPr>
              <a:spLocks noChangeArrowheads="1"/>
            </p:cNvSpPr>
            <p:nvPr/>
          </p:nvSpPr>
          <p:spPr bwMode="auto">
            <a:xfrm>
              <a:off x="5947" y="2404"/>
              <a:ext cx="280" cy="184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9" name="Rectangle 71"/>
            <p:cNvSpPr>
              <a:spLocks noChangeArrowheads="1"/>
            </p:cNvSpPr>
            <p:nvPr/>
          </p:nvSpPr>
          <p:spPr bwMode="auto">
            <a:xfrm>
              <a:off x="6232" y="2404"/>
              <a:ext cx="184" cy="18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0" name="Line 72"/>
            <p:cNvSpPr>
              <a:spLocks noChangeShapeType="1"/>
            </p:cNvSpPr>
            <p:nvPr/>
          </p:nvSpPr>
          <p:spPr bwMode="auto">
            <a:xfrm>
              <a:off x="5604" y="2496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1" name="Rectangle 73"/>
            <p:cNvSpPr>
              <a:spLocks noChangeArrowheads="1"/>
            </p:cNvSpPr>
            <p:nvPr/>
          </p:nvSpPr>
          <p:spPr bwMode="auto">
            <a:xfrm>
              <a:off x="4502" y="2352"/>
              <a:ext cx="11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200" kern="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2" name="Rectangle 74"/>
            <p:cNvSpPr>
              <a:spLocks noChangeArrowheads="1"/>
            </p:cNvSpPr>
            <p:nvPr/>
          </p:nvSpPr>
          <p:spPr bwMode="auto">
            <a:xfrm>
              <a:off x="5978" y="2352"/>
              <a:ext cx="11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200" kern="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113" name="Rectangle 67"/>
          <p:cNvSpPr>
            <a:spLocks noChangeArrowheads="1"/>
          </p:cNvSpPr>
          <p:nvPr/>
        </p:nvSpPr>
        <p:spPr bwMode="auto">
          <a:xfrm>
            <a:off x="6091498" y="4762064"/>
            <a:ext cx="258971" cy="179104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14" name="Rectangle 68"/>
          <p:cNvSpPr>
            <a:spLocks noChangeArrowheads="1"/>
          </p:cNvSpPr>
          <p:nvPr/>
        </p:nvSpPr>
        <p:spPr bwMode="auto">
          <a:xfrm>
            <a:off x="6357868" y="4762064"/>
            <a:ext cx="170181" cy="179104"/>
          </a:xfrm>
          <a:prstGeom prst="rect">
            <a:avLst/>
          </a:prstGeom>
          <a:solidFill>
            <a:srgbClr val="FF00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 kern="0">
              <a:solidFill>
                <a:srgbClr val="FF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" name="Line 69"/>
          <p:cNvSpPr>
            <a:spLocks noChangeShapeType="1"/>
          </p:cNvSpPr>
          <p:nvPr/>
        </p:nvSpPr>
        <p:spPr bwMode="auto">
          <a:xfrm>
            <a:off x="5767602" y="4842476"/>
            <a:ext cx="295945" cy="914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 kern="0">
              <a:solidFill>
                <a:srgbClr val="FF003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6" name="Group 75"/>
          <p:cNvGrpSpPr>
            <a:grpSpLocks/>
          </p:cNvGrpSpPr>
          <p:nvPr/>
        </p:nvGrpSpPr>
        <p:grpSpPr bwMode="auto">
          <a:xfrm>
            <a:off x="4533976" y="4988518"/>
            <a:ext cx="1994073" cy="277417"/>
            <a:chOff x="3504" y="2352"/>
            <a:chExt cx="2156" cy="285"/>
          </a:xfrm>
        </p:grpSpPr>
        <p:sp>
          <p:nvSpPr>
            <p:cNvPr id="117" name="Rectangle 63"/>
            <p:cNvSpPr>
              <a:spLocks noChangeArrowheads="1"/>
            </p:cNvSpPr>
            <p:nvPr/>
          </p:nvSpPr>
          <p:spPr bwMode="auto">
            <a:xfrm>
              <a:off x="3844" y="2404"/>
              <a:ext cx="280" cy="184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" name="Line 64"/>
            <p:cNvSpPr>
              <a:spLocks noChangeShapeType="1"/>
            </p:cNvSpPr>
            <p:nvPr/>
          </p:nvSpPr>
          <p:spPr bwMode="auto">
            <a:xfrm>
              <a:off x="3504" y="2496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9" name="Rectangle 65"/>
            <p:cNvSpPr>
              <a:spLocks noChangeArrowheads="1"/>
            </p:cNvSpPr>
            <p:nvPr/>
          </p:nvSpPr>
          <p:spPr bwMode="auto">
            <a:xfrm>
              <a:off x="3878" y="2352"/>
              <a:ext cx="11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200" kern="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0" name="Rectangle 66"/>
            <p:cNvSpPr>
              <a:spLocks noChangeArrowheads="1"/>
            </p:cNvSpPr>
            <p:nvPr/>
          </p:nvSpPr>
          <p:spPr bwMode="auto">
            <a:xfrm>
              <a:off x="4132" y="2404"/>
              <a:ext cx="184" cy="184"/>
            </a:xfrm>
            <a:prstGeom prst="rect">
              <a:avLst/>
            </a:prstGeom>
            <a:solidFill>
              <a:srgbClr val="FF00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1" name="Rectangle 67"/>
            <p:cNvSpPr>
              <a:spLocks noChangeArrowheads="1"/>
            </p:cNvSpPr>
            <p:nvPr/>
          </p:nvSpPr>
          <p:spPr bwMode="auto">
            <a:xfrm>
              <a:off x="4468" y="2404"/>
              <a:ext cx="280" cy="184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" name="Rectangle 68"/>
            <p:cNvSpPr>
              <a:spLocks noChangeArrowheads="1"/>
            </p:cNvSpPr>
            <p:nvPr/>
          </p:nvSpPr>
          <p:spPr bwMode="auto">
            <a:xfrm>
              <a:off x="4756" y="2404"/>
              <a:ext cx="184" cy="184"/>
            </a:xfrm>
            <a:prstGeom prst="rect">
              <a:avLst/>
            </a:prstGeom>
            <a:solidFill>
              <a:srgbClr val="FF00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" name="Line 69"/>
            <p:cNvSpPr>
              <a:spLocks noChangeShapeType="1"/>
            </p:cNvSpPr>
            <p:nvPr/>
          </p:nvSpPr>
          <p:spPr bwMode="auto">
            <a:xfrm>
              <a:off x="4224" y="2496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" name="Rectangle 70"/>
            <p:cNvSpPr>
              <a:spLocks noChangeArrowheads="1"/>
            </p:cNvSpPr>
            <p:nvPr/>
          </p:nvSpPr>
          <p:spPr bwMode="auto">
            <a:xfrm>
              <a:off x="5188" y="2404"/>
              <a:ext cx="280" cy="184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5" name="Rectangle 71"/>
            <p:cNvSpPr>
              <a:spLocks noChangeArrowheads="1"/>
            </p:cNvSpPr>
            <p:nvPr/>
          </p:nvSpPr>
          <p:spPr bwMode="auto">
            <a:xfrm>
              <a:off x="5476" y="2404"/>
              <a:ext cx="184" cy="18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6" name="Line 72"/>
            <p:cNvSpPr>
              <a:spLocks noChangeShapeType="1"/>
            </p:cNvSpPr>
            <p:nvPr/>
          </p:nvSpPr>
          <p:spPr bwMode="auto">
            <a:xfrm>
              <a:off x="4848" y="2496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" name="Rectangle 73"/>
            <p:cNvSpPr>
              <a:spLocks noChangeArrowheads="1"/>
            </p:cNvSpPr>
            <p:nvPr/>
          </p:nvSpPr>
          <p:spPr bwMode="auto">
            <a:xfrm>
              <a:off x="4502" y="2352"/>
              <a:ext cx="11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200" kern="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8" name="Rectangle 74"/>
            <p:cNvSpPr>
              <a:spLocks noChangeArrowheads="1"/>
            </p:cNvSpPr>
            <p:nvPr/>
          </p:nvSpPr>
          <p:spPr bwMode="auto">
            <a:xfrm>
              <a:off x="5222" y="2352"/>
              <a:ext cx="11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200" kern="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132" name="Rectangle 70"/>
          <p:cNvSpPr>
            <a:spLocks noChangeArrowheads="1"/>
          </p:cNvSpPr>
          <p:nvPr/>
        </p:nvSpPr>
        <p:spPr bwMode="auto">
          <a:xfrm>
            <a:off x="4826290" y="5279816"/>
            <a:ext cx="258971" cy="179104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 kern="0">
              <a:solidFill>
                <a:srgbClr val="FF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" name="Rectangle 71"/>
          <p:cNvSpPr>
            <a:spLocks noChangeArrowheads="1"/>
          </p:cNvSpPr>
          <p:nvPr/>
        </p:nvSpPr>
        <p:spPr bwMode="auto">
          <a:xfrm>
            <a:off x="5092659" y="5279816"/>
            <a:ext cx="170181" cy="179104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 kern="0">
              <a:solidFill>
                <a:srgbClr val="FF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4" name="Line 72"/>
          <p:cNvSpPr>
            <a:spLocks noChangeShapeType="1"/>
          </p:cNvSpPr>
          <p:nvPr/>
        </p:nvSpPr>
        <p:spPr bwMode="auto">
          <a:xfrm>
            <a:off x="4511825" y="5369369"/>
            <a:ext cx="31076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FF0033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35" name="Rectangle 74"/>
          <p:cNvSpPr>
            <a:spLocks noChangeArrowheads="1"/>
          </p:cNvSpPr>
          <p:nvPr/>
        </p:nvSpPr>
        <p:spPr bwMode="auto">
          <a:xfrm>
            <a:off x="4898808" y="5229201"/>
            <a:ext cx="107288" cy="277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200" kern="0" dirty="0">
                <a:solidFill>
                  <a:srgbClr val="000099"/>
                </a:solidFill>
                <a:latin typeface="Times New Roman" panose="02020603050405020304" pitchFamily="18" charset="0"/>
              </a:rPr>
              <a:t>e</a:t>
            </a:r>
          </a:p>
        </p:txBody>
      </p:sp>
      <p:grpSp>
        <p:nvGrpSpPr>
          <p:cNvPr id="136" name="Group 39"/>
          <p:cNvGrpSpPr>
            <a:grpSpLocks/>
          </p:cNvGrpSpPr>
          <p:nvPr/>
        </p:nvGrpSpPr>
        <p:grpSpPr bwMode="auto">
          <a:xfrm>
            <a:off x="4511824" y="5445224"/>
            <a:ext cx="1340694" cy="308758"/>
            <a:chOff x="3504" y="1392"/>
            <a:chExt cx="1436" cy="314"/>
          </a:xfrm>
        </p:grpSpPr>
        <p:sp>
          <p:nvSpPr>
            <p:cNvPr id="137" name="Rectangle 31"/>
            <p:cNvSpPr>
              <a:spLocks noChangeArrowheads="1"/>
            </p:cNvSpPr>
            <p:nvPr/>
          </p:nvSpPr>
          <p:spPr bwMode="auto">
            <a:xfrm>
              <a:off x="3844" y="1444"/>
              <a:ext cx="280" cy="184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8" name="Rectangle 32"/>
            <p:cNvSpPr>
              <a:spLocks noChangeArrowheads="1"/>
            </p:cNvSpPr>
            <p:nvPr/>
          </p:nvSpPr>
          <p:spPr bwMode="auto">
            <a:xfrm>
              <a:off x="3878" y="1392"/>
              <a:ext cx="116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400" kern="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39" name="Rectangle 33"/>
            <p:cNvSpPr>
              <a:spLocks noChangeArrowheads="1"/>
            </p:cNvSpPr>
            <p:nvPr/>
          </p:nvSpPr>
          <p:spPr bwMode="auto">
            <a:xfrm>
              <a:off x="4132" y="1444"/>
              <a:ext cx="184" cy="184"/>
            </a:xfrm>
            <a:prstGeom prst="rect">
              <a:avLst/>
            </a:prstGeom>
            <a:solidFill>
              <a:srgbClr val="FF00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0" name="Rectangle 34"/>
            <p:cNvSpPr>
              <a:spLocks noChangeArrowheads="1"/>
            </p:cNvSpPr>
            <p:nvPr/>
          </p:nvSpPr>
          <p:spPr bwMode="auto">
            <a:xfrm>
              <a:off x="4468" y="1444"/>
              <a:ext cx="280" cy="184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1" name="Rectangle 35"/>
            <p:cNvSpPr>
              <a:spLocks noChangeArrowheads="1"/>
            </p:cNvSpPr>
            <p:nvPr/>
          </p:nvSpPr>
          <p:spPr bwMode="auto">
            <a:xfrm>
              <a:off x="4502" y="1392"/>
              <a:ext cx="116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400" kern="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42" name="Rectangle 36"/>
            <p:cNvSpPr>
              <a:spLocks noChangeArrowheads="1"/>
            </p:cNvSpPr>
            <p:nvPr/>
          </p:nvSpPr>
          <p:spPr bwMode="auto">
            <a:xfrm>
              <a:off x="4756" y="1444"/>
              <a:ext cx="184" cy="18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>
              <a:off x="3504" y="1536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" name="Line 38"/>
            <p:cNvSpPr>
              <a:spLocks noChangeShapeType="1"/>
            </p:cNvSpPr>
            <p:nvPr/>
          </p:nvSpPr>
          <p:spPr bwMode="auto">
            <a:xfrm>
              <a:off x="4224" y="1536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kern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  <p:bldP spid="115" grpId="0" animBg="1"/>
      <p:bldP spid="132" grpId="0" animBg="1"/>
      <p:bldP spid="133" grpId="0" animBg="1"/>
      <p:bldP spid="134" grpId="0" animBg="1"/>
      <p:bldP spid="1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Graphs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Adjacency matrix</a:t>
            </a:r>
          </a:p>
          <a:p>
            <a:pPr lvl="1"/>
            <a:r>
              <a:rPr lang="en-US" dirty="0" smtClean="0"/>
              <a:t>Or Weight Matrix for weighted graphs</a:t>
            </a:r>
            <a:endParaRPr lang="en-US" dirty="0"/>
          </a:p>
          <a:p>
            <a:endParaRPr lang="en-US" dirty="0" smtClean="0"/>
          </a:p>
          <a:p>
            <a:pPr marL="624078" indent="-514350">
              <a:buFont typeface="+mj-lt"/>
              <a:buAutoNum type="arabicPeriod" startAt="2"/>
            </a:pPr>
            <a:r>
              <a:rPr lang="en-US" dirty="0" smtClean="0"/>
              <a:t>Adjacency lists</a:t>
            </a:r>
          </a:p>
          <a:p>
            <a:pPr lvl="1"/>
            <a:r>
              <a:rPr lang="en-US" dirty="0" smtClean="0"/>
              <a:t>A list of vertices connected to each vertex</a:t>
            </a:r>
          </a:p>
          <a:p>
            <a:pPr lvl="1"/>
            <a:endParaRPr lang="en-US" dirty="0"/>
          </a:p>
          <a:p>
            <a:r>
              <a:rPr lang="en-US" dirty="0" smtClean="0"/>
              <a:t>Which one to use?</a:t>
            </a:r>
          </a:p>
          <a:p>
            <a:pPr lvl="1"/>
            <a:r>
              <a:rPr lang="en-US" dirty="0" smtClean="0"/>
              <a:t>Depends on the nature of the graph (sparse or not)</a:t>
            </a:r>
          </a:p>
          <a:p>
            <a:pPr lvl="1"/>
            <a:r>
              <a:rPr lang="en-US" dirty="0" smtClean="0"/>
              <a:t>Depends on the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4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Connected graph</a:t>
            </a:r>
            <a:endParaRPr lang="en-US" dirty="0" smtClean="0"/>
          </a:p>
          <a:p>
            <a:pPr lvl="1"/>
            <a:r>
              <a:rPr lang="en-US" dirty="0" smtClean="0"/>
              <a:t>A graph where there is a path connecting each pair of vertices</a:t>
            </a:r>
            <a:endParaRPr lang="en-US" dirty="0"/>
          </a:p>
          <a:p>
            <a:r>
              <a:rPr lang="en-US" i="1" dirty="0" smtClean="0"/>
              <a:t>Bi-partite graph</a:t>
            </a:r>
          </a:p>
          <a:p>
            <a:pPr lvl="1"/>
            <a:r>
              <a:rPr lang="en-US" dirty="0" smtClean="0"/>
              <a:t>Vertices can be divided into two separate sets u and v, so that all edges go from set u to set v</a:t>
            </a:r>
          </a:p>
          <a:p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33</a:t>
            </a:fld>
            <a:endParaRPr lang="en-CA"/>
          </a:p>
        </p:txBody>
      </p:sp>
      <p:pic>
        <p:nvPicPr>
          <p:cNvPr id="23554" name="Picture 2" descr="http://upload.wikimedia.org/wikipedia/commons/thumb/e/e8/Simple-bipartite-graph.svg/220px-Simple-bipartite-grap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0" y="4149081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37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Cyclic graph</a:t>
            </a:r>
          </a:p>
          <a:p>
            <a:pPr lvl="1"/>
            <a:r>
              <a:rPr lang="en-US" dirty="0" smtClean="0"/>
              <a:t>A graph containing at least one cycle</a:t>
            </a:r>
          </a:p>
          <a:p>
            <a:pPr lvl="1"/>
            <a:r>
              <a:rPr lang="en-US" dirty="0" smtClean="0"/>
              <a:t>(must have 3 vertices)</a:t>
            </a:r>
            <a:endParaRPr lang="en-US" dirty="0"/>
          </a:p>
          <a:p>
            <a:r>
              <a:rPr lang="en-US" i="1" dirty="0" smtClean="0"/>
              <a:t>Acyclic graph</a:t>
            </a:r>
          </a:p>
          <a:p>
            <a:pPr lvl="1"/>
            <a:r>
              <a:rPr lang="en-US" dirty="0" smtClean="0"/>
              <a:t>A graph containing no cycles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87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5744" y="1752602"/>
            <a:ext cx="8350696" cy="1829761"/>
          </a:xfrm>
        </p:spPr>
        <p:txBody>
          <a:bodyPr/>
          <a:lstStyle/>
          <a:p>
            <a:r>
              <a:rPr lang="en-US" dirty="0" smtClean="0"/>
              <a:t>Graph Algorithm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(Chapter 3.5)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78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real-world problems require processing of each vertex (or edge) in a graph</a:t>
            </a:r>
          </a:p>
          <a:p>
            <a:pPr lvl="1"/>
            <a:r>
              <a:rPr lang="en-US" dirty="0" smtClean="0"/>
              <a:t>Routing a message on a network</a:t>
            </a:r>
          </a:p>
          <a:p>
            <a:pPr lvl="1"/>
            <a:r>
              <a:rPr lang="en-US" dirty="0" smtClean="0"/>
              <a:t>Web </a:t>
            </a:r>
            <a:r>
              <a:rPr lang="en-US" dirty="0"/>
              <a:t>crawling</a:t>
            </a:r>
          </a:p>
          <a:p>
            <a:pPr lvl="1"/>
            <a:r>
              <a:rPr lang="en-US" dirty="0" smtClean="0"/>
              <a:t>Social </a:t>
            </a:r>
            <a:r>
              <a:rPr lang="en-US" dirty="0"/>
              <a:t>network</a:t>
            </a:r>
          </a:p>
          <a:p>
            <a:pPr lvl="1"/>
            <a:r>
              <a:rPr lang="en-US" dirty="0" smtClean="0"/>
              <a:t>Network </a:t>
            </a:r>
            <a:r>
              <a:rPr lang="en-US" dirty="0"/>
              <a:t>broadcast</a:t>
            </a:r>
          </a:p>
          <a:p>
            <a:pPr lvl="1"/>
            <a:r>
              <a:rPr lang="en-US" dirty="0" smtClean="0"/>
              <a:t>Garbage collection</a:t>
            </a:r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pPr marL="630936" lvl="2" indent="0">
              <a:buNone/>
            </a:pPr>
            <a:endParaRPr lang="en-US" i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36</a:t>
            </a:fld>
            <a:endParaRPr lang="en-CA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202548"/>
              </p:ext>
            </p:extLst>
          </p:nvPr>
        </p:nvGraphicFramePr>
        <p:xfrm>
          <a:off x="4475347" y="4104189"/>
          <a:ext cx="3241303" cy="1792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Visio" r:id="rId4" imgW="1536700" imgH="850900" progId="Visio.Drawing.6">
                  <p:embed/>
                </p:oleObj>
              </mc:Choice>
              <mc:Fallback>
                <p:oleObj name="Visio" r:id="rId4" imgW="1536700" imgH="8509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347" y="4104189"/>
                        <a:ext cx="3241303" cy="1792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495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 Algorithms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Graph traversal algorithms give a method for </a:t>
            </a:r>
            <a:r>
              <a:rPr lang="en-US" i="1" dirty="0" smtClean="0"/>
              <a:t>systematically processing </a:t>
            </a:r>
            <a:r>
              <a:rPr lang="en-US" dirty="0" smtClean="0"/>
              <a:t>all vertices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Two approaches:</a:t>
            </a:r>
          </a:p>
          <a:p>
            <a:pPr lvl="1"/>
            <a:r>
              <a:rPr lang="en-US" dirty="0" smtClean="0"/>
              <a:t>Depth-First Search (DFS)</a:t>
            </a:r>
            <a:endParaRPr lang="en-US" dirty="0"/>
          </a:p>
          <a:p>
            <a:pPr lvl="1"/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37</a:t>
            </a:fld>
            <a:endParaRPr lang="en-CA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494669" y="3609727"/>
            <a:ext cx="7586133" cy="53935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81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800" dirty="0"/>
              <a:t>Idea: "visit" all the vertices, one at a time, </a:t>
            </a:r>
          </a:p>
          <a:p>
            <a:pPr algn="ctr"/>
            <a:r>
              <a:rPr lang="en-US" altLang="en-US" sz="1800" b="1" i="1" dirty="0"/>
              <a:t>marking</a:t>
            </a:r>
            <a:r>
              <a:rPr lang="en-US" altLang="en-US" sz="1800" dirty="0"/>
              <a:t> them as we visit them</a:t>
            </a:r>
          </a:p>
        </p:txBody>
      </p:sp>
    </p:spTree>
    <p:extLst>
      <p:ext uri="{BB962C8B-B14F-4D97-AF65-F5344CB8AC3E}">
        <p14:creationId xmlns:p14="http://schemas.microsoft.com/office/powerpoint/2010/main" val="136769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Visits all vertices by always </a:t>
            </a:r>
            <a:r>
              <a:rPr lang="en-US" i="1" u="sng" dirty="0" smtClean="0"/>
              <a:t>moving away</a:t>
            </a:r>
            <a:r>
              <a:rPr lang="en-US" dirty="0" smtClean="0"/>
              <a:t> from the last vertex visited (if possible)</a:t>
            </a:r>
          </a:p>
          <a:p>
            <a:pPr lvl="1"/>
            <a:r>
              <a:rPr lang="en-US" dirty="0" smtClean="0"/>
              <a:t>Backtracks if there are no more adjacent vertices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Implementation often uses a stack of vertices being processed</a:t>
            </a:r>
          </a:p>
          <a:p>
            <a:endParaRPr lang="en-US" dirty="0"/>
          </a:p>
          <a:p>
            <a:r>
              <a:rPr lang="en-US" dirty="0" smtClean="0"/>
              <a:t>“Re-draws” graph in a tree-like fashion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38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872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DFS</a:t>
            </a: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418668" y="620689"/>
            <a:ext cx="5933916" cy="5544616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dirty="0" smtClean="0"/>
              <a:t>Algorithm: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r>
              <a:rPr lang="en-US" altLang="en-US" sz="1600" b="1" dirty="0">
                <a:solidFill>
                  <a:schemeClr val="accent5"/>
                </a:solidFill>
                <a:latin typeface="Courier New" pitchFamily="49" charset="0"/>
              </a:rPr>
              <a:t>DFS(G):</a:t>
            </a:r>
          </a:p>
          <a:p>
            <a:pPr>
              <a:buFontTx/>
              <a:buNone/>
            </a:pPr>
            <a:r>
              <a:rPr lang="en-US" altLang="en-US" sz="1600" b="1" dirty="0">
                <a:solidFill>
                  <a:schemeClr val="accent5"/>
                </a:solidFill>
                <a:latin typeface="Courier New" pitchFamily="49" charset="0"/>
              </a:rPr>
              <a:t>	</a:t>
            </a:r>
            <a:r>
              <a:rPr lang="en-US" altLang="en-US" sz="1600" b="1" dirty="0" err="1">
                <a:solidFill>
                  <a:schemeClr val="accent5"/>
                </a:solidFill>
                <a:latin typeface="Courier New" pitchFamily="49" charset="0"/>
              </a:rPr>
              <a:t>init</a:t>
            </a:r>
            <a:r>
              <a:rPr lang="en-US" altLang="en-US" sz="1600" b="1" dirty="0">
                <a:solidFill>
                  <a:schemeClr val="accent5"/>
                </a:solidFill>
                <a:latin typeface="Courier New" pitchFamily="49" charset="0"/>
              </a:rPr>
              <a:t> all visited values to false</a:t>
            </a:r>
          </a:p>
          <a:p>
            <a:pPr>
              <a:buFontTx/>
              <a:buNone/>
            </a:pPr>
            <a:r>
              <a:rPr lang="en-US" altLang="en-US" sz="1600" b="1" dirty="0">
                <a:solidFill>
                  <a:schemeClr val="accent5"/>
                </a:solidFill>
                <a:latin typeface="Courier New" pitchFamily="49" charset="0"/>
              </a:rPr>
              <a:t>	for each vertex v in V    // where G = {V,E}</a:t>
            </a:r>
          </a:p>
          <a:p>
            <a:pPr>
              <a:buFontTx/>
              <a:buNone/>
            </a:pPr>
            <a:r>
              <a:rPr lang="en-US" altLang="en-US" sz="1600" b="1" dirty="0">
                <a:solidFill>
                  <a:schemeClr val="accent5"/>
                </a:solidFill>
                <a:latin typeface="Courier New" pitchFamily="49" charset="0"/>
              </a:rPr>
              <a:t>		if v has not been visited</a:t>
            </a:r>
          </a:p>
          <a:p>
            <a:pPr>
              <a:buFontTx/>
              <a:buNone/>
            </a:pPr>
            <a:r>
              <a:rPr lang="en-US" altLang="en-US" sz="1600" b="1" dirty="0">
                <a:solidFill>
                  <a:schemeClr val="accent5"/>
                </a:solidFill>
                <a:latin typeface="Courier New" pitchFamily="49" charset="0"/>
              </a:rPr>
              <a:t>			</a:t>
            </a:r>
            <a:r>
              <a:rPr lang="en-US" altLang="en-US" sz="1600" b="1" dirty="0" err="1">
                <a:solidFill>
                  <a:schemeClr val="accent5"/>
                </a:solidFill>
                <a:latin typeface="Courier New" pitchFamily="49" charset="0"/>
              </a:rPr>
              <a:t>dfs</a:t>
            </a:r>
            <a:r>
              <a:rPr lang="en-US" altLang="en-US" sz="1600" b="1" dirty="0">
                <a:solidFill>
                  <a:schemeClr val="accent5"/>
                </a:solidFill>
                <a:latin typeface="Courier New" pitchFamily="49" charset="0"/>
              </a:rPr>
              <a:t>(v</a:t>
            </a:r>
            <a:r>
              <a:rPr lang="en-US" altLang="en-US" sz="1600" b="1" dirty="0" smtClean="0">
                <a:solidFill>
                  <a:schemeClr val="accent5"/>
                </a:solidFill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endParaRPr lang="en-US" altLang="en-US" sz="1600" b="1" dirty="0">
              <a:solidFill>
                <a:schemeClr val="accent5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600" b="1" dirty="0" err="1">
                <a:solidFill>
                  <a:schemeClr val="accent5"/>
                </a:solidFill>
                <a:latin typeface="Courier New" pitchFamily="49" charset="0"/>
              </a:rPr>
              <a:t>dfs</a:t>
            </a:r>
            <a:r>
              <a:rPr lang="en-US" altLang="en-US" sz="1600" b="1" dirty="0">
                <a:solidFill>
                  <a:schemeClr val="accent5"/>
                </a:solidFill>
                <a:latin typeface="Courier New" pitchFamily="49" charset="0"/>
              </a:rPr>
              <a:t>(v)</a:t>
            </a:r>
          </a:p>
          <a:p>
            <a:pPr>
              <a:buFontTx/>
              <a:buNone/>
            </a:pPr>
            <a:r>
              <a:rPr lang="en-US" altLang="en-US" sz="1600" b="1" dirty="0">
                <a:solidFill>
                  <a:schemeClr val="accent5"/>
                </a:solidFill>
                <a:latin typeface="Courier New" pitchFamily="49" charset="0"/>
              </a:rPr>
              <a:t>	</a:t>
            </a:r>
            <a:r>
              <a:rPr lang="en-US" altLang="en-US" sz="1600" b="1" i="1" dirty="0">
                <a:solidFill>
                  <a:schemeClr val="accent5"/>
                </a:solidFill>
                <a:latin typeface="Courier New" pitchFamily="49" charset="0"/>
              </a:rPr>
              <a:t>visit node v</a:t>
            </a:r>
          </a:p>
          <a:p>
            <a:pPr>
              <a:buFontTx/>
              <a:buNone/>
            </a:pPr>
            <a:r>
              <a:rPr lang="en-US" altLang="en-US" sz="1600" b="1" dirty="0">
                <a:solidFill>
                  <a:schemeClr val="accent5"/>
                </a:solidFill>
                <a:latin typeface="Courier New" pitchFamily="49" charset="0"/>
              </a:rPr>
              <a:t>	for each vertex w in V adjacent to v</a:t>
            </a:r>
          </a:p>
          <a:p>
            <a:pPr>
              <a:buFontTx/>
              <a:buNone/>
            </a:pPr>
            <a:r>
              <a:rPr lang="en-US" altLang="en-US" sz="1600" b="1" dirty="0">
                <a:solidFill>
                  <a:schemeClr val="accent5"/>
                </a:solidFill>
                <a:latin typeface="Courier New" pitchFamily="49" charset="0"/>
              </a:rPr>
              <a:t>		if w has not been visited</a:t>
            </a:r>
          </a:p>
          <a:p>
            <a:pPr>
              <a:buFontTx/>
              <a:buNone/>
            </a:pPr>
            <a:r>
              <a:rPr lang="en-US" altLang="en-US" sz="1600" b="1" dirty="0">
                <a:solidFill>
                  <a:schemeClr val="accent5"/>
                </a:solidFill>
                <a:latin typeface="Courier New" pitchFamily="49" charset="0"/>
              </a:rPr>
              <a:t>			</a:t>
            </a:r>
            <a:r>
              <a:rPr lang="en-US" altLang="en-US" sz="1600" b="1" dirty="0" err="1">
                <a:solidFill>
                  <a:schemeClr val="accent5"/>
                </a:solidFill>
                <a:latin typeface="Courier New" pitchFamily="49" charset="0"/>
              </a:rPr>
              <a:t>dfs</a:t>
            </a:r>
            <a:r>
              <a:rPr lang="en-US" altLang="en-US" sz="1600" b="1" dirty="0">
                <a:solidFill>
                  <a:schemeClr val="accent5"/>
                </a:solidFill>
                <a:latin typeface="Courier New" pitchFamily="49" charset="0"/>
              </a:rPr>
              <a:t>(w</a:t>
            </a:r>
            <a:r>
              <a:rPr lang="en-US" altLang="en-US" sz="1600" b="1" dirty="0" smtClean="0">
                <a:solidFill>
                  <a:schemeClr val="accent5"/>
                </a:solidFill>
                <a:latin typeface="Courier New" pitchFamily="49" charset="0"/>
              </a:rPr>
              <a:t>)</a:t>
            </a:r>
            <a:endParaRPr lang="en-US" altLang="en-US" sz="1600" b="1" dirty="0">
              <a:solidFill>
                <a:schemeClr val="accent5"/>
              </a:solidFill>
              <a:latin typeface="Courier New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983432" y="3031064"/>
            <a:ext cx="4435236" cy="2937935"/>
          </a:xfrm>
        </p:spPr>
        <p:txBody>
          <a:bodyPr>
            <a:normAutofit/>
          </a:bodyPr>
          <a:lstStyle/>
          <a:p>
            <a:pPr marL="285750" indent="-285750" algn="l">
              <a:buFont typeface="Arial" charset="0"/>
              <a:buChar char="•"/>
            </a:pPr>
            <a:endParaRPr lang="en-US" altLang="en-US" dirty="0" smtClean="0"/>
          </a:p>
          <a:p>
            <a:pPr marL="285750" indent="-285750" algn="l">
              <a:buFont typeface="Arial" charset="0"/>
              <a:buChar char="•"/>
            </a:pPr>
            <a:r>
              <a:rPr lang="en-US" altLang="en-US" dirty="0" smtClean="0"/>
              <a:t>the statement "visit </a:t>
            </a:r>
            <a:r>
              <a:rPr lang="en-US" altLang="en-US" dirty="0"/>
              <a:t>node v" should be replaced by whatever you are doing  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altLang="en-US" dirty="0"/>
              <a:t>the output is typically a </a:t>
            </a:r>
            <a:r>
              <a:rPr lang="ja-JP" altLang="en-US" dirty="0"/>
              <a:t>“</a:t>
            </a:r>
            <a:r>
              <a:rPr lang="en-US" altLang="ja-JP" b="1" i="1" dirty="0"/>
              <a:t>DFS Tree</a:t>
            </a:r>
            <a:r>
              <a:rPr lang="ja-JP" altLang="en-US" dirty="0"/>
              <a:t>”</a:t>
            </a:r>
            <a:r>
              <a:rPr lang="en-US" altLang="ja-JP" dirty="0"/>
              <a:t>, which is a tree containing all the edges that are used to visit node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altLang="en-US" dirty="0"/>
              <a:t>edges that are in G, but not in the DFS Tree are called </a:t>
            </a:r>
            <a:r>
              <a:rPr lang="ja-JP" altLang="en-US" dirty="0"/>
              <a:t>“</a:t>
            </a:r>
            <a:r>
              <a:rPr lang="en-US" altLang="ja-JP" b="1" i="1" dirty="0"/>
              <a:t>back edges</a:t>
            </a:r>
            <a:r>
              <a:rPr lang="ja-JP" altLang="en-US" dirty="0" smtClean="0"/>
              <a:t>”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39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884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sequence of </a:t>
            </a:r>
            <a:r>
              <a:rPr lang="en-US" i="1" dirty="0" smtClean="0"/>
              <a:t>n </a:t>
            </a:r>
            <a:r>
              <a:rPr lang="en-US" dirty="0" smtClean="0"/>
              <a:t>items of the same type, accessed by an index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good:</a:t>
            </a:r>
          </a:p>
          <a:p>
            <a:pPr lvl="1"/>
            <a:r>
              <a:rPr lang="en-US" dirty="0" smtClean="0"/>
              <a:t>Each item accessed in same constant time</a:t>
            </a:r>
          </a:p>
          <a:p>
            <a:r>
              <a:rPr lang="en-US" dirty="0" smtClean="0"/>
              <a:t>The bad:</a:t>
            </a:r>
          </a:p>
          <a:p>
            <a:pPr lvl="1"/>
            <a:r>
              <a:rPr lang="en-US" dirty="0" smtClean="0"/>
              <a:t>Size is fixed</a:t>
            </a:r>
          </a:p>
          <a:p>
            <a:pPr lvl="1"/>
            <a:r>
              <a:rPr lang="en-US" dirty="0"/>
              <a:t>Insertion / deletion in an array is time consuming – all the elements following the inserted element must be shifted appropriately</a:t>
            </a:r>
          </a:p>
        </p:txBody>
      </p:sp>
      <p:sp>
        <p:nvSpPr>
          <p:cNvPr id="4" name="Rectangle 3"/>
          <p:cNvSpPr/>
          <p:nvPr/>
        </p:nvSpPr>
        <p:spPr>
          <a:xfrm>
            <a:off x="2999656" y="3140968"/>
            <a:ext cx="1152128" cy="36004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Item[0]</a:t>
            </a:r>
          </a:p>
        </p:txBody>
      </p:sp>
      <p:sp>
        <p:nvSpPr>
          <p:cNvPr id="5" name="Rectangle 4"/>
          <p:cNvSpPr/>
          <p:nvPr/>
        </p:nvSpPr>
        <p:spPr>
          <a:xfrm>
            <a:off x="4151784" y="3140968"/>
            <a:ext cx="1152128" cy="36004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Item[1]</a:t>
            </a:r>
          </a:p>
        </p:txBody>
      </p:sp>
      <p:sp>
        <p:nvSpPr>
          <p:cNvPr id="6" name="Rectangle 5"/>
          <p:cNvSpPr/>
          <p:nvPr/>
        </p:nvSpPr>
        <p:spPr>
          <a:xfrm>
            <a:off x="7032104" y="3140968"/>
            <a:ext cx="1152128" cy="36004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Item[n-1]</a:t>
            </a:r>
          </a:p>
        </p:txBody>
      </p:sp>
      <p:sp>
        <p:nvSpPr>
          <p:cNvPr id="7" name="Rectangle 6"/>
          <p:cNvSpPr/>
          <p:nvPr/>
        </p:nvSpPr>
        <p:spPr>
          <a:xfrm>
            <a:off x="5303912" y="3140968"/>
            <a:ext cx="1728192" cy="36004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9015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DFS Example 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(</a:t>
            </a:r>
            <a:r>
              <a:rPr lang="en-US" altLang="en-US" sz="3200" dirty="0"/>
              <a:t>using the </a:t>
            </a:r>
            <a:r>
              <a:rPr lang="en-US" altLang="en-US" sz="3200" dirty="0" smtClean="0"/>
              <a:t>algorithm)</a:t>
            </a:r>
            <a:endParaRPr lang="en-US" altLang="en-US" sz="32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40</a:t>
            </a:fld>
            <a:endParaRPr lang="en-CA" dirty="0"/>
          </a:p>
        </p:txBody>
      </p:sp>
      <p:sp>
        <p:nvSpPr>
          <p:cNvPr id="21508" name="Text Box 10"/>
          <p:cNvSpPr txBox="1">
            <a:spLocks noChangeArrowheads="1"/>
          </p:cNvSpPr>
          <p:nvPr/>
        </p:nvSpPr>
        <p:spPr bwMode="auto">
          <a:xfrm>
            <a:off x="2324102" y="2647711"/>
            <a:ext cx="7996767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14375" indent="-714375">
              <a:tabLst>
                <a:tab pos="714375" algn="l"/>
              </a:tabLs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tabLst>
                <a:tab pos="714375" algn="l"/>
              </a:tabLs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tabLst>
                <a:tab pos="714375" algn="l"/>
              </a:tabLs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tabLst>
                <a:tab pos="714375" algn="l"/>
              </a:tabLs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tabLst>
                <a:tab pos="714375" algn="l"/>
              </a:tabLs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600" dirty="0"/>
              <a:t>Notes: 	To trace the operation algorithm we use a stack.</a:t>
            </a:r>
          </a:p>
          <a:p>
            <a:pPr>
              <a:spcBef>
                <a:spcPct val="20000"/>
              </a:spcBef>
            </a:pPr>
            <a:r>
              <a:rPr lang="en-US" altLang="en-US" sz="1600" dirty="0"/>
              <a:t>	When we make a recursive call (</a:t>
            </a:r>
            <a:r>
              <a:rPr lang="en-US" altLang="en-US" sz="1600" dirty="0" err="1"/>
              <a:t>eg</a:t>
            </a:r>
            <a:r>
              <a:rPr lang="en-US" altLang="en-US" sz="1600" dirty="0"/>
              <a:t> (</a:t>
            </a:r>
            <a:r>
              <a:rPr lang="en-US" altLang="en-US" sz="1600" dirty="0" err="1"/>
              <a:t>dfs</a:t>
            </a:r>
            <a:r>
              <a:rPr lang="en-US" altLang="en-US" sz="1600" dirty="0"/>
              <a:t>(v)), we push v onto the stack.</a:t>
            </a:r>
          </a:p>
          <a:p>
            <a:pPr>
              <a:spcBef>
                <a:spcPct val="20000"/>
              </a:spcBef>
            </a:pPr>
            <a:r>
              <a:rPr lang="en-US" altLang="en-US" sz="1600" dirty="0"/>
              <a:t>	When v becomes a dead-end (</a:t>
            </a:r>
            <a:r>
              <a:rPr lang="en-US" altLang="en-US" sz="1600" dirty="0" err="1"/>
              <a:t>ie</a:t>
            </a:r>
            <a:r>
              <a:rPr lang="en-US" altLang="en-US" sz="1600" dirty="0"/>
              <a:t>: no more adjacent unvisited neighbors) it is popped off the stack.</a:t>
            </a:r>
          </a:p>
          <a:p>
            <a:pPr>
              <a:spcBef>
                <a:spcPct val="20000"/>
              </a:spcBef>
            </a:pPr>
            <a:r>
              <a:rPr lang="en-US" altLang="en-US" sz="1600" dirty="0"/>
              <a:t>	Typically we break ties for next unvisited neighbor by using alphabetical order.</a:t>
            </a: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3695699" y="4345847"/>
            <a:ext cx="4800600" cy="1530021"/>
            <a:chOff x="1200" y="1248"/>
            <a:chExt cx="3408" cy="1200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200" y="1248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a</a:t>
              </a: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2208" y="1248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b</a:t>
              </a: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1200" y="211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e</a:t>
              </a: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2208" y="211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f</a:t>
              </a: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1536" y="139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344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536" y="225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2352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1488" y="1536"/>
              <a:ext cx="72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18"/>
            <p:cNvSpPr>
              <a:spLocks noChangeArrowheads="1"/>
            </p:cNvSpPr>
            <p:nvPr/>
          </p:nvSpPr>
          <p:spPr bwMode="auto">
            <a:xfrm>
              <a:off x="3264" y="1248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c</a:t>
              </a:r>
            </a:p>
          </p:txBody>
        </p:sp>
        <p:sp>
          <p:nvSpPr>
            <p:cNvPr id="24" name="Oval 19"/>
            <p:cNvSpPr>
              <a:spLocks noChangeArrowheads="1"/>
            </p:cNvSpPr>
            <p:nvPr/>
          </p:nvSpPr>
          <p:spPr bwMode="auto">
            <a:xfrm>
              <a:off x="4272" y="1248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d</a:t>
              </a:r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auto">
            <a:xfrm>
              <a:off x="3264" y="211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g</a:t>
              </a:r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auto">
            <a:xfrm>
              <a:off x="4272" y="211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h</a:t>
              </a: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3408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3600" y="225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4416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V="1">
              <a:off x="3600" y="14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2544" y="1488"/>
              <a:ext cx="768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612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title"/>
          </p:nvPr>
        </p:nvSpPr>
        <p:spPr>
          <a:xfrm>
            <a:off x="479376" y="818335"/>
            <a:ext cx="11176000" cy="685800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DFS Example 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(</a:t>
            </a:r>
            <a:r>
              <a:rPr lang="en-US" altLang="en-US" sz="3200" dirty="0"/>
              <a:t>using the </a:t>
            </a:r>
            <a:r>
              <a:rPr lang="en-US" altLang="en-US" sz="3200" dirty="0" smtClean="0"/>
              <a:t>algorithm)</a:t>
            </a:r>
            <a:endParaRPr lang="en-US" altLang="en-US" sz="32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200456" y="5881340"/>
            <a:ext cx="365760" cy="365125"/>
          </a:xfrm>
        </p:spPr>
        <p:txBody>
          <a:bodyPr/>
          <a:lstStyle/>
          <a:p>
            <a:fld id="{AA1A145A-3A79-4AE2-9D6B-F1AD90794C6F}" type="slidenum">
              <a:rPr lang="en-CA" smtClean="0"/>
              <a:pPr/>
              <a:t>41</a:t>
            </a:fld>
            <a:endParaRPr lang="en-CA" dirty="0"/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3809306" y="1796837"/>
            <a:ext cx="4800600" cy="1530021"/>
            <a:chOff x="1200" y="1248"/>
            <a:chExt cx="3408" cy="1200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200" y="1248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a</a:t>
              </a: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2208" y="1248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b</a:t>
              </a: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1200" y="211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e</a:t>
              </a: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2208" y="211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f</a:t>
              </a: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1536" y="139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344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536" y="225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2352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1488" y="1536"/>
              <a:ext cx="72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18"/>
            <p:cNvSpPr>
              <a:spLocks noChangeArrowheads="1"/>
            </p:cNvSpPr>
            <p:nvPr/>
          </p:nvSpPr>
          <p:spPr bwMode="auto">
            <a:xfrm>
              <a:off x="3264" y="1248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c</a:t>
              </a:r>
            </a:p>
          </p:txBody>
        </p:sp>
        <p:sp>
          <p:nvSpPr>
            <p:cNvPr id="24" name="Oval 19"/>
            <p:cNvSpPr>
              <a:spLocks noChangeArrowheads="1"/>
            </p:cNvSpPr>
            <p:nvPr/>
          </p:nvSpPr>
          <p:spPr bwMode="auto">
            <a:xfrm>
              <a:off x="4272" y="1248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d</a:t>
              </a:r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auto">
            <a:xfrm>
              <a:off x="3264" y="211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g</a:t>
              </a:r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auto">
            <a:xfrm>
              <a:off x="4272" y="211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h</a:t>
              </a: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3408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3600" y="225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4416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V="1">
              <a:off x="3600" y="14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2544" y="1488"/>
              <a:ext cx="768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78416" y="3573016"/>
            <a:ext cx="3549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g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f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a</a:t>
            </a:r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3809307" y="1802670"/>
            <a:ext cx="473299" cy="428406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5229203" y="1796836"/>
            <a:ext cx="473299" cy="428406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  <p:sp>
        <p:nvSpPr>
          <p:cNvPr id="41" name="Oval 4"/>
          <p:cNvSpPr>
            <a:spLocks noChangeArrowheads="1"/>
          </p:cNvSpPr>
          <p:nvPr/>
        </p:nvSpPr>
        <p:spPr bwMode="auto">
          <a:xfrm>
            <a:off x="5229202" y="2905544"/>
            <a:ext cx="473299" cy="428406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  <p:sp>
        <p:nvSpPr>
          <p:cNvPr id="42" name="Oval 4"/>
          <p:cNvSpPr>
            <a:spLocks noChangeArrowheads="1"/>
          </p:cNvSpPr>
          <p:nvPr/>
        </p:nvSpPr>
        <p:spPr bwMode="auto">
          <a:xfrm>
            <a:off x="3809307" y="2879132"/>
            <a:ext cx="473299" cy="428406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6716713" y="2905544"/>
            <a:ext cx="473299" cy="428406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6716713" y="1792167"/>
            <a:ext cx="473299" cy="428406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8136608" y="1806499"/>
            <a:ext cx="473299" cy="428406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8136607" y="2898451"/>
            <a:ext cx="473299" cy="428406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4282606" y="1968809"/>
            <a:ext cx="946597" cy="0"/>
          </a:xfrm>
          <a:prstGeom prst="line">
            <a:avLst/>
          </a:prstGeom>
          <a:ln w="38100">
            <a:solidFill>
              <a:srgbClr val="FF0000"/>
            </a:solidFill>
            <a:headEnd type="none" w="sm" len="sm"/>
            <a:tailEnd type="none" w="sm" len="sm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auto">
          <a:xfrm flipV="1">
            <a:off x="5447928" y="2220573"/>
            <a:ext cx="0" cy="682546"/>
          </a:xfrm>
          <a:prstGeom prst="line">
            <a:avLst/>
          </a:prstGeom>
          <a:ln w="38100">
            <a:solidFill>
              <a:srgbClr val="FF0000"/>
            </a:solidFill>
            <a:headEnd type="none" w="sm" len="sm"/>
            <a:tailEnd type="none" w="sm" len="sm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9" name="Line 8"/>
          <p:cNvSpPr>
            <a:spLocks noChangeShapeType="1"/>
          </p:cNvSpPr>
          <p:nvPr/>
        </p:nvSpPr>
        <p:spPr bwMode="auto">
          <a:xfrm>
            <a:off x="4313824" y="3082054"/>
            <a:ext cx="946597" cy="0"/>
          </a:xfrm>
          <a:prstGeom prst="line">
            <a:avLst/>
          </a:prstGeom>
          <a:ln w="38100">
            <a:solidFill>
              <a:srgbClr val="FF0000"/>
            </a:solidFill>
            <a:headEnd type="none" w="sm" len="sm"/>
            <a:tailEnd type="none" w="sm" len="sm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 flipH="1" flipV="1">
            <a:off x="5702500" y="2102840"/>
            <a:ext cx="1081824" cy="856812"/>
          </a:xfrm>
          <a:prstGeom prst="line">
            <a:avLst/>
          </a:prstGeom>
          <a:ln w="38100">
            <a:solidFill>
              <a:srgbClr val="FF0000"/>
            </a:solidFill>
            <a:headEnd type="none" w="sm" len="sm"/>
            <a:tailEnd type="none" w="sm" len="sm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1" name="Line 8"/>
          <p:cNvSpPr>
            <a:spLocks noChangeShapeType="1"/>
          </p:cNvSpPr>
          <p:nvPr/>
        </p:nvSpPr>
        <p:spPr bwMode="auto">
          <a:xfrm flipV="1">
            <a:off x="6919554" y="2244561"/>
            <a:ext cx="0" cy="653890"/>
          </a:xfrm>
          <a:prstGeom prst="line">
            <a:avLst/>
          </a:prstGeom>
          <a:ln w="38100">
            <a:solidFill>
              <a:srgbClr val="FF0000"/>
            </a:solidFill>
            <a:headEnd type="none" w="sm" len="sm"/>
            <a:tailEnd type="none" w="sm" len="sm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2" name="Line 8"/>
          <p:cNvSpPr>
            <a:spLocks noChangeShapeType="1"/>
          </p:cNvSpPr>
          <p:nvPr/>
        </p:nvSpPr>
        <p:spPr bwMode="auto">
          <a:xfrm>
            <a:off x="7190010" y="2041639"/>
            <a:ext cx="946597" cy="0"/>
          </a:xfrm>
          <a:prstGeom prst="line">
            <a:avLst/>
          </a:prstGeom>
          <a:ln w="38100">
            <a:solidFill>
              <a:srgbClr val="FF0000"/>
            </a:solidFill>
            <a:headEnd type="none" w="sm" len="sm"/>
            <a:tailEnd type="none" w="sm" len="sm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3" name="Line 8"/>
          <p:cNvSpPr>
            <a:spLocks noChangeShapeType="1"/>
          </p:cNvSpPr>
          <p:nvPr/>
        </p:nvSpPr>
        <p:spPr bwMode="auto">
          <a:xfrm flipH="1">
            <a:off x="8356353" y="2244562"/>
            <a:ext cx="0" cy="634571"/>
          </a:xfrm>
          <a:prstGeom prst="line">
            <a:avLst/>
          </a:prstGeom>
          <a:ln w="38100">
            <a:solidFill>
              <a:srgbClr val="FF0000"/>
            </a:solidFill>
            <a:headEnd type="none" w="sm" len="sm"/>
            <a:tailEnd type="none" w="sm" len="sm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83321" y="4727178"/>
            <a:ext cx="27755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583321" y="5459579"/>
            <a:ext cx="27755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578416" y="4871193"/>
            <a:ext cx="258050" cy="455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23555" y="5163197"/>
            <a:ext cx="222669" cy="327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558917" y="4361075"/>
            <a:ext cx="287307" cy="366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570982" y="3942348"/>
            <a:ext cx="265484" cy="422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583321" y="3768104"/>
            <a:ext cx="27755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583832" y="3515740"/>
            <a:ext cx="27755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09194" y="3527632"/>
            <a:ext cx="5903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DFS: a b f e g c d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18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Uses of DFS</a:t>
            </a:r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dirty="0" smtClean="0"/>
              <a:t>DFS is commonly used to:</a:t>
            </a:r>
          </a:p>
          <a:p>
            <a:r>
              <a:rPr lang="en-US" altLang="en-US" dirty="0" smtClean="0"/>
              <a:t>find a spanning tree </a:t>
            </a:r>
          </a:p>
          <a:p>
            <a:r>
              <a:rPr lang="en-US" altLang="en-US" dirty="0" smtClean="0"/>
              <a:t>find a path from v to u (</a:t>
            </a:r>
            <a:r>
              <a:rPr lang="en-US" altLang="en-US" dirty="0" err="1" smtClean="0"/>
              <a:t>ie</a:t>
            </a:r>
            <a:r>
              <a:rPr lang="en-US" altLang="en-US" dirty="0" smtClean="0"/>
              <a:t>: get out of a maze)</a:t>
            </a:r>
          </a:p>
          <a:p>
            <a:r>
              <a:rPr lang="en-US" altLang="en-US" dirty="0" smtClean="0"/>
              <a:t>find a cycle</a:t>
            </a:r>
          </a:p>
          <a:p>
            <a:r>
              <a:rPr lang="en-US" altLang="en-US" dirty="0" smtClean="0"/>
              <a:t>find all connected components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42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258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Efficiency of DFS</a:t>
            </a:r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the basic operation is:</a:t>
            </a:r>
          </a:p>
          <a:p>
            <a:pPr>
              <a:buFontTx/>
              <a:buNone/>
            </a:pPr>
            <a:r>
              <a:rPr lang="en-US" altLang="en-US" sz="1600" b="1" dirty="0">
                <a:solidFill>
                  <a:srgbClr val="002060"/>
                </a:solidFill>
                <a:latin typeface="Courier New" pitchFamily="49" charset="0"/>
              </a:rPr>
              <a:t>	</a:t>
            </a:r>
            <a:r>
              <a:rPr lang="en-US" altLang="en-US" sz="1600" dirty="0">
                <a:solidFill>
                  <a:srgbClr val="002060"/>
                </a:solidFill>
                <a:latin typeface="Courier New" pitchFamily="49" charset="0"/>
              </a:rPr>
              <a:t>for each vertex w in V </a:t>
            </a:r>
            <a:r>
              <a:rPr lang="en-US" altLang="en-US" sz="1600" dirty="0" err="1">
                <a:solidFill>
                  <a:srgbClr val="002060"/>
                </a:solidFill>
                <a:latin typeface="Courier New" pitchFamily="49" charset="0"/>
              </a:rPr>
              <a:t>adacent</a:t>
            </a:r>
            <a:r>
              <a:rPr lang="en-US" altLang="en-US" sz="1600" dirty="0">
                <a:solidFill>
                  <a:srgbClr val="002060"/>
                </a:solidFill>
                <a:latin typeface="Courier New" pitchFamily="49" charset="0"/>
              </a:rPr>
              <a:t> to v</a:t>
            </a:r>
          </a:p>
          <a:p>
            <a:pPr>
              <a:buFontTx/>
              <a:buNone/>
            </a:pPr>
            <a:r>
              <a:rPr lang="en-US" altLang="en-US" sz="1600" dirty="0">
                <a:solidFill>
                  <a:srgbClr val="002060"/>
                </a:solidFill>
                <a:latin typeface="Courier New" pitchFamily="49" charset="0"/>
              </a:rPr>
              <a:t>		</a:t>
            </a:r>
            <a:r>
              <a:rPr lang="en-US" altLang="en-US" sz="1800" b="1" i="1" dirty="0">
                <a:solidFill>
                  <a:srgbClr val="002060"/>
                </a:solidFill>
                <a:latin typeface="Courier New" pitchFamily="49" charset="0"/>
              </a:rPr>
              <a:t>if w has not been visited</a:t>
            </a:r>
          </a:p>
          <a:p>
            <a:pPr>
              <a:buFontTx/>
              <a:buNone/>
            </a:pPr>
            <a:r>
              <a:rPr lang="en-US" altLang="en-US" sz="1600" dirty="0">
                <a:solidFill>
                  <a:srgbClr val="002060"/>
                </a:solidFill>
                <a:latin typeface="Courier New" pitchFamily="49" charset="0"/>
              </a:rPr>
              <a:t>			</a:t>
            </a:r>
            <a:r>
              <a:rPr lang="en-US" altLang="en-US" sz="1600" dirty="0" err="1">
                <a:solidFill>
                  <a:srgbClr val="002060"/>
                </a:solidFill>
                <a:latin typeface="Courier New" pitchFamily="49" charset="0"/>
              </a:rPr>
              <a:t>dfs</a:t>
            </a:r>
            <a:r>
              <a:rPr lang="en-US" altLang="en-US" sz="1600" dirty="0">
                <a:solidFill>
                  <a:srgbClr val="002060"/>
                </a:solidFill>
                <a:latin typeface="Courier New" pitchFamily="49" charset="0"/>
              </a:rPr>
              <a:t>(w</a:t>
            </a:r>
            <a:r>
              <a:rPr lang="en-US" altLang="en-US" sz="1600" dirty="0" smtClean="0">
                <a:solidFill>
                  <a:srgbClr val="002060"/>
                </a:solidFill>
                <a:latin typeface="Courier New" pitchFamily="49" charset="0"/>
              </a:rPr>
              <a:t>)</a:t>
            </a:r>
            <a:endParaRPr lang="en-US" altLang="en-US" b="1" dirty="0" smtClean="0">
              <a:latin typeface="Courier New" pitchFamily="49" charset="0"/>
            </a:endParaRPr>
          </a:p>
          <a:p>
            <a:r>
              <a:rPr lang="en-US" altLang="en-US" dirty="0" smtClean="0"/>
              <a:t>we can see that this operation will be performed once for each vertex that occurs in the underlying graph structure</a:t>
            </a:r>
          </a:p>
          <a:p>
            <a:pPr lvl="1"/>
            <a:r>
              <a:rPr lang="en-US" altLang="en-US" dirty="0" smtClean="0"/>
              <a:t>therefore the #basic ops depends on the size of the structure used to implement the graph</a:t>
            </a:r>
          </a:p>
          <a:p>
            <a:r>
              <a:rPr lang="en-US" altLang="en-US" dirty="0" smtClean="0"/>
              <a:t>basically we need to visit each element of the data structure exactly once. so the efficiency must be:</a:t>
            </a:r>
          </a:p>
          <a:p>
            <a:pPr lvl="1"/>
            <a:r>
              <a:rPr lang="en-US" altLang="en-US" dirty="0" smtClean="0"/>
              <a:t>O(|V|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 - for adjacency matrix</a:t>
            </a:r>
          </a:p>
          <a:p>
            <a:pPr lvl="1"/>
            <a:r>
              <a:rPr lang="en-US" altLang="en-US" dirty="0" smtClean="0"/>
              <a:t>O(|V|+|E|) for adjacency lists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43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33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Breadth-first </a:t>
            </a:r>
            <a:r>
              <a:rPr lang="en-US" altLang="en-US" dirty="0"/>
              <a:t>search (BFS)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Visits graph vertices by moving across to all the neighbors of last visited vertex</a:t>
            </a:r>
          </a:p>
          <a:p>
            <a:endParaRPr lang="en-US" altLang="en-US" dirty="0"/>
          </a:p>
          <a:p>
            <a:r>
              <a:rPr lang="en-US" altLang="en-US" dirty="0"/>
              <a:t>Instead of a stack, BFS uses a queue</a:t>
            </a:r>
          </a:p>
          <a:p>
            <a:endParaRPr lang="en-US" altLang="en-US" dirty="0"/>
          </a:p>
          <a:p>
            <a:r>
              <a:rPr lang="en-US" altLang="en-US" dirty="0"/>
              <a:t>Similar to level-by-level tree traversal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“Redraws” graph in tree-like fashion (with tree edges and cross edges for undirected graph)</a:t>
            </a:r>
          </a:p>
          <a:p>
            <a:endParaRPr lang="en-US" altLang="en-US" dirty="0"/>
          </a:p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9707-F46B-40EA-832B-845AC747BA01}" type="slidenum">
              <a:rPr lang="en-US" altLang="en-US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4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Breadth First Search</a:t>
            </a:r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dirty="0" smtClean="0"/>
              <a:t>Informally:</a:t>
            </a:r>
          </a:p>
          <a:p>
            <a:pPr lvl="1"/>
            <a:r>
              <a:rPr lang="en-US" altLang="en-US" dirty="0" smtClean="0"/>
              <a:t>for each vertex v in V</a:t>
            </a:r>
          </a:p>
          <a:p>
            <a:pPr lvl="1"/>
            <a:r>
              <a:rPr lang="en-US" altLang="en-US" dirty="0" smtClean="0"/>
              <a:t>visit all vertices adjacent to v</a:t>
            </a:r>
          </a:p>
          <a:p>
            <a:pPr lvl="1"/>
            <a:r>
              <a:rPr lang="en-US" altLang="en-US" dirty="0" smtClean="0"/>
              <a:t>when all vertices have been visited, visit all vertices 2 hops away</a:t>
            </a:r>
          </a:p>
          <a:p>
            <a:pPr lvl="1"/>
            <a:r>
              <a:rPr lang="en-US" altLang="en-US" dirty="0" smtClean="0"/>
              <a:t>continue in this way until all have been visited 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29707-F46B-40EA-832B-845AC747BA01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524001" y="2647831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endParaRPr lang="en-CA" altLang="en-US" sz="1800"/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82500"/>
              </p:ext>
            </p:extLst>
          </p:nvPr>
        </p:nvGraphicFramePr>
        <p:xfrm>
          <a:off x="745583" y="2998918"/>
          <a:ext cx="5168900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Visio" r:id="rId3" imgW="1587500" imgH="1778000" progId="Visio.Drawing.6">
                  <p:embed/>
                </p:oleObj>
              </mc:Choice>
              <mc:Fallback>
                <p:oleObj name="Visio" r:id="rId3" imgW="1587500" imgH="177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583" y="2998918"/>
                        <a:ext cx="5168900" cy="324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45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BFS Algorithm</a:t>
            </a:r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418668" y="692697"/>
            <a:ext cx="5469466" cy="5472608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en-US" sz="1800" b="1" dirty="0">
                <a:solidFill>
                  <a:srgbClr val="002060"/>
                </a:solidFill>
                <a:latin typeface="Courier New" pitchFamily="49" charset="0"/>
              </a:rPr>
              <a:t>BFS(G):</a:t>
            </a:r>
          </a:p>
          <a:p>
            <a:pPr>
              <a:buFontTx/>
              <a:buNone/>
            </a:pPr>
            <a:r>
              <a:rPr lang="en-US" altLang="en-US" sz="1800" b="1" dirty="0">
                <a:solidFill>
                  <a:srgbClr val="002060"/>
                </a:solidFill>
                <a:latin typeface="Courier New" pitchFamily="49" charset="0"/>
              </a:rPr>
              <a:t>	</a:t>
            </a:r>
            <a:r>
              <a:rPr lang="en-US" altLang="en-US" sz="1800" b="1" dirty="0" err="1">
                <a:solidFill>
                  <a:srgbClr val="002060"/>
                </a:solidFill>
                <a:latin typeface="Courier New" pitchFamily="49" charset="0"/>
              </a:rPr>
              <a:t>init</a:t>
            </a:r>
            <a:r>
              <a:rPr lang="en-US" altLang="en-US" sz="1800" b="1" dirty="0">
                <a:solidFill>
                  <a:srgbClr val="002060"/>
                </a:solidFill>
                <a:latin typeface="Courier New" pitchFamily="49" charset="0"/>
              </a:rPr>
              <a:t> all visited flags to false</a:t>
            </a:r>
          </a:p>
          <a:p>
            <a:pPr>
              <a:buFontTx/>
              <a:buNone/>
            </a:pPr>
            <a:r>
              <a:rPr lang="en-US" altLang="en-US" sz="1800" b="1" dirty="0">
                <a:solidFill>
                  <a:srgbClr val="002060"/>
                </a:solidFill>
                <a:latin typeface="Courier New" pitchFamily="49" charset="0"/>
              </a:rPr>
              <a:t>	for each v in V</a:t>
            </a:r>
          </a:p>
          <a:p>
            <a:pPr>
              <a:buFontTx/>
              <a:buNone/>
            </a:pPr>
            <a:r>
              <a:rPr lang="en-US" altLang="en-US" sz="1800" b="1" dirty="0">
                <a:solidFill>
                  <a:srgbClr val="002060"/>
                </a:solidFill>
                <a:latin typeface="Courier New" pitchFamily="49" charset="0"/>
              </a:rPr>
              <a:t>		if v has not been visited</a:t>
            </a:r>
          </a:p>
          <a:p>
            <a:pPr>
              <a:buFontTx/>
              <a:buNone/>
            </a:pPr>
            <a:r>
              <a:rPr lang="en-US" altLang="en-US" sz="1800" b="1" dirty="0">
                <a:solidFill>
                  <a:srgbClr val="002060"/>
                </a:solidFill>
                <a:latin typeface="Courier New" pitchFamily="49" charset="0"/>
              </a:rPr>
              <a:t>			</a:t>
            </a:r>
            <a:r>
              <a:rPr lang="en-US" altLang="en-US" sz="1800" b="1" dirty="0" err="1">
                <a:solidFill>
                  <a:srgbClr val="002060"/>
                </a:solidFill>
                <a:latin typeface="Courier New" pitchFamily="49" charset="0"/>
              </a:rPr>
              <a:t>bfs</a:t>
            </a:r>
            <a:r>
              <a:rPr lang="en-US" altLang="en-US" sz="1800" b="1" dirty="0">
                <a:solidFill>
                  <a:srgbClr val="002060"/>
                </a:solidFill>
                <a:latin typeface="Courier New" pitchFamily="49" charset="0"/>
              </a:rPr>
              <a:t>(v)</a:t>
            </a:r>
          </a:p>
          <a:p>
            <a:pPr>
              <a:buFontTx/>
              <a:buNone/>
            </a:pPr>
            <a:r>
              <a:rPr lang="en-US" altLang="en-US" sz="1800" b="1" dirty="0" err="1">
                <a:solidFill>
                  <a:srgbClr val="002060"/>
                </a:solidFill>
                <a:latin typeface="Courier New" pitchFamily="49" charset="0"/>
              </a:rPr>
              <a:t>bfs</a:t>
            </a:r>
            <a:r>
              <a:rPr lang="en-US" altLang="en-US" sz="1800" b="1" dirty="0">
                <a:solidFill>
                  <a:srgbClr val="002060"/>
                </a:solidFill>
                <a:latin typeface="Courier New" pitchFamily="49" charset="0"/>
              </a:rPr>
              <a:t>(v)</a:t>
            </a:r>
          </a:p>
          <a:p>
            <a:pPr>
              <a:buFontTx/>
              <a:buNone/>
            </a:pPr>
            <a:r>
              <a:rPr lang="en-US" altLang="en-US" sz="1800" b="1" dirty="0">
                <a:solidFill>
                  <a:srgbClr val="002060"/>
                </a:solidFill>
                <a:latin typeface="Courier New" pitchFamily="49" charset="0"/>
              </a:rPr>
              <a:t>	visit node v</a:t>
            </a:r>
          </a:p>
          <a:p>
            <a:pPr>
              <a:buFontTx/>
              <a:buNone/>
            </a:pPr>
            <a:r>
              <a:rPr lang="en-US" altLang="en-US" sz="1800" b="1" dirty="0">
                <a:solidFill>
                  <a:srgbClr val="002060"/>
                </a:solidFill>
                <a:latin typeface="Courier New" pitchFamily="49" charset="0"/>
              </a:rPr>
              <a:t>	initialize a queue Q</a:t>
            </a:r>
          </a:p>
          <a:p>
            <a:pPr>
              <a:buFontTx/>
              <a:buNone/>
            </a:pPr>
            <a:r>
              <a:rPr lang="en-US" altLang="en-US" sz="1800" b="1" dirty="0">
                <a:solidFill>
                  <a:srgbClr val="002060"/>
                </a:solidFill>
                <a:latin typeface="Courier New" pitchFamily="49" charset="0"/>
              </a:rPr>
              <a:t>	add v to Q</a:t>
            </a:r>
          </a:p>
          <a:p>
            <a:pPr>
              <a:buFontTx/>
              <a:buNone/>
            </a:pPr>
            <a:r>
              <a:rPr lang="en-US" altLang="en-US" sz="1800" b="1" dirty="0">
                <a:solidFill>
                  <a:srgbClr val="002060"/>
                </a:solidFill>
                <a:latin typeface="Courier New" pitchFamily="49" charset="0"/>
              </a:rPr>
              <a:t>	while Q is not empty</a:t>
            </a:r>
          </a:p>
          <a:p>
            <a:pPr>
              <a:buFontTx/>
              <a:buNone/>
            </a:pPr>
            <a:r>
              <a:rPr lang="en-US" altLang="en-US" sz="1800" b="1" dirty="0">
                <a:solidFill>
                  <a:srgbClr val="002060"/>
                </a:solidFill>
                <a:latin typeface="Courier New" pitchFamily="49" charset="0"/>
              </a:rPr>
              <a:t>		for each w adjacent to </a:t>
            </a:r>
            <a:r>
              <a:rPr lang="en-US" altLang="en-US" sz="1800" b="1" dirty="0" err="1">
                <a:solidFill>
                  <a:srgbClr val="002060"/>
                </a:solidFill>
                <a:latin typeface="Courier New" pitchFamily="49" charset="0"/>
              </a:rPr>
              <a:t>Q.head</a:t>
            </a:r>
            <a:endParaRPr lang="en-US" altLang="en-US" sz="18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 b="1" dirty="0">
                <a:solidFill>
                  <a:srgbClr val="002060"/>
                </a:solidFill>
                <a:latin typeface="Courier New" pitchFamily="49" charset="0"/>
              </a:rPr>
              <a:t>			if w has not been visited</a:t>
            </a:r>
          </a:p>
          <a:p>
            <a:pPr>
              <a:buFontTx/>
              <a:buNone/>
            </a:pPr>
            <a:r>
              <a:rPr lang="en-US" altLang="en-US" sz="1800" b="1" dirty="0">
                <a:solidFill>
                  <a:srgbClr val="002060"/>
                </a:solidFill>
                <a:latin typeface="Courier New" pitchFamily="49" charset="0"/>
              </a:rPr>
              <a:t>				visit node w</a:t>
            </a:r>
          </a:p>
          <a:p>
            <a:pPr>
              <a:buFontTx/>
              <a:buNone/>
            </a:pPr>
            <a:r>
              <a:rPr lang="en-US" altLang="en-US" sz="1800" b="1" dirty="0">
                <a:solidFill>
                  <a:srgbClr val="002060"/>
                </a:solidFill>
                <a:latin typeface="Courier New" pitchFamily="49" charset="0"/>
              </a:rPr>
              <a:t>				add w to Q</a:t>
            </a:r>
          </a:p>
          <a:p>
            <a:pPr>
              <a:buFontTx/>
              <a:buNone/>
            </a:pPr>
            <a:r>
              <a:rPr lang="en-US" altLang="en-US" sz="1800" b="1" dirty="0">
                <a:solidFill>
                  <a:srgbClr val="002060"/>
                </a:solidFill>
                <a:latin typeface="Courier New" pitchFamily="49" charset="0"/>
              </a:rPr>
              <a:t>		remove </a:t>
            </a:r>
            <a:r>
              <a:rPr lang="en-US" altLang="en-US" sz="1800" b="1" dirty="0" err="1">
                <a:solidFill>
                  <a:srgbClr val="002060"/>
                </a:solidFill>
                <a:latin typeface="Courier New" pitchFamily="49" charset="0"/>
              </a:rPr>
              <a:t>Q.head</a:t>
            </a:r>
            <a:r>
              <a:rPr lang="en-US" altLang="en-US" sz="1800" b="1" dirty="0">
                <a:solidFill>
                  <a:srgbClr val="002060"/>
                </a:solidFill>
                <a:latin typeface="Courier New" pitchFamily="49" charset="0"/>
              </a:rPr>
              <a:t> from </a:t>
            </a:r>
            <a:r>
              <a:rPr lang="en-US" altLang="en-US" sz="1800" b="1" dirty="0" smtClean="0">
                <a:solidFill>
                  <a:srgbClr val="002060"/>
                </a:solidFill>
                <a:latin typeface="Courier New" pitchFamily="49" charset="0"/>
              </a:rPr>
              <a:t>Q</a:t>
            </a:r>
            <a:endParaRPr lang="en-US" altLang="en-US" sz="1800" b="1" dirty="0">
              <a:solidFill>
                <a:srgbClr val="002060"/>
              </a:solidFill>
              <a:latin typeface="Courier New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911424" y="3031064"/>
            <a:ext cx="4320479" cy="2990223"/>
          </a:xfrm>
        </p:spPr>
        <p:txBody>
          <a:bodyPr>
            <a:normAutofit/>
          </a:bodyPr>
          <a:lstStyle/>
          <a:p>
            <a:pPr marL="285750" indent="-285750" algn="l">
              <a:buFont typeface="Arial" charset="0"/>
              <a:buChar char="•"/>
            </a:pPr>
            <a:r>
              <a:rPr lang="en-US" altLang="en-US" dirty="0"/>
              <a:t>the </a:t>
            </a:r>
            <a:r>
              <a:rPr lang="en-US" altLang="en-US" dirty="0" smtClean="0"/>
              <a:t>statement "visit </a:t>
            </a:r>
            <a:r>
              <a:rPr lang="en-US" altLang="en-US" dirty="0"/>
              <a:t>node </a:t>
            </a:r>
            <a:r>
              <a:rPr lang="en-US" altLang="en-US" dirty="0" err="1"/>
              <a:t>v|w</a:t>
            </a:r>
            <a:r>
              <a:rPr lang="en-US" altLang="en-US" dirty="0"/>
              <a:t>" can be replaced by whatever you are </a:t>
            </a:r>
            <a:r>
              <a:rPr lang="en-US" altLang="en-US" dirty="0" smtClean="0"/>
              <a:t>doing</a:t>
            </a:r>
          </a:p>
          <a:p>
            <a:pPr marL="285750" indent="-285750" algn="l">
              <a:buFont typeface="Arial" charset="0"/>
              <a:buChar char="•"/>
            </a:pPr>
            <a:endParaRPr lang="en-US" altLang="en-US" dirty="0"/>
          </a:p>
          <a:p>
            <a:pPr marL="285750" indent="-285750" algn="l">
              <a:buFont typeface="Arial" charset="0"/>
              <a:buChar char="•"/>
            </a:pPr>
            <a:r>
              <a:rPr lang="en-US" altLang="en-US" dirty="0"/>
              <a:t>use a queue (FIFO) to determine which vertex to visit </a:t>
            </a:r>
            <a:r>
              <a:rPr lang="en-US" altLang="en-US" dirty="0" smtClean="0"/>
              <a:t>next</a:t>
            </a:r>
          </a:p>
          <a:p>
            <a:pPr marL="285750" indent="-285750" algn="l">
              <a:buFont typeface="Arial" charset="0"/>
              <a:buChar char="•"/>
            </a:pPr>
            <a:endParaRPr lang="en-US" altLang="en-US" dirty="0"/>
          </a:p>
          <a:p>
            <a:pPr marL="285750" indent="-285750" algn="l">
              <a:buFont typeface="Arial" charset="0"/>
              <a:buChar char="•"/>
            </a:pPr>
            <a:r>
              <a:rPr lang="en-US" altLang="en-US" dirty="0"/>
              <a:t>edges that are in G, but not in the resulting BFS tree are called </a:t>
            </a:r>
            <a:r>
              <a:rPr lang="en-US" altLang="en-US" b="1" i="1" dirty="0"/>
              <a:t>cross-edges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7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title"/>
          </p:nvPr>
        </p:nvSpPr>
        <p:spPr>
          <a:xfrm>
            <a:off x="479376" y="884624"/>
            <a:ext cx="11176000" cy="685800"/>
          </a:xfrm>
        </p:spPr>
        <p:txBody>
          <a:bodyPr/>
          <a:lstStyle/>
          <a:p>
            <a:r>
              <a:rPr lang="en-US" altLang="en-US" sz="3200" dirty="0"/>
              <a:t>BFS Example (using the </a:t>
            </a:r>
            <a:r>
              <a:rPr lang="en-US" altLang="en-US" sz="3200" dirty="0" smtClean="0"/>
              <a:t>algorithm)</a:t>
            </a:r>
            <a:endParaRPr lang="en-US" altLang="en-US" sz="32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056440" y="5805264"/>
            <a:ext cx="365760" cy="365125"/>
          </a:xfrm>
        </p:spPr>
        <p:txBody>
          <a:bodyPr/>
          <a:lstStyle/>
          <a:p>
            <a:fld id="{AA1A145A-3A79-4AE2-9D6B-F1AD90794C6F}" type="slidenum">
              <a:rPr lang="en-CA" smtClean="0"/>
              <a:pPr/>
              <a:t>47</a:t>
            </a:fld>
            <a:endParaRPr lang="en-CA" dirty="0"/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3809306" y="1963895"/>
            <a:ext cx="4800600" cy="1530021"/>
            <a:chOff x="1200" y="1248"/>
            <a:chExt cx="3408" cy="1200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200" y="1248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a</a:t>
              </a: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2208" y="1248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b</a:t>
              </a: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1200" y="211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e</a:t>
              </a: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2208" y="211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f</a:t>
              </a: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1536" y="139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344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536" y="225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2352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1488" y="1536"/>
              <a:ext cx="72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18"/>
            <p:cNvSpPr>
              <a:spLocks noChangeArrowheads="1"/>
            </p:cNvSpPr>
            <p:nvPr/>
          </p:nvSpPr>
          <p:spPr bwMode="auto">
            <a:xfrm>
              <a:off x="3264" y="1248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c</a:t>
              </a:r>
            </a:p>
          </p:txBody>
        </p:sp>
        <p:sp>
          <p:nvSpPr>
            <p:cNvPr id="24" name="Oval 19"/>
            <p:cNvSpPr>
              <a:spLocks noChangeArrowheads="1"/>
            </p:cNvSpPr>
            <p:nvPr/>
          </p:nvSpPr>
          <p:spPr bwMode="auto">
            <a:xfrm>
              <a:off x="4272" y="1248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d</a:t>
              </a:r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auto">
            <a:xfrm>
              <a:off x="3264" y="211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g</a:t>
              </a:r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auto">
            <a:xfrm>
              <a:off x="4272" y="211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/>
                <a:t>h</a:t>
              </a: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3408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3600" y="225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4416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V="1">
              <a:off x="3600" y="14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2544" y="1488"/>
              <a:ext cx="768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3809307" y="1969728"/>
            <a:ext cx="473299" cy="428406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5229203" y="1963894"/>
            <a:ext cx="473299" cy="428406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  <p:sp>
        <p:nvSpPr>
          <p:cNvPr id="41" name="Oval 4"/>
          <p:cNvSpPr>
            <a:spLocks noChangeArrowheads="1"/>
          </p:cNvSpPr>
          <p:nvPr/>
        </p:nvSpPr>
        <p:spPr bwMode="auto">
          <a:xfrm>
            <a:off x="5229202" y="3072602"/>
            <a:ext cx="473299" cy="428406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  <p:sp>
        <p:nvSpPr>
          <p:cNvPr id="42" name="Oval 4"/>
          <p:cNvSpPr>
            <a:spLocks noChangeArrowheads="1"/>
          </p:cNvSpPr>
          <p:nvPr/>
        </p:nvSpPr>
        <p:spPr bwMode="auto">
          <a:xfrm>
            <a:off x="3809307" y="3046190"/>
            <a:ext cx="473299" cy="428406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6716713" y="3072602"/>
            <a:ext cx="473299" cy="428406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6716713" y="1959225"/>
            <a:ext cx="473299" cy="428406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8136608" y="1973557"/>
            <a:ext cx="473299" cy="428406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8136607" y="3065509"/>
            <a:ext cx="473299" cy="428406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4282606" y="2135867"/>
            <a:ext cx="946597" cy="0"/>
          </a:xfrm>
          <a:prstGeom prst="line">
            <a:avLst/>
          </a:prstGeom>
          <a:ln w="38100">
            <a:solidFill>
              <a:srgbClr val="FF0000"/>
            </a:solidFill>
            <a:headEnd type="none" w="sm" len="sm"/>
            <a:tailEnd type="none" w="sm" len="sm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9" name="Line 8"/>
          <p:cNvSpPr>
            <a:spLocks noChangeShapeType="1"/>
          </p:cNvSpPr>
          <p:nvPr/>
        </p:nvSpPr>
        <p:spPr bwMode="auto">
          <a:xfrm>
            <a:off x="7190010" y="2208697"/>
            <a:ext cx="946597" cy="0"/>
          </a:xfrm>
          <a:prstGeom prst="line">
            <a:avLst/>
          </a:prstGeom>
          <a:ln w="38100">
            <a:solidFill>
              <a:srgbClr val="FF0000"/>
            </a:solidFill>
            <a:headEnd type="none" w="sm" len="sm"/>
            <a:tailEnd type="none" w="sm" len="sm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 flipH="1" flipV="1">
            <a:off x="5702500" y="2269898"/>
            <a:ext cx="1081824" cy="856812"/>
          </a:xfrm>
          <a:prstGeom prst="line">
            <a:avLst/>
          </a:prstGeom>
          <a:ln w="38100">
            <a:solidFill>
              <a:srgbClr val="FF0000"/>
            </a:solidFill>
            <a:headEnd type="none" w="sm" len="sm"/>
            <a:tailEnd type="none" w="sm" len="sm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1" name="Line 8"/>
          <p:cNvSpPr>
            <a:spLocks noChangeShapeType="1"/>
          </p:cNvSpPr>
          <p:nvPr/>
        </p:nvSpPr>
        <p:spPr bwMode="auto">
          <a:xfrm flipV="1">
            <a:off x="6919554" y="2411619"/>
            <a:ext cx="0" cy="653890"/>
          </a:xfrm>
          <a:prstGeom prst="line">
            <a:avLst/>
          </a:prstGeom>
          <a:ln w="38100">
            <a:solidFill>
              <a:srgbClr val="FF0000"/>
            </a:solidFill>
            <a:headEnd type="none" w="sm" len="sm"/>
            <a:tailEnd type="none" w="sm" len="sm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2" name="Line 8"/>
          <p:cNvSpPr>
            <a:spLocks noChangeShapeType="1"/>
          </p:cNvSpPr>
          <p:nvPr/>
        </p:nvSpPr>
        <p:spPr bwMode="auto">
          <a:xfrm>
            <a:off x="7190012" y="3270531"/>
            <a:ext cx="946597" cy="0"/>
          </a:xfrm>
          <a:prstGeom prst="line">
            <a:avLst/>
          </a:prstGeom>
          <a:ln w="38100">
            <a:solidFill>
              <a:srgbClr val="FF0000"/>
            </a:solidFill>
            <a:headEnd type="none" w="sm" len="sm"/>
            <a:tailEnd type="none" w="sm" len="sm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 flipH="1" flipV="1">
            <a:off x="4214991" y="2331099"/>
            <a:ext cx="1048017" cy="826211"/>
          </a:xfrm>
          <a:prstGeom prst="line">
            <a:avLst/>
          </a:prstGeom>
          <a:ln w="38100">
            <a:solidFill>
              <a:srgbClr val="FF0000"/>
            </a:solidFill>
            <a:headEnd type="none" w="sm" len="sm"/>
            <a:tailEnd type="none" w="sm" len="sm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2" name="Line 8"/>
          <p:cNvSpPr>
            <a:spLocks noChangeShapeType="1"/>
          </p:cNvSpPr>
          <p:nvPr/>
        </p:nvSpPr>
        <p:spPr bwMode="auto">
          <a:xfrm flipV="1">
            <a:off x="4024934" y="2417258"/>
            <a:ext cx="0" cy="653890"/>
          </a:xfrm>
          <a:prstGeom prst="line">
            <a:avLst/>
          </a:prstGeom>
          <a:ln w="38100">
            <a:solidFill>
              <a:srgbClr val="FF0000"/>
            </a:solidFill>
            <a:headEnd type="none" w="sm" len="sm"/>
            <a:tailEnd type="none" w="sm" len="sm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203025" y="4328339"/>
            <a:ext cx="5903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BFS: a b e f g c h d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655840" y="3764645"/>
            <a:ext cx="3549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g</a:t>
            </a:r>
          </a:p>
          <a:p>
            <a:r>
              <a:rPr lang="en-US" dirty="0"/>
              <a:t>f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674074" y="5805264"/>
            <a:ext cx="27755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617128" y="5472034"/>
            <a:ext cx="27755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665851" y="5292262"/>
            <a:ext cx="27755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694552" y="4927501"/>
            <a:ext cx="27755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675165" y="4697671"/>
            <a:ext cx="27755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694552" y="4435086"/>
            <a:ext cx="27755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655840" y="4106081"/>
            <a:ext cx="27755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655840" y="3859231"/>
            <a:ext cx="27755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62" grpId="0" animBg="1"/>
      <p:bldP spid="38" grpId="0"/>
      <p:bldP spid="65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 on BFS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BFS has same efficiency as DFS and can be implemented with graphs represented as:</a:t>
            </a:r>
          </a:p>
          <a:p>
            <a:pPr lvl="1"/>
            <a:r>
              <a:rPr lang="en-US" altLang="en-US" sz="2400" dirty="0"/>
              <a:t>adjacency matrices: </a:t>
            </a:r>
            <a:r>
              <a:rPr lang="en-US" altLang="en-US" sz="2400" dirty="0">
                <a:cs typeface="Times New Roman" pitchFamily="18" charset="0"/>
              </a:rPr>
              <a:t>O(V</a:t>
            </a:r>
            <a:r>
              <a:rPr lang="en-US" altLang="en-US" sz="2400" baseline="30000" dirty="0">
                <a:cs typeface="Times New Roman" pitchFamily="18" charset="0"/>
              </a:rPr>
              <a:t>2</a:t>
            </a:r>
            <a:r>
              <a:rPr lang="en-US" altLang="en-US" sz="2400" dirty="0">
                <a:cs typeface="Times New Roman" pitchFamily="18" charset="0"/>
              </a:rPr>
              <a:t>)</a:t>
            </a:r>
          </a:p>
          <a:p>
            <a:pPr lvl="1"/>
            <a:r>
              <a:rPr lang="en-US" altLang="en-US" sz="2400" dirty="0"/>
              <a:t>adjacency lists: </a:t>
            </a:r>
            <a:r>
              <a:rPr lang="en-US" altLang="en-US" sz="2400" dirty="0">
                <a:cs typeface="Times New Roman" pitchFamily="18" charset="0"/>
              </a:rPr>
              <a:t>O(|V|+|E|)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Yields single ordering of vertices (order added/deleted from queue is the same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E905-3AC3-4CC7-9B3C-98B1DBA7455B}" type="slidenum">
              <a:rPr lang="en-US" altLang="en-US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9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BFS Applications</a:t>
            </a:r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Really the same as DFS</a:t>
            </a:r>
          </a:p>
          <a:p>
            <a:endParaRPr lang="en-US" altLang="en-US" dirty="0"/>
          </a:p>
          <a:p>
            <a:r>
              <a:rPr lang="en-US" altLang="en-US" dirty="0" smtClean="0"/>
              <a:t>But… with some judgment… there are applications where BFS seems better:</a:t>
            </a:r>
          </a:p>
          <a:p>
            <a:pPr lvl="1"/>
            <a:r>
              <a:rPr lang="en-US" altLang="en-US" dirty="0" smtClean="0"/>
              <a:t>Finding all connected components in a graph</a:t>
            </a:r>
          </a:p>
          <a:p>
            <a:pPr lvl="1">
              <a:spcBef>
                <a:spcPct val="45000"/>
              </a:spcBef>
            </a:pPr>
            <a:r>
              <a:rPr lang="en-US" altLang="en-US" dirty="0" smtClean="0"/>
              <a:t>Traversing all nodes within one connected component (friends in </a:t>
            </a:r>
            <a:r>
              <a:rPr lang="en-US" altLang="en-US" dirty="0" err="1" smtClean="0"/>
              <a:t>facebook</a:t>
            </a:r>
            <a:r>
              <a:rPr lang="en-US" altLang="en-US" dirty="0" smtClean="0"/>
              <a:t>)</a:t>
            </a:r>
          </a:p>
          <a:p>
            <a:pPr lvl="1">
              <a:spcBef>
                <a:spcPct val="45000"/>
              </a:spcBef>
            </a:pPr>
            <a:r>
              <a:rPr lang="en-US" altLang="en-US" dirty="0" smtClean="0"/>
              <a:t>Finding the shortest path (number hops) between two connected vertices</a:t>
            </a:r>
          </a:p>
          <a:p>
            <a:pPr>
              <a:spcBef>
                <a:spcPct val="45000"/>
              </a:spcBef>
            </a:pPr>
            <a:endParaRPr lang="en-US" altLang="en-US" b="1" i="1" dirty="0" smtClean="0"/>
          </a:p>
          <a:p>
            <a:pPr>
              <a:buFontTx/>
              <a:buNone/>
            </a:pPr>
            <a:endParaRPr lang="en-US" altLang="en-US" b="1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E905-3AC3-4CC7-9B3C-98B1DBA7455B}" type="slidenum">
              <a:rPr lang="en-US" altLang="en-US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58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Data Structures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Linear Data Structure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Array</a:t>
            </a:r>
          </a:p>
          <a:p>
            <a:pPr lvl="1"/>
            <a:r>
              <a:rPr lang="en-US" dirty="0" smtClean="0"/>
              <a:t>Linked list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</a:t>
            </a:r>
            <a:endParaRPr lang="en-US" dirty="0"/>
          </a:p>
          <a:p>
            <a:r>
              <a:rPr lang="en-US" dirty="0" smtClean="0"/>
              <a:t>Set  </a:t>
            </a:r>
          </a:p>
          <a:p>
            <a:r>
              <a:rPr lang="en-US" dirty="0" smtClean="0"/>
              <a:t>Dictionary (Map)</a:t>
            </a:r>
            <a:endParaRPr lang="en-US" dirty="0"/>
          </a:p>
          <a:p>
            <a:r>
              <a:rPr lang="en-US" dirty="0" smtClean="0"/>
              <a:t>Tree</a:t>
            </a:r>
            <a:endParaRPr lang="en-US" dirty="0"/>
          </a:p>
          <a:p>
            <a:r>
              <a:rPr lang="en-US" dirty="0" smtClean="0"/>
              <a:t>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318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540686"/>
              </p:ext>
            </p:extLst>
          </p:nvPr>
        </p:nvGraphicFramePr>
        <p:xfrm>
          <a:off x="2927649" y="944562"/>
          <a:ext cx="6840760" cy="5166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Visio" r:id="rId3" imgW="1536700" imgH="2006600" progId="Visio.Drawing.6">
                  <p:embed/>
                </p:oleObj>
              </mc:Choice>
              <mc:Fallback>
                <p:oleObj name="Visio" r:id="rId3" imgW="1536700" imgH="2006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9" y="944562"/>
                        <a:ext cx="6840760" cy="5166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E905-3AC3-4CC7-9B3C-98B1DBA7455B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458443" y="620688"/>
            <a:ext cx="9601200" cy="1303338"/>
          </a:xfrm>
        </p:spPr>
        <p:txBody>
          <a:bodyPr/>
          <a:lstStyle/>
          <a:p>
            <a:r>
              <a:rPr lang="en-US" altLang="en-US" dirty="0" smtClean="0"/>
              <a:t>BFS vs DFS</a:t>
            </a:r>
          </a:p>
        </p:txBody>
      </p:sp>
    </p:spTree>
    <p:extLst>
      <p:ext uri="{BB962C8B-B14F-4D97-AF65-F5344CB8AC3E}">
        <p14:creationId xmlns:p14="http://schemas.microsoft.com/office/powerpoint/2010/main" val="40864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243869"/>
              </p:ext>
            </p:extLst>
          </p:nvPr>
        </p:nvGraphicFramePr>
        <p:xfrm>
          <a:off x="2927649" y="944562"/>
          <a:ext cx="6840760" cy="5166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Visio" r:id="rId3" imgW="1536700" imgH="2006600" progId="Visio.Drawing.6">
                  <p:embed/>
                </p:oleObj>
              </mc:Choice>
              <mc:Fallback>
                <p:oleObj name="Visio" r:id="rId3" imgW="1536700" imgH="2006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9" y="944562"/>
                        <a:ext cx="6840760" cy="5166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E905-3AC3-4CC7-9B3C-98B1DBA7455B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816972" y="674423"/>
            <a:ext cx="9601200" cy="1303337"/>
          </a:xfrm>
        </p:spPr>
        <p:txBody>
          <a:bodyPr/>
          <a:lstStyle/>
          <a:p>
            <a:r>
              <a:rPr lang="en-US" altLang="en-US" dirty="0" smtClean="0"/>
              <a:t>DFS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223792" y="1196752"/>
            <a:ext cx="1872208" cy="720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23792" y="1988840"/>
            <a:ext cx="1800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28048" y="1988840"/>
            <a:ext cx="18722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760296" y="2132856"/>
            <a:ext cx="576064" cy="6480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904312" y="2924944"/>
            <a:ext cx="2561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040216" y="2924944"/>
            <a:ext cx="2561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336062" y="2924944"/>
            <a:ext cx="2561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528048" y="2917712"/>
            <a:ext cx="2561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767812" y="2917712"/>
            <a:ext cx="2561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995802" y="2942096"/>
            <a:ext cx="2561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223792" y="2929904"/>
            <a:ext cx="2561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391548" y="2924944"/>
            <a:ext cx="2561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351882" y="4149080"/>
            <a:ext cx="1024038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48" name="Straight Connector 27647"/>
          <p:cNvCxnSpPr/>
          <p:nvPr/>
        </p:nvCxnSpPr>
        <p:spPr>
          <a:xfrm>
            <a:off x="5663952" y="4653136"/>
            <a:ext cx="0" cy="6480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53" name="Straight Connector 27652"/>
          <p:cNvCxnSpPr/>
          <p:nvPr/>
        </p:nvCxnSpPr>
        <p:spPr>
          <a:xfrm flipH="1">
            <a:off x="4351882" y="5445224"/>
            <a:ext cx="102403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55" name="Straight Connector 27654"/>
          <p:cNvCxnSpPr/>
          <p:nvPr/>
        </p:nvCxnSpPr>
        <p:spPr>
          <a:xfrm>
            <a:off x="4351882" y="5805264"/>
            <a:ext cx="41203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58" name="Straight Connector 27657"/>
          <p:cNvCxnSpPr/>
          <p:nvPr/>
        </p:nvCxnSpPr>
        <p:spPr>
          <a:xfrm flipH="1" flipV="1">
            <a:off x="7464152" y="5445224"/>
            <a:ext cx="1080120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60" name="Straight Connector 27659"/>
          <p:cNvCxnSpPr/>
          <p:nvPr/>
        </p:nvCxnSpPr>
        <p:spPr>
          <a:xfrm flipV="1">
            <a:off x="7248128" y="4653136"/>
            <a:ext cx="0" cy="6480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63" name="Straight Connector 27662"/>
          <p:cNvCxnSpPr/>
          <p:nvPr/>
        </p:nvCxnSpPr>
        <p:spPr>
          <a:xfrm flipV="1">
            <a:off x="7336062" y="4149080"/>
            <a:ext cx="1136202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20803" y="1685999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DFS: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9167370" y="4839543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DFS: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9768409" y="1671191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abcdefghijklm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9833161" y="4824735"/>
            <a:ext cx="1584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123456789</a:t>
            </a:r>
          </a:p>
        </p:txBody>
      </p:sp>
    </p:spTree>
    <p:extLst>
      <p:ext uri="{BB962C8B-B14F-4D97-AF65-F5344CB8AC3E}">
        <p14:creationId xmlns:p14="http://schemas.microsoft.com/office/powerpoint/2010/main" val="186650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818720"/>
              </p:ext>
            </p:extLst>
          </p:nvPr>
        </p:nvGraphicFramePr>
        <p:xfrm>
          <a:off x="2927649" y="944562"/>
          <a:ext cx="6840760" cy="5166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Visio" r:id="rId3" imgW="1536700" imgH="2006600" progId="Visio.Drawing.6">
                  <p:embed/>
                </p:oleObj>
              </mc:Choice>
              <mc:Fallback>
                <p:oleObj name="Visio" r:id="rId3" imgW="1536700" imgH="2006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9" y="944562"/>
                        <a:ext cx="6840760" cy="5166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E905-3AC3-4CC7-9B3C-98B1DBA7455B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885844" y="617092"/>
            <a:ext cx="9601200" cy="1303338"/>
          </a:xfrm>
        </p:spPr>
        <p:txBody>
          <a:bodyPr/>
          <a:lstStyle/>
          <a:p>
            <a:r>
              <a:rPr lang="en-US" altLang="en-US" dirty="0" smtClean="0"/>
              <a:t>BFS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151784" y="1196752"/>
            <a:ext cx="1944216" cy="720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312024" y="1268760"/>
            <a:ext cx="0" cy="6480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528048" y="1196752"/>
            <a:ext cx="1944216" cy="720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287688" y="2132856"/>
            <a:ext cx="504056" cy="576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35760" y="2132856"/>
            <a:ext cx="0" cy="576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79776" y="2132856"/>
            <a:ext cx="504056" cy="576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12024" y="2132856"/>
            <a:ext cx="0" cy="576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456040" y="2132856"/>
            <a:ext cx="504056" cy="576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896200" y="2132856"/>
            <a:ext cx="576064" cy="576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591944" y="2132856"/>
            <a:ext cx="504056" cy="576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52" name="Straight Connector 27651"/>
          <p:cNvCxnSpPr/>
          <p:nvPr/>
        </p:nvCxnSpPr>
        <p:spPr>
          <a:xfrm>
            <a:off x="8616280" y="2204864"/>
            <a:ext cx="0" cy="576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54" name="Straight Connector 27653"/>
          <p:cNvCxnSpPr/>
          <p:nvPr/>
        </p:nvCxnSpPr>
        <p:spPr>
          <a:xfrm>
            <a:off x="8832304" y="2132856"/>
            <a:ext cx="504056" cy="576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57" name="Straight Connector 27656"/>
          <p:cNvCxnSpPr/>
          <p:nvPr/>
        </p:nvCxnSpPr>
        <p:spPr>
          <a:xfrm>
            <a:off x="4331804" y="4149080"/>
            <a:ext cx="1044116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59" name="Straight Connector 27658"/>
          <p:cNvCxnSpPr/>
          <p:nvPr/>
        </p:nvCxnSpPr>
        <p:spPr>
          <a:xfrm>
            <a:off x="4079776" y="4149080"/>
            <a:ext cx="0" cy="1584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61" name="Straight Connector 27660"/>
          <p:cNvCxnSpPr/>
          <p:nvPr/>
        </p:nvCxnSpPr>
        <p:spPr>
          <a:xfrm>
            <a:off x="4331804" y="4077072"/>
            <a:ext cx="41404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64" name="Straight Connector 27663"/>
          <p:cNvCxnSpPr/>
          <p:nvPr/>
        </p:nvCxnSpPr>
        <p:spPr>
          <a:xfrm>
            <a:off x="5591944" y="4653136"/>
            <a:ext cx="0" cy="576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66" name="Straight Connector 27665"/>
          <p:cNvCxnSpPr/>
          <p:nvPr/>
        </p:nvCxnSpPr>
        <p:spPr>
          <a:xfrm>
            <a:off x="5843972" y="4509120"/>
            <a:ext cx="11161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71" name="Straight Connector 27670"/>
          <p:cNvCxnSpPr/>
          <p:nvPr/>
        </p:nvCxnSpPr>
        <p:spPr>
          <a:xfrm>
            <a:off x="4331804" y="5805264"/>
            <a:ext cx="41404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76" name="Straight Connector 27675"/>
          <p:cNvCxnSpPr/>
          <p:nvPr/>
        </p:nvCxnSpPr>
        <p:spPr>
          <a:xfrm>
            <a:off x="5843972" y="5373216"/>
            <a:ext cx="11161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120336" y="1882230"/>
            <a:ext cx="2654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BFS: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9556018" y="4931876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BFS: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840417" y="1882229"/>
            <a:ext cx="1944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abcdmlkjihgfe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200456" y="4931875"/>
            <a:ext cx="144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12483765</a:t>
            </a:r>
          </a:p>
        </p:txBody>
      </p:sp>
    </p:spTree>
    <p:extLst>
      <p:ext uri="{BB962C8B-B14F-4D97-AF65-F5344CB8AC3E}">
        <p14:creationId xmlns:p14="http://schemas.microsoft.com/office/powerpoint/2010/main" val="74585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many problems… we need to traverse a graph</a:t>
            </a:r>
          </a:p>
          <a:p>
            <a:r>
              <a:rPr lang="en-US" dirty="0" smtClean="0"/>
              <a:t>Either DFS or BFS will work</a:t>
            </a:r>
          </a:p>
          <a:p>
            <a:pPr lvl="1"/>
            <a:r>
              <a:rPr lang="en-US" dirty="0" smtClean="0"/>
              <a:t>But one is better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Consider some examples…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221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 1: Spanning Tree</a:t>
            </a:r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295400" y="2556932"/>
            <a:ext cx="10057184" cy="3318936"/>
          </a:xfrm>
        </p:spPr>
        <p:txBody>
          <a:bodyPr/>
          <a:lstStyle/>
          <a:p>
            <a:r>
              <a:rPr lang="en-US" altLang="en-US" dirty="0" smtClean="0"/>
              <a:t>Spanning Tree: A line that connects all nodes together. (if connections exist)</a:t>
            </a:r>
          </a:p>
          <a:p>
            <a:r>
              <a:rPr lang="en-US" altLang="en-US" dirty="0" smtClean="0"/>
              <a:t>Given a connected graph G, use BFS or DFS to construct a spanning tree of G.</a:t>
            </a:r>
          </a:p>
          <a:p>
            <a:pPr lvl="1"/>
            <a:r>
              <a:rPr lang="en-US" altLang="en-US" dirty="0" smtClean="0"/>
              <a:t>use BFS so that we get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shorter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paths between vertices</a:t>
            </a:r>
          </a:p>
          <a:p>
            <a:pPr lvl="1"/>
            <a:r>
              <a:rPr lang="en-US" altLang="en-US" dirty="0" smtClean="0"/>
              <a:t>this is a straight-up application of BFS, just build a new graph (the spanner) as we 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E905-3AC3-4CC7-9B3C-98B1DBA7455B}" type="slidenum">
              <a:rPr lang="en-US" altLang="en-US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2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 2: Maze Solving</a:t>
            </a:r>
            <a:endParaRPr lang="en-US" altLang="en-US" dirty="0" smtClean="0"/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Model the following maze as a graph. Use DFS to find a path through the maze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use DFS because its tree is constructed by moving along existing edges (in contrast, BFS keeps back-tracking to the parent node, so you would have to walk further)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E905-3AC3-4CC7-9B3C-98B1DBA7455B}" type="slidenum">
              <a:rPr lang="en-US" altLang="en-US"/>
              <a:pPr/>
              <a:t>55</a:t>
            </a:fld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7" y="3585097"/>
            <a:ext cx="3271571" cy="19307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3573016"/>
            <a:ext cx="2305372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2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 3: Shortest Path</a:t>
            </a:r>
          </a:p>
        </p:txBody>
      </p:sp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Use BFS to find the shortest path between two connected vertices, u and w</a:t>
            </a:r>
          </a:p>
          <a:p>
            <a:pPr lvl="1"/>
            <a:r>
              <a:rPr lang="en-US" altLang="en-US" dirty="0" smtClean="0"/>
              <a:t>use BFS because it will find a shortest path (DFS will find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a path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– not always the shortest one)</a:t>
            </a:r>
          </a:p>
          <a:p>
            <a:pPr lvl="1"/>
            <a:endParaRPr lang="en-US" altLang="en-US" dirty="0" smtClean="0"/>
          </a:p>
          <a:p>
            <a:pPr lvl="1">
              <a:buFontTx/>
              <a:buNone/>
            </a:pPr>
            <a:r>
              <a:rPr lang="en-US" altLang="en-US" dirty="0" smtClean="0"/>
              <a:t>Step 1: run </a:t>
            </a:r>
            <a:r>
              <a:rPr lang="en-US" altLang="en-US" dirty="0" err="1" smtClean="0"/>
              <a:t>bfs</a:t>
            </a:r>
            <a:r>
              <a:rPr lang="en-US" altLang="en-US" dirty="0" smtClean="0"/>
              <a:t>(u) to create a spanning tree T rooted at u (all paths from in T, starting at root, are shortest)</a:t>
            </a:r>
          </a:p>
          <a:p>
            <a:pPr lvl="1">
              <a:buFontTx/>
              <a:buNone/>
            </a:pPr>
            <a:endParaRPr lang="en-US" altLang="en-US" dirty="0" smtClean="0"/>
          </a:p>
          <a:p>
            <a:pPr lvl="1">
              <a:buFontTx/>
              <a:buNone/>
            </a:pPr>
            <a:r>
              <a:rPr lang="en-US" altLang="en-US" dirty="0" smtClean="0"/>
              <a:t>Step 2: extract the path from T</a:t>
            </a:r>
          </a:p>
          <a:p>
            <a:pPr lvl="1"/>
            <a:r>
              <a:rPr lang="en-US" altLang="en-US" dirty="0" smtClean="0"/>
              <a:t>use DFS on T, to find any path (as in the previous problem),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E905-3AC3-4CC7-9B3C-98B1DBA7455B}" type="slidenum">
              <a:rPr lang="en-US" altLang="en-US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43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 4: Find Cycles</a:t>
            </a:r>
          </a:p>
        </p:txBody>
      </p:sp>
      <p:sp>
        <p:nvSpPr>
          <p:cNvPr id="32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Explain how you can use BFS or DFS to determine if a graph is acyclic</a:t>
            </a:r>
          </a:p>
          <a:p>
            <a:pPr lvl="1"/>
            <a:r>
              <a:rPr lang="en-US" altLang="en-US" smtClean="0"/>
              <a:t>either will work</a:t>
            </a:r>
          </a:p>
          <a:p>
            <a:pPr lvl="1"/>
            <a:r>
              <a:rPr lang="en-US" altLang="en-US" smtClean="0"/>
              <a:t>need to quit when we have a cycle (we attempt to visit a neighbor, but it has already been visited)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E905-3AC3-4CC7-9B3C-98B1DBA7455B}" type="slidenum">
              <a:rPr lang="en-US" altLang="en-US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6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Problem 5: Determine Connectivity</a:t>
            </a:r>
            <a:endParaRPr lang="en-US" altLang="en-US" dirty="0" smtClean="0"/>
          </a:p>
        </p:txBody>
      </p:sp>
      <p:sp>
        <p:nvSpPr>
          <p:cNvPr id="32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Explain how you can use BFS or DFS to determine if a graph is connected</a:t>
            </a:r>
          </a:p>
          <a:p>
            <a:pPr lvl="1"/>
            <a:r>
              <a:rPr lang="en-US" altLang="en-US" dirty="0"/>
              <a:t>either will work</a:t>
            </a:r>
          </a:p>
          <a:p>
            <a:pPr lvl="1"/>
            <a:r>
              <a:rPr lang="en-US" altLang="en-US" dirty="0"/>
              <a:t>modify the first loop so that it calls </a:t>
            </a:r>
            <a:r>
              <a:rPr lang="en-US" altLang="en-US" dirty="0" err="1"/>
              <a:t>dfs|bfs</a:t>
            </a:r>
            <a:r>
              <a:rPr lang="en-US" altLang="en-US" dirty="0"/>
              <a:t> on any vertex. If there are any unvisited vertices when it returns, the graph is not </a:t>
            </a:r>
            <a:r>
              <a:rPr lang="en-US" altLang="en-US" dirty="0" smtClean="0"/>
              <a:t>connected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E905-3AC3-4CC7-9B3C-98B1DBA7455B}" type="slidenum">
              <a:rPr lang="en-US" altLang="en-US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06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it/ homework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/>
              <a:t>Chapter </a:t>
            </a:r>
            <a:r>
              <a:rPr lang="fr-FR" dirty="0" smtClean="0"/>
              <a:t>1.4, page37, </a:t>
            </a:r>
            <a:r>
              <a:rPr lang="fr-FR" dirty="0"/>
              <a:t>question </a:t>
            </a:r>
            <a:r>
              <a:rPr lang="fr-FR" dirty="0" smtClean="0"/>
              <a:t>1,3,9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Chapter 3</a:t>
            </a:r>
            <a:r>
              <a:rPr lang="fr-FR" dirty="0" smtClean="0"/>
              <a:t>.5, </a:t>
            </a:r>
            <a:r>
              <a:rPr lang="fr-FR" dirty="0"/>
              <a:t>page </a:t>
            </a:r>
            <a:r>
              <a:rPr lang="fr-FR" dirty="0" smtClean="0"/>
              <a:t>128, </a:t>
            </a:r>
            <a:r>
              <a:rPr lang="fr-FR" dirty="0"/>
              <a:t>questions </a:t>
            </a:r>
            <a:r>
              <a:rPr lang="fr-FR" dirty="0" smtClean="0"/>
              <a:t>1,2,4,10 </a:t>
            </a:r>
            <a:endParaRPr lang="fr-FR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704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(singly) A sequence of zero or more elements called </a:t>
            </a:r>
            <a:r>
              <a:rPr lang="en-US" i="1" dirty="0" smtClean="0"/>
              <a:t>nodes, </a:t>
            </a:r>
            <a:r>
              <a:rPr lang="en-US" dirty="0" smtClean="0"/>
              <a:t>consisting of data and a pointer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(doubly) Pointers in each direction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87486" y="3755895"/>
            <a:ext cx="1152128" cy="36004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Item 0 </a:t>
            </a:r>
          </a:p>
        </p:txBody>
      </p:sp>
      <p:sp>
        <p:nvSpPr>
          <p:cNvPr id="8" name="Rectangle 7"/>
          <p:cNvSpPr/>
          <p:nvPr/>
        </p:nvSpPr>
        <p:spPr>
          <a:xfrm>
            <a:off x="3839614" y="3755895"/>
            <a:ext cx="224408" cy="36004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43670" y="3755895"/>
            <a:ext cx="1152128" cy="36004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Item 1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95798" y="3755895"/>
            <a:ext cx="224408" cy="36004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48126" y="3755895"/>
            <a:ext cx="1152128" cy="36004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Item n-1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600254" y="3755895"/>
            <a:ext cx="224408" cy="36004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i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950646" y="3935915"/>
            <a:ext cx="393024" cy="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606830" y="3920386"/>
            <a:ext cx="393024" cy="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687486" y="5668970"/>
            <a:ext cx="1152128" cy="36004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Item 0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39614" y="5668970"/>
            <a:ext cx="224408" cy="36004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59694" y="5668970"/>
            <a:ext cx="1152128" cy="36004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Item 1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11822" y="5668970"/>
            <a:ext cx="224408" cy="36004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448126" y="5668970"/>
            <a:ext cx="1152128" cy="36004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Item n-1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600254" y="5668970"/>
            <a:ext cx="224408" cy="36004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i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911622" y="5953982"/>
            <a:ext cx="393024" cy="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822854" y="5953982"/>
            <a:ext cx="393024" cy="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463078" y="5671990"/>
            <a:ext cx="224408" cy="36004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223718" y="5672869"/>
            <a:ext cx="224408" cy="36004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19532" y="5672869"/>
            <a:ext cx="224408" cy="36004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i="1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047254" y="5824131"/>
            <a:ext cx="3684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847454" y="5801673"/>
            <a:ext cx="3684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822310" y="5930746"/>
            <a:ext cx="393024" cy="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7846910" y="5778437"/>
            <a:ext cx="3684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503910" y="3938935"/>
            <a:ext cx="15272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295098" y="5852889"/>
            <a:ext cx="15272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29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 provides following two advantages over </a:t>
            </a:r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Dynamic size based on number of </a:t>
            </a:r>
            <a:r>
              <a:rPr lang="en-US" dirty="0" err="1" smtClean="0"/>
              <a:t>elememnts</a:t>
            </a:r>
            <a:endParaRPr lang="en-US" dirty="0"/>
          </a:p>
          <a:p>
            <a:pPr lvl="1"/>
            <a:r>
              <a:rPr lang="en-US" dirty="0" smtClean="0"/>
              <a:t>Ease </a:t>
            </a:r>
            <a:r>
              <a:rPr lang="en-US" dirty="0"/>
              <a:t>of </a:t>
            </a:r>
            <a:r>
              <a:rPr lang="en-US" dirty="0" smtClean="0"/>
              <a:t>insertion/deletion – O(1)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Linked lists have following </a:t>
            </a:r>
            <a:r>
              <a:rPr lang="en-US" dirty="0" smtClean="0"/>
              <a:t>drawbacks</a:t>
            </a:r>
            <a:r>
              <a:rPr lang="en-US" dirty="0"/>
              <a:t>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Random </a:t>
            </a:r>
            <a:r>
              <a:rPr lang="en-US" dirty="0"/>
              <a:t>access is not allowed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Search and access is time consuming – 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6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558864"/>
            <a:ext cx="9601200" cy="131507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991544" y="5924034"/>
            <a:ext cx="7930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cooervo.github.io</a:t>
            </a:r>
            <a:r>
              <a:rPr lang="en-US" dirty="0"/>
              <a:t>/Algorithms-</a:t>
            </a:r>
            <a:r>
              <a:rPr lang="en-US" dirty="0" err="1"/>
              <a:t>DataStructures</a:t>
            </a:r>
            <a:r>
              <a:rPr lang="en-US" dirty="0"/>
              <a:t>-</a:t>
            </a:r>
            <a:r>
              <a:rPr lang="en-US" dirty="0" err="1"/>
              <a:t>BigONotation</a:t>
            </a:r>
            <a:r>
              <a:rPr lang="en-US" dirty="0"/>
              <a:t>/</a:t>
            </a:r>
            <a:r>
              <a:rPr lang="en-US" dirty="0" err="1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8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Data Structures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Linear Data Structure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Array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Linked list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</a:t>
            </a:r>
            <a:endParaRPr lang="en-US" dirty="0"/>
          </a:p>
          <a:p>
            <a:r>
              <a:rPr lang="en-US" dirty="0" smtClean="0"/>
              <a:t>Set  </a:t>
            </a:r>
          </a:p>
          <a:p>
            <a:r>
              <a:rPr lang="en-US" dirty="0" smtClean="0"/>
              <a:t>Dictionary (Map)</a:t>
            </a:r>
            <a:endParaRPr lang="en-US" dirty="0"/>
          </a:p>
          <a:p>
            <a:r>
              <a:rPr lang="en-US" dirty="0" smtClean="0"/>
              <a:t>Tree</a:t>
            </a:r>
            <a:endParaRPr lang="en-US" dirty="0"/>
          </a:p>
          <a:p>
            <a:r>
              <a:rPr lang="en-US" dirty="0" smtClean="0"/>
              <a:t>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145A-3A79-4AE2-9D6B-F1AD90794C6F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628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24414</TotalTime>
  <Words>1959</Words>
  <Application>Microsoft Office PowerPoint</Application>
  <PresentationFormat>Widescreen</PresentationFormat>
  <Paragraphs>658</Paragraphs>
  <Slides>59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4" baseType="lpstr">
      <vt:lpstr>MS PGothic</vt:lpstr>
      <vt:lpstr>Arial</vt:lpstr>
      <vt:lpstr>Calibri</vt:lpstr>
      <vt:lpstr>Courier New</vt:lpstr>
      <vt:lpstr>Garamond</vt:lpstr>
      <vt:lpstr>Monotype Sorts</vt:lpstr>
      <vt:lpstr>ＭＳ Ｐ明朝</vt:lpstr>
      <vt:lpstr>Symbol</vt:lpstr>
      <vt:lpstr>Tahoma</vt:lpstr>
      <vt:lpstr>Times New Roman</vt:lpstr>
      <vt:lpstr>Trebuchet MS</vt:lpstr>
      <vt:lpstr>Verdana</vt:lpstr>
      <vt:lpstr>Wingdings 3</vt:lpstr>
      <vt:lpstr>Organic</vt:lpstr>
      <vt:lpstr>Visio</vt:lpstr>
      <vt:lpstr>Data Structure</vt:lpstr>
      <vt:lpstr>Data Structures</vt:lpstr>
      <vt:lpstr>Fundamental Data Structures</vt:lpstr>
      <vt:lpstr>Arrays</vt:lpstr>
      <vt:lpstr>Fundamental Data Structures</vt:lpstr>
      <vt:lpstr>Linked Lists</vt:lpstr>
      <vt:lpstr>Linked Lists</vt:lpstr>
      <vt:lpstr>Linked Lists</vt:lpstr>
      <vt:lpstr>Fundamental Data Structures</vt:lpstr>
      <vt:lpstr>Stack</vt:lpstr>
      <vt:lpstr>Stack</vt:lpstr>
      <vt:lpstr>Stack</vt:lpstr>
      <vt:lpstr>Stack</vt:lpstr>
      <vt:lpstr>Queues</vt:lpstr>
      <vt:lpstr>Queue</vt:lpstr>
      <vt:lpstr>Fundamental Data Structures</vt:lpstr>
      <vt:lpstr>Set</vt:lpstr>
      <vt:lpstr>Set in java</vt:lpstr>
      <vt:lpstr>Fundamental Data Structures</vt:lpstr>
      <vt:lpstr>Map  (as a hash table)</vt:lpstr>
      <vt:lpstr>Map (as a balanced tree)</vt:lpstr>
      <vt:lpstr>Fundamental Data Structures</vt:lpstr>
      <vt:lpstr>Trees</vt:lpstr>
      <vt:lpstr>Binary tree implementation</vt:lpstr>
      <vt:lpstr>Tree node implementation</vt:lpstr>
      <vt:lpstr>Fundamental Data Structures</vt:lpstr>
      <vt:lpstr>Graphs</vt:lpstr>
      <vt:lpstr>Degree</vt:lpstr>
      <vt:lpstr>Representing Graphs</vt:lpstr>
      <vt:lpstr>Representation: Adjacency Matrix</vt:lpstr>
      <vt:lpstr>Representation: Adjacency List</vt:lpstr>
      <vt:lpstr>Representing Graphs</vt:lpstr>
      <vt:lpstr>Properties</vt:lpstr>
      <vt:lpstr>Properties</vt:lpstr>
      <vt:lpstr>Graph Algorithm</vt:lpstr>
      <vt:lpstr>Graph Traversal</vt:lpstr>
      <vt:lpstr>Graph Traversal Algorithms</vt:lpstr>
      <vt:lpstr>Depth-First Search (DFS)</vt:lpstr>
      <vt:lpstr>DFS</vt:lpstr>
      <vt:lpstr>DFS Example  (using the algorithm)</vt:lpstr>
      <vt:lpstr>DFS Example  (using the algorithm)</vt:lpstr>
      <vt:lpstr>Uses of DFS</vt:lpstr>
      <vt:lpstr>Efficiency of DFS</vt:lpstr>
      <vt:lpstr>Breadth-first search (BFS)</vt:lpstr>
      <vt:lpstr>Breadth First Search</vt:lpstr>
      <vt:lpstr>BFS Algorithm</vt:lpstr>
      <vt:lpstr>BFS Example (using the algorithm)</vt:lpstr>
      <vt:lpstr>Notes on BFS</vt:lpstr>
      <vt:lpstr>BFS Applications</vt:lpstr>
      <vt:lpstr>BFS vs DFS</vt:lpstr>
      <vt:lpstr>DFS</vt:lpstr>
      <vt:lpstr>BFS</vt:lpstr>
      <vt:lpstr>Problems</vt:lpstr>
      <vt:lpstr>Problem 1: Spanning Tree</vt:lpstr>
      <vt:lpstr>Problem 2: Maze Solving</vt:lpstr>
      <vt:lpstr>Problem 3: Shortest Path</vt:lpstr>
      <vt:lpstr>Problem 4: Find Cycles</vt:lpstr>
      <vt:lpstr>Problem 5: Determine Connectivity</vt:lpstr>
      <vt:lpstr>Try it/ homework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8901</dc:title>
  <dc:creator>Administrator</dc:creator>
  <cp:lastModifiedBy>BCIT</cp:lastModifiedBy>
  <cp:revision>524</cp:revision>
  <dcterms:created xsi:type="dcterms:W3CDTF">2010-08-05T22:10:05Z</dcterms:created>
  <dcterms:modified xsi:type="dcterms:W3CDTF">2018-11-29T04:28:03Z</dcterms:modified>
</cp:coreProperties>
</file>