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sto" initials="P" lastIdx="1" clrIdx="0">
    <p:extLst>
      <p:ext uri="{19B8F6BF-5375-455C-9EA6-DF929625EA0E}">
        <p15:presenceInfo xmlns:p15="http://schemas.microsoft.com/office/powerpoint/2012/main" userId="Pres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NAME:C.MONIKA</a:t>
            </a:r>
          </a:p>
          <a:p>
            <a:r>
              <a:rPr lang="en-US" sz="2400" dirty="0"/>
              <a:t>REGISTER NO:312209462</a:t>
            </a:r>
          </a:p>
          <a:p>
            <a:r>
              <a:rPr lang="en-US" sz="2400" dirty="0"/>
              <a:t>NAAN MUDHALVAN ID:asunm1353312209462</a:t>
            </a:r>
          </a:p>
          <a:p>
            <a:r>
              <a:rPr lang="en-US" sz="2400" dirty="0"/>
              <a:t>DEPARTMENT:B.COM ACOUNTING AND FINANCE</a:t>
            </a:r>
          </a:p>
          <a:p>
            <a:r>
              <a:rPr lang="en-US" sz="2400" dirty="0"/>
              <a:t>COLLEGE:ANNA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a:extLst>
              <a:ext uri="{FF2B5EF4-FFF2-40B4-BE49-F238E27FC236}">
                <a16:creationId xmlns:a16="http://schemas.microsoft.com/office/drawing/2014/main" id="{6B47926B-79CF-4F11-96D2-ED17DFB169B9}"/>
              </a:ext>
            </a:extLst>
          </p:cNvPr>
          <p:cNvGraphicFramePr>
            <a:graphicFrameLocks noGrp="1"/>
          </p:cNvGraphicFramePr>
          <p:nvPr>
            <p:extLst>
              <p:ext uri="{D42A27DB-BD31-4B8C-83A1-F6EECF244321}">
                <p14:modId xmlns:p14="http://schemas.microsoft.com/office/powerpoint/2010/main" val="2960501182"/>
              </p:ext>
            </p:extLst>
          </p:nvPr>
        </p:nvGraphicFramePr>
        <p:xfrm>
          <a:off x="1295400" y="1097158"/>
          <a:ext cx="6562726" cy="5228054"/>
        </p:xfrm>
        <a:graphic>
          <a:graphicData uri="http://schemas.openxmlformats.org/drawingml/2006/table">
            <a:tbl>
              <a:tblPr>
                <a:tableStyleId>{5C22544A-7EE6-4342-B048-85BDC9FD1C3A}</a:tableStyleId>
              </a:tblPr>
              <a:tblGrid>
                <a:gridCol w="453908">
                  <a:extLst>
                    <a:ext uri="{9D8B030D-6E8A-4147-A177-3AD203B41FA5}">
                      <a16:colId xmlns:a16="http://schemas.microsoft.com/office/drawing/2014/main" val="879970655"/>
                    </a:ext>
                  </a:extLst>
                </a:gridCol>
                <a:gridCol w="926724">
                  <a:extLst>
                    <a:ext uri="{9D8B030D-6E8A-4147-A177-3AD203B41FA5}">
                      <a16:colId xmlns:a16="http://schemas.microsoft.com/office/drawing/2014/main" val="1443149181"/>
                    </a:ext>
                  </a:extLst>
                </a:gridCol>
                <a:gridCol w="453908">
                  <a:extLst>
                    <a:ext uri="{9D8B030D-6E8A-4147-A177-3AD203B41FA5}">
                      <a16:colId xmlns:a16="http://schemas.microsoft.com/office/drawing/2014/main" val="1486282774"/>
                    </a:ext>
                  </a:extLst>
                </a:gridCol>
                <a:gridCol w="756260">
                  <a:extLst>
                    <a:ext uri="{9D8B030D-6E8A-4147-A177-3AD203B41FA5}">
                      <a16:colId xmlns:a16="http://schemas.microsoft.com/office/drawing/2014/main" val="2488913721"/>
                    </a:ext>
                  </a:extLst>
                </a:gridCol>
                <a:gridCol w="609600">
                  <a:extLst>
                    <a:ext uri="{9D8B030D-6E8A-4147-A177-3AD203B41FA5}">
                      <a16:colId xmlns:a16="http://schemas.microsoft.com/office/drawing/2014/main" val="2528568213"/>
                    </a:ext>
                  </a:extLst>
                </a:gridCol>
                <a:gridCol w="990600">
                  <a:extLst>
                    <a:ext uri="{9D8B030D-6E8A-4147-A177-3AD203B41FA5}">
                      <a16:colId xmlns:a16="http://schemas.microsoft.com/office/drawing/2014/main" val="3901545802"/>
                    </a:ext>
                  </a:extLst>
                </a:gridCol>
                <a:gridCol w="442627">
                  <a:extLst>
                    <a:ext uri="{9D8B030D-6E8A-4147-A177-3AD203B41FA5}">
                      <a16:colId xmlns:a16="http://schemas.microsoft.com/office/drawing/2014/main" val="1074057783"/>
                    </a:ext>
                  </a:extLst>
                </a:gridCol>
                <a:gridCol w="690314">
                  <a:extLst>
                    <a:ext uri="{9D8B030D-6E8A-4147-A177-3AD203B41FA5}">
                      <a16:colId xmlns:a16="http://schemas.microsoft.com/office/drawing/2014/main" val="3801399594"/>
                    </a:ext>
                  </a:extLst>
                </a:gridCol>
                <a:gridCol w="1238785">
                  <a:extLst>
                    <a:ext uri="{9D8B030D-6E8A-4147-A177-3AD203B41FA5}">
                      <a16:colId xmlns:a16="http://schemas.microsoft.com/office/drawing/2014/main" val="1407260207"/>
                    </a:ext>
                  </a:extLst>
                </a:gridCol>
              </a:tblGrid>
              <a:tr h="44350">
                <a:tc>
                  <a:txBody>
                    <a:bodyPr/>
                    <a:lstStyle/>
                    <a:p>
                      <a:pPr algn="l" fontAlgn="b"/>
                      <a:r>
                        <a:rPr lang="en-US" sz="300" u="none" strike="noStrike">
                          <a:effectLst/>
                        </a:rPr>
                        <a:t>Emp ID</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Name</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Gender</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Department</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Salary</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Start Date</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FTE</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Employee type</a:t>
                      </a:r>
                      <a:endParaRPr lang="en-US" sz="300" b="1"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Work location</a:t>
                      </a:r>
                      <a:endParaRPr lang="en-US" sz="300" b="1"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874750132"/>
                  </a:ext>
                </a:extLst>
              </a:tr>
              <a:tr h="44350">
                <a:tc>
                  <a:txBody>
                    <a:bodyPr/>
                    <a:lstStyle/>
                    <a:p>
                      <a:pPr algn="l" fontAlgn="b"/>
                      <a:r>
                        <a:rPr lang="en-US" sz="300" u="none" strike="noStrike">
                          <a:effectLst/>
                        </a:rPr>
                        <a:t>PR00147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Minerva Ricardot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NULL</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105468.7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18-Nov-19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163735063"/>
                  </a:ext>
                </a:extLst>
              </a:tr>
              <a:tr h="44350">
                <a:tc>
                  <a:txBody>
                    <a:bodyPr/>
                    <a:lstStyle/>
                    <a:p>
                      <a:pPr algn="l" fontAlgn="b"/>
                      <a:r>
                        <a:rPr lang="en-US" sz="300" u="none" strike="noStrike">
                          <a:effectLst/>
                        </a:rPr>
                        <a:t>PR04686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Oona Donan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88360.79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15-Oct-19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827671820"/>
                  </a:ext>
                </a:extLst>
              </a:tr>
              <a:tr h="44350">
                <a:tc>
                  <a:txBody>
                    <a:bodyPr/>
                    <a:lstStyle/>
                    <a:p>
                      <a:pPr algn="l" fontAlgn="b"/>
                      <a:r>
                        <a:rPr lang="en-US" sz="300" u="none" strike="noStrike">
                          <a:effectLst/>
                        </a:rPr>
                        <a:t>SQ04612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Mick Spraberry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85879.23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5-Sep-20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14350558"/>
                  </a:ext>
                </a:extLst>
              </a:tr>
              <a:tr h="44350">
                <a:tc>
                  <a:txBody>
                    <a:bodyPr/>
                    <a:lstStyle/>
                    <a:p>
                      <a:pPr algn="l" fontAlgn="b"/>
                      <a:r>
                        <a:rPr lang="en-US" sz="300" u="none" strike="noStrike">
                          <a:effectLst/>
                        </a:rPr>
                        <a:t>VT01803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Freddy Linford</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93128.34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10-Mar-18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431778718"/>
                  </a:ext>
                </a:extLst>
              </a:tr>
              <a:tr h="44350">
                <a:tc>
                  <a:txBody>
                    <a:bodyPr/>
                    <a:lstStyle/>
                    <a:p>
                      <a:pPr algn="l" fontAlgn="b"/>
                      <a:r>
                        <a:rPr lang="en-US" sz="300" u="none" strike="noStrike">
                          <a:effectLst/>
                        </a:rPr>
                        <a:t>TN02749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Mackenzie Hannis</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57002.02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2-Apr-18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717714531"/>
                  </a:ext>
                </a:extLst>
              </a:tr>
              <a:tr h="44350">
                <a:tc>
                  <a:txBody>
                    <a:bodyPr/>
                    <a:lstStyle/>
                    <a:p>
                      <a:pPr algn="l" fontAlgn="b"/>
                      <a:r>
                        <a:rPr lang="en-US" sz="300" u="none" strike="noStrike">
                          <a:effectLst/>
                        </a:rPr>
                        <a:t>SQ00144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Collen Dunbleton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118976.2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16-Oct-21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701189442"/>
                  </a:ext>
                </a:extLst>
              </a:tr>
              <a:tr h="44350">
                <a:tc>
                  <a:txBody>
                    <a:bodyPr/>
                    <a:lstStyle/>
                    <a:p>
                      <a:pPr algn="l" fontAlgn="b"/>
                      <a:r>
                        <a:rPr lang="en-US" sz="300" u="none" strike="noStrike">
                          <a:effectLst/>
                        </a:rPr>
                        <a:t>PR04601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Nananne Gehringer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104802.6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21-Jan-19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132462557"/>
                  </a:ext>
                </a:extLst>
              </a:tr>
              <a:tr h="44350">
                <a:tc>
                  <a:txBody>
                    <a:bodyPr/>
                    <a:lstStyle/>
                    <a:p>
                      <a:pPr algn="l" fontAlgn="b"/>
                      <a:r>
                        <a:rPr lang="en-US" sz="300" u="none" strike="noStrike">
                          <a:effectLst/>
                        </a:rPr>
                        <a:t>SQ01854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Jessica Callcott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Marketing</a:t>
                      </a:r>
                      <a:endParaRPr lang="en-US" sz="300" b="0" i="0" u="none" strike="noStrike">
                        <a:solidFill>
                          <a:srgbClr val="FFC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66017.18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15-Feb-21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80472018"/>
                  </a:ext>
                </a:extLst>
              </a:tr>
              <a:tr h="44350">
                <a:tc>
                  <a:txBody>
                    <a:bodyPr/>
                    <a:lstStyle/>
                    <a:p>
                      <a:pPr algn="l" fontAlgn="b"/>
                      <a:r>
                        <a:rPr lang="en-US" sz="300" u="none" strike="noStrike">
                          <a:effectLst/>
                        </a:rPr>
                        <a:t>SQ00612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 Leena Bruckshaw</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74279.01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25-Apr-22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575247345"/>
                  </a:ext>
                </a:extLst>
              </a:tr>
              <a:tr h="44350">
                <a:tc>
                  <a:txBody>
                    <a:bodyPr/>
                    <a:lstStyle/>
                    <a:p>
                      <a:pPr algn="l" fontAlgn="b"/>
                      <a:r>
                        <a:rPr lang="en-US" sz="300" u="none" strike="noStrike">
                          <a:effectLst/>
                        </a:rPr>
                        <a:t>PR00419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Billi Fellgate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68980.52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29-Jun-19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38733590"/>
                  </a:ext>
                </a:extLst>
              </a:tr>
              <a:tr h="44350">
                <a:tc>
                  <a:txBody>
                    <a:bodyPr/>
                    <a:lstStyle/>
                    <a:p>
                      <a:pPr algn="l" fontAlgn="b"/>
                      <a:r>
                        <a:rPr lang="en-US" sz="300" u="none" strike="noStrike">
                          <a:effectLst/>
                        </a:rPr>
                        <a:t>VT00578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Magnum Locksley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42314.39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18-Oct-21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60456229"/>
                  </a:ext>
                </a:extLst>
              </a:tr>
              <a:tr h="44350">
                <a:tc>
                  <a:txBody>
                    <a:bodyPr/>
                    <a:lstStyle/>
                    <a:p>
                      <a:pPr algn="l" fontAlgn="b"/>
                      <a:r>
                        <a:rPr lang="en-US" sz="300" u="none" strike="noStrike">
                          <a:effectLst/>
                        </a:rPr>
                        <a:t>TN01281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Cletus McGarahan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114425.2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27-Jan-20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136464568"/>
                  </a:ext>
                </a:extLst>
              </a:tr>
              <a:tr h="44350">
                <a:tc>
                  <a:txBody>
                    <a:bodyPr/>
                    <a:lstStyle/>
                    <a:p>
                      <a:pPr algn="l" fontAlgn="b"/>
                      <a:r>
                        <a:rPr lang="en-US" sz="300" u="none" strike="noStrike">
                          <a:effectLst/>
                        </a:rPr>
                        <a:t>PR04473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 Wyn Treadger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69192.85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19-Apr-21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44648812"/>
                  </a:ext>
                </a:extLst>
              </a:tr>
              <a:tr h="44350">
                <a:tc>
                  <a:txBody>
                    <a:bodyPr/>
                    <a:lstStyle/>
                    <a:p>
                      <a:pPr algn="l" fontAlgn="b"/>
                      <a:r>
                        <a:rPr lang="en-US" sz="300" u="none" strike="noStrike">
                          <a:effectLst/>
                        </a:rPr>
                        <a:t>VT02417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Evangelina Lergan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61214.26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12-Mar-18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027293763"/>
                  </a:ext>
                </a:extLst>
              </a:tr>
              <a:tr h="44350">
                <a:tc>
                  <a:txBody>
                    <a:bodyPr/>
                    <a:lstStyle/>
                    <a:p>
                      <a:pPr algn="l" fontAlgn="b"/>
                      <a:r>
                        <a:rPr lang="en-US" sz="300" u="none" strike="noStrike">
                          <a:effectLst/>
                        </a:rPr>
                        <a:t>SQ00691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Verla Timmis</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54137.05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25-Oct-19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087927371"/>
                  </a:ext>
                </a:extLst>
              </a:tr>
              <a:tr h="44350">
                <a:tc>
                  <a:txBody>
                    <a:bodyPr/>
                    <a:lstStyle/>
                    <a:p>
                      <a:pPr algn="l" fontAlgn="b"/>
                      <a:r>
                        <a:rPr lang="en-US" sz="300" u="none" strike="noStrike">
                          <a:effectLst/>
                        </a:rPr>
                        <a:t>TN00214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Jo-anne Gobeau</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37902.35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24-Dec-19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31046505"/>
                  </a:ext>
                </a:extLst>
              </a:tr>
              <a:tr h="44350">
                <a:tc>
                  <a:txBody>
                    <a:bodyPr/>
                    <a:lstStyle/>
                    <a:p>
                      <a:pPr algn="l" fontAlgn="b"/>
                      <a:r>
                        <a:rPr lang="en-US" sz="300" u="none" strike="noStrike">
                          <a:effectLst/>
                        </a:rPr>
                        <a:t>VT02539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Devinne Tuny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39969.72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10-Dec-18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035821710"/>
                  </a:ext>
                </a:extLst>
              </a:tr>
              <a:tr h="44350">
                <a:tc>
                  <a:txBody>
                    <a:bodyPr/>
                    <a:lstStyle/>
                    <a:p>
                      <a:pPr algn="l" fontAlgn="b"/>
                      <a:r>
                        <a:rPr lang="en-US" sz="300" u="none" strike="noStrike">
                          <a:effectLst/>
                        </a:rPr>
                        <a:t>SQ04598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Pearla  Beteriss</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69913.39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19-Aug-19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83610991"/>
                  </a:ext>
                </a:extLst>
              </a:tr>
              <a:tr h="44350">
                <a:tc>
                  <a:txBody>
                    <a:bodyPr/>
                    <a:lstStyle/>
                    <a:p>
                      <a:pPr algn="l" fontAlgn="b"/>
                      <a:r>
                        <a:rPr lang="en-US" sz="300" u="none" strike="noStrike">
                          <a:effectLst/>
                        </a:rPr>
                        <a:t>TN00464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Maritsa Marusic</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52748.63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27-Jan-20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53790873"/>
                  </a:ext>
                </a:extLst>
              </a:tr>
              <a:tr h="44350">
                <a:tc>
                  <a:txBody>
                    <a:bodyPr/>
                    <a:lstStyle/>
                    <a:p>
                      <a:pPr algn="l" fontAlgn="b"/>
                      <a:r>
                        <a:rPr lang="en-US" sz="300" u="none" strike="noStrike">
                          <a:effectLst/>
                        </a:rPr>
                        <a:t>PR00893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Daisie McNeice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50310.09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22-Feb-18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511108921"/>
                  </a:ext>
                </a:extLst>
              </a:tr>
              <a:tr h="44350">
                <a:tc>
                  <a:txBody>
                    <a:bodyPr/>
                    <a:lstStyle/>
                    <a:p>
                      <a:pPr algn="l" fontAlgn="b"/>
                      <a:r>
                        <a:rPr lang="en-US" sz="300" u="none" strike="noStrike">
                          <a:effectLst/>
                        </a:rPr>
                        <a:t>PR00882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 Jill Shipsey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52963.65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5-Sep-22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671288451"/>
                  </a:ext>
                </a:extLst>
              </a:tr>
              <a:tr h="44350">
                <a:tc>
                  <a:txBody>
                    <a:bodyPr/>
                    <a:lstStyle/>
                    <a:p>
                      <a:pPr algn="l" fontAlgn="b"/>
                      <a:r>
                        <a:rPr lang="en-US" sz="300" u="none" strike="noStrike">
                          <a:effectLst/>
                        </a:rPr>
                        <a:t>PR03445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Myrle Prandoni</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Sales</a:t>
                      </a:r>
                      <a:endParaRPr lang="en-US" sz="300" b="0" i="0" u="none" strike="noStrike">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62195.47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26-Aug-21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067519165"/>
                  </a:ext>
                </a:extLst>
              </a:tr>
              <a:tr h="44350">
                <a:tc>
                  <a:txBody>
                    <a:bodyPr/>
                    <a:lstStyle/>
                    <a:p>
                      <a:pPr algn="l" fontAlgn="b"/>
                      <a:r>
                        <a:rPr lang="en-US" sz="300" u="none" strike="noStrike">
                          <a:effectLst/>
                        </a:rPr>
                        <a:t>TN03416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Seward Kubera</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43329.22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29-Sep-21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284544717"/>
                  </a:ext>
                </a:extLst>
              </a:tr>
              <a:tr h="44350">
                <a:tc>
                  <a:txBody>
                    <a:bodyPr/>
                    <a:lstStyle/>
                    <a:p>
                      <a:pPr algn="l" fontAlgn="b"/>
                      <a:r>
                        <a:rPr lang="en-US" sz="300" u="none" strike="noStrike">
                          <a:effectLst/>
                        </a:rPr>
                        <a:t>TN00890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Dean Biggam</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71570.99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922045540"/>
                  </a:ext>
                </a:extLst>
              </a:tr>
              <a:tr h="44350">
                <a:tc>
                  <a:txBody>
                    <a:bodyPr/>
                    <a:lstStyle/>
                    <a:p>
                      <a:pPr algn="l" fontAlgn="b"/>
                      <a:r>
                        <a:rPr lang="en-US" sz="300" u="none" strike="noStrike">
                          <a:effectLst/>
                        </a:rPr>
                        <a:t>VT04137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Marissa Infante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78840.23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18-Apr-19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770850665"/>
                  </a:ext>
                </a:extLst>
              </a:tr>
              <a:tr h="44350">
                <a:tc>
                  <a:txBody>
                    <a:bodyPr/>
                    <a:lstStyle/>
                    <a:p>
                      <a:pPr algn="l" fontAlgn="b"/>
                      <a:r>
                        <a:rPr lang="en-US" sz="300" u="none" strike="noStrike">
                          <a:effectLst/>
                        </a:rPr>
                        <a:t>PR02603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Daisie Dahlman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61994.76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30-Jun-22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549838438"/>
                  </a:ext>
                </a:extLst>
              </a:tr>
              <a:tr h="44350">
                <a:tc>
                  <a:txBody>
                    <a:bodyPr/>
                    <a:lstStyle/>
                    <a:p>
                      <a:pPr algn="l" fontAlgn="b"/>
                      <a:r>
                        <a:rPr lang="en-US" sz="300" u="none" strike="noStrike">
                          <a:effectLst/>
                        </a:rPr>
                        <a:t>PR03158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Danica Nayshe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89690.38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14-Nov-18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48531377"/>
                  </a:ext>
                </a:extLst>
              </a:tr>
              <a:tr h="44350">
                <a:tc>
                  <a:txBody>
                    <a:bodyPr/>
                    <a:lstStyle/>
                    <a:p>
                      <a:pPr algn="l" fontAlgn="b"/>
                      <a:r>
                        <a:rPr lang="en-US" sz="300" u="none" strike="noStrike">
                          <a:effectLst/>
                        </a:rPr>
                        <a:t>PR02288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Althea  Bronger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104335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551039480"/>
                  </a:ext>
                </a:extLst>
              </a:tr>
              <a:tr h="44350">
                <a:tc>
                  <a:txBody>
                    <a:bodyPr/>
                    <a:lstStyle/>
                    <a:p>
                      <a:pPr algn="l" fontAlgn="b"/>
                      <a:r>
                        <a:rPr lang="en-US" sz="300" u="none" strike="noStrike">
                          <a:effectLst/>
                        </a:rPr>
                        <a:t>VT03849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Leonidas Cavaney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52246.29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18-Apr-19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973213052"/>
                  </a:ext>
                </a:extLst>
              </a:tr>
              <a:tr h="44350">
                <a:tc>
                  <a:txBody>
                    <a:bodyPr/>
                    <a:lstStyle/>
                    <a:p>
                      <a:pPr algn="l" fontAlgn="b"/>
                      <a:r>
                        <a:rPr lang="en-US" sz="300" u="none" strike="noStrike">
                          <a:effectLst/>
                        </a:rPr>
                        <a:t>SQ01395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Dennison Crosswaite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90697.67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14996413"/>
                  </a:ext>
                </a:extLst>
              </a:tr>
              <a:tr h="44350">
                <a:tc>
                  <a:txBody>
                    <a:bodyPr/>
                    <a:lstStyle/>
                    <a:p>
                      <a:pPr algn="l" fontAlgn="b"/>
                      <a:r>
                        <a:rPr lang="en-US" sz="300" u="none" strike="noStrike">
                          <a:effectLst/>
                        </a:rPr>
                        <a:t>SQ02559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Aldrich  Glenny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90884.32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27-Dec-19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882514795"/>
                  </a:ext>
                </a:extLst>
              </a:tr>
              <a:tr h="44350">
                <a:tc>
                  <a:txBody>
                    <a:bodyPr/>
                    <a:lstStyle/>
                    <a:p>
                      <a:pPr algn="l" fontAlgn="b"/>
                      <a:r>
                        <a:rPr lang="en-US" sz="300" u="none" strike="noStrike">
                          <a:effectLst/>
                        </a:rPr>
                        <a:t>VT04627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Yvette  Bett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76320.44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28-Dec-19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315365593"/>
                  </a:ext>
                </a:extLst>
              </a:tr>
              <a:tr h="44350">
                <a:tc>
                  <a:txBody>
                    <a:bodyPr/>
                    <a:lstStyle/>
                    <a:p>
                      <a:pPr algn="l" fontAlgn="b"/>
                      <a:r>
                        <a:rPr lang="en-US" sz="300" u="none" strike="noStrike">
                          <a:effectLst/>
                        </a:rPr>
                        <a:t>VT03537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Renaldo Thomassin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73360.38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089783039"/>
                  </a:ext>
                </a:extLst>
              </a:tr>
              <a:tr h="44350">
                <a:tc>
                  <a:txBody>
                    <a:bodyPr/>
                    <a:lstStyle/>
                    <a:p>
                      <a:pPr algn="l" fontAlgn="b"/>
                      <a:r>
                        <a:rPr lang="en-US" sz="300" u="none" strike="noStrike">
                          <a:effectLst/>
                        </a:rPr>
                        <a:t>PR01951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Aloise MacCathay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NULL</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12-Aug-21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844639431"/>
                  </a:ext>
                </a:extLst>
              </a:tr>
              <a:tr h="44350">
                <a:tc>
                  <a:txBody>
                    <a:bodyPr/>
                    <a:lstStyle/>
                    <a:p>
                      <a:pPr algn="l" fontAlgn="b"/>
                      <a:r>
                        <a:rPr lang="en-US" sz="300" u="none" strike="noStrike">
                          <a:effectLst/>
                        </a:rPr>
                        <a:t>PR01662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Genevra Friday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50449.46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14-Nov-18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806389837"/>
                  </a:ext>
                </a:extLst>
              </a:tr>
              <a:tr h="44350">
                <a:tc>
                  <a:txBody>
                    <a:bodyPr/>
                    <a:lstStyle/>
                    <a:p>
                      <a:pPr algn="l" fontAlgn="b"/>
                      <a:r>
                        <a:rPr lang="en-US" sz="300" u="none" strike="noStrike">
                          <a:effectLst/>
                        </a:rPr>
                        <a:t>VT02313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Thekla Lynnett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53949.26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17-Mar-22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44370373"/>
                  </a:ext>
                </a:extLst>
              </a:tr>
              <a:tr h="44350">
                <a:tc>
                  <a:txBody>
                    <a:bodyPr/>
                    <a:lstStyle/>
                    <a:p>
                      <a:pPr algn="l" fontAlgn="b"/>
                      <a:r>
                        <a:rPr lang="en-US" sz="300" u="none" strike="noStrike">
                          <a:effectLst/>
                        </a:rPr>
                        <a:t>SQ01620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Westbrook Brandino</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113616.2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29-Mar-21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920429640"/>
                  </a:ext>
                </a:extLst>
              </a:tr>
              <a:tr h="44350">
                <a:tc>
                  <a:txBody>
                    <a:bodyPr/>
                    <a:lstStyle/>
                    <a:p>
                      <a:pPr algn="l" fontAlgn="b"/>
                      <a:r>
                        <a:rPr lang="en-US" sz="300" u="none" strike="noStrike">
                          <a:effectLst/>
                        </a:rPr>
                        <a:t>VT04681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Nickolai  Artin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110906.4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623970624"/>
                  </a:ext>
                </a:extLst>
              </a:tr>
              <a:tr h="44350">
                <a:tc>
                  <a:txBody>
                    <a:bodyPr/>
                    <a:lstStyle/>
                    <a:p>
                      <a:pPr algn="l" fontAlgn="b"/>
                      <a:r>
                        <a:rPr lang="en-US" sz="300" u="none" strike="noStrike">
                          <a:effectLst/>
                        </a:rPr>
                        <a:t>TN04246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Shaylyn Ransbury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100371.3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14-Aug-22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391536847"/>
                  </a:ext>
                </a:extLst>
              </a:tr>
              <a:tr h="44350">
                <a:tc>
                  <a:txBody>
                    <a:bodyPr/>
                    <a:lstStyle/>
                    <a:p>
                      <a:pPr algn="l" fontAlgn="b"/>
                      <a:r>
                        <a:rPr lang="en-US" sz="300" u="none" strike="noStrike">
                          <a:effectLst/>
                        </a:rPr>
                        <a:t>TN02570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Grady Rochelle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69163.39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811028185"/>
                  </a:ext>
                </a:extLst>
              </a:tr>
              <a:tr h="66368">
                <a:tc>
                  <a:txBody>
                    <a:bodyPr/>
                    <a:lstStyle/>
                    <a:p>
                      <a:pPr algn="l" fontAlgn="b"/>
                      <a:r>
                        <a:rPr lang="en-US" sz="300" u="none" strike="noStrike">
                          <a:effectLst/>
                        </a:rPr>
                        <a:t>VT02801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Shellysheldon Mahady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114691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27-Jul-20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66571698"/>
                  </a:ext>
                </a:extLst>
              </a:tr>
              <a:tr h="44350">
                <a:tc>
                  <a:txBody>
                    <a:bodyPr/>
                    <a:lstStyle/>
                    <a:p>
                      <a:pPr algn="l" fontAlgn="b"/>
                      <a:r>
                        <a:rPr lang="en-US" sz="300" u="none" strike="noStrike">
                          <a:effectLst/>
                        </a:rPr>
                        <a:t>SQ01177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Riccardo Hagan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86556.96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30-Sep-20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412385970"/>
                  </a:ext>
                </a:extLst>
              </a:tr>
              <a:tr h="44350">
                <a:tc>
                  <a:txBody>
                    <a:bodyPr/>
                    <a:lstStyle/>
                    <a:p>
                      <a:pPr algn="l" fontAlgn="b"/>
                      <a:r>
                        <a:rPr lang="en-US" sz="300" u="none" strike="noStrike">
                          <a:effectLst/>
                        </a:rPr>
                        <a:t>VT01740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Ginger  Myott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31172.77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19-Jul-19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174303799"/>
                  </a:ext>
                </a:extLst>
              </a:tr>
              <a:tr h="44350">
                <a:tc>
                  <a:txBody>
                    <a:bodyPr/>
                    <a:lstStyle/>
                    <a:p>
                      <a:pPr algn="l" fontAlgn="b"/>
                      <a:r>
                        <a:rPr lang="en-US" sz="300" u="none" strike="noStrike">
                          <a:effectLst/>
                        </a:rPr>
                        <a:t>TN01876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Aileen McCritchie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80169.42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10-Aug-20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010650331"/>
                  </a:ext>
                </a:extLst>
              </a:tr>
              <a:tr h="44350">
                <a:tc>
                  <a:txBody>
                    <a:bodyPr/>
                    <a:lstStyle/>
                    <a:p>
                      <a:pPr algn="l" fontAlgn="b"/>
                      <a:r>
                        <a:rPr lang="en-US" sz="300" u="none" strike="noStrike">
                          <a:effectLst/>
                        </a:rPr>
                        <a:t>VT02313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Thekla Lynnett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53949.26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26-Jun-19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934026669"/>
                  </a:ext>
                </a:extLst>
              </a:tr>
              <a:tr h="44350">
                <a:tc>
                  <a:txBody>
                    <a:bodyPr/>
                    <a:lstStyle/>
                    <a:p>
                      <a:pPr algn="l" fontAlgn="b"/>
                      <a:r>
                        <a:rPr lang="en-US" sz="300" u="none" strike="noStrike">
                          <a:effectLst/>
                        </a:rPr>
                        <a:t>VT03988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Oby Sorrel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58935.92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9-Sep-19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43821667"/>
                  </a:ext>
                </a:extLst>
              </a:tr>
              <a:tr h="44350">
                <a:tc>
                  <a:txBody>
                    <a:bodyPr/>
                    <a:lstStyle/>
                    <a:p>
                      <a:pPr algn="l" fontAlgn="b"/>
                      <a:r>
                        <a:rPr lang="en-US" sz="300" u="none" strike="noStrike">
                          <a:effectLst/>
                        </a:rPr>
                        <a:t>TN00227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Lincoln Cord</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63555.73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24-Nov-20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124134558"/>
                  </a:ext>
                </a:extLst>
              </a:tr>
              <a:tr h="44350">
                <a:tc>
                  <a:txBody>
                    <a:bodyPr/>
                    <a:lstStyle/>
                    <a:p>
                      <a:pPr algn="l" fontAlgn="b"/>
                      <a:r>
                        <a:rPr lang="en-US" sz="300" u="none" strike="noStrike">
                          <a:effectLst/>
                        </a:rPr>
                        <a:t>VT01092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Tabby  Astall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57419.35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28-Oct-22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768569199"/>
                  </a:ext>
                </a:extLst>
              </a:tr>
              <a:tr h="44350">
                <a:tc>
                  <a:txBody>
                    <a:bodyPr/>
                    <a:lstStyle/>
                    <a:p>
                      <a:pPr algn="l" fontAlgn="b"/>
                      <a:r>
                        <a:rPr lang="en-US" sz="300" u="none" strike="noStrike">
                          <a:effectLst/>
                        </a:rPr>
                        <a:t>TN03169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Doe Clubley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67818.14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2-Nov-19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041169228"/>
                  </a:ext>
                </a:extLst>
              </a:tr>
              <a:tr h="44350">
                <a:tc>
                  <a:txBody>
                    <a:bodyPr/>
                    <a:lstStyle/>
                    <a:p>
                      <a:pPr algn="l" fontAlgn="b"/>
                      <a:r>
                        <a:rPr lang="en-US" sz="300" u="none" strike="noStrike">
                          <a:effectLst/>
                        </a:rPr>
                        <a:t>SQ01402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Julietta Culross</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NULL</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44403.77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26-May-22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968793505"/>
                  </a:ext>
                </a:extLst>
              </a:tr>
              <a:tr h="44350">
                <a:tc>
                  <a:txBody>
                    <a:bodyPr/>
                    <a:lstStyle/>
                    <a:p>
                      <a:pPr algn="l" fontAlgn="b"/>
                      <a:r>
                        <a:rPr lang="en-US" sz="300" u="none" strike="noStrike">
                          <a:effectLst/>
                        </a:rPr>
                        <a:t>SQ00360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Orlando Gorstidge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Marketing</a:t>
                      </a:r>
                      <a:endParaRPr lang="en-US" sz="300" b="0" i="0" u="none" strike="noStrike">
                        <a:solidFill>
                          <a:srgbClr val="FFC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40753.54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12-Nov-18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811139435"/>
                  </a:ext>
                </a:extLst>
              </a:tr>
              <a:tr h="44350">
                <a:tc>
                  <a:txBody>
                    <a:bodyPr/>
                    <a:lstStyle/>
                    <a:p>
                      <a:pPr algn="l" fontAlgn="b"/>
                      <a:r>
                        <a:rPr lang="en-US" sz="300" u="none" strike="noStrike">
                          <a:effectLst/>
                        </a:rPr>
                        <a:t>PR02208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Vernor Atyea</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102934.1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29-Apr-21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693271146"/>
                  </a:ext>
                </a:extLst>
              </a:tr>
              <a:tr h="44350">
                <a:tc>
                  <a:txBody>
                    <a:bodyPr/>
                    <a:lstStyle/>
                    <a:p>
                      <a:pPr algn="l" fontAlgn="b"/>
                      <a:r>
                        <a:rPr lang="en-US" sz="300" u="none" strike="noStrike">
                          <a:effectLst/>
                        </a:rPr>
                        <a:t>SQ01637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 Joaquin McVitty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Sales</a:t>
                      </a:r>
                      <a:endParaRPr lang="en-US" sz="300" b="0" i="0" u="none" strike="noStrike">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68860.4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21-Jun-21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289916594"/>
                  </a:ext>
                </a:extLst>
              </a:tr>
              <a:tr h="44350">
                <a:tc>
                  <a:txBody>
                    <a:bodyPr/>
                    <a:lstStyle/>
                    <a:p>
                      <a:pPr algn="l" fontAlgn="b"/>
                      <a:r>
                        <a:rPr lang="en-US" sz="300" u="none" strike="noStrike">
                          <a:effectLst/>
                        </a:rPr>
                        <a:t>TN03210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Kellsie Waby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79567.69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22-Jan-19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742938207"/>
                  </a:ext>
                </a:extLst>
              </a:tr>
              <a:tr h="44350">
                <a:tc>
                  <a:txBody>
                    <a:bodyPr/>
                    <a:lstStyle/>
                    <a:p>
                      <a:pPr algn="l" fontAlgn="b"/>
                      <a:r>
                        <a:rPr lang="en-US" sz="300" u="none" strike="noStrike">
                          <a:effectLst/>
                        </a:rPr>
                        <a:t>PR03844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Brose MacCorkell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35943.62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26-Apr-17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214745108"/>
                  </a:ext>
                </a:extLst>
              </a:tr>
              <a:tr h="44350">
                <a:tc>
                  <a:txBody>
                    <a:bodyPr/>
                    <a:lstStyle/>
                    <a:p>
                      <a:pPr algn="l" fontAlgn="b"/>
                      <a:r>
                        <a:rPr lang="en-US" sz="300" u="none" strike="noStrike">
                          <a:effectLst/>
                        </a:rPr>
                        <a:t>VT04093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Ewart Hovel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116767.6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20-Oct-22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636108591"/>
                  </a:ext>
                </a:extLst>
              </a:tr>
              <a:tr h="44350">
                <a:tc>
                  <a:txBody>
                    <a:bodyPr/>
                    <a:lstStyle/>
                    <a:p>
                      <a:pPr algn="l" fontAlgn="b"/>
                      <a:r>
                        <a:rPr lang="en-US" sz="300" u="none" strike="noStrike">
                          <a:effectLst/>
                        </a:rPr>
                        <a:t>SQ02246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Matias Cormack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85455.53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6-Feb-22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139455530"/>
                  </a:ext>
                </a:extLst>
              </a:tr>
              <a:tr h="44350">
                <a:tc>
                  <a:txBody>
                    <a:bodyPr/>
                    <a:lstStyle/>
                    <a:p>
                      <a:pPr algn="l" fontAlgn="b"/>
                      <a:r>
                        <a:rPr lang="en-US" sz="300" u="none" strike="noStrike">
                          <a:effectLst/>
                        </a:rPr>
                        <a:t>TN03032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Debera Gow </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39700.82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24-Jul-22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844932850"/>
                  </a:ext>
                </a:extLst>
              </a:tr>
              <a:tr h="44350">
                <a:tc>
                  <a:txBody>
                    <a:bodyPr/>
                    <a:lstStyle/>
                    <a:p>
                      <a:pPr algn="l" fontAlgn="b"/>
                      <a:r>
                        <a:rPr lang="en-US" sz="300" u="none" strike="noStrike">
                          <a:effectLst/>
                        </a:rPr>
                        <a:t>SQ00914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Ansley Gounel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38438.24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11-May-21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980719143"/>
                  </a:ext>
                </a:extLst>
              </a:tr>
              <a:tr h="44350">
                <a:tc>
                  <a:txBody>
                    <a:bodyPr/>
                    <a:lstStyle/>
                    <a:p>
                      <a:pPr algn="l" fontAlgn="b"/>
                      <a:r>
                        <a:rPr lang="en-US" sz="300" u="none" strike="noStrike">
                          <a:effectLst/>
                        </a:rPr>
                        <a:t>SQ02525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Mickie Dagwell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50855.53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25-Jan-21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228624729"/>
                  </a:ext>
                </a:extLst>
              </a:tr>
              <a:tr h="44350">
                <a:tc>
                  <a:txBody>
                    <a:bodyPr/>
                    <a:lstStyle/>
                    <a:p>
                      <a:pPr algn="l" fontAlgn="b"/>
                      <a:r>
                        <a:rPr lang="en-US" sz="300" u="none" strike="noStrike">
                          <a:effectLst/>
                        </a:rPr>
                        <a:t>TN02667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Lizzie Mullally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16-Sep-19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308391398"/>
                  </a:ext>
                </a:extLst>
              </a:tr>
              <a:tr h="44350">
                <a:tc>
                  <a:txBody>
                    <a:bodyPr/>
                    <a:lstStyle/>
                    <a:p>
                      <a:pPr algn="l" fontAlgn="b"/>
                      <a:r>
                        <a:rPr lang="en-US" sz="300" u="none" strike="noStrike">
                          <a:effectLst/>
                        </a:rPr>
                        <a:t>PR02782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Isaak Rawne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Marketing</a:t>
                      </a:r>
                      <a:endParaRPr lang="en-US" sz="300" b="0" i="0" u="none" strike="noStrike">
                        <a:solidFill>
                          <a:srgbClr val="FFC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37362.3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26-Jun-19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340826934"/>
                  </a:ext>
                </a:extLst>
              </a:tr>
              <a:tr h="44350">
                <a:tc>
                  <a:txBody>
                    <a:bodyPr/>
                    <a:lstStyle/>
                    <a:p>
                      <a:pPr algn="l" fontAlgn="b"/>
                      <a:r>
                        <a:rPr lang="en-US" sz="300" u="none" strike="noStrike">
                          <a:effectLst/>
                        </a:rPr>
                        <a:t>TN03331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Crawford Scad</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72876.91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27-May-19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918403525"/>
                  </a:ext>
                </a:extLst>
              </a:tr>
              <a:tr h="44350">
                <a:tc>
                  <a:txBody>
                    <a:bodyPr/>
                    <a:lstStyle/>
                    <a:p>
                      <a:pPr algn="l" fontAlgn="b"/>
                      <a:r>
                        <a:rPr lang="en-US" sz="300" u="none" strike="noStrike">
                          <a:effectLst/>
                        </a:rPr>
                        <a:t>VT01249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Brendan  Edgeller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31042.51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14-Jun-19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334913428"/>
                  </a:ext>
                </a:extLst>
              </a:tr>
              <a:tr h="44350">
                <a:tc>
                  <a:txBody>
                    <a:bodyPr/>
                    <a:lstStyle/>
                    <a:p>
                      <a:pPr algn="l" fontAlgn="b"/>
                      <a:r>
                        <a:rPr lang="en-US" sz="300" u="none" strike="noStrike">
                          <a:effectLst/>
                        </a:rPr>
                        <a:t>PR00576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Lion  Adcock</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63705.4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28-May-20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211682199"/>
                  </a:ext>
                </a:extLst>
              </a:tr>
              <a:tr h="44350">
                <a:tc>
                  <a:txBody>
                    <a:bodyPr/>
                    <a:lstStyle/>
                    <a:p>
                      <a:pPr algn="l" fontAlgn="b"/>
                      <a:r>
                        <a:rPr lang="en-US" sz="300" u="none" strike="noStrike">
                          <a:effectLst/>
                        </a:rPr>
                        <a:t>VT02260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Rhiamon Mollison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59434.18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10-Apr-20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470139039"/>
                  </a:ext>
                </a:extLst>
              </a:tr>
              <a:tr h="44350">
                <a:tc>
                  <a:txBody>
                    <a:bodyPr/>
                    <a:lstStyle/>
                    <a:p>
                      <a:pPr algn="l" fontAlgn="b"/>
                      <a:r>
                        <a:rPr lang="en-US" sz="300" u="none" strike="noStrike">
                          <a:effectLst/>
                        </a:rPr>
                        <a:t>TN02883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Iain Wiburn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Sales</a:t>
                      </a:r>
                      <a:endParaRPr lang="en-US" sz="300" b="0" i="0" u="none" strike="noStrike">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84762.76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30-Apr-20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168479176"/>
                  </a:ext>
                </a:extLst>
              </a:tr>
              <a:tr h="44350">
                <a:tc>
                  <a:txBody>
                    <a:bodyPr/>
                    <a:lstStyle/>
                    <a:p>
                      <a:pPr algn="l" fontAlgn="b"/>
                      <a:r>
                        <a:rPr lang="en-US" sz="300" u="none" strike="noStrike">
                          <a:effectLst/>
                        </a:rPr>
                        <a:t>SQ03024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Inge Creer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Services</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69057.32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20-Sep-21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644559802"/>
                  </a:ext>
                </a:extLst>
              </a:tr>
              <a:tr h="44350">
                <a:tc>
                  <a:txBody>
                    <a:bodyPr/>
                    <a:lstStyle/>
                    <a:p>
                      <a:pPr algn="l" fontAlgn="b"/>
                      <a:r>
                        <a:rPr lang="en-US" sz="300" u="none" strike="noStrike">
                          <a:effectLst/>
                        </a:rPr>
                        <a:t>TN04428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Tadio Audritt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99448.78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8-Jan-19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897324637"/>
                  </a:ext>
                </a:extLst>
              </a:tr>
              <a:tr h="44350">
                <a:tc>
                  <a:txBody>
                    <a:bodyPr/>
                    <a:lstStyle/>
                    <a:p>
                      <a:pPr algn="l" fontAlgn="b"/>
                      <a:r>
                        <a:rPr lang="en-US" sz="300" u="none" strike="noStrike">
                          <a:effectLst/>
                        </a:rPr>
                        <a:t>SQ03350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Felice McMurty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66865.49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18-Feb-19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33018459"/>
                  </a:ext>
                </a:extLst>
              </a:tr>
              <a:tr h="44350">
                <a:tc>
                  <a:txBody>
                    <a:bodyPr/>
                    <a:lstStyle/>
                    <a:p>
                      <a:pPr algn="l" fontAlgn="b"/>
                      <a:r>
                        <a:rPr lang="en-US" sz="300" u="none" strike="noStrike">
                          <a:effectLst/>
                        </a:rPr>
                        <a:t>VT03421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Alic Bagg</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113747.6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15-Mar-21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127474049"/>
                  </a:ext>
                </a:extLst>
              </a:tr>
              <a:tr h="44350">
                <a:tc>
                  <a:txBody>
                    <a:bodyPr/>
                    <a:lstStyle/>
                    <a:p>
                      <a:pPr algn="l" fontAlgn="b"/>
                      <a:r>
                        <a:rPr lang="en-US" sz="300" u="none" strike="noStrike">
                          <a:effectLst/>
                        </a:rPr>
                        <a:t>PR01346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Adolph McNalley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85918.61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5-Feb-18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224421395"/>
                  </a:ext>
                </a:extLst>
              </a:tr>
              <a:tr h="44350">
                <a:tc>
                  <a:txBody>
                    <a:bodyPr/>
                    <a:lstStyle/>
                    <a:p>
                      <a:pPr algn="l" fontAlgn="b"/>
                      <a:r>
                        <a:rPr lang="en-US" sz="300" u="none" strike="noStrike">
                          <a:effectLst/>
                        </a:rPr>
                        <a:t>VT02118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Northrop Reid</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NULL</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51165.37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09956609"/>
                  </a:ext>
                </a:extLst>
              </a:tr>
              <a:tr h="44350">
                <a:tc>
                  <a:txBody>
                    <a:bodyPr/>
                    <a:lstStyle/>
                    <a:p>
                      <a:pPr algn="l" fontAlgn="b"/>
                      <a:r>
                        <a:rPr lang="en-US" sz="300" u="none" strike="noStrike">
                          <a:effectLst/>
                        </a:rPr>
                        <a:t>PR00210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Marquita Liquorish</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10-Mar-18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03011578"/>
                  </a:ext>
                </a:extLst>
              </a:tr>
              <a:tr h="44350">
                <a:tc>
                  <a:txBody>
                    <a:bodyPr/>
                    <a:lstStyle/>
                    <a:p>
                      <a:pPr algn="l" fontAlgn="b"/>
                      <a:r>
                        <a:rPr lang="en-US" sz="300" u="none" strike="noStrike">
                          <a:effectLst/>
                        </a:rPr>
                        <a:t>TN02496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Anjanette Ferre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67957.9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24-Aug-22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49589699"/>
                  </a:ext>
                </a:extLst>
              </a:tr>
              <a:tr h="44350">
                <a:tc>
                  <a:txBody>
                    <a:bodyPr/>
                    <a:lstStyle/>
                    <a:p>
                      <a:pPr algn="l" fontAlgn="b"/>
                      <a:r>
                        <a:rPr lang="en-US" sz="300" u="none" strike="noStrike">
                          <a:effectLst/>
                        </a:rPr>
                        <a:t>VT02491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Alexis Gotfrey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114465.9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25-Nov-21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Wellington,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413643624"/>
                  </a:ext>
                </a:extLst>
              </a:tr>
              <a:tr h="44350">
                <a:tc>
                  <a:txBody>
                    <a:bodyPr/>
                    <a:lstStyle/>
                    <a:p>
                      <a:pPr algn="l" fontAlgn="b"/>
                      <a:r>
                        <a:rPr lang="en-US" sz="300" u="none" strike="noStrike">
                          <a:effectLst/>
                        </a:rPr>
                        <a:t>PR03980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 Kath Bletsoe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Marketing</a:t>
                      </a:r>
                      <a:endParaRPr lang="en-US" sz="300" b="0" i="0" u="none" strike="noStrike">
                        <a:solidFill>
                          <a:srgbClr val="FFC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65699.02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30-Apr-20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160246925"/>
                  </a:ext>
                </a:extLst>
              </a:tr>
              <a:tr h="44350">
                <a:tc>
                  <a:txBody>
                    <a:bodyPr/>
                    <a:lstStyle/>
                    <a:p>
                      <a:pPr algn="l" fontAlgn="b"/>
                      <a:r>
                        <a:rPr lang="en-US" sz="300" u="none" strike="noStrike">
                          <a:effectLst/>
                        </a:rPr>
                        <a:t>VT03307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Tallie Chaikovski</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Sales</a:t>
                      </a:r>
                      <a:endParaRPr lang="en-US" sz="300" b="0" i="0" u="none" strike="noStrike">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83191.95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25-Jan-22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360297887"/>
                  </a:ext>
                </a:extLst>
              </a:tr>
              <a:tr h="44350">
                <a:tc>
                  <a:txBody>
                    <a:bodyPr/>
                    <a:lstStyle/>
                    <a:p>
                      <a:pPr algn="l" fontAlgn="b"/>
                      <a:r>
                        <a:rPr lang="en-US" sz="300" u="none" strike="noStrike">
                          <a:effectLst/>
                        </a:rPr>
                        <a:t>TN04058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Bari Toffano</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106775.1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2-Jan-18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648606003"/>
                  </a:ext>
                </a:extLst>
              </a:tr>
              <a:tr h="44350">
                <a:tc>
                  <a:txBody>
                    <a:bodyPr/>
                    <a:lstStyle/>
                    <a:p>
                      <a:pPr algn="l" fontAlgn="b"/>
                      <a:r>
                        <a:rPr lang="en-US" sz="300" u="none" strike="noStrike">
                          <a:effectLst/>
                        </a:rPr>
                        <a:t>VT03993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Dulce Colbeck</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Human Resources</a:t>
                      </a:r>
                      <a:endParaRPr lang="en-US" sz="300" b="0" i="0" u="none" strike="noStrike">
                        <a:solidFill>
                          <a:srgbClr val="F4B08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83396.5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30-Mar-21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567140287"/>
                  </a:ext>
                </a:extLst>
              </a:tr>
              <a:tr h="44350">
                <a:tc>
                  <a:txBody>
                    <a:bodyPr/>
                    <a:lstStyle/>
                    <a:p>
                      <a:pPr algn="l" fontAlgn="b"/>
                      <a:r>
                        <a:rPr lang="en-US" sz="300" u="none" strike="noStrike">
                          <a:effectLst/>
                        </a:rPr>
                        <a:t>VT02663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Ignacius Losel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28481.16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1-Feb-21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762259916"/>
                  </a:ext>
                </a:extLst>
              </a:tr>
              <a:tr h="44350">
                <a:tc>
                  <a:txBody>
                    <a:bodyPr/>
                    <a:lstStyle/>
                    <a:p>
                      <a:pPr algn="l" fontAlgn="b"/>
                      <a:r>
                        <a:rPr lang="en-US" sz="300" u="none" strike="noStrike">
                          <a:effectLst/>
                        </a:rPr>
                        <a:t>PR03034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Estell Kingsland</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Sales</a:t>
                      </a:r>
                      <a:endParaRPr lang="en-US" sz="300" b="0" i="0" u="none" strike="noStrike">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32192.15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4-Oct-21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972450330"/>
                  </a:ext>
                </a:extLst>
              </a:tr>
              <a:tr h="44350">
                <a:tc>
                  <a:txBody>
                    <a:bodyPr/>
                    <a:lstStyle/>
                    <a:p>
                      <a:pPr algn="l" fontAlgn="b"/>
                      <a:r>
                        <a:rPr lang="en-US" sz="300" u="none" strike="noStrike">
                          <a:effectLst/>
                        </a:rPr>
                        <a:t>PR01159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Mollie  Hanway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NULL</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112646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21-Oct-19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546145222"/>
                  </a:ext>
                </a:extLst>
              </a:tr>
              <a:tr h="44350">
                <a:tc>
                  <a:txBody>
                    <a:bodyPr/>
                    <a:lstStyle/>
                    <a:p>
                      <a:pPr algn="l" fontAlgn="b"/>
                      <a:r>
                        <a:rPr lang="en-US" sz="300" u="none" strike="noStrike">
                          <a:effectLst/>
                        </a:rPr>
                        <a:t>SQ03476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Inger Andriveaux</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107107.6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13-Aug-18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446549055"/>
                  </a:ext>
                </a:extLst>
              </a:tr>
              <a:tr h="44350">
                <a:tc>
                  <a:txBody>
                    <a:bodyPr/>
                    <a:lstStyle/>
                    <a:p>
                      <a:pPr algn="l" fontAlgn="b"/>
                      <a:r>
                        <a:rPr lang="en-US" sz="300" u="none" strike="noStrike">
                          <a:effectLst/>
                        </a:rPr>
                        <a:t>PR04380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Van Tuxwell</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80695.74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18-Nov-19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009057238"/>
                  </a:ext>
                </a:extLst>
              </a:tr>
              <a:tr h="44350">
                <a:tc>
                  <a:txBody>
                    <a:bodyPr/>
                    <a:lstStyle/>
                    <a:p>
                      <a:pPr algn="l" fontAlgn="b"/>
                      <a:r>
                        <a:rPr lang="en-US" sz="300" u="none" strike="noStrike">
                          <a:effectLst/>
                        </a:rPr>
                        <a:t>TN00182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Camilla Castle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Product Management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75475.93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25-Nov-21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359339300"/>
                  </a:ext>
                </a:extLst>
              </a:tr>
              <a:tr h="66368">
                <a:tc>
                  <a:txBody>
                    <a:bodyPr/>
                    <a:lstStyle/>
                    <a:p>
                      <a:pPr algn="l" fontAlgn="b"/>
                      <a:r>
                        <a:rPr lang="en-US" sz="300" u="none" strike="noStrike">
                          <a:effectLst/>
                        </a:rPr>
                        <a:t>VT01523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Charmane Heistermann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86558.58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26-Feb-20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55518893"/>
                  </a:ext>
                </a:extLst>
              </a:tr>
              <a:tr h="44350">
                <a:tc>
                  <a:txBody>
                    <a:bodyPr/>
                    <a:lstStyle/>
                    <a:p>
                      <a:pPr algn="l" fontAlgn="b"/>
                      <a:r>
                        <a:rPr lang="en-US" sz="300" u="none" strike="noStrike">
                          <a:effectLst/>
                        </a:rPr>
                        <a:t>PR00916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Inger Chapelhow</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84309.95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18-Aug-19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4293253935"/>
                  </a:ext>
                </a:extLst>
              </a:tr>
              <a:tr h="44350">
                <a:tc>
                  <a:txBody>
                    <a:bodyPr/>
                    <a:lstStyle/>
                    <a:p>
                      <a:pPr algn="l" fontAlgn="b"/>
                      <a:r>
                        <a:rPr lang="en-US" sz="300" u="none" strike="noStrike">
                          <a:effectLst/>
                        </a:rPr>
                        <a:t>PR01211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Enoch Dowrey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Accounting</a:t>
                      </a:r>
                      <a:endParaRPr lang="en-US" sz="300" b="0" i="0" u="none" strike="noStrike">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91645.04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3-Nov-21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688316309"/>
                  </a:ext>
                </a:extLst>
              </a:tr>
              <a:tr h="44350">
                <a:tc>
                  <a:txBody>
                    <a:bodyPr/>
                    <a:lstStyle/>
                    <a:p>
                      <a:pPr algn="l" fontAlgn="b"/>
                      <a:r>
                        <a:rPr lang="en-US" sz="300" u="none" strike="noStrike">
                          <a:effectLst/>
                        </a:rPr>
                        <a:t>VT01684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Audry Yu</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Training</a:t>
                      </a:r>
                      <a:endParaRPr lang="en-US" sz="300" b="0" i="0" u="none" strike="noStrike">
                        <a:solidFill>
                          <a:srgbClr val="203764"/>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101187.4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11-Jul-17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Columbus,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659733725"/>
                  </a:ext>
                </a:extLst>
              </a:tr>
              <a:tr h="44350">
                <a:tc>
                  <a:txBody>
                    <a:bodyPr/>
                    <a:lstStyle/>
                    <a:p>
                      <a:pPr algn="l" fontAlgn="b"/>
                      <a:r>
                        <a:rPr lang="en-US" sz="300" u="none" strike="noStrike">
                          <a:effectLst/>
                        </a:rPr>
                        <a:t>TN01876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Aileen McCritchie</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80169.42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10-Aug-20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Auckland, New Zealand</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819881346"/>
                  </a:ext>
                </a:extLst>
              </a:tr>
              <a:tr h="44350">
                <a:tc>
                  <a:txBody>
                    <a:bodyPr/>
                    <a:lstStyle/>
                    <a:p>
                      <a:pPr algn="l" fontAlgn="b"/>
                      <a:r>
                        <a:rPr lang="en-US" sz="300" u="none" strike="noStrike">
                          <a:effectLst/>
                        </a:rPr>
                        <a:t>TN04740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Tristam Cuming</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Support</a:t>
                      </a:r>
                      <a:endParaRPr lang="en-US" sz="300" b="0" i="0" u="none" strike="noStrike">
                        <a:solidFill>
                          <a:srgbClr val="833C0C"/>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104038.9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25-Mar-21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748428163"/>
                  </a:ext>
                </a:extLst>
              </a:tr>
              <a:tr h="44350">
                <a:tc>
                  <a:txBody>
                    <a:bodyPr/>
                    <a:lstStyle/>
                    <a:p>
                      <a:pPr algn="l" fontAlgn="b"/>
                      <a:r>
                        <a:rPr lang="en-US" sz="300" u="none" strike="noStrike">
                          <a:effectLst/>
                        </a:rPr>
                        <a:t>TN03575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Janina Wolverson</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Research and Development</a:t>
                      </a:r>
                      <a:endParaRPr lang="en-US" sz="300" b="0" i="0" u="none" strike="noStrike">
                        <a:solidFill>
                          <a:srgbClr val="3A3838"/>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99683.67</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4-Feb-19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Fixed Term</a:t>
                      </a:r>
                      <a:endParaRPr lang="en-US" sz="300" b="0" i="0" u="none" strike="noStrike">
                        <a:solidFill>
                          <a:srgbClr val="1F4E78"/>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Seattle, USA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355031116"/>
                  </a:ext>
                </a:extLst>
              </a:tr>
              <a:tr h="44350">
                <a:tc>
                  <a:txBody>
                    <a:bodyPr/>
                    <a:lstStyle/>
                    <a:p>
                      <a:pPr algn="l" fontAlgn="b"/>
                      <a:r>
                        <a:rPr lang="en-US" sz="300" u="none" strike="noStrike">
                          <a:effectLst/>
                        </a:rPr>
                        <a:t>VT04984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Dell Molloy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Engineering</a:t>
                      </a:r>
                      <a:endParaRPr lang="en-US" sz="300" b="0" i="0" u="none" strike="noStrike">
                        <a:solidFill>
                          <a:srgbClr val="FFD966"/>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47362.62</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22-May-20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685717240"/>
                  </a:ext>
                </a:extLst>
              </a:tr>
              <a:tr h="44350">
                <a:tc>
                  <a:txBody>
                    <a:bodyPr/>
                    <a:lstStyle/>
                    <a:p>
                      <a:pPr algn="l" fontAlgn="b"/>
                      <a:r>
                        <a:rPr lang="en-US" sz="300" u="none" strike="noStrike">
                          <a:effectLst/>
                        </a:rPr>
                        <a:t>PR00095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Ardella Dyment</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Business Development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70649.46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13-Jan-20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399442425"/>
                  </a:ext>
                </a:extLst>
              </a:tr>
              <a:tr h="44350">
                <a:tc>
                  <a:txBody>
                    <a:bodyPr/>
                    <a:lstStyle/>
                    <a:p>
                      <a:pPr algn="l" fontAlgn="b"/>
                      <a:r>
                        <a:rPr lang="en-US" sz="300" u="none" strike="noStrike">
                          <a:effectLst/>
                        </a:rPr>
                        <a:t>SQ03546</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Alexandros Rackley</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75733.74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5-Jul-21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Hyderabad,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628858760"/>
                  </a:ext>
                </a:extLst>
              </a:tr>
              <a:tr h="293630">
                <a:tc>
                  <a:txBody>
                    <a:bodyPr/>
                    <a:lstStyle/>
                    <a:p>
                      <a:pPr algn="l" fontAlgn="b"/>
                      <a:r>
                        <a:rPr lang="en-US" sz="300" u="none" strike="noStrike">
                          <a:effectLst/>
                        </a:rPr>
                        <a:t>VT02374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Delphine Jewis</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dirty="0">
                          <a:effectLst/>
                        </a:rPr>
                        <a:t>Accounting</a:t>
                      </a:r>
                      <a:endParaRPr lang="en-US" sz="300" b="0" i="0" u="none" strike="noStrike" dirty="0">
                        <a:solidFill>
                          <a:srgbClr val="B4C6E7"/>
                        </a:solidFill>
                        <a:effectLst/>
                        <a:latin typeface="Calibri" panose="020F0502020204030204" pitchFamily="34" charset="0"/>
                      </a:endParaRPr>
                    </a:p>
                  </a:txBody>
                  <a:tcPr marL="1835" marR="1835" marT="1835" marB="0" anchor="b"/>
                </a:tc>
                <a:tc>
                  <a:txBody>
                    <a:bodyPr/>
                    <a:lstStyle/>
                    <a:p>
                      <a:pPr algn="r" fontAlgn="b"/>
                      <a:r>
                        <a:rPr lang="en-US" sz="300" u="none" strike="noStrike" dirty="0">
                          <a:effectLst/>
                        </a:rPr>
                        <a:t>71823.56</a:t>
                      </a:r>
                      <a:endParaRPr lang="en-US" sz="300" b="0" i="0" u="none" strike="noStrike" dirty="0">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1-Oct-18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0.3</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Temporary</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872503492"/>
                  </a:ext>
                </a:extLst>
              </a:tr>
              <a:tr h="188853">
                <a:tc>
                  <a:txBody>
                    <a:bodyPr/>
                    <a:lstStyle/>
                    <a:p>
                      <a:pPr algn="l" fontAlgn="b"/>
                      <a:r>
                        <a:rPr lang="en-US" sz="300" u="none" strike="noStrike">
                          <a:effectLst/>
                        </a:rPr>
                        <a:t>SQ00450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dirty="0">
                          <a:effectLst/>
                        </a:rPr>
                        <a:t> Louise Lamming</a:t>
                      </a:r>
                      <a:endParaRPr lang="en-US" sz="300" b="0" i="0" u="none" strike="noStrike" dirty="0">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Female</a:t>
                      </a:r>
                      <a:endParaRPr lang="en-US" sz="300" b="0" i="0" u="none" strike="noStrike">
                        <a:solidFill>
                          <a:srgbClr val="9C0006"/>
                        </a:solidFill>
                        <a:effectLst/>
                        <a:latin typeface="Calibri" panose="020F0502020204030204" pitchFamily="34" charset="0"/>
                      </a:endParaRPr>
                    </a:p>
                  </a:txBody>
                  <a:tcPr marL="1835" marR="1835" marT="1835" marB="0" anchor="b"/>
                </a:tc>
                <a:tc>
                  <a:txBody>
                    <a:bodyPr/>
                    <a:lstStyle/>
                    <a:p>
                      <a:pPr algn="l" fontAlgn="b"/>
                      <a:r>
                        <a:rPr lang="en-US" sz="300" u="none" strike="noStrike" dirty="0">
                          <a:effectLst/>
                        </a:rPr>
                        <a:t>Sales</a:t>
                      </a:r>
                      <a:endParaRPr lang="en-US" sz="300" b="0" i="0" u="none" strike="noStrike" dirty="0">
                        <a:solidFill>
                          <a:srgbClr val="A9D08E"/>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41934.71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dirty="0">
                          <a:effectLst/>
                        </a:rPr>
                        <a:t>2-Oct-18</a:t>
                      </a:r>
                      <a:endParaRPr lang="en-US" sz="300" b="0" i="0" u="none" strike="noStrike" dirty="0">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dirty="0">
                          <a:effectLst/>
                        </a:rPr>
                        <a:t>Permanent</a:t>
                      </a:r>
                      <a:endParaRPr lang="en-US" sz="300" b="0" i="0" u="none" strike="noStrike" dirty="0">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Remote</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28199710"/>
                  </a:ext>
                </a:extLst>
              </a:tr>
              <a:tr h="44350">
                <a:tc>
                  <a:txBody>
                    <a:bodyPr/>
                    <a:lstStyle/>
                    <a:p>
                      <a:pPr algn="l" fontAlgn="b"/>
                      <a:r>
                        <a:rPr lang="en-US" sz="300" u="none" strike="noStrike">
                          <a:effectLst/>
                        </a:rPr>
                        <a:t>PR03804</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Vere Kulic</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Legal</a:t>
                      </a:r>
                      <a:endParaRPr lang="en-US" sz="300" b="0" i="0" u="none" strike="noStrike">
                        <a:solidFill>
                          <a:srgbClr val="3333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66572.58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28-Dec-20</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Chennai, India</a:t>
                      </a:r>
                      <a:endParaRPr lang="en-US" sz="300" b="0" i="0" u="none" strike="noStrike">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3181093662"/>
                  </a:ext>
                </a:extLst>
              </a:tr>
              <a:tr h="44350">
                <a:tc>
                  <a:txBody>
                    <a:bodyPr/>
                    <a:lstStyle/>
                    <a:p>
                      <a:pPr algn="l" fontAlgn="b"/>
                      <a:r>
                        <a:rPr lang="en-US" sz="300" u="none" strike="noStrike">
                          <a:effectLst/>
                        </a:rPr>
                        <a:t>SQ04488</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Yanaton Wooster</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Male</a:t>
                      </a:r>
                      <a:endParaRPr lang="en-US" sz="300" b="0" i="0" u="none" strike="noStrike">
                        <a:solidFill>
                          <a:srgbClr val="0061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Marketing</a:t>
                      </a:r>
                      <a:endParaRPr lang="en-US" sz="300" b="0" i="0" u="none" strike="noStrike">
                        <a:solidFill>
                          <a:srgbClr val="FFC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73528.55</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ctr" fontAlgn="b"/>
                      <a:r>
                        <a:rPr lang="en-US" sz="300" u="none" strike="noStrike">
                          <a:effectLst/>
                        </a:rPr>
                        <a:t>28-Jan-19</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r" fontAlgn="b"/>
                      <a:r>
                        <a:rPr lang="en-US" sz="300" u="none" strike="noStrike">
                          <a:effectLst/>
                        </a:rPr>
                        <a:t>1</a:t>
                      </a:r>
                      <a:endParaRPr lang="en-US" sz="300" b="0" i="0" u="none" strike="noStrike">
                        <a:solidFill>
                          <a:srgbClr val="000000"/>
                        </a:solidFill>
                        <a:effectLst/>
                        <a:latin typeface="Calibri" panose="020F0502020204030204" pitchFamily="34" charset="0"/>
                      </a:endParaRPr>
                    </a:p>
                  </a:txBody>
                  <a:tcPr marL="1835" marR="1835" marT="1835" marB="0" anchor="b"/>
                </a:tc>
                <a:tc>
                  <a:txBody>
                    <a:bodyPr/>
                    <a:lstStyle/>
                    <a:p>
                      <a:pPr algn="l" fontAlgn="b"/>
                      <a:r>
                        <a:rPr lang="en-US" sz="300" u="none" strike="noStrike">
                          <a:effectLst/>
                        </a:rPr>
                        <a:t>Permanent</a:t>
                      </a:r>
                      <a:endParaRPr lang="en-US" sz="300" b="0" i="0" u="none" strike="noStrike">
                        <a:solidFill>
                          <a:srgbClr val="9C5700"/>
                        </a:solidFill>
                        <a:effectLst/>
                        <a:latin typeface="Calibri" panose="020F0502020204030204" pitchFamily="34" charset="0"/>
                      </a:endParaRPr>
                    </a:p>
                  </a:txBody>
                  <a:tcPr marL="1835" marR="1835" marT="1835" marB="0" anchor="b"/>
                </a:tc>
                <a:tc>
                  <a:txBody>
                    <a:bodyPr/>
                    <a:lstStyle/>
                    <a:p>
                      <a:pPr algn="l" fontAlgn="b"/>
                      <a:r>
                        <a:rPr lang="en-US" sz="300" u="none" strike="noStrike" dirty="0">
                          <a:effectLst/>
                        </a:rPr>
                        <a:t>Hyderabad, India</a:t>
                      </a:r>
                      <a:endParaRPr lang="en-US" sz="300" b="0" i="0" u="none" strike="noStrike" dirty="0">
                        <a:solidFill>
                          <a:srgbClr val="000000"/>
                        </a:solidFill>
                        <a:effectLst/>
                        <a:latin typeface="Calibri" panose="020F0502020204030204" pitchFamily="34" charset="0"/>
                      </a:endParaRPr>
                    </a:p>
                  </a:txBody>
                  <a:tcPr marL="1835" marR="1835" marT="1835" marB="0" anchor="b"/>
                </a:tc>
                <a:extLst>
                  <a:ext uri="{0D108BD9-81ED-4DB2-BD59-A6C34878D82A}">
                    <a16:rowId xmlns:a16="http://schemas.microsoft.com/office/drawing/2014/main" val="16790994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6658C68-BBD2-4C33-805A-59DA9943D451}"/>
              </a:ext>
            </a:extLst>
          </p:cNvPr>
          <p:cNvPicPr>
            <a:picLocks noChangeAspect="1"/>
          </p:cNvPicPr>
          <p:nvPr/>
        </p:nvPicPr>
        <p:blipFill>
          <a:blip r:embed="rId3"/>
          <a:stretch>
            <a:fillRect/>
          </a:stretch>
        </p:blipFill>
        <p:spPr>
          <a:xfrm>
            <a:off x="2225978" y="2533614"/>
            <a:ext cx="4784422" cy="30289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40A0EC-FFDD-4F9F-815D-3E4F19056EB4}"/>
              </a:ext>
            </a:extLst>
          </p:cNvPr>
          <p:cNvSpPr txBox="1"/>
          <p:nvPr/>
        </p:nvSpPr>
        <p:spPr>
          <a:xfrm>
            <a:off x="1143000" y="1828800"/>
            <a:ext cx="8686800" cy="2862322"/>
          </a:xfrm>
          <a:prstGeom prst="rect">
            <a:avLst/>
          </a:prstGeom>
          <a:noFill/>
        </p:spPr>
        <p:txBody>
          <a:bodyPr wrap="square">
            <a:spAutoFit/>
          </a:bodyPr>
          <a:lstStyle/>
          <a:p>
            <a:r>
              <a:rPr lang="en-US" dirty="0"/>
              <a:t>The performance analysis of our team reveals several critical insights. Notably, employees in the Sales department have consistently met their targets and demonstrated strong client engagement, as evidenced by the positive trend in their quarterly performance metrics. Conversely, there is a noticeable need for improvement in the Customer Support team’s response times, which is impacting overall customer satisfaction scores. To address these issues, it is recommended that we implement targeted training sessions to enhance response efficiency and introduce a new incentive program to boost motivation. Additionally, we should establish a monthly review process to monitor progress and ensure that our strategies are effective. By focusing on these areas, we can align individual performance with our organizational goals and drive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23476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37895" y="27397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DABEC3FA-1AA7-4257-95A9-4BA022E6243B}"/>
              </a:ext>
            </a:extLst>
          </p:cNvPr>
          <p:cNvSpPr txBox="1"/>
          <p:nvPr/>
        </p:nvSpPr>
        <p:spPr>
          <a:xfrm>
            <a:off x="2057400" y="1146809"/>
            <a:ext cx="6099142" cy="1200329"/>
          </a:xfrm>
          <a:prstGeom prst="rect">
            <a:avLst/>
          </a:prstGeom>
          <a:noFill/>
        </p:spPr>
        <p:txBody>
          <a:bodyPr wrap="square">
            <a:spAutoFit/>
          </a:bodyPr>
          <a:lstStyle/>
          <a:p>
            <a:r>
              <a:rPr lang="en-US" b="1" dirty="0"/>
              <a:t>Objective:</a:t>
            </a:r>
            <a:r>
              <a:rPr lang="en-US" dirty="0"/>
              <a:t> Develop an Excel-based tool to systematically analyze and visualize employee performance metrics to support HR decisions, identify high performers, and detect areas needing improvement</a:t>
            </a:r>
          </a:p>
        </p:txBody>
      </p:sp>
      <p:sp>
        <p:nvSpPr>
          <p:cNvPr id="17" name="Arrow: Right 16">
            <a:extLst>
              <a:ext uri="{FF2B5EF4-FFF2-40B4-BE49-F238E27FC236}">
                <a16:creationId xmlns:a16="http://schemas.microsoft.com/office/drawing/2014/main" id="{7C18300E-AC35-45C7-83BB-8E99D161D936}"/>
              </a:ext>
            </a:extLst>
          </p:cNvPr>
          <p:cNvSpPr/>
          <p:nvPr/>
        </p:nvSpPr>
        <p:spPr>
          <a:xfrm>
            <a:off x="1406901" y="1198820"/>
            <a:ext cx="556919" cy="3286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F06C64-B307-41FB-A2FC-AA9F319D919C}"/>
              </a:ext>
            </a:extLst>
          </p:cNvPr>
          <p:cNvSpPr txBox="1"/>
          <p:nvPr/>
        </p:nvSpPr>
        <p:spPr>
          <a:xfrm>
            <a:off x="2030691" y="2393480"/>
            <a:ext cx="6099142" cy="1200329"/>
          </a:xfrm>
          <a:prstGeom prst="rect">
            <a:avLst/>
          </a:prstGeom>
          <a:noFill/>
        </p:spPr>
        <p:txBody>
          <a:bodyPr wrap="square">
            <a:spAutoFit/>
          </a:bodyPr>
          <a:lstStyle/>
          <a:p>
            <a:r>
              <a:rPr lang="en-US" b="1" dirty="0"/>
              <a:t>Data Collection:</a:t>
            </a:r>
            <a:r>
              <a:rPr lang="en-US" dirty="0"/>
              <a:t> Organize and input employee performance data into Excel, including metrics such as productivity, attendance, quality of work, and engagement. Ensure data accuracy and completeness.</a:t>
            </a:r>
          </a:p>
        </p:txBody>
      </p:sp>
      <p:sp>
        <p:nvSpPr>
          <p:cNvPr id="21" name="Arrow: Right 20">
            <a:extLst>
              <a:ext uri="{FF2B5EF4-FFF2-40B4-BE49-F238E27FC236}">
                <a16:creationId xmlns:a16="http://schemas.microsoft.com/office/drawing/2014/main" id="{0EB6DDC4-F45C-456C-A724-E384620B6653}"/>
              </a:ext>
            </a:extLst>
          </p:cNvPr>
          <p:cNvSpPr/>
          <p:nvPr/>
        </p:nvSpPr>
        <p:spPr>
          <a:xfrm>
            <a:off x="1325021" y="3589472"/>
            <a:ext cx="556919" cy="3286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35A4931-4993-42F5-8745-1F9E2B78073D}"/>
              </a:ext>
            </a:extLst>
          </p:cNvPr>
          <p:cNvSpPr txBox="1"/>
          <p:nvPr/>
        </p:nvSpPr>
        <p:spPr>
          <a:xfrm>
            <a:off x="2030691" y="3640151"/>
            <a:ext cx="6099142" cy="1200329"/>
          </a:xfrm>
          <a:prstGeom prst="rect">
            <a:avLst/>
          </a:prstGeom>
          <a:noFill/>
        </p:spPr>
        <p:txBody>
          <a:bodyPr wrap="square">
            <a:spAutoFit/>
          </a:bodyPr>
          <a:lstStyle/>
          <a:p>
            <a:r>
              <a:rPr lang="en-US" b="1" dirty="0"/>
              <a:t>Analysis:</a:t>
            </a:r>
            <a:r>
              <a:rPr lang="en-US" dirty="0"/>
              <a:t> Utilize Excel functions to calculate descriptive statistics, perform comparative analyses, and identify performance trends over time. Create pivot tables and charts to facilitate detailed insights.</a:t>
            </a:r>
          </a:p>
        </p:txBody>
      </p:sp>
      <p:sp>
        <p:nvSpPr>
          <p:cNvPr id="24" name="Arrow: Right 23">
            <a:extLst>
              <a:ext uri="{FF2B5EF4-FFF2-40B4-BE49-F238E27FC236}">
                <a16:creationId xmlns:a16="http://schemas.microsoft.com/office/drawing/2014/main" id="{6D95F781-B700-48FC-8B73-CB15703305AA}"/>
              </a:ext>
            </a:extLst>
          </p:cNvPr>
          <p:cNvSpPr/>
          <p:nvPr/>
        </p:nvSpPr>
        <p:spPr>
          <a:xfrm>
            <a:off x="1348956" y="2450191"/>
            <a:ext cx="556919" cy="3286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29E3C9B7-06D4-4A4B-A056-9DCB845D2134}"/>
              </a:ext>
            </a:extLst>
          </p:cNvPr>
          <p:cNvSpPr txBox="1"/>
          <p:nvPr/>
        </p:nvSpPr>
        <p:spPr>
          <a:xfrm>
            <a:off x="2057400" y="4846183"/>
            <a:ext cx="6099142" cy="1200329"/>
          </a:xfrm>
          <a:prstGeom prst="rect">
            <a:avLst/>
          </a:prstGeom>
          <a:noFill/>
        </p:spPr>
        <p:txBody>
          <a:bodyPr wrap="square">
            <a:spAutoFit/>
          </a:bodyPr>
          <a:lstStyle/>
          <a:p>
            <a:r>
              <a:rPr lang="en-US" b="1" dirty="0"/>
              <a:t>Visualization:</a:t>
            </a:r>
            <a:r>
              <a:rPr lang="en-US" dirty="0"/>
              <a:t> Design and implement dashboards and visualizations in Excel (e.g., graphs, charts) to present performance data clearly and effectively, allowing for quick interpretation and decision-making.</a:t>
            </a:r>
          </a:p>
        </p:txBody>
      </p:sp>
      <p:sp>
        <p:nvSpPr>
          <p:cNvPr id="27" name="Arrow: Right 26">
            <a:extLst>
              <a:ext uri="{FF2B5EF4-FFF2-40B4-BE49-F238E27FC236}">
                <a16:creationId xmlns:a16="http://schemas.microsoft.com/office/drawing/2014/main" id="{77E6F839-769F-4857-A599-33F38A77FFBE}"/>
              </a:ext>
            </a:extLst>
          </p:cNvPr>
          <p:cNvSpPr/>
          <p:nvPr/>
        </p:nvSpPr>
        <p:spPr>
          <a:xfrm>
            <a:off x="1322714" y="4840843"/>
            <a:ext cx="556919" cy="3286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EEA34DD-C526-4C24-8FA5-B0F023CB6ABB}"/>
              </a:ext>
            </a:extLst>
          </p:cNvPr>
          <p:cNvSpPr txBox="1"/>
          <p:nvPr/>
        </p:nvSpPr>
        <p:spPr>
          <a:xfrm>
            <a:off x="2030691" y="5983857"/>
            <a:ext cx="6099142" cy="1200329"/>
          </a:xfrm>
          <a:prstGeom prst="rect">
            <a:avLst/>
          </a:prstGeom>
          <a:noFill/>
        </p:spPr>
        <p:txBody>
          <a:bodyPr wrap="square">
            <a:spAutoFit/>
          </a:bodyPr>
          <a:lstStyle/>
          <a:p>
            <a:r>
              <a:rPr lang="en-US" b="1" dirty="0"/>
              <a:t>Reporting:</a:t>
            </a:r>
            <a:r>
              <a:rPr lang="en-US" dirty="0"/>
              <a:t> Generate comprehensive reports summarizing key findings, trends, and recommendations for management. Ensure reports are actionable and easy to understand for stakeholders.</a:t>
            </a:r>
          </a:p>
        </p:txBody>
      </p:sp>
      <p:sp>
        <p:nvSpPr>
          <p:cNvPr id="30" name="Arrow: Right 29">
            <a:extLst>
              <a:ext uri="{FF2B5EF4-FFF2-40B4-BE49-F238E27FC236}">
                <a16:creationId xmlns:a16="http://schemas.microsoft.com/office/drawing/2014/main" id="{7CB81F20-D805-4EEC-B35C-749578957D9B}"/>
              </a:ext>
            </a:extLst>
          </p:cNvPr>
          <p:cNvSpPr/>
          <p:nvPr/>
        </p:nvSpPr>
        <p:spPr>
          <a:xfrm>
            <a:off x="1320676" y="6046512"/>
            <a:ext cx="556919" cy="3286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982200"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54507"/>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073E76EA-291A-4F8D-92F5-D50D41365796}"/>
              </a:ext>
            </a:extLst>
          </p:cNvPr>
          <p:cNvSpPr>
            <a:spLocks noChangeArrowheads="1"/>
          </p:cNvSpPr>
          <p:nvPr/>
        </p:nvSpPr>
        <p:spPr bwMode="auto">
          <a:xfrm>
            <a:off x="1491792" y="1805567"/>
            <a:ext cx="76816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Project Goal:</a:t>
            </a:r>
            <a:r>
              <a:rPr kumimoji="0" lang="en-US" altLang="en-US" sz="1800" b="0" i="0" u="none" strike="noStrike" cap="none" normalizeH="0" baseline="0" dirty="0">
                <a:ln>
                  <a:noFill/>
                </a:ln>
                <a:solidFill>
                  <a:schemeClr val="tx1"/>
                </a:solidFill>
                <a:effectLst/>
                <a:latin typeface="Arial" panose="020B0604020202020204" pitchFamily="34" charset="0"/>
              </a:rPr>
              <a:t> To develop a comprehensive Excel-based analysis tool that evaluates and visualizes employee performance across various metrics, facilitating informed HR decisions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D0964B3D-4EE0-4D82-A69D-0138177C5E86}"/>
              </a:ext>
            </a:extLst>
          </p:cNvPr>
          <p:cNvSpPr txBox="1"/>
          <p:nvPr/>
        </p:nvSpPr>
        <p:spPr>
          <a:xfrm>
            <a:off x="1472817" y="2934279"/>
            <a:ext cx="6099142" cy="1200329"/>
          </a:xfrm>
          <a:prstGeom prst="rect">
            <a:avLst/>
          </a:prstGeom>
          <a:noFill/>
        </p:spPr>
        <p:txBody>
          <a:bodyPr wrap="square">
            <a:spAutoFit/>
          </a:bodyPr>
          <a:lstStyle/>
          <a:p>
            <a:r>
              <a:rPr lang="en-US" b="1" dirty="0"/>
              <a:t>~ Data Integration:</a:t>
            </a:r>
            <a:r>
              <a:rPr lang="en-US" dirty="0"/>
              <a:t> Collect and organize relevant performance data such as productivity, attendance, quality, and engagement into an Excel workbook. This involves ensuring the data is accurate, structured, and ready for analysis.</a:t>
            </a:r>
          </a:p>
        </p:txBody>
      </p:sp>
      <p:sp>
        <p:nvSpPr>
          <p:cNvPr id="15" name="TextBox 14">
            <a:extLst>
              <a:ext uri="{FF2B5EF4-FFF2-40B4-BE49-F238E27FC236}">
                <a16:creationId xmlns:a16="http://schemas.microsoft.com/office/drawing/2014/main" id="{A131033D-5F90-4A2F-BDB1-E4D0304BC3E1}"/>
              </a:ext>
            </a:extLst>
          </p:cNvPr>
          <p:cNvSpPr txBox="1"/>
          <p:nvPr/>
        </p:nvSpPr>
        <p:spPr>
          <a:xfrm>
            <a:off x="1371600" y="4336457"/>
            <a:ext cx="6099142" cy="1477328"/>
          </a:xfrm>
          <a:prstGeom prst="rect">
            <a:avLst/>
          </a:prstGeom>
          <a:noFill/>
        </p:spPr>
        <p:txBody>
          <a:bodyPr wrap="square">
            <a:spAutoFit/>
          </a:bodyPr>
          <a:lstStyle/>
          <a:p>
            <a:r>
              <a:rPr lang="en-US" b="1" dirty="0"/>
              <a:t>~ Analytical Approach:</a:t>
            </a:r>
            <a:r>
              <a:rPr lang="en-US" dirty="0"/>
              <a:t> Employ Excel’s analytical tools and functions to perform descriptive statistics, comparative analyses, and trend assessments. Use pivot tables to summarize data and derive insights, and apply formulas to compute performance scores and benchmarks.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3895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1F7AC5A-3AFC-44BD-8D3C-3E0197EBE255}"/>
              </a:ext>
            </a:extLst>
          </p:cNvPr>
          <p:cNvSpPr txBox="1"/>
          <p:nvPr/>
        </p:nvSpPr>
        <p:spPr>
          <a:xfrm>
            <a:off x="1417212" y="1551452"/>
            <a:ext cx="6099142" cy="1477328"/>
          </a:xfrm>
          <a:prstGeom prst="rect">
            <a:avLst/>
          </a:prstGeom>
          <a:noFill/>
        </p:spPr>
        <p:txBody>
          <a:bodyPr wrap="square">
            <a:spAutoFit/>
          </a:bodyPr>
          <a:lstStyle/>
          <a:p>
            <a:pPr marL="285750" indent="-285750">
              <a:buFont typeface="Wingdings" panose="05000000000000000000" pitchFamily="2" charset="2"/>
              <a:buChar char="v"/>
            </a:pPr>
            <a:r>
              <a:rPr lang="en-US" b="1" dirty="0"/>
              <a:t>HR Managers:</a:t>
            </a:r>
            <a:r>
              <a:rPr lang="en-US" dirty="0"/>
              <a:t> Responsible for overseeing the performance evaluation process, HR managers use the analysis to make decisions regarding promotions, training, and development needs. They rely on the insights to manage employee performance effectively.</a:t>
            </a:r>
          </a:p>
        </p:txBody>
      </p:sp>
      <p:sp>
        <p:nvSpPr>
          <p:cNvPr id="12" name="Rectangle 2">
            <a:extLst>
              <a:ext uri="{FF2B5EF4-FFF2-40B4-BE49-F238E27FC236}">
                <a16:creationId xmlns:a16="http://schemas.microsoft.com/office/drawing/2014/main" id="{8163444A-4462-48C9-8768-C745FD74C3FC}"/>
              </a:ext>
            </a:extLst>
          </p:cNvPr>
          <p:cNvSpPr>
            <a:spLocks noChangeArrowheads="1"/>
          </p:cNvSpPr>
          <p:nvPr/>
        </p:nvSpPr>
        <p:spPr bwMode="auto">
          <a:xfrm>
            <a:off x="861323" y="2977997"/>
            <a:ext cx="698064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eaLnBrk="0" fontAlgn="base" hangingPunct="0">
              <a:spcBef>
                <a:spcPct val="0"/>
              </a:spcBef>
              <a:spcAft>
                <a:spcPct val="0"/>
              </a:spcAft>
              <a:buFont typeface="Wingdings" panose="05000000000000000000" pitchFamily="2" charset="2"/>
              <a:buChar char="v"/>
            </a:pPr>
            <a:r>
              <a:rPr kumimoji="0" lang="en-US" altLang="en-US" b="1" i="0" u="none" strike="noStrike" cap="none" normalizeH="0" baseline="0" dirty="0">
                <a:ln>
                  <a:noFill/>
                </a:ln>
                <a:solidFill>
                  <a:schemeClr val="tx1"/>
                </a:solidFill>
                <a:effectLst/>
              </a:rPr>
              <a:t>Department</a:t>
            </a:r>
            <a:r>
              <a:rPr kumimoji="0" lang="en-US" altLang="en-US" b="1" i="0" u="none" strike="noStrike" cap="none" normalizeH="0" baseline="0" dirty="0">
                <a:ln>
                  <a:noFill/>
                </a:ln>
                <a:solidFill>
                  <a:schemeClr val="tx1"/>
                </a:solidFill>
                <a:effectLst/>
                <a:latin typeface="+mj-lt"/>
              </a:rPr>
              <a:t> Heads:</a:t>
            </a:r>
            <a:r>
              <a:rPr kumimoji="0" lang="en-US" altLang="en-US" b="0" i="0" u="none" strike="noStrike" cap="none" normalizeH="0" baseline="0" dirty="0">
                <a:ln>
                  <a:noFill/>
                </a:ln>
                <a:solidFill>
                  <a:schemeClr val="tx1"/>
                </a:solidFill>
                <a:effectLst/>
                <a:latin typeface="+mj-lt"/>
              </a:rPr>
              <a:t> These individuals use performance analysis to assess the performance of their team members, identify high performers, and address any issues within their departments. The analysis helps them make informed decisions about team management and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1F4385A3-283F-4416-B94F-8A1F878DA4A5}"/>
              </a:ext>
            </a:extLst>
          </p:cNvPr>
          <p:cNvSpPr txBox="1"/>
          <p:nvPr/>
        </p:nvSpPr>
        <p:spPr>
          <a:xfrm>
            <a:off x="1341601" y="4468657"/>
            <a:ext cx="6082645" cy="1477328"/>
          </a:xfrm>
          <a:prstGeom prst="rect">
            <a:avLst/>
          </a:prstGeom>
          <a:noFill/>
        </p:spPr>
        <p:txBody>
          <a:bodyPr wrap="square">
            <a:spAutoFit/>
          </a:bodyPr>
          <a:lstStyle/>
          <a:p>
            <a:pPr marL="285750" indent="-285750">
              <a:buFont typeface="Wingdings" panose="05000000000000000000" pitchFamily="2" charset="2"/>
              <a:buChar char="v"/>
            </a:pPr>
            <a:r>
              <a:rPr lang="en-US" b="1" dirty="0"/>
              <a:t>Employees:</a:t>
            </a:r>
            <a:r>
              <a:rPr lang="en-US" dirty="0"/>
              <a:t> While not direct users of the Excel tool, employees benefit from the analysis indirectly through feedback and performance reviews. The data informs them of their strengths and areas for improvement, influencing their career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709" y="952597"/>
            <a:ext cx="2466974" cy="28194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3448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4860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74E1D2A-D1C7-40A6-B0CE-FDA83F536E11}"/>
              </a:ext>
            </a:extLst>
          </p:cNvPr>
          <p:cNvSpPr txBox="1"/>
          <p:nvPr/>
        </p:nvSpPr>
        <p:spPr>
          <a:xfrm>
            <a:off x="2667000" y="946918"/>
            <a:ext cx="6356317" cy="2031325"/>
          </a:xfrm>
          <a:prstGeom prst="rect">
            <a:avLst/>
          </a:prstGeom>
          <a:noFill/>
        </p:spPr>
        <p:txBody>
          <a:bodyPr wrap="square">
            <a:spAutoFit/>
          </a:bodyPr>
          <a:lstStyle/>
          <a:p>
            <a:pPr marL="285750" indent="-285750">
              <a:buFont typeface="Wingdings" panose="05000000000000000000" pitchFamily="2" charset="2"/>
              <a:buChar char="ü"/>
            </a:pPr>
            <a:r>
              <a:rPr lang="en-US" b="1" dirty="0"/>
              <a:t>Centralized Data Management:</a:t>
            </a:r>
            <a:endParaRPr lang="en-US" dirty="0"/>
          </a:p>
          <a:p>
            <a:pPr>
              <a:buFont typeface="Arial" panose="020B0604020202020204" pitchFamily="34" charset="0"/>
              <a:buChar char="•"/>
            </a:pPr>
            <a:r>
              <a:rPr lang="en-US" b="1" dirty="0"/>
              <a:t>Solution:</a:t>
            </a:r>
            <a:r>
              <a:rPr lang="en-US" dirty="0"/>
              <a:t> Develop a centralized Excel workbook that consolidates all employee performance data, including productivity, attendance, quality, and engagement metrics.</a:t>
            </a:r>
          </a:p>
          <a:p>
            <a:pPr>
              <a:buFont typeface="Arial" panose="020B0604020202020204" pitchFamily="34" charset="0"/>
              <a:buChar char="•"/>
            </a:pPr>
            <a:r>
              <a:rPr lang="en-US" b="1" dirty="0"/>
              <a:t>Proposition:</a:t>
            </a:r>
            <a:r>
              <a:rPr lang="en-US" dirty="0"/>
              <a:t> This approach simplifies data management, reduces data entry errors, and ensures that all performance data is easily accessible for analysis and reporting.</a:t>
            </a:r>
          </a:p>
        </p:txBody>
      </p:sp>
      <p:sp>
        <p:nvSpPr>
          <p:cNvPr id="12" name="TextBox 11">
            <a:extLst>
              <a:ext uri="{FF2B5EF4-FFF2-40B4-BE49-F238E27FC236}">
                <a16:creationId xmlns:a16="http://schemas.microsoft.com/office/drawing/2014/main" id="{6009A67D-5B5D-4A47-9518-DC3832FF411E}"/>
              </a:ext>
            </a:extLst>
          </p:cNvPr>
          <p:cNvSpPr txBox="1"/>
          <p:nvPr/>
        </p:nvSpPr>
        <p:spPr>
          <a:xfrm>
            <a:off x="2663857" y="2916325"/>
            <a:ext cx="6689693" cy="2031325"/>
          </a:xfrm>
          <a:prstGeom prst="rect">
            <a:avLst/>
          </a:prstGeom>
          <a:noFill/>
        </p:spPr>
        <p:txBody>
          <a:bodyPr wrap="square">
            <a:spAutoFit/>
          </a:bodyPr>
          <a:lstStyle/>
          <a:p>
            <a:pPr marL="285750" indent="-285750">
              <a:buFont typeface="Wingdings" panose="05000000000000000000" pitchFamily="2" charset="2"/>
              <a:buChar char="ü"/>
            </a:pPr>
            <a:r>
              <a:rPr lang="en-US" b="1" dirty="0"/>
              <a:t>Advanced Analytical Tools:</a:t>
            </a:r>
            <a:endParaRPr lang="en-US" dirty="0"/>
          </a:p>
          <a:p>
            <a:pPr>
              <a:buFont typeface="Arial" panose="020B0604020202020204" pitchFamily="34" charset="0"/>
              <a:buChar char="•"/>
            </a:pPr>
            <a:r>
              <a:rPr lang="en-US" b="1" dirty="0"/>
              <a:t>Solution:</a:t>
            </a:r>
            <a:r>
              <a:rPr lang="en-US" dirty="0"/>
              <a:t> Utilize Excel’s advanced features such as pivot tables, formulas, and data analysis functions to calculate performance metrics, generate insights, and identify trends.</a:t>
            </a:r>
          </a:p>
          <a:p>
            <a:pPr>
              <a:buFont typeface="Arial" panose="020B0604020202020204" pitchFamily="34" charset="0"/>
              <a:buChar char="•"/>
            </a:pPr>
            <a:r>
              <a:rPr lang="en-US" b="1" dirty="0"/>
              <a:t>Proposition:</a:t>
            </a:r>
            <a:r>
              <a:rPr lang="en-US" dirty="0"/>
              <a:t> This allows for comprehensive and flexible performance analysis, enabling users to gain actionable insights and make data-driven decisions efficiently.</a:t>
            </a:r>
          </a:p>
        </p:txBody>
      </p:sp>
      <p:sp>
        <p:nvSpPr>
          <p:cNvPr id="14" name="TextBox 13">
            <a:extLst>
              <a:ext uri="{FF2B5EF4-FFF2-40B4-BE49-F238E27FC236}">
                <a16:creationId xmlns:a16="http://schemas.microsoft.com/office/drawing/2014/main" id="{8695D528-8310-4544-B3FF-CE2ED5363B54}"/>
              </a:ext>
            </a:extLst>
          </p:cNvPr>
          <p:cNvSpPr txBox="1"/>
          <p:nvPr/>
        </p:nvSpPr>
        <p:spPr>
          <a:xfrm>
            <a:off x="2578083" y="4970799"/>
            <a:ext cx="6534150" cy="2031325"/>
          </a:xfrm>
          <a:prstGeom prst="rect">
            <a:avLst/>
          </a:prstGeom>
          <a:noFill/>
        </p:spPr>
        <p:txBody>
          <a:bodyPr wrap="square">
            <a:spAutoFit/>
          </a:bodyPr>
          <a:lstStyle/>
          <a:p>
            <a:pPr marL="285750" indent="-285750">
              <a:buFont typeface="Wingdings" panose="05000000000000000000" pitchFamily="2" charset="2"/>
              <a:buChar char="ü"/>
            </a:pPr>
            <a:r>
              <a:rPr lang="en-US" b="1" dirty="0"/>
              <a:t>Visual Dashboards and Reports:</a:t>
            </a:r>
            <a:endParaRPr lang="en-US" dirty="0"/>
          </a:p>
          <a:p>
            <a:pPr>
              <a:buFont typeface="Arial" panose="020B0604020202020204" pitchFamily="34" charset="0"/>
              <a:buChar char="•"/>
            </a:pPr>
            <a:r>
              <a:rPr lang="en-US" b="1" dirty="0"/>
              <a:t>Solution:</a:t>
            </a:r>
            <a:r>
              <a:rPr lang="en-US" dirty="0"/>
              <a:t> Create interactive dashboards and visualizations (e.g., charts, graphs) within Excel to present performance data clearly and intuitively.</a:t>
            </a:r>
          </a:p>
          <a:p>
            <a:pPr>
              <a:buFont typeface="Arial" panose="020B0604020202020204" pitchFamily="34" charset="0"/>
              <a:buChar char="•"/>
            </a:pPr>
            <a:r>
              <a:rPr lang="en-US" b="1" dirty="0"/>
              <a:t>Proposition:</a:t>
            </a:r>
            <a:r>
              <a:rPr lang="en-US" dirty="0"/>
              <a:t> Effective visual representation helps users quickly interpret data, spot trends, and understand performance metrics, enhancing decision-making and communication with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152400"/>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BD4AFB39-8BD2-43DA-817E-6E550F75E77B}"/>
              </a:ext>
            </a:extLst>
          </p:cNvPr>
          <p:cNvSpPr txBox="1"/>
          <p:nvPr/>
        </p:nvSpPr>
        <p:spPr>
          <a:xfrm>
            <a:off x="1535782" y="910590"/>
            <a:ext cx="7924800" cy="1477328"/>
          </a:xfrm>
          <a:prstGeom prst="rect">
            <a:avLst/>
          </a:prstGeom>
          <a:noFill/>
        </p:spPr>
        <p:txBody>
          <a:bodyPr wrap="square">
            <a:spAutoFit/>
          </a:bodyPr>
          <a:lstStyle/>
          <a:p>
            <a:pPr marL="285750" indent="-285750">
              <a:buFont typeface="Wingdings" panose="05000000000000000000" pitchFamily="2" charset="2"/>
              <a:buChar char="§"/>
            </a:pPr>
            <a:r>
              <a:rPr lang="en-US" b="1" dirty="0"/>
              <a:t>Employee Information:</a:t>
            </a:r>
            <a:endParaRPr lang="en-US" dirty="0"/>
          </a:p>
          <a:p>
            <a:pPr>
              <a:buFont typeface="Arial" panose="020B0604020202020204" pitchFamily="34" charset="0"/>
              <a:buChar char="•"/>
            </a:pPr>
            <a:r>
              <a:rPr lang="en-US" b="1" dirty="0"/>
              <a:t>Description:</a:t>
            </a:r>
            <a:r>
              <a:rPr lang="en-US" dirty="0"/>
              <a:t> Basic data about each employee, including Employee ID, Name, Department, Job Title, and Hire Date.</a:t>
            </a:r>
          </a:p>
          <a:p>
            <a:pPr>
              <a:buFont typeface="Arial" panose="020B0604020202020204" pitchFamily="34" charset="0"/>
              <a:buChar char="•"/>
            </a:pPr>
            <a:r>
              <a:rPr lang="en-US" b="1" dirty="0"/>
              <a:t>Purpose:</a:t>
            </a:r>
            <a:r>
              <a:rPr lang="en-US" dirty="0"/>
              <a:t> Provides context for performance analysis and helps in segmenting and filtering data by different employee attributes.</a:t>
            </a:r>
          </a:p>
        </p:txBody>
      </p:sp>
      <p:sp>
        <p:nvSpPr>
          <p:cNvPr id="6" name="TextBox 5">
            <a:extLst>
              <a:ext uri="{FF2B5EF4-FFF2-40B4-BE49-F238E27FC236}">
                <a16:creationId xmlns:a16="http://schemas.microsoft.com/office/drawing/2014/main" id="{14F66A15-0F2F-4F3D-B044-DE9A5EB86A6F}"/>
              </a:ext>
            </a:extLst>
          </p:cNvPr>
          <p:cNvSpPr txBox="1"/>
          <p:nvPr/>
        </p:nvSpPr>
        <p:spPr>
          <a:xfrm>
            <a:off x="1445047" y="2430620"/>
            <a:ext cx="7789685" cy="1754326"/>
          </a:xfrm>
          <a:prstGeom prst="rect">
            <a:avLst/>
          </a:prstGeom>
          <a:noFill/>
        </p:spPr>
        <p:txBody>
          <a:bodyPr wrap="square">
            <a:spAutoFit/>
          </a:bodyPr>
          <a:lstStyle/>
          <a:p>
            <a:pPr marL="285750" indent="-285750">
              <a:buFont typeface="Wingdings" panose="05000000000000000000" pitchFamily="2" charset="2"/>
              <a:buChar char="§"/>
            </a:pPr>
            <a:r>
              <a:rPr lang="en-US" b="1" dirty="0"/>
              <a:t>Productivity Metrics:</a:t>
            </a:r>
            <a:endParaRPr lang="en-US" dirty="0"/>
          </a:p>
          <a:p>
            <a:pPr>
              <a:buFont typeface="Arial" panose="020B0604020202020204" pitchFamily="34" charset="0"/>
              <a:buChar char="•"/>
            </a:pPr>
            <a:r>
              <a:rPr lang="en-US" b="1" dirty="0"/>
              <a:t>Description:</a:t>
            </a:r>
            <a:r>
              <a:rPr lang="en-US" dirty="0"/>
              <a:t> Data on individual output such as tasks completed, projects delivered, and sales figures. Includes metrics like the number of completed assignments, deadlines met, and productivity rates.</a:t>
            </a:r>
          </a:p>
          <a:p>
            <a:pPr>
              <a:buFont typeface="Arial" panose="020B0604020202020204" pitchFamily="34" charset="0"/>
              <a:buChar char="•"/>
            </a:pPr>
            <a:r>
              <a:rPr lang="en-US" b="1" dirty="0"/>
              <a:t>Purpose:</a:t>
            </a:r>
            <a:r>
              <a:rPr lang="en-US" dirty="0"/>
              <a:t> Measures the efficiency and effectiveness of employees in their roles, highlighting high performers and those needing improvement.</a:t>
            </a:r>
          </a:p>
        </p:txBody>
      </p:sp>
      <p:sp>
        <p:nvSpPr>
          <p:cNvPr id="8" name="TextBox 7">
            <a:extLst>
              <a:ext uri="{FF2B5EF4-FFF2-40B4-BE49-F238E27FC236}">
                <a16:creationId xmlns:a16="http://schemas.microsoft.com/office/drawing/2014/main" id="{CEC4F2CF-7114-442A-923F-88D1EDF6768E}"/>
              </a:ext>
            </a:extLst>
          </p:cNvPr>
          <p:cNvSpPr txBox="1"/>
          <p:nvPr/>
        </p:nvSpPr>
        <p:spPr>
          <a:xfrm>
            <a:off x="1445047" y="4227649"/>
            <a:ext cx="8402821" cy="1754326"/>
          </a:xfrm>
          <a:prstGeom prst="rect">
            <a:avLst/>
          </a:prstGeom>
          <a:noFill/>
        </p:spPr>
        <p:txBody>
          <a:bodyPr wrap="square">
            <a:spAutoFit/>
          </a:bodyPr>
          <a:lstStyle/>
          <a:p>
            <a:pPr marL="285750" indent="-285750">
              <a:buFont typeface="Wingdings" panose="05000000000000000000" pitchFamily="2" charset="2"/>
              <a:buChar char="§"/>
            </a:pPr>
            <a:r>
              <a:rPr lang="en-US" b="1" dirty="0"/>
              <a:t>Quality of Work Metrics:</a:t>
            </a:r>
            <a:endParaRPr lang="en-US" dirty="0"/>
          </a:p>
          <a:p>
            <a:pPr>
              <a:buFont typeface="Arial" panose="020B0604020202020204" pitchFamily="34" charset="0"/>
              <a:buChar char="•"/>
            </a:pPr>
            <a:r>
              <a:rPr lang="en-US" b="1" dirty="0"/>
              <a:t>Description:</a:t>
            </a:r>
            <a:r>
              <a:rPr lang="en-US" dirty="0"/>
              <a:t> Data reflecting the quality of output, such as error rates, client satisfaction scores, and adherence to standards. This can include feedback from supervisors and peers.</a:t>
            </a:r>
          </a:p>
          <a:p>
            <a:pPr>
              <a:buFont typeface="Arial" panose="020B0604020202020204" pitchFamily="34" charset="0"/>
              <a:buChar char="•"/>
            </a:pPr>
            <a:r>
              <a:rPr lang="en-US" b="1" dirty="0"/>
              <a:t>Purpose:</a:t>
            </a:r>
            <a:r>
              <a:rPr lang="en-US" dirty="0"/>
              <a:t> Assesses the accuracy, thoroughness, and overall standard of the work produced, helping to identify areas for improvement and high-quality contributors.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9304" y="1587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765069-AC51-40F2-8406-2AF83FD32C4E}"/>
              </a:ext>
            </a:extLst>
          </p:cNvPr>
          <p:cNvSpPr txBox="1"/>
          <p:nvPr/>
        </p:nvSpPr>
        <p:spPr>
          <a:xfrm>
            <a:off x="1457324" y="1911799"/>
            <a:ext cx="6099142" cy="646331"/>
          </a:xfrm>
          <a:prstGeom prst="rect">
            <a:avLst/>
          </a:prstGeom>
          <a:noFill/>
        </p:spPr>
        <p:txBody>
          <a:bodyPr wrap="square">
            <a:spAutoFit/>
          </a:bodyPr>
          <a:lstStyle/>
          <a:p>
            <a:pPr marL="285750" indent="-285750">
              <a:buFont typeface="Courier New" panose="02070309020205020404" pitchFamily="49" charset="0"/>
              <a:buChar char="o"/>
            </a:pPr>
            <a:r>
              <a:rPr lang="en-US" dirty="0"/>
              <a:t>A single, centralized Excel workbook integrates diverse performance data from productivity to engagement metrics.</a:t>
            </a:r>
          </a:p>
        </p:txBody>
      </p:sp>
      <p:sp>
        <p:nvSpPr>
          <p:cNvPr id="13" name="TextBox 12">
            <a:extLst>
              <a:ext uri="{FF2B5EF4-FFF2-40B4-BE49-F238E27FC236}">
                <a16:creationId xmlns:a16="http://schemas.microsoft.com/office/drawing/2014/main" id="{8DA05392-BC7E-46FB-AC26-E03D915BCB4D}"/>
              </a:ext>
            </a:extLst>
          </p:cNvPr>
          <p:cNvSpPr txBox="1"/>
          <p:nvPr/>
        </p:nvSpPr>
        <p:spPr>
          <a:xfrm>
            <a:off x="2733773" y="2704075"/>
            <a:ext cx="6099142" cy="646331"/>
          </a:xfrm>
          <a:prstGeom prst="rect">
            <a:avLst/>
          </a:prstGeom>
          <a:noFill/>
        </p:spPr>
        <p:txBody>
          <a:bodyPr wrap="square">
            <a:spAutoFit/>
          </a:bodyPr>
          <a:lstStyle/>
          <a:p>
            <a:pPr marL="285750" indent="-285750">
              <a:buFont typeface="Courier New" panose="02070309020205020404" pitchFamily="49" charset="0"/>
              <a:buChar char="o"/>
            </a:pPr>
            <a:r>
              <a:rPr lang="en-US" dirty="0"/>
              <a:t>Interactive and visually engaging dashboards with real-time data updates.</a:t>
            </a:r>
          </a:p>
        </p:txBody>
      </p:sp>
      <p:sp>
        <p:nvSpPr>
          <p:cNvPr id="15" name="TextBox 14">
            <a:extLst>
              <a:ext uri="{FF2B5EF4-FFF2-40B4-BE49-F238E27FC236}">
                <a16:creationId xmlns:a16="http://schemas.microsoft.com/office/drawing/2014/main" id="{B6E2DAB5-2542-4303-BF1A-85B4AD630B82}"/>
              </a:ext>
            </a:extLst>
          </p:cNvPr>
          <p:cNvSpPr txBox="1"/>
          <p:nvPr/>
        </p:nvSpPr>
        <p:spPr>
          <a:xfrm>
            <a:off x="3329184" y="3518966"/>
            <a:ext cx="6481566" cy="646331"/>
          </a:xfrm>
          <a:prstGeom prst="rect">
            <a:avLst/>
          </a:prstGeom>
          <a:noFill/>
        </p:spPr>
        <p:txBody>
          <a:bodyPr wrap="square">
            <a:spAutoFit/>
          </a:bodyPr>
          <a:lstStyle/>
          <a:p>
            <a:pPr marL="285750" indent="-285750">
              <a:buFont typeface="Courier New" panose="02070309020205020404" pitchFamily="49" charset="0"/>
              <a:buChar char="o"/>
            </a:pPr>
            <a:r>
              <a:rPr lang="en-US" dirty="0"/>
              <a:t>Advanced Excel features like pivot tables, slicers, and conditional formatting tailored to specific organizational needs.</a:t>
            </a:r>
          </a:p>
        </p:txBody>
      </p:sp>
      <p:sp>
        <p:nvSpPr>
          <p:cNvPr id="17" name="TextBox 16">
            <a:extLst>
              <a:ext uri="{FF2B5EF4-FFF2-40B4-BE49-F238E27FC236}">
                <a16:creationId xmlns:a16="http://schemas.microsoft.com/office/drawing/2014/main" id="{2E4E2889-E5FA-477A-9036-56B54D785CA7}"/>
              </a:ext>
            </a:extLst>
          </p:cNvPr>
          <p:cNvSpPr txBox="1"/>
          <p:nvPr/>
        </p:nvSpPr>
        <p:spPr>
          <a:xfrm>
            <a:off x="2894029" y="4337879"/>
            <a:ext cx="6099142" cy="646331"/>
          </a:xfrm>
          <a:prstGeom prst="rect">
            <a:avLst/>
          </a:prstGeom>
          <a:noFill/>
        </p:spPr>
        <p:txBody>
          <a:bodyPr wrap="square">
            <a:spAutoFit/>
          </a:bodyPr>
          <a:lstStyle/>
          <a:p>
            <a:pPr marL="285750" indent="-285750">
              <a:buFont typeface="Courier New" panose="02070309020205020404" pitchFamily="49" charset="0"/>
              <a:buChar char="o"/>
            </a:pPr>
            <a:r>
              <a:rPr lang="en-US" dirty="0"/>
              <a:t>Incorporation of predictive analytics and trend forecasting through Excel’s advanced functions and formulas.</a:t>
            </a:r>
          </a:p>
        </p:txBody>
      </p:sp>
      <p:sp>
        <p:nvSpPr>
          <p:cNvPr id="19" name="TextBox 18">
            <a:extLst>
              <a:ext uri="{FF2B5EF4-FFF2-40B4-BE49-F238E27FC236}">
                <a16:creationId xmlns:a16="http://schemas.microsoft.com/office/drawing/2014/main" id="{BE0766A1-9764-46C7-89B3-3FF65AC6678D}"/>
              </a:ext>
            </a:extLst>
          </p:cNvPr>
          <p:cNvSpPr txBox="1"/>
          <p:nvPr/>
        </p:nvSpPr>
        <p:spPr>
          <a:xfrm>
            <a:off x="2649570" y="5270051"/>
            <a:ext cx="6099142" cy="646331"/>
          </a:xfrm>
          <a:prstGeom prst="rect">
            <a:avLst/>
          </a:prstGeom>
          <a:noFill/>
        </p:spPr>
        <p:txBody>
          <a:bodyPr wrap="square">
            <a:spAutoFit/>
          </a:bodyPr>
          <a:lstStyle/>
          <a:p>
            <a:pPr marL="285750" indent="-285750">
              <a:buFont typeface="Courier New" panose="02070309020205020404" pitchFamily="49" charset="0"/>
              <a:buChar char="o"/>
            </a:pPr>
            <a:r>
              <a:rPr lang="en-US" dirty="0"/>
              <a:t>Automated generation of performance reports and real-time alerts for significant changes or anomalies.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2287</Words>
  <Application>Microsoft Office PowerPoint</Application>
  <PresentationFormat>Widescreen</PresentationFormat>
  <Paragraphs>979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Presto</cp:lastModifiedBy>
  <cp:revision>17</cp:revision>
  <dcterms:created xsi:type="dcterms:W3CDTF">2024-03-29T15:07:22Z</dcterms:created>
  <dcterms:modified xsi:type="dcterms:W3CDTF">2024-09-01T06:18:41Z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